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9" r:id="rId1"/>
  </p:sldMasterIdLst>
  <p:notesMasterIdLst>
    <p:notesMasterId r:id="rId24"/>
  </p:notesMasterIdLst>
  <p:sldIdLst>
    <p:sldId id="349" r:id="rId2"/>
    <p:sldId id="257" r:id="rId3"/>
    <p:sldId id="350" r:id="rId4"/>
    <p:sldId id="258" r:id="rId5"/>
    <p:sldId id="351" r:id="rId6"/>
    <p:sldId id="390" r:id="rId7"/>
    <p:sldId id="400" r:id="rId8"/>
    <p:sldId id="401" r:id="rId9"/>
    <p:sldId id="389" r:id="rId10"/>
    <p:sldId id="352" r:id="rId11"/>
    <p:sldId id="377" r:id="rId12"/>
    <p:sldId id="392" r:id="rId13"/>
    <p:sldId id="395" r:id="rId14"/>
    <p:sldId id="396" r:id="rId15"/>
    <p:sldId id="393" r:id="rId16"/>
    <p:sldId id="399" r:id="rId17"/>
    <p:sldId id="398" r:id="rId18"/>
    <p:sldId id="391" r:id="rId19"/>
    <p:sldId id="394" r:id="rId20"/>
    <p:sldId id="373" r:id="rId21"/>
    <p:sldId id="374" r:id="rId22"/>
    <p:sldId id="402" r:id="rId23"/>
  </p:sldIdLst>
  <p:sldSz cx="9144000" cy="5143500" type="screen16x9"/>
  <p:notesSz cx="6858000" cy="9144000"/>
  <p:embeddedFontLst>
    <p:embeddedFont>
      <p:font typeface="Hammersmith One" panose="020B0604020202020204" charset="0"/>
      <p:regular r:id="rId25"/>
    </p:embeddedFont>
    <p:embeddedFont>
      <p:font typeface="Segoe UI Semibold" panose="020B0702040204020203" pitchFamily="34" charset="0"/>
      <p:bold r:id="rId26"/>
      <p:boldItalic r:id="rId27"/>
    </p:embeddedFont>
    <p:embeddedFont>
      <p:font typeface="Segoe UI Historic" panose="020B0502040204020203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D26818"/>
    <a:srgbClr val="FF9900"/>
    <a:srgbClr val="CBCBCB"/>
    <a:srgbClr val="FFFF00"/>
    <a:srgbClr val="FF33CC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0ED2606-62A4-4440-AB6C-038C9B1E57EF}">
  <a:tblStyle styleId="{E0ED2606-62A4-4440-AB6C-038C9B1E5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A1E5AE-44FD-4640-9E71-F349E9035E0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37B23B-D53D-4109-B5F2-152F926A566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FEE81B-3E3B-4788-BC99-3D9DBA6E9A7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323AFD-66B2-477C-B288-CEC8B26F0793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4F01EF-8851-4FD6-9550-7750974292F2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84" autoAdjust="0"/>
  </p:normalViewPr>
  <p:slideViewPr>
    <p:cSldViewPr>
      <p:cViewPr>
        <p:scale>
          <a:sx n="96" d="100"/>
          <a:sy n="96" d="100"/>
        </p:scale>
        <p:origin x="-1066" y="-3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1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140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90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59" r:id="rId5"/>
    <p:sldLayoutId id="2147483664" r:id="rId6"/>
    <p:sldLayoutId id="2147483665" r:id="rId7"/>
    <p:sldLayoutId id="2147483677" r:id="rId8"/>
    <p:sldLayoutId id="2147483694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khub41/OC_P08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1275606"/>
            <a:ext cx="7249346" cy="2052600"/>
          </a:xfrm>
        </p:spPr>
        <p:txBody>
          <a:bodyPr/>
          <a:lstStyle/>
          <a:p>
            <a:r>
              <a:rPr lang="fr-FR" sz="4400" dirty="0" err="1" smtClean="0">
                <a:solidFill>
                  <a:schemeClr val="accent2"/>
                </a:solidFill>
              </a:rPr>
              <a:t>OpenClassrooms</a:t>
            </a:r>
            <a:r>
              <a:rPr lang="fr-FR" sz="4400" dirty="0" smtClean="0">
                <a:solidFill>
                  <a:schemeClr val="accent2"/>
                </a:solidFill>
              </a:rPr>
              <a:t/>
            </a:r>
            <a:br>
              <a:rPr lang="fr-FR" sz="4400" dirty="0" smtClean="0">
                <a:solidFill>
                  <a:schemeClr val="accent2"/>
                </a:solidFill>
              </a:rPr>
            </a:br>
            <a:r>
              <a:rPr lang="fr-FR" sz="4400" dirty="0" smtClean="0">
                <a:solidFill>
                  <a:schemeClr val="accent2"/>
                </a:solidFill>
              </a:rPr>
              <a:t>Déployez un modèle dans le Cloud</a:t>
            </a:r>
            <a:endParaRPr lang="fr-FR" sz="4400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Parcours Data </a:t>
            </a:r>
            <a:r>
              <a:rPr lang="fr-FR" dirty="0" err="1" smtClean="0"/>
              <a:t>Scientist</a:t>
            </a:r>
            <a:r>
              <a:rPr lang="fr-FR" dirty="0" smtClean="0"/>
              <a:t> en alternance</a:t>
            </a:r>
          </a:p>
          <a:p>
            <a:r>
              <a:rPr lang="fr-FR" dirty="0" smtClean="0"/>
              <a:t>Projet 8 – Hugo REBEIX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604448" y="482661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6A56AE-9AEE-449C-91A9-8A48100901E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fr-FR" dirty="0" smtClean="0"/>
              <a:t>Préparation en local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95536" y="987574"/>
            <a:ext cx="8666052" cy="3933600"/>
            <a:chOff x="395536" y="987574"/>
            <a:chExt cx="8666052" cy="3933600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924" y="2505411"/>
              <a:ext cx="1107784" cy="1358882"/>
            </a:xfrm>
            <a:prstGeom prst="rect">
              <a:avLst/>
            </a:prstGeom>
          </p:spPr>
        </p:pic>
        <p:sp>
          <p:nvSpPr>
            <p:cNvPr id="2" name="Rectangle à coins arrondis 1"/>
            <p:cNvSpPr/>
            <p:nvPr/>
          </p:nvSpPr>
          <p:spPr>
            <a:xfrm>
              <a:off x="2195736" y="1455626"/>
              <a:ext cx="1440160" cy="108012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Installation de </a:t>
              </a:r>
              <a:r>
                <a:rPr lang="fr-FR" dirty="0" err="1" smtClean="0"/>
                <a:t>Spark</a:t>
              </a:r>
              <a:r>
                <a:rPr lang="fr-FR" dirty="0" smtClean="0"/>
                <a:t> et </a:t>
              </a:r>
              <a:r>
                <a:rPr lang="fr-FR" dirty="0" err="1" smtClean="0"/>
                <a:t>Hadoop</a:t>
              </a:r>
              <a:endParaRPr lang="fr-FR" dirty="0"/>
            </a:p>
          </p:txBody>
        </p:sp>
        <p:sp>
          <p:nvSpPr>
            <p:cNvPr id="3" name="Rectangle à coins arrondis 2"/>
            <p:cNvSpPr/>
            <p:nvPr/>
          </p:nvSpPr>
          <p:spPr>
            <a:xfrm>
              <a:off x="395536" y="987574"/>
              <a:ext cx="1440160" cy="10081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Installation de Java</a:t>
              </a:r>
              <a:endParaRPr lang="fr-FR" dirty="0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3923928" y="1923678"/>
              <a:ext cx="1512168" cy="108012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accent2"/>
                  </a:solidFill>
                </a:rPr>
                <a:t>Création d’un environnement Anaconda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4128" y="2456108"/>
              <a:ext cx="1296144" cy="10801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Installation de </a:t>
              </a:r>
              <a:r>
                <a:rPr lang="fr-FR" dirty="0" err="1" smtClean="0"/>
                <a:t>Jupyter</a:t>
              </a:r>
              <a:endParaRPr lang="fr-FR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7261388" y="2996168"/>
              <a:ext cx="1800200" cy="108012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Lancement de </a:t>
              </a:r>
              <a:r>
                <a:rPr lang="fr-FR" dirty="0" err="1" smtClean="0"/>
                <a:t>PySpark</a:t>
              </a:r>
              <a:r>
                <a:rPr lang="fr-FR" dirty="0" smtClean="0"/>
                <a:t> dans un </a:t>
              </a:r>
              <a:r>
                <a:rPr lang="fr-FR" dirty="0" err="1" smtClean="0"/>
                <a:t>kernel</a:t>
              </a:r>
              <a:r>
                <a:rPr lang="fr-FR" dirty="0" smtClean="0"/>
                <a:t> </a:t>
              </a:r>
              <a:r>
                <a:rPr lang="fr-FR" dirty="0" err="1" smtClean="0"/>
                <a:t>Jupyter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880" y="2010916"/>
              <a:ext cx="877368" cy="163336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564" y="3644283"/>
              <a:ext cx="965640" cy="501303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532" y="3078250"/>
              <a:ext cx="1550564" cy="775282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142" y="3853532"/>
              <a:ext cx="894115" cy="1036428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162" y="4201094"/>
              <a:ext cx="996651" cy="720080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13" y="771550"/>
            <a:ext cx="3142094" cy="6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cloud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" y="1635644"/>
            <a:ext cx="1179162" cy="705532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059832" y="1131590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EC2 server (</a:t>
            </a:r>
            <a:r>
              <a:rPr lang="fr-FR" dirty="0" err="1" smtClean="0"/>
              <a:t>unbuntu</a:t>
            </a:r>
            <a:r>
              <a:rPr lang="fr-FR" dirty="0" smtClean="0"/>
              <a:t>) </a:t>
            </a:r>
          </a:p>
          <a:p>
            <a:pPr algn="ctr"/>
            <a:r>
              <a:rPr lang="fr-FR" dirty="0" smtClean="0"/>
              <a:t>t2.2xlarge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59832" y="2497944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EMR </a:t>
            </a:r>
            <a:r>
              <a:rPr lang="fr-FR" dirty="0" smtClean="0"/>
              <a:t>Cluster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383176" y="1158592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Installation manuelle en ligne de commande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83176" y="2524947"/>
            <a:ext cx="1805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de machines EC2 avec un environnement </a:t>
            </a:r>
            <a:r>
              <a:rPr lang="fr-FR" dirty="0" err="1" smtClean="0"/>
              <a:t>hadoop</a:t>
            </a:r>
            <a:r>
              <a:rPr lang="fr-FR" dirty="0" smtClean="0"/>
              <a:t> géré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059832" y="3916010"/>
            <a:ext cx="17281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SageMaker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83176" y="3916010"/>
            <a:ext cx="1805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Environnement dédié à la data science tout </a:t>
            </a:r>
            <a:r>
              <a:rPr lang="fr-FR" dirty="0" smtClean="0"/>
              <a:t>compris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7164288" y="1250953"/>
            <a:ext cx="288032" cy="33604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566903" y="2653188"/>
            <a:ext cx="73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Prix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79004"/>
            <a:ext cx="856966" cy="928031"/>
          </a:xfrm>
          <a:prstGeom prst="rect">
            <a:avLst/>
          </a:prstGeom>
        </p:spPr>
      </p:pic>
      <p:pic>
        <p:nvPicPr>
          <p:cNvPr id="14" name="Picture 2" descr="AWS S3 console error: Networking Error | TECHIES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10619"/>
            <a:ext cx="1413944" cy="8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cloud - EC2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9582"/>
            <a:ext cx="809663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</a:t>
            </a:r>
            <a:r>
              <a:rPr lang="fr-FR" dirty="0" smtClean="0"/>
              <a:t>cloud </a:t>
            </a:r>
            <a:r>
              <a:rPr lang="fr-FR" dirty="0" smtClean="0"/>
              <a:t>- EC2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48266" y="1603544"/>
            <a:ext cx="3755504" cy="2406521"/>
            <a:chOff x="5207525" y="1710976"/>
            <a:chExt cx="3755504" cy="2406521"/>
          </a:xfrm>
        </p:grpSpPr>
        <p:grpSp>
          <p:nvGrpSpPr>
            <p:cNvPr id="4" name="Groupe 3"/>
            <p:cNvGrpSpPr/>
            <p:nvPr/>
          </p:nvGrpSpPr>
          <p:grpSpPr>
            <a:xfrm>
              <a:off x="5236369" y="1710976"/>
              <a:ext cx="3599214" cy="1640065"/>
              <a:chOff x="395536" y="987574"/>
              <a:chExt cx="8666052" cy="3933600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1924" y="2505411"/>
                <a:ext cx="1107784" cy="1358882"/>
              </a:xfrm>
              <a:prstGeom prst="rect">
                <a:avLst/>
              </a:prstGeom>
            </p:spPr>
          </p:pic>
          <p:sp>
            <p:nvSpPr>
              <p:cNvPr id="6" name="Rectangle à coins arrondis 5"/>
              <p:cNvSpPr/>
              <p:nvPr/>
            </p:nvSpPr>
            <p:spPr>
              <a:xfrm>
                <a:off x="2195736" y="1455626"/>
                <a:ext cx="1440160" cy="108012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 smtClean="0"/>
                  <a:t>Installation de </a:t>
                </a:r>
                <a:r>
                  <a:rPr lang="fr-FR" sz="600" dirty="0" err="1" smtClean="0"/>
                  <a:t>Spark</a:t>
                </a:r>
                <a:r>
                  <a:rPr lang="fr-FR" sz="600" dirty="0" smtClean="0"/>
                  <a:t> et </a:t>
                </a:r>
                <a:r>
                  <a:rPr lang="fr-FR" sz="600" dirty="0" err="1" smtClean="0"/>
                  <a:t>Hadoop</a:t>
                </a:r>
                <a:endParaRPr lang="fr-FR" sz="600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395536" y="987574"/>
                <a:ext cx="1440160" cy="10081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 smtClean="0"/>
                  <a:t>Installation de Java</a:t>
                </a:r>
                <a:endParaRPr lang="fr-FR" sz="600" dirty="0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23928" y="1923678"/>
                <a:ext cx="1512168" cy="108012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 smtClean="0">
                    <a:solidFill>
                      <a:schemeClr val="accent2"/>
                    </a:solidFill>
                  </a:rPr>
                  <a:t>Création d’un environnement Anaconda</a:t>
                </a:r>
                <a:endParaRPr lang="fr-FR" sz="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5724128" y="2456108"/>
                <a:ext cx="1296144" cy="108012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 smtClean="0"/>
                  <a:t>Installation de </a:t>
                </a:r>
                <a:r>
                  <a:rPr lang="fr-FR" sz="600" dirty="0" err="1" smtClean="0"/>
                  <a:t>Jupyter</a:t>
                </a:r>
                <a:endParaRPr lang="fr-FR" sz="600" dirty="0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7261388" y="2996168"/>
                <a:ext cx="1800200" cy="108012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dirty="0" smtClean="0"/>
                  <a:t>Lancement de </a:t>
                </a:r>
                <a:r>
                  <a:rPr lang="fr-FR" sz="600" dirty="0" err="1" smtClean="0"/>
                  <a:t>PySpark</a:t>
                </a:r>
                <a:r>
                  <a:rPr lang="fr-FR" sz="600" dirty="0" smtClean="0"/>
                  <a:t> dans un </a:t>
                </a:r>
                <a:r>
                  <a:rPr lang="fr-FR" sz="600" dirty="0" err="1" smtClean="0"/>
                  <a:t>kernel</a:t>
                </a:r>
                <a:r>
                  <a:rPr lang="fr-FR" sz="600" dirty="0" smtClean="0"/>
                  <a:t> </a:t>
                </a:r>
                <a:r>
                  <a:rPr lang="fr-FR" sz="600" dirty="0" err="1" smtClean="0"/>
                  <a:t>Jupyter</a:t>
                </a:r>
                <a:r>
                  <a:rPr lang="fr-FR" sz="600" dirty="0" smtClean="0"/>
                  <a:t> </a:t>
                </a:r>
                <a:endParaRPr lang="fr-FR" sz="600" dirty="0"/>
              </a:p>
            </p:txBody>
          </p:sp>
          <p:pic>
            <p:nvPicPr>
              <p:cNvPr id="11" name="Imag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80" y="2010916"/>
                <a:ext cx="877368" cy="1633367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564" y="3644283"/>
                <a:ext cx="965640" cy="501303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5532" y="3078250"/>
                <a:ext cx="1550564" cy="775282"/>
              </a:xfrm>
              <a:prstGeom prst="rect">
                <a:avLst/>
              </a:prstGeom>
            </p:spPr>
          </p:pic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142" y="3853532"/>
                <a:ext cx="894115" cy="1036428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3162" y="4201094"/>
                <a:ext cx="996651" cy="720080"/>
              </a:xfrm>
              <a:prstGeom prst="rect">
                <a:avLst/>
              </a:prstGeom>
            </p:spPr>
          </p:pic>
        </p:grpSp>
        <p:sp>
          <p:nvSpPr>
            <p:cNvPr id="16" name="Accolade fermante 15"/>
            <p:cNvSpPr/>
            <p:nvPr/>
          </p:nvSpPr>
          <p:spPr>
            <a:xfrm rot="5400000">
              <a:off x="6888602" y="1519850"/>
              <a:ext cx="393350" cy="37555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329193" y="3594277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En ligne de commande linux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139952" y="1417572"/>
            <a:ext cx="5064549" cy="2716643"/>
            <a:chOff x="-33170" y="1419623"/>
            <a:chExt cx="5064549" cy="2716643"/>
          </a:xfrm>
        </p:grpSpPr>
        <p:pic>
          <p:nvPicPr>
            <p:cNvPr id="23" name="Picture 2" descr="C:\Users\S053567\AppData\Local\Microsoft\Windows\INetCache\IE\KVXO4KFE\key-lock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52" y="2582657"/>
              <a:ext cx="508031" cy="508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C:\Users\S053567\AppData\Local\Microsoft\Windows\INetCache\IE\KVXO4KFE\icon-2071010_960_720[1].png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70" y="1419623"/>
              <a:ext cx="2145060" cy="1369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/>
            <p:cNvSpPr txBox="1"/>
            <p:nvPr/>
          </p:nvSpPr>
          <p:spPr>
            <a:xfrm>
              <a:off x="1907704" y="1636869"/>
              <a:ext cx="31236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Possible de changer d’échelle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Setup en t2.micro (gratuit)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Calcul en t2.2xlarge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088794" y="3397602"/>
              <a:ext cx="2002705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30Go SSD</a:t>
              </a:r>
            </a:p>
            <a:p>
              <a:pPr algn="ctr"/>
              <a:r>
                <a:rPr lang="fr-FR" dirty="0" smtClean="0">
                  <a:solidFill>
                    <a:schemeClr val="accent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8 cœurs</a:t>
              </a:r>
            </a:p>
            <a:p>
              <a:pPr algn="ctr"/>
              <a:r>
                <a:rPr lang="fr-FR" dirty="0" smtClean="0">
                  <a:solidFill>
                    <a:schemeClr val="accent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32 GB de RAM</a:t>
              </a:r>
            </a:p>
          </p:txBody>
        </p:sp>
        <p:sp>
          <p:nvSpPr>
            <p:cNvPr id="20" name="Flèche à angle droit 19"/>
            <p:cNvSpPr/>
            <p:nvPr/>
          </p:nvSpPr>
          <p:spPr>
            <a:xfrm rot="5400000" flipV="1">
              <a:off x="2747241" y="3163577"/>
              <a:ext cx="1156568" cy="4680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29" y="1739740"/>
              <a:ext cx="505862" cy="302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8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cloud - EMR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059582"/>
            <a:ext cx="7717500" cy="34428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 err="1" smtClean="0"/>
              <a:t>Bootstrap</a:t>
            </a:r>
            <a:r>
              <a:rPr lang="fr-FR" dirty="0" smtClean="0"/>
              <a:t> des installations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Choix des machines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Enregistrement des variables d’environnement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Utilisation du service de EMR Notebook</a:t>
            </a:r>
          </a:p>
          <a:p>
            <a:pPr>
              <a:lnSpc>
                <a:spcPct val="250000"/>
              </a:lnSpc>
            </a:pPr>
            <a:endParaRPr lang="fr-FR" dirty="0" smtClean="0"/>
          </a:p>
          <a:p>
            <a:pPr>
              <a:lnSpc>
                <a:spcPct val="250000"/>
              </a:lnSpc>
            </a:pPr>
            <a:endParaRPr lang="fr-FR" dirty="0"/>
          </a:p>
        </p:txBody>
      </p:sp>
      <p:pic>
        <p:nvPicPr>
          <p:cNvPr id="6146" name="Picture 2" descr="D:\Utilisateurs\S053567\Downloads\word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64" y="1779662"/>
            <a:ext cx="3532491" cy="16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cloud - EMR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7574"/>
            <a:ext cx="7604636" cy="361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cloud - EMR</a:t>
            </a:r>
          </a:p>
        </p:txBody>
      </p:sp>
      <p:pic>
        <p:nvPicPr>
          <p:cNvPr id="4" name="Picture 2" descr="C:\Users\S053567\AppData\Local\Microsoft\Windows\INetCache\IE\KVXO4KFE\icon-2071010_960_720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02590"/>
            <a:ext cx="1865440" cy="119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85" y="1295496"/>
            <a:ext cx="505862" cy="302674"/>
          </a:xfrm>
          <a:prstGeom prst="rect">
            <a:avLst/>
          </a:prstGeom>
        </p:spPr>
      </p:pic>
      <p:pic>
        <p:nvPicPr>
          <p:cNvPr id="6" name="Picture 2" descr="C:\Users\S053567\AppData\Local\Microsoft\Windows\INetCache\IE\KVXO4KFE\key-lock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57" y="1589835"/>
            <a:ext cx="508031" cy="5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148064" y="113128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2195736" y="3111172"/>
            <a:ext cx="1250053" cy="918688"/>
            <a:chOff x="1706054" y="3221848"/>
            <a:chExt cx="1250053" cy="918688"/>
          </a:xfrm>
        </p:grpSpPr>
        <p:pic>
          <p:nvPicPr>
            <p:cNvPr id="8" name="Picture 2" descr="C:\Users\S053567\AppData\Local\Microsoft\Windows\INetCache\IE\KVXO4KFE\icon-2071010_960_720[1].png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456" y="3221848"/>
              <a:ext cx="1185651" cy="75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521" y="3408015"/>
              <a:ext cx="321520" cy="192376"/>
            </a:xfrm>
            <a:prstGeom prst="rect">
              <a:avLst/>
            </a:prstGeom>
          </p:spPr>
        </p:pic>
        <p:pic>
          <p:nvPicPr>
            <p:cNvPr id="10" name="Picture 2" descr="C:\Users\S053567\AppData\Local\Microsoft\Windows\INetCache\IE\KVXO4KFE\key-lock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054" y="3817638"/>
              <a:ext cx="322898" cy="32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3910315" y="3111172"/>
            <a:ext cx="1250053" cy="918688"/>
            <a:chOff x="1706054" y="3221848"/>
            <a:chExt cx="1250053" cy="918688"/>
          </a:xfrm>
        </p:grpSpPr>
        <p:pic>
          <p:nvPicPr>
            <p:cNvPr id="13" name="Picture 2" descr="C:\Users\S053567\AppData\Local\Microsoft\Windows\INetCache\IE\KVXO4KFE\icon-2071010_960_720[1].png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456" y="3221848"/>
              <a:ext cx="1185651" cy="75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521" y="3408015"/>
              <a:ext cx="321520" cy="192376"/>
            </a:xfrm>
            <a:prstGeom prst="rect">
              <a:avLst/>
            </a:prstGeom>
          </p:spPr>
        </p:pic>
        <p:pic>
          <p:nvPicPr>
            <p:cNvPr id="15" name="Picture 2" descr="C:\Users\S053567\AppData\Local\Microsoft\Windows\INetCache\IE\KVXO4KFE\key-lock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054" y="3817638"/>
              <a:ext cx="322898" cy="32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e 15"/>
          <p:cNvGrpSpPr/>
          <p:nvPr/>
        </p:nvGrpSpPr>
        <p:grpSpPr>
          <a:xfrm>
            <a:off x="5796136" y="3111172"/>
            <a:ext cx="1250053" cy="918688"/>
            <a:chOff x="1706054" y="3221848"/>
            <a:chExt cx="1250053" cy="918688"/>
          </a:xfrm>
        </p:grpSpPr>
        <p:pic>
          <p:nvPicPr>
            <p:cNvPr id="17" name="Picture 2" descr="C:\Users\S053567\AppData\Local\Microsoft\Windows\INetCache\IE\KVXO4KFE\icon-2071010_960_720[1].png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456" y="3221848"/>
              <a:ext cx="1185651" cy="757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521" y="3408015"/>
              <a:ext cx="321520" cy="192376"/>
            </a:xfrm>
            <a:prstGeom prst="rect">
              <a:avLst/>
            </a:prstGeom>
          </p:spPr>
        </p:pic>
        <p:pic>
          <p:nvPicPr>
            <p:cNvPr id="19" name="Picture 2" descr="C:\Users\S053567\AppData\Local\Microsoft\Windows\INetCache\IE\KVXO4KFE\key-lock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054" y="3817638"/>
              <a:ext cx="322898" cy="32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Connecteur droit avec flèche 22"/>
          <p:cNvCxnSpPr>
            <a:endCxn id="17" idx="0"/>
          </p:cNvCxnSpPr>
          <p:nvPr/>
        </p:nvCxnSpPr>
        <p:spPr>
          <a:xfrm>
            <a:off x="4970901" y="2006904"/>
            <a:ext cx="1482463" cy="1104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3" idx="0"/>
          </p:cNvCxnSpPr>
          <p:nvPr/>
        </p:nvCxnSpPr>
        <p:spPr>
          <a:xfrm>
            <a:off x="4564394" y="2185119"/>
            <a:ext cx="3149" cy="926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endCxn id="8" idx="0"/>
          </p:cNvCxnSpPr>
          <p:nvPr/>
        </p:nvCxnSpPr>
        <p:spPr>
          <a:xfrm flipH="1">
            <a:off x="2852964" y="1972859"/>
            <a:ext cx="1220387" cy="113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472544" y="4008285"/>
            <a:ext cx="7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Worker</a:t>
            </a:r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4176781" y="4008284"/>
            <a:ext cx="7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Worker</a:t>
            </a: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6070844" y="3998836"/>
            <a:ext cx="7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92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èche vers le bas 20"/>
          <p:cNvSpPr/>
          <p:nvPr/>
        </p:nvSpPr>
        <p:spPr>
          <a:xfrm>
            <a:off x="3814232" y="1145876"/>
            <a:ext cx="288032" cy="33604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1410098" y="1145876"/>
            <a:ext cx="288032" cy="33604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95486"/>
            <a:ext cx="7717500" cy="541500"/>
          </a:xfrm>
        </p:spPr>
        <p:txBody>
          <a:bodyPr/>
          <a:lstStyle/>
          <a:p>
            <a:r>
              <a:rPr lang="fr-FR" dirty="0" smtClean="0"/>
              <a:t>Traitement des images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651870"/>
            <a:ext cx="2843808" cy="824704"/>
          </a:xfrm>
          <a:prstGeom prst="rect">
            <a:avLst/>
          </a:prstGeom>
        </p:spPr>
      </p:pic>
      <p:pic>
        <p:nvPicPr>
          <p:cNvPr id="2050" name="Picture 2" descr="D:\Utilisateurs\S053567\Downloads\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47" y="1131590"/>
            <a:ext cx="3493821" cy="20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548455" y="1060617"/>
            <a:ext cx="1980799" cy="5730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Redimensionnement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25397" y="1806172"/>
            <a:ext cx="1814258" cy="702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Extraction Pixels RGB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47715" y="2650494"/>
            <a:ext cx="1814258" cy="702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Standardisation</a:t>
            </a:r>
          </a:p>
          <a:p>
            <a:pPr algn="ctr"/>
            <a:r>
              <a:rPr lang="fr-FR" dirty="0" smtClean="0"/>
              <a:t>PCA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47715" y="3579862"/>
            <a:ext cx="1814258" cy="7025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20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966462" y="1050142"/>
            <a:ext cx="2059154" cy="583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Redimensionnement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073650" y="1777845"/>
            <a:ext cx="1814258" cy="70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Extraction </a:t>
            </a:r>
            <a:r>
              <a:rPr lang="fr-FR" dirty="0" err="1" smtClean="0"/>
              <a:t>features</a:t>
            </a:r>
            <a:r>
              <a:rPr lang="fr-FR" dirty="0" smtClean="0"/>
              <a:t> VGG16 </a:t>
            </a:r>
          </a:p>
          <a:p>
            <a:pPr algn="ctr"/>
            <a:r>
              <a:rPr lang="fr-FR" dirty="0" smtClean="0"/>
              <a:t>(20k – 1K </a:t>
            </a:r>
            <a:r>
              <a:rPr lang="fr-FR" dirty="0" err="1" smtClean="0"/>
              <a:t>features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88910" y="2643758"/>
            <a:ext cx="1814258" cy="70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Standardisation</a:t>
            </a:r>
          </a:p>
          <a:p>
            <a:pPr algn="ctr"/>
            <a:r>
              <a:rPr lang="fr-FR" dirty="0" smtClean="0"/>
              <a:t>PCA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88910" y="3579862"/>
            <a:ext cx="1814258" cy="70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24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62026" y="65701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Approche simple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10643" y="663356"/>
            <a:ext cx="1783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Transfert Learning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073650" y="4532820"/>
            <a:ext cx="1814258" cy="585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S3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15944" y="4532820"/>
            <a:ext cx="1814258" cy="5852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Notebooks</a:t>
            </a:r>
            <a:endParaRPr lang="fr-FR" dirty="0"/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51670"/>
            <a:ext cx="4165740" cy="23557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15616" y="170765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Voir les notebooks ! </a:t>
            </a:r>
          </a:p>
        </p:txBody>
      </p:sp>
      <p:cxnSp>
        <p:nvCxnSpPr>
          <p:cNvPr id="6" name="Connecteur droit avec flèche 5"/>
          <p:cNvCxnSpPr>
            <a:stCxn id="3" idx="3"/>
          </p:cNvCxnSpPr>
          <p:nvPr/>
        </p:nvCxnSpPr>
        <p:spPr>
          <a:xfrm>
            <a:off x="2267744" y="1969264"/>
            <a:ext cx="1440160" cy="674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Défis d’AWS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Installer les packages et les distribuer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Avoir la bonne puissance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Avoir un serveur </a:t>
            </a:r>
            <a:r>
              <a:rPr lang="fr-FR" dirty="0" err="1" smtClean="0"/>
              <a:t>JupyterNotebook</a:t>
            </a:r>
            <a:r>
              <a:rPr lang="fr-FR" dirty="0" smtClean="0"/>
              <a:t> connecté à </a:t>
            </a:r>
            <a:r>
              <a:rPr lang="fr-FR" dirty="0" err="1" smtClean="0"/>
              <a:t>Spark</a:t>
            </a:r>
            <a:endParaRPr lang="fr-FR" dirty="0" smtClean="0"/>
          </a:p>
          <a:p>
            <a:pPr>
              <a:lnSpc>
                <a:spcPct val="200000"/>
              </a:lnSpc>
            </a:pPr>
            <a:r>
              <a:rPr lang="fr-FR" dirty="0" smtClean="0"/>
              <a:t>Connecter le </a:t>
            </a:r>
            <a:r>
              <a:rPr lang="fr-FR" dirty="0" err="1" smtClean="0"/>
              <a:t>kernel</a:t>
            </a:r>
            <a:r>
              <a:rPr lang="fr-FR" dirty="0" smtClean="0"/>
              <a:t> à S3 (boto3, s3fs, etc…)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Maitriser les couts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7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Contexte du projet</a:t>
            </a:r>
            <a:endParaRPr dirty="0"/>
          </a:p>
        </p:txBody>
      </p:sp>
      <p:sp>
        <p:nvSpPr>
          <p:cNvPr id="1326" name="Google Shape;1326;p55"/>
          <p:cNvSpPr txBox="1">
            <a:spLocks noGrp="1"/>
          </p:cNvSpPr>
          <p:nvPr>
            <p:ph type="subTitle" idx="1"/>
          </p:nvPr>
        </p:nvSpPr>
        <p:spPr>
          <a:xfrm>
            <a:off x="683568" y="1299062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Une </a:t>
            </a:r>
            <a:r>
              <a:rPr lang="fr-FR" dirty="0" err="1" smtClean="0"/>
              <a:t>app</a:t>
            </a:r>
            <a:r>
              <a:rPr lang="fr-FR" dirty="0" smtClean="0"/>
              <a:t> veut proposer à ses utilisateurs de donner la nature d’un fruit à partir d’une photo. Le défi est de réaliser le prétraitement d’images de fruits dans un environnement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604448" y="474186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A28593A-D413-49C9-B06F-6F98743463A8}" type="slidenum">
              <a:rPr lang="fr-FR" smtClean="0"/>
              <a:t>2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83718"/>
            <a:ext cx="3487092" cy="237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99592" y="123478"/>
            <a:ext cx="2994654" cy="653015"/>
          </a:xfrm>
        </p:spPr>
        <p:txBody>
          <a:bodyPr/>
          <a:lstStyle/>
          <a:p>
            <a:pPr algn="l"/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55576" y="659180"/>
            <a:ext cx="7156177" cy="19442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La préparation de machines dans le cloud est un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L’environnement Data Science demande beaucoup d’installations (d’où l’existence d’environnements dédiés)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err="1" smtClean="0"/>
              <a:t>Spark</a:t>
            </a:r>
            <a:r>
              <a:rPr lang="fr-FR" sz="1800" dirty="0" smtClean="0"/>
              <a:t> est très puissant mais très capricieux!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AWS c’est compliqué, mais génial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2159516" y="2661430"/>
            <a:ext cx="4032448" cy="65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/>
            <a:r>
              <a:rPr lang="fr-FR" dirty="0" smtClean="0"/>
              <a:t>Pistes d’amélioration</a:t>
            </a:r>
            <a:endParaRPr lang="fr-FR" dirty="0"/>
          </a:p>
        </p:txBody>
      </p:sp>
      <p:sp>
        <p:nvSpPr>
          <p:cNvPr id="7" name="Espace réservé du texte 4"/>
          <p:cNvSpPr txBox="1">
            <a:spLocks/>
          </p:cNvSpPr>
          <p:nvPr/>
        </p:nvSpPr>
        <p:spPr>
          <a:xfrm>
            <a:off x="2159514" y="3219822"/>
            <a:ext cx="6300917" cy="181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Aller jusqu’au bout de la modélisation (fit + </a:t>
            </a:r>
            <a:r>
              <a:rPr lang="fr-FR" sz="1800" dirty="0" err="1" smtClean="0"/>
              <a:t>predict</a:t>
            </a:r>
            <a:r>
              <a:rPr lang="fr-FR" sz="1800" dirty="0" smtClean="0"/>
              <a:t> + 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Optimiser l’appli </a:t>
            </a:r>
            <a:r>
              <a:rPr lang="fr-FR" sz="1800" dirty="0" err="1" smtClean="0"/>
              <a:t>Spark</a:t>
            </a:r>
            <a:r>
              <a:rPr lang="fr-FR" sz="1800" dirty="0" smtClean="0"/>
              <a:t> encore plus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Mettre à disposition un crédit AWS pour les étudiants depuis </a:t>
            </a:r>
            <a:r>
              <a:rPr lang="fr-FR" sz="1800" dirty="0" err="1" smtClean="0"/>
              <a:t>OpenClassrooms</a:t>
            </a:r>
            <a:endParaRPr lang="fr-FR" sz="18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8604448" y="482661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6A56AE-9AEE-449C-91A9-8A48100901EC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967200" y="1441438"/>
            <a:ext cx="5853272" cy="17889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MERCI ! 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859782"/>
            <a:ext cx="1724962" cy="177966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23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2090"/>
            <a:ext cx="6172284" cy="29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4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1347614"/>
            <a:ext cx="7717500" cy="3442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fr-FR" dirty="0" smtClean="0"/>
              <a:t>Paralléliser des actions de prétraitement d’image avec </a:t>
            </a:r>
            <a:r>
              <a:rPr lang="fr-FR" dirty="0" err="1" smtClean="0"/>
              <a:t>Spark</a:t>
            </a:r>
            <a:r>
              <a:rPr lang="fr-FR" dirty="0" smtClean="0"/>
              <a:t> </a:t>
            </a:r>
          </a:p>
          <a:p>
            <a:pPr>
              <a:spcBef>
                <a:spcPts val="2400"/>
              </a:spcBef>
            </a:pPr>
            <a:r>
              <a:rPr lang="fr-FR" dirty="0" smtClean="0"/>
              <a:t>Utiliser le cloud pour manipuler des données avec des outils du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>
              <a:spcBef>
                <a:spcPts val="2400"/>
              </a:spcBef>
            </a:pPr>
            <a:r>
              <a:rPr lang="fr-FR" dirty="0" smtClean="0"/>
              <a:t>Identifier les outils disponibles pour la mise en œuvre de processus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604448" y="482661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6A56AE-9AEE-449C-91A9-8A48100901EC}" type="slidenum">
              <a:rPr lang="fr-FR" smtClean="0"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66461"/>
            <a:ext cx="2249747" cy="11679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19395"/>
            <a:ext cx="2160240" cy="12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Sommaire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210078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Contexte	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2178468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Dans le cloud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210078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/>
              <a:t>Travail en local</a:t>
            </a:r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Les méthodes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4" y="1434475"/>
            <a:ext cx="275228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fr-FR" dirty="0" smtClean="0"/>
              <a:t>Notebooks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Clap de fin ! 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8604448" y="4659982"/>
            <a:ext cx="53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E17C1FF-D6C3-4AAE-85F1-BBE4EBBA47A5}" type="slidenum">
              <a:rPr lang="fr-FR" smtClean="0"/>
              <a:t>4</a:t>
            </a:fld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fr-FR" dirty="0" err="1" smtClean="0"/>
              <a:t>Kaggle</a:t>
            </a:r>
            <a:endParaRPr lang="fr-FR" dirty="0" smtClean="0"/>
          </a:p>
          <a:p>
            <a:r>
              <a:rPr lang="fr-FR" dirty="0" smtClean="0"/>
              <a:t>Stockage S3</a:t>
            </a:r>
          </a:p>
          <a:p>
            <a:r>
              <a:rPr lang="fr-FR" dirty="0" err="1" smtClean="0"/>
              <a:t>Spark</a:t>
            </a:r>
            <a:r>
              <a:rPr lang="fr-FR" dirty="0" smtClean="0"/>
              <a:t>/</a:t>
            </a:r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2"/>
          </p:nvPr>
        </p:nvSpPr>
        <p:spPr>
          <a:xfrm>
            <a:off x="1331640" y="3363838"/>
            <a:ext cx="2388812" cy="847759"/>
          </a:xfrm>
        </p:spPr>
        <p:txBody>
          <a:bodyPr/>
          <a:lstStyle/>
          <a:p>
            <a:r>
              <a:rPr lang="fr-FR" dirty="0"/>
              <a:t>Installation de </a:t>
            </a:r>
            <a:r>
              <a:rPr lang="fr-FR" dirty="0" err="1"/>
              <a:t>Spark</a:t>
            </a:r>
            <a:r>
              <a:rPr lang="fr-FR" dirty="0"/>
              <a:t> sur Windows</a:t>
            </a:r>
          </a:p>
          <a:p>
            <a:endParaRPr lang="fr-FR" dirty="0" smtClean="0"/>
          </a:p>
        </p:txBody>
      </p:sp>
      <p:sp>
        <p:nvSpPr>
          <p:cNvPr id="5" name="Sous-titre 4"/>
          <p:cNvSpPr>
            <a:spLocks noGrp="1"/>
          </p:cNvSpPr>
          <p:nvPr>
            <p:ph type="subTitle" idx="8"/>
          </p:nvPr>
        </p:nvSpPr>
        <p:spPr>
          <a:xfrm>
            <a:off x="3905700" y="1825209"/>
            <a:ext cx="1890436" cy="1029300"/>
          </a:xfrm>
        </p:spPr>
        <p:txBody>
          <a:bodyPr/>
          <a:lstStyle/>
          <a:p>
            <a:r>
              <a:rPr lang="fr-FR" dirty="0" smtClean="0"/>
              <a:t>EC2 </a:t>
            </a:r>
            <a:endParaRPr lang="fr-FR" dirty="0"/>
          </a:p>
          <a:p>
            <a:r>
              <a:rPr lang="fr-FR" dirty="0"/>
              <a:t>EMR</a:t>
            </a:r>
          </a:p>
          <a:p>
            <a:r>
              <a:rPr lang="fr-FR" dirty="0" err="1"/>
              <a:t>SageMaker</a:t>
            </a:r>
            <a:endParaRPr lang="fr-FR" dirty="0"/>
          </a:p>
          <a:p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Données image brutes</a:t>
            </a:r>
          </a:p>
          <a:p>
            <a:r>
              <a:rPr lang="fr-FR" dirty="0"/>
              <a:t>VGG 16</a:t>
            </a:r>
          </a:p>
          <a:p>
            <a:endParaRPr lang="fr-FR" dirty="0" smtClean="0"/>
          </a:p>
        </p:txBody>
      </p:sp>
      <p:sp>
        <p:nvSpPr>
          <p:cNvPr id="7" name="Sous-titre 6"/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fr-FR" dirty="0"/>
              <a:t>Amélioration</a:t>
            </a:r>
          </a:p>
          <a:p>
            <a:r>
              <a:rPr lang="fr-FR" dirty="0"/>
              <a:t>Budget</a:t>
            </a:r>
          </a:p>
          <a:p>
            <a:r>
              <a:rPr lang="fr-FR" dirty="0" err="1"/>
              <a:t>Debug</a:t>
            </a:r>
            <a:r>
              <a:rPr lang="fr-FR" dirty="0"/>
              <a:t> en </a:t>
            </a:r>
            <a:r>
              <a:rPr lang="fr-FR" dirty="0" err="1"/>
              <a:t>Spark</a:t>
            </a:r>
            <a:endParaRPr lang="fr-FR" dirty="0"/>
          </a:p>
          <a:p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9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fr-FR" dirty="0" smtClean="0"/>
              <a:t>Les données</a:t>
            </a:r>
            <a:endParaRPr lang="fr-FR"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/>
          <p:cNvSpPr txBox="1"/>
          <p:nvPr/>
        </p:nvSpPr>
        <p:spPr>
          <a:xfrm>
            <a:off x="8604448" y="482661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F6A56AE-9AEE-449C-91A9-8A48100901EC}" type="slidenum">
              <a:rPr lang="fr-FR" smtClean="0"/>
              <a:t>5</a:t>
            </a:fld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smtClean="0"/>
              <a:t>Des fruits et légumes pris en photos selon plusieurs angles sur fond blanc</a:t>
            </a:r>
          </a:p>
          <a:p>
            <a:pPr marL="114300" indent="0">
              <a:buNone/>
            </a:pPr>
            <a:r>
              <a:rPr lang="fr-FR" dirty="0" err="1" smtClean="0"/>
              <a:t>Dataset</a:t>
            </a:r>
            <a:r>
              <a:rPr lang="fr-FR" dirty="0" smtClean="0"/>
              <a:t> volumineux réparti en Train/Test (90k images)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 smtClean="0"/>
              <a:t>Sélection au hasard de 5 catégories avec 5 photos chacune pour développement du projet et pour des raisons économiques… 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19" y="771550"/>
            <a:ext cx="2234555" cy="11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7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des images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424">
            <a:off x="1879231" y="2728553"/>
            <a:ext cx="432644" cy="15439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2" y="2459295"/>
            <a:ext cx="894646" cy="11205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58" y="3374881"/>
            <a:ext cx="739613" cy="15636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45" y="1203598"/>
            <a:ext cx="1163195" cy="11506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58" y="2097767"/>
            <a:ext cx="1253147" cy="12771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45" y="1995686"/>
            <a:ext cx="1714500" cy="1714500"/>
          </a:xfrm>
          <a:prstGeom prst="rect">
            <a:avLst/>
          </a:prstGeom>
        </p:spPr>
      </p:pic>
      <p:pic>
        <p:nvPicPr>
          <p:cNvPr id="11" name="Picture 2" descr="AWS S3 console error: Networking Error | TECHIES WOR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61" y="3707456"/>
            <a:ext cx="1569668" cy="89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emi-tour 14"/>
          <p:cNvSpPr/>
          <p:nvPr/>
        </p:nvSpPr>
        <p:spPr>
          <a:xfrm>
            <a:off x="2669358" y="1275606"/>
            <a:ext cx="3918866" cy="936104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6" name="Picture 2" descr="C:\Users\S053567\AppData\Local\Microsoft\Windows\INetCache\IE\KVXO4KFE\key-lock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29" y="2852936"/>
            <a:ext cx="691605" cy="6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0" y="1471092"/>
            <a:ext cx="4896544" cy="3672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/ </a:t>
            </a:r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576" y="915566"/>
            <a:ext cx="7717500" cy="3580500"/>
          </a:xfrm>
        </p:spPr>
        <p:txBody>
          <a:bodyPr/>
          <a:lstStyle/>
          <a:p>
            <a:r>
              <a:rPr lang="fr-FR" dirty="0" smtClean="0"/>
              <a:t>Architecture de données inspirée de Google</a:t>
            </a:r>
          </a:p>
          <a:p>
            <a:r>
              <a:rPr lang="fr-FR" dirty="0" smtClean="0"/>
              <a:t>Principe du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/ </a:t>
            </a:r>
            <a:r>
              <a:rPr lang="fr-FR" dirty="0" err="1"/>
              <a:t>H</a:t>
            </a:r>
            <a:r>
              <a:rPr lang="fr-FR" dirty="0" err="1" smtClean="0"/>
              <a:t>adoop</a:t>
            </a:r>
            <a:endParaRPr lang="fr-FR" dirty="0"/>
          </a:p>
        </p:txBody>
      </p:sp>
      <p:pic>
        <p:nvPicPr>
          <p:cNvPr id="4" name="Picture 2" descr="C:\Users\S053567\AppData\Local\Microsoft\Windows\INetCache\IE\KVXO4KFE\icon-2071010_960_720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890" y="1377278"/>
            <a:ext cx="1865440" cy="119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189058" y="15059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Master</a:t>
            </a:r>
          </a:p>
        </p:txBody>
      </p:sp>
      <p:pic>
        <p:nvPicPr>
          <p:cNvPr id="9" name="Picture 2" descr="C:\Users\S053567\AppData\Local\Microsoft\Windows\INetCache\IE\KVXO4KFE\icon-2071010_960_720[1]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32" y="3485860"/>
            <a:ext cx="1185651" cy="7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053567\AppData\Local\Microsoft\Windows\INetCache\IE\KVXO4KFE\icon-2071010_960_720[1]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11" y="3485860"/>
            <a:ext cx="1185651" cy="7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053567\AppData\Local\Microsoft\Windows\INetCache\IE\KVXO4KFE\icon-2071010_960_720[1]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32" y="3485860"/>
            <a:ext cx="1185651" cy="7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/>
          <p:cNvCxnSpPr>
            <a:endCxn id="17" idx="0"/>
          </p:cNvCxnSpPr>
          <p:nvPr/>
        </p:nvCxnSpPr>
        <p:spPr>
          <a:xfrm>
            <a:off x="5011895" y="2381592"/>
            <a:ext cx="1482463" cy="1104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3" idx="0"/>
          </p:cNvCxnSpPr>
          <p:nvPr/>
        </p:nvCxnSpPr>
        <p:spPr>
          <a:xfrm>
            <a:off x="4605388" y="2559807"/>
            <a:ext cx="3149" cy="926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9" idx="0"/>
          </p:cNvCxnSpPr>
          <p:nvPr/>
        </p:nvCxnSpPr>
        <p:spPr>
          <a:xfrm flipH="1">
            <a:off x="2893958" y="2347547"/>
            <a:ext cx="1220387" cy="113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97914" y="424294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Worker</a:t>
            </a:r>
            <a:r>
              <a:rPr lang="fr-FR" dirty="0" smtClean="0"/>
              <a:t>/</a:t>
            </a:r>
            <a:r>
              <a:rPr lang="fr-FR" dirty="0" err="1" smtClean="0"/>
              <a:t>Coeur</a:t>
            </a:r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4213566" y="4242946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Worker</a:t>
            </a:r>
            <a:r>
              <a:rPr lang="fr-FR" dirty="0"/>
              <a:t>/</a:t>
            </a:r>
            <a:r>
              <a:rPr lang="fr-FR" dirty="0" err="1"/>
              <a:t>Coeur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25" name="ZoneTexte 24"/>
          <p:cNvSpPr txBox="1"/>
          <p:nvPr/>
        </p:nvSpPr>
        <p:spPr>
          <a:xfrm>
            <a:off x="6098313" y="4242947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Worker</a:t>
            </a:r>
            <a:r>
              <a:rPr lang="fr-FR" dirty="0"/>
              <a:t>/</a:t>
            </a:r>
            <a:r>
              <a:rPr lang="fr-FR" dirty="0" err="1"/>
              <a:t>Coeur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8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Spark</a:t>
            </a:r>
            <a:r>
              <a:rPr lang="fr-FR" dirty="0"/>
              <a:t> / </a:t>
            </a:r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331640" y="2838155"/>
            <a:ext cx="1152128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Taille du driver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0040" y="4124638"/>
            <a:ext cx="108012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Nombre de cœurs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6156" y="2454057"/>
            <a:ext cx="1656184" cy="10081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 de certains objets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688" y="1238124"/>
            <a:ext cx="250635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Master / </a:t>
            </a:r>
            <a:r>
              <a:rPr lang="fr-FR" dirty="0" smtClean="0"/>
              <a:t>Driver</a:t>
            </a:r>
          </a:p>
          <a:p>
            <a:pPr algn="ctr"/>
            <a:r>
              <a:rPr lang="fr-FR" dirty="0" err="1" smtClean="0"/>
              <a:t>Worker</a:t>
            </a:r>
            <a:r>
              <a:rPr lang="fr-FR" dirty="0" smtClean="0"/>
              <a:t>/ </a:t>
            </a:r>
            <a:r>
              <a:rPr lang="fr-FR" dirty="0" err="1" smtClean="0"/>
              <a:t>Executor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5436096" y="1546880"/>
            <a:ext cx="1080120" cy="6480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accent2"/>
                </a:solidFill>
              </a:rPr>
              <a:t>Lazy</a:t>
            </a:r>
            <a:endParaRPr lang="fr-FR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4180" y="3867894"/>
            <a:ext cx="1031168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Debug</a:t>
            </a:r>
            <a:r>
              <a:rPr lang="fr-FR" dirty="0" smtClean="0"/>
              <a:t> avec UI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424493"/>
            <a:ext cx="1420998" cy="7376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76156" y="3975906"/>
            <a:ext cx="108012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Nombre </a:t>
            </a:r>
            <a:r>
              <a:rPr lang="fr-FR" dirty="0" smtClean="0">
                <a:solidFill>
                  <a:schemeClr val="accent2"/>
                </a:solidFill>
              </a:rPr>
              <a:t>de partitions</a:t>
            </a:r>
            <a:endParaRPr lang="fr-FR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522</Words>
  <Application>Microsoft Office PowerPoint</Application>
  <PresentationFormat>Affichage à l'écran (16:9)</PresentationFormat>
  <Paragraphs>141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Hammersmith One</vt:lpstr>
      <vt:lpstr>Manjari</vt:lpstr>
      <vt:lpstr>Segoe UI Semibold</vt:lpstr>
      <vt:lpstr>Segoe UI Historic</vt:lpstr>
      <vt:lpstr>Elegant Education Pack for Students by Slidesgo</vt:lpstr>
      <vt:lpstr>OpenClassrooms Déployez un modèle dans le Cloud</vt:lpstr>
      <vt:lpstr>Contexte du projet</vt:lpstr>
      <vt:lpstr>Objectifs</vt:lpstr>
      <vt:lpstr>Sommaire</vt:lpstr>
      <vt:lpstr>Les données</vt:lpstr>
      <vt:lpstr>Stockage des images</vt:lpstr>
      <vt:lpstr>Spark / Hadoop</vt:lpstr>
      <vt:lpstr>Spark / Hadoop</vt:lpstr>
      <vt:lpstr>Spark / Hadoop</vt:lpstr>
      <vt:lpstr>Préparation en local</vt:lpstr>
      <vt:lpstr>Dans le cloud</vt:lpstr>
      <vt:lpstr>Dans le cloud - EC2</vt:lpstr>
      <vt:lpstr>Dans le cloud - EC2</vt:lpstr>
      <vt:lpstr>Dans le cloud - EMR</vt:lpstr>
      <vt:lpstr>Dans le cloud - EMR</vt:lpstr>
      <vt:lpstr>Dans le cloud - EMR</vt:lpstr>
      <vt:lpstr>Traitement des images</vt:lpstr>
      <vt:lpstr>Présentation des Notebooks</vt:lpstr>
      <vt:lpstr>Défis d’AWS</vt:lpstr>
      <vt:lpstr>Conclusions</vt:lpstr>
      <vt:lpstr>MERCI ! 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OpenClassrooms Segmentez les clients d’un site de e-commerce</dc:title>
  <dc:creator>REBEIX Hugo</dc:creator>
  <cp:lastModifiedBy>S053567</cp:lastModifiedBy>
  <cp:revision>113</cp:revision>
  <dcterms:modified xsi:type="dcterms:W3CDTF">2022-03-11T09:17:28Z</dcterms:modified>
</cp:coreProperties>
</file>