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0" r:id="rId3"/>
    <p:sldId id="296" r:id="rId4"/>
    <p:sldId id="297" r:id="rId5"/>
    <p:sldId id="272" r:id="rId6"/>
    <p:sldId id="274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E6678-B074-4E77-B9B5-0298885F99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58C9-9697-40A2-9F82-4EFF95EC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database featuring the disordered regions of nucleoporins rich with phenylalanine-glycine repeats (FG-Nups)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558C9-9697-40A2-9F82-4EFF95EC6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database featuring the disordered regions of nucleoporins rich with phenylalanine-glycine repeats (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558C9-9697-40A2-9F82-4EFF95EC6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database featuring the disordered regions of nucleoporins rich with phenylalanine-glycine repeats (FG-Nups)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558C9-9697-40A2-9F82-4EFF95EC6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A416-59A5-49B6-840B-3EB64CA0965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983B-46F9-44E3-809B-096E04289A56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4F9-E3C5-4A61-8427-2232268DD01B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DE48-96FB-4F7A-866D-0003F2A48092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9528-4521-458B-B655-B9206CFBF88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46D9-31FE-4BCD-BAA1-93D2151B0561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94C-C245-474F-B9B9-C0B2577FF7C2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8093-3034-4445-AD57-0A7086FE2DD7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6AC-FEFF-4081-95C7-C76E8C2C5AC1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BF4F-1011-4046-B480-7DBAD9A9EB90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E856-2709-40B9-805C-2F8E240CB663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5211-0830-4C12-A484-690A889559CF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BCB0-A40A-4000-A16C-4EF1F21C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lp.berkeley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5319" y="2130426"/>
            <a:ext cx="8369643" cy="1470025"/>
          </a:xfrm>
        </p:spPr>
        <p:txBody>
          <a:bodyPr anchor="ctr"/>
          <a:lstStyle/>
          <a:p>
            <a:r>
              <a:rPr lang="en-US" sz="3200"/>
              <a:t>Continuous Distributed Representation of Biological Sequences for Deep Proteomics and Genomics</a:t>
            </a:r>
            <a:endParaRPr lang="en-US" sz="3200" b="1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975" y="4849813"/>
            <a:ext cx="6400800" cy="118852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Ehsaneddin</a:t>
            </a:r>
            <a:r>
              <a:rPr lang="en-US" altLang="en-US" sz="3200" smtClean="0">
                <a:solidFill>
                  <a:srgbClr val="FF0000"/>
                </a:solidFill>
              </a:rPr>
              <a:t> et. al.</a:t>
            </a:r>
          </a:p>
          <a:p>
            <a:r>
              <a:rPr lang="en-US"/>
              <a:t>University of California, Berkeley, California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Protein-Space Analysis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599"/>
            <a:ext cx="7772400" cy="320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mtClean="0"/>
              <a:t>SNE technique</a:t>
            </a:r>
          </a:p>
          <a:p>
            <a:pPr>
              <a:lnSpc>
                <a:spcPct val="80000"/>
              </a:lnSpc>
            </a:pPr>
            <a:r>
              <a:rPr lang="en-US"/>
              <a:t>Mass, volume, polarity, hydrophobicity, charge, and van der Waals volume properties were analyzed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 Family Classification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598"/>
            <a:ext cx="7772400" cy="506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Classification </a:t>
            </a:r>
            <a:r>
              <a:rPr lang="en-US"/>
              <a:t>task on </a:t>
            </a:r>
            <a:r>
              <a:rPr lang="en-US"/>
              <a:t>protein </a:t>
            </a:r>
            <a:r>
              <a:rPr lang="en-US" smtClean="0"/>
              <a:t>families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324,018 </a:t>
            </a:r>
            <a:r>
              <a:rPr lang="en-US"/>
              <a:t>protein sequences in Swiss-Prot is extracted from the Protein Family (Pfam</a:t>
            </a:r>
            <a:r>
              <a:rPr lang="en-US"/>
              <a:t>) </a:t>
            </a:r>
            <a:r>
              <a:rPr lang="en-US" smtClean="0"/>
              <a:t>database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7,027 </a:t>
            </a:r>
            <a:r>
              <a:rPr lang="en-US"/>
              <a:t>distinct families </a:t>
            </a:r>
            <a:r>
              <a:rPr lang="en-US"/>
              <a:t>for </a:t>
            </a:r>
            <a:r>
              <a:rPr lang="en-US" smtClean="0"/>
              <a:t>Swiss-Prot</a:t>
            </a:r>
          </a:p>
          <a:p>
            <a:pPr lvl="1">
              <a:lnSpc>
                <a:spcPct val="80000"/>
              </a:lnSpc>
            </a:pPr>
            <a:r>
              <a:rPr lang="en-US"/>
              <a:t>Each sequence is represented as the summation of the vector representation of </a:t>
            </a:r>
            <a:r>
              <a:rPr lang="en-US"/>
              <a:t>overlapping </a:t>
            </a:r>
            <a:r>
              <a:rPr lang="en-US" smtClean="0"/>
              <a:t>3-grams</a:t>
            </a:r>
          </a:p>
          <a:p>
            <a:pPr lvl="2">
              <a:lnSpc>
                <a:spcPct val="80000"/>
              </a:lnSpc>
            </a:pPr>
            <a:r>
              <a:rPr lang="en-US"/>
              <a:t>vector of </a:t>
            </a:r>
            <a:r>
              <a:rPr lang="en-US"/>
              <a:t>size </a:t>
            </a:r>
            <a:r>
              <a:rPr lang="en-US" smtClean="0"/>
              <a:t>100</a:t>
            </a:r>
          </a:p>
          <a:p>
            <a:pPr lvl="1">
              <a:lnSpc>
                <a:spcPct val="80000"/>
              </a:lnSpc>
            </a:pPr>
            <a:r>
              <a:rPr lang="en-US"/>
              <a:t>For each family type, the same number of instances from Swiss-Prot are selected randomly to form the </a:t>
            </a:r>
            <a:r>
              <a:rPr lang="en-US"/>
              <a:t>negative </a:t>
            </a:r>
            <a:r>
              <a:rPr lang="en-US" smtClean="0"/>
              <a:t>examples</a:t>
            </a:r>
          </a:p>
          <a:p>
            <a:pPr lvl="1">
              <a:lnSpc>
                <a:spcPct val="80000"/>
              </a:lnSpc>
            </a:pPr>
            <a:r>
              <a:rPr lang="en-US"/>
              <a:t>Support vector machine classifiers </a:t>
            </a:r>
            <a:r>
              <a:rPr lang="en-US"/>
              <a:t>are </a:t>
            </a:r>
            <a:r>
              <a:rPr lang="en-US" smtClean="0"/>
              <a:t>used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10 fold cross validation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7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 Family Classification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24" y="1990453"/>
            <a:ext cx="3943725" cy="27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Visualization and Classification of Disordered Proteins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371598"/>
            <a:ext cx="7772400" cy="506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/>
              <a:t>DisProt database (694 </a:t>
            </a:r>
            <a:r>
              <a:rPr lang="en-US"/>
              <a:t>sequences</a:t>
            </a:r>
            <a:r>
              <a:rPr lang="en-US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/>
              <a:t>DisProt Release 6.02 </a:t>
            </a:r>
            <a:r>
              <a:rPr lang="en-US" smtClean="0"/>
              <a:t>presenting </a:t>
            </a:r>
            <a:r>
              <a:rPr lang="en-US"/>
              <a:t>1539 disordered and 95 ordered</a:t>
            </a:r>
          </a:p>
          <a:p>
            <a:pPr>
              <a:lnSpc>
                <a:spcPct val="80000"/>
              </a:lnSpc>
            </a:pPr>
            <a:r>
              <a:rPr lang="en-US" smtClean="0"/>
              <a:t>FG-Nups </a:t>
            </a:r>
            <a:r>
              <a:rPr lang="en-US"/>
              <a:t>dataset (1,138 </a:t>
            </a:r>
            <a:r>
              <a:rPr lang="en-US"/>
              <a:t>sequences</a:t>
            </a:r>
            <a:r>
              <a:rPr lang="en-US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Compared with two </a:t>
            </a:r>
            <a:r>
              <a:rPr lang="en-US"/>
              <a:t>random sets of 1,138 structured proteins from Protein Data Bank (</a:t>
            </a:r>
            <a:r>
              <a:rPr lang="en-US"/>
              <a:t>PDB</a:t>
            </a:r>
            <a:r>
              <a:rPr lang="en-US" smtClean="0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8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Protein-Space Analysis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09" y="1743743"/>
            <a:ext cx="7194368" cy="51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Protein-Space Analysis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295525"/>
            <a:ext cx="8753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 Family Classification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77" y="37964"/>
            <a:ext cx="5853488" cy="682003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800" y="1371598"/>
            <a:ext cx="4034246" cy="506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/>
              <a:t>weighted average accuracy of 93 ± </a:t>
            </a:r>
            <a:r>
              <a:rPr lang="en-US"/>
              <a:t>0.06</a:t>
            </a:r>
            <a:r>
              <a:rPr lang="en-US" smtClean="0"/>
              <a:t>%</a:t>
            </a:r>
          </a:p>
          <a:p>
            <a:pPr>
              <a:lnSpc>
                <a:spcPct val="80000"/>
              </a:lnSpc>
            </a:pPr>
            <a:r>
              <a:rPr lang="en-US"/>
              <a:t>more reliable result than the existing methods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7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 Family Classification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625"/>
            <a:ext cx="61341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Disordered Proteins Visualization and Classification </a:t>
            </a:r>
            <a:endParaRPr lang="en-US" sz="280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18" y="2772864"/>
            <a:ext cx="5286550" cy="3440702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799" y="1371598"/>
            <a:ext cx="7735389" cy="506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Visualized by dimensionality </a:t>
            </a:r>
            <a:r>
              <a:rPr lang="en-US"/>
              <a:t>of the protein-space </a:t>
            </a:r>
            <a:r>
              <a:rPr lang="en-US"/>
              <a:t>using </a:t>
            </a:r>
            <a:r>
              <a:rPr lang="en-US" smtClean="0"/>
              <a:t>SNE and generated </a:t>
            </a:r>
            <a:r>
              <a:rPr lang="en-US"/>
              <a:t>the 2D histogram of all overlapping 3-grams occurring in each dataset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01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Disordered Proteins Visualization and Classification 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799" y="1371598"/>
            <a:ext cx="7735389" cy="506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Quantitatively </a:t>
            </a:r>
            <a:r>
              <a:rPr lang="en-US"/>
              <a:t>evaluated how ProtVec can be used to distinguish between FG-Nups versus typical PDB sequences using a support vector machine binary classification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505188"/>
            <a:ext cx="67818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928937"/>
            <a:ext cx="53530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23783"/>
          </a:xfrm>
        </p:spPr>
        <p:txBody>
          <a:bodyPr anchor="t">
            <a:normAutofit fontScale="90000"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ABSTRACT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>
                <a:solidFill>
                  <a:srgbClr val="C00000"/>
                </a:solidFill>
              </a:rPr>
              <a:t>Distributed Representation</a:t>
            </a:r>
            <a:br>
              <a:rPr lang="en-US" sz="28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	Protein Family Classification</a:t>
            </a:r>
            <a:br>
              <a:rPr lang="en-US" sz="28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	Disordered Proteins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>
                <a:solidFill>
                  <a:srgbClr val="C00000"/>
                </a:solidFill>
              </a:rPr>
              <a:t>Protein-Space Construction 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rgbClr val="C00000"/>
                </a:solidFill>
              </a:rPr>
              <a:t>	</a:t>
            </a:r>
            <a:r>
              <a:rPr lang="en-US" sz="2800">
                <a:solidFill>
                  <a:srgbClr val="C00000"/>
                </a:solidFill>
              </a:rPr>
              <a:t>Protein-Space Analysis</a:t>
            </a:r>
            <a:br>
              <a:rPr lang="en-US" sz="280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rgbClr val="C00000"/>
                </a:solidFill>
              </a:rPr>
              <a:t>	Protein </a:t>
            </a:r>
            <a:r>
              <a:rPr lang="en-US" sz="2800">
                <a:solidFill>
                  <a:srgbClr val="C00000"/>
                </a:solidFill>
              </a:rPr>
              <a:t>Family Classification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	</a:t>
            </a:r>
            <a:r>
              <a:rPr lang="en-US" sz="2800" smtClean="0">
                <a:solidFill>
                  <a:srgbClr val="C00000"/>
                </a:solidFill>
              </a:rPr>
              <a:t>Visualization </a:t>
            </a:r>
            <a:r>
              <a:rPr lang="en-US" sz="2800">
                <a:solidFill>
                  <a:srgbClr val="C00000"/>
                </a:solidFill>
              </a:rPr>
              <a:t>and Classification of Disordered Proteins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800">
                <a:solidFill>
                  <a:srgbClr val="C00000"/>
                </a:solidFill>
              </a:rPr>
              <a:t>Protein-Space </a:t>
            </a:r>
            <a:r>
              <a:rPr lang="en-US" sz="2800" smtClean="0">
                <a:solidFill>
                  <a:srgbClr val="C00000"/>
                </a:solidFill>
              </a:rPr>
              <a:t>Analysis</a:t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	Protein Family </a:t>
            </a:r>
            <a:r>
              <a:rPr lang="en-US" sz="2800" smtClean="0">
                <a:solidFill>
                  <a:srgbClr val="C00000"/>
                </a:solidFill>
              </a:rPr>
              <a:t>Classification</a:t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rgbClr val="C00000"/>
                </a:solidFill>
              </a:rPr>
              <a:t>	</a:t>
            </a:r>
            <a:r>
              <a:rPr lang="en-US" sz="2800">
                <a:solidFill>
                  <a:srgbClr val="C00000"/>
                </a:solidFill>
              </a:rPr>
              <a:t>Disordered Proteins Visualization and Classification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r>
              <a:rPr lang="en-US" sz="2800" smtClean="0">
                <a:solidFill>
                  <a:srgbClr val="C00000"/>
                </a:solidFill>
              </a:rPr>
              <a:t/>
            </a:r>
            <a:br>
              <a:rPr lang="en-US" sz="2800" smtClean="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	</a:t>
            </a:r>
            <a:endParaRPr lang="en-US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ProtVec </a:t>
            </a:r>
            <a:r>
              <a:rPr lang="en-US"/>
              <a:t>can </a:t>
            </a:r>
            <a:r>
              <a:rPr lang="en-US"/>
              <a:t>be </a:t>
            </a:r>
            <a:r>
              <a:rPr lang="en-US" smtClean="0"/>
              <a:t>used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as </a:t>
            </a:r>
            <a:r>
              <a:rPr lang="en-US"/>
              <a:t>an informative and dense representation for biological sequences in protein family classification, and obtained an average family classification accuracy of </a:t>
            </a:r>
            <a:r>
              <a:rPr lang="en-US"/>
              <a:t>93</a:t>
            </a:r>
            <a:r>
              <a:rPr lang="en-US" smtClean="0"/>
              <a:t>%.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to identify </a:t>
            </a:r>
            <a:r>
              <a:rPr lang="en-US"/>
              <a:t>disordered sequences with an accuracy of nearly </a:t>
            </a:r>
            <a:r>
              <a:rPr lang="en-US"/>
              <a:t>100</a:t>
            </a:r>
            <a:r>
              <a:rPr lang="en-US" smtClean="0"/>
              <a:t>%</a:t>
            </a:r>
          </a:p>
          <a:p>
            <a:pPr>
              <a:lnSpc>
                <a:spcPct val="80000"/>
              </a:lnSpc>
            </a:pPr>
            <a:r>
              <a:rPr lang="en-US" smtClean="0"/>
              <a:t>Data availability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llp.berkeley.edu</a:t>
            </a: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u="sng">
                <a:solidFill>
                  <a:srgbClr val="0070C0"/>
                </a:solidFill>
              </a:rPr>
              <a:t>http</a:t>
            </a:r>
            <a:r>
              <a:rPr lang="en-US" u="sng">
                <a:solidFill>
                  <a:srgbClr val="0070C0"/>
                </a:solidFill>
              </a:rPr>
              <a:t>://dx. </a:t>
            </a:r>
            <a:r>
              <a:rPr lang="en-US" u="sng">
                <a:solidFill>
                  <a:srgbClr val="0070C0"/>
                </a:solidFill>
              </a:rPr>
              <a:t>doi.org/10.7910/DVN/JMFHTN</a:t>
            </a:r>
            <a:r>
              <a:rPr lang="en-US"/>
              <a:t>		</a:t>
            </a:r>
            <a:r>
              <a:rPr lang="en-US" altLang="en-US" smtClean="0"/>
              <a:t>	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ABSTRACT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New </a:t>
            </a:r>
            <a:r>
              <a:rPr lang="en-US"/>
              <a:t>representation and feature extraction method for biological </a:t>
            </a:r>
            <a:r>
              <a:rPr lang="en-US" smtClean="0"/>
              <a:t>sequences</a:t>
            </a:r>
          </a:p>
          <a:p>
            <a:pPr lvl="1">
              <a:lnSpc>
                <a:spcPct val="80000"/>
              </a:lnSpc>
            </a:pPr>
            <a:r>
              <a:rPr lang="en-US" u="sng"/>
              <a:t>protein-vectors (ProtVec) for </a:t>
            </a:r>
            <a:r>
              <a:rPr lang="en-US" u="sng" smtClean="0"/>
              <a:t>proteins</a:t>
            </a:r>
          </a:p>
          <a:p>
            <a:pPr lvl="1">
              <a:lnSpc>
                <a:spcPct val="80000"/>
              </a:lnSpc>
            </a:pPr>
            <a:r>
              <a:rPr lang="en-US"/>
              <a:t>gene-vectors (GeneVec) for gene </a:t>
            </a:r>
            <a:r>
              <a:rPr lang="en-US" smtClean="0"/>
              <a:t>sequences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Applications</a:t>
            </a:r>
          </a:p>
          <a:p>
            <a:pPr lvl="1">
              <a:lnSpc>
                <a:spcPct val="80000"/>
              </a:lnSpc>
            </a:pPr>
            <a:r>
              <a:rPr lang="en-US" u="sng"/>
              <a:t>family </a:t>
            </a:r>
            <a:r>
              <a:rPr lang="en-US" u="sng" smtClean="0"/>
              <a:t>classification</a:t>
            </a:r>
          </a:p>
          <a:p>
            <a:pPr lvl="1">
              <a:lnSpc>
                <a:spcPct val="80000"/>
              </a:lnSpc>
            </a:pPr>
            <a:r>
              <a:rPr lang="en-US" u="sng"/>
              <a:t>protein </a:t>
            </a:r>
            <a:r>
              <a:rPr lang="en-US" u="sng" smtClean="0"/>
              <a:t>visualization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structure prediction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disordered </a:t>
            </a:r>
            <a:r>
              <a:rPr lang="en-US"/>
              <a:t>protein </a:t>
            </a:r>
            <a:r>
              <a:rPr lang="en-US" smtClean="0"/>
              <a:t>identification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and </a:t>
            </a:r>
            <a:r>
              <a:rPr lang="en-US"/>
              <a:t>protein-protein interaction </a:t>
            </a:r>
            <a:r>
              <a:rPr lang="en-US" smtClean="0"/>
              <a:t>prediction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Method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Artificial </a:t>
            </a:r>
            <a:r>
              <a:rPr lang="en-US"/>
              <a:t>neural network </a:t>
            </a:r>
            <a:r>
              <a:rPr lang="en-US" smtClean="0"/>
              <a:t>approaches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/>
              <a:t>single dense n-dimensional vector</a:t>
            </a:r>
            <a:r>
              <a:rPr lang="en-US" altLang="en-US" smtClean="0"/>
              <a:t>	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ABSTRACT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Results</a:t>
            </a:r>
          </a:p>
          <a:p>
            <a:pPr lvl="1">
              <a:lnSpc>
                <a:spcPct val="80000"/>
              </a:lnSpc>
            </a:pPr>
            <a:r>
              <a:rPr lang="en-US"/>
              <a:t>324,018 protein </a:t>
            </a:r>
            <a:r>
              <a:rPr lang="en-US"/>
              <a:t>sequences </a:t>
            </a:r>
            <a:r>
              <a:rPr lang="en-US" smtClean="0"/>
              <a:t>from Swiss-Prot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7,027 </a:t>
            </a:r>
            <a:r>
              <a:rPr lang="en-US"/>
              <a:t>protein </a:t>
            </a:r>
            <a:r>
              <a:rPr lang="en-US" smtClean="0"/>
              <a:t>families</a:t>
            </a:r>
          </a:p>
          <a:p>
            <a:pPr lvl="2">
              <a:lnSpc>
                <a:spcPct val="80000"/>
              </a:lnSpc>
            </a:pPr>
            <a:r>
              <a:rPr lang="en-US"/>
              <a:t>accuracy of 93% ± </a:t>
            </a:r>
            <a:r>
              <a:rPr lang="en-US"/>
              <a:t>0.06</a:t>
            </a:r>
            <a:r>
              <a:rPr lang="en-US" smtClean="0"/>
              <a:t>%</a:t>
            </a:r>
          </a:p>
          <a:p>
            <a:pPr lvl="1">
              <a:lnSpc>
                <a:spcPct val="80000"/>
              </a:lnSpc>
            </a:pPr>
            <a:r>
              <a:rPr lang="en-US"/>
              <a:t>Two databases of </a:t>
            </a:r>
            <a:r>
              <a:rPr lang="en-US"/>
              <a:t>disordered </a:t>
            </a:r>
            <a:r>
              <a:rPr lang="en-US" smtClean="0"/>
              <a:t>sequences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DisProt</a:t>
            </a:r>
          </a:p>
          <a:p>
            <a:pPr lvl="3">
              <a:lnSpc>
                <a:spcPct val="80000"/>
              </a:lnSpc>
            </a:pPr>
            <a:r>
              <a:rPr lang="en-US"/>
              <a:t>100.0% accuracy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FG-Nups</a:t>
            </a:r>
          </a:p>
          <a:p>
            <a:pPr lvl="3">
              <a:lnSpc>
                <a:spcPct val="80000"/>
              </a:lnSpc>
            </a:pPr>
            <a:r>
              <a:rPr lang="en-US"/>
              <a:t>99.8</a:t>
            </a:r>
            <a:r>
              <a:rPr lang="en-US"/>
              <a:t>% </a:t>
            </a:r>
            <a:r>
              <a:rPr lang="en-US" smtClean="0"/>
              <a:t>accuracy</a:t>
            </a:r>
          </a:p>
          <a:p>
            <a:pPr>
              <a:lnSpc>
                <a:spcPct val="80000"/>
              </a:lnSpc>
            </a:pPr>
            <a:r>
              <a:rPr lang="en-US" smtClean="0"/>
              <a:t>Highlights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Model </a:t>
            </a:r>
            <a:r>
              <a:rPr lang="en-US"/>
              <a:t>needs to be trained only once and can then be applied to extract a comprehensive set of information regarding proteins </a:t>
            </a:r>
            <a:r>
              <a:rPr lang="en-US"/>
              <a:t>of </a:t>
            </a:r>
            <a:r>
              <a:rPr lang="en-US" smtClean="0"/>
              <a:t>interest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This </a:t>
            </a:r>
            <a:r>
              <a:rPr lang="en-US"/>
              <a:t>representation can be considered as pre-training for various applications 	</a:t>
            </a:r>
            <a:r>
              <a:rPr lang="en-US" altLang="en-US" smtClean="0"/>
              <a:t>	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mtClean="0"/>
              <a:t>The analogy of natural language and biological sequences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Feature extraction is always important to classification model’s performance</a:t>
            </a:r>
            <a:endParaRPr lang="en-US" altLang="en-US" smtClean="0"/>
          </a:p>
          <a:p>
            <a:pPr lvl="3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Distributed</a:t>
            </a:r>
            <a:r>
              <a:rPr lang="en-US" sz="2800" smtClean="0">
                <a:solidFill>
                  <a:srgbClr val="C00000"/>
                </a:solidFill>
              </a:rPr>
              <a:t> representation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Most </a:t>
            </a:r>
            <a:r>
              <a:rPr lang="en-US"/>
              <a:t>successful approaches in </a:t>
            </a:r>
            <a:r>
              <a:rPr lang="en-US"/>
              <a:t>machine </a:t>
            </a:r>
            <a:r>
              <a:rPr lang="en-US" smtClean="0"/>
              <a:t>learning</a:t>
            </a:r>
          </a:p>
          <a:p>
            <a:pPr>
              <a:lnSpc>
                <a:spcPct val="80000"/>
              </a:lnSpc>
            </a:pPr>
            <a:r>
              <a:rPr lang="en-US"/>
              <a:t>E</a:t>
            </a:r>
            <a:r>
              <a:rPr lang="en-US" smtClean="0"/>
              <a:t>ncoding </a:t>
            </a:r>
            <a:r>
              <a:rPr lang="en-US"/>
              <a:t>and storing information about an item within a system through establishing its </a:t>
            </a:r>
            <a:r>
              <a:rPr lang="en-US" u="sng"/>
              <a:t>interactions with </a:t>
            </a:r>
            <a:r>
              <a:rPr lang="en-US" u="sng"/>
              <a:t>other </a:t>
            </a:r>
            <a:r>
              <a:rPr lang="en-US" u="sng" smtClean="0"/>
              <a:t>members</a:t>
            </a:r>
          </a:p>
          <a:p>
            <a:pPr>
              <a:lnSpc>
                <a:spcPct val="80000"/>
              </a:lnSpc>
            </a:pPr>
            <a:r>
              <a:rPr lang="en-US"/>
              <a:t>Skip-gram </a:t>
            </a:r>
            <a:r>
              <a:rPr lang="en-US" smtClean="0"/>
              <a:t>model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31751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 Family Classification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/>
              <a:t>A </a:t>
            </a:r>
            <a:r>
              <a:rPr lang="en-US"/>
              <a:t>protein </a:t>
            </a:r>
            <a:r>
              <a:rPr lang="en-US" smtClean="0"/>
              <a:t>family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is </a:t>
            </a:r>
            <a:r>
              <a:rPr lang="en-US"/>
              <a:t>a set of proteins that are </a:t>
            </a:r>
            <a:r>
              <a:rPr lang="en-US"/>
              <a:t>evolutionarily </a:t>
            </a:r>
            <a:r>
              <a:rPr lang="en-US" smtClean="0"/>
              <a:t>related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similar </a:t>
            </a:r>
            <a:r>
              <a:rPr lang="en-US"/>
              <a:t>structures </a:t>
            </a:r>
            <a:r>
              <a:rPr lang="en-US"/>
              <a:t>or </a:t>
            </a:r>
            <a:r>
              <a:rPr lang="en-US" smtClean="0"/>
              <a:t>functions</a:t>
            </a:r>
          </a:p>
          <a:p>
            <a:pPr>
              <a:lnSpc>
                <a:spcPct val="80000"/>
              </a:lnSpc>
            </a:pPr>
            <a:r>
              <a:rPr lang="en-US" smtClean="0"/>
              <a:t>The </a:t>
            </a:r>
            <a:r>
              <a:rPr lang="en-US"/>
              <a:t>large </a:t>
            </a:r>
            <a:r>
              <a:rPr lang="en-US" smtClean="0"/>
              <a:t>gap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No. of </a:t>
            </a:r>
            <a:r>
              <a:rPr lang="en-US"/>
              <a:t>known </a:t>
            </a:r>
            <a:r>
              <a:rPr lang="en-US"/>
              <a:t>sequences </a:t>
            </a:r>
            <a:r>
              <a:rPr lang="en-US" smtClean="0"/>
              <a:t>vs No. </a:t>
            </a:r>
            <a:r>
              <a:rPr lang="en-US"/>
              <a:t>of known </a:t>
            </a:r>
            <a:r>
              <a:rPr lang="en-US"/>
              <a:t>functional </a:t>
            </a:r>
            <a:r>
              <a:rPr lang="en-US" smtClean="0"/>
              <a:t>information</a:t>
            </a:r>
          </a:p>
          <a:p>
            <a:pPr>
              <a:lnSpc>
                <a:spcPct val="80000"/>
              </a:lnSpc>
            </a:pPr>
            <a:r>
              <a:rPr lang="en-US"/>
              <a:t>In </a:t>
            </a:r>
            <a:r>
              <a:rPr lang="en-US"/>
              <a:t>Pfam (Protein Family Database), a family can be classified as a “family”, “domain”, “repeat”, or “motif”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22358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smtClean="0">
                <a:solidFill>
                  <a:srgbClr val="C00000"/>
                </a:solidFill>
              </a:rPr>
              <a:t>Disorder proteins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6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/>
              <a:t>Proteins can be fully or </a:t>
            </a:r>
            <a:r>
              <a:rPr lang="en-US"/>
              <a:t>partially </a:t>
            </a:r>
            <a:r>
              <a:rPr lang="en-US" smtClean="0"/>
              <a:t>unstructured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i.e</a:t>
            </a:r>
            <a:r>
              <a:rPr lang="en-US"/>
              <a:t>. lacking a secondary or ordered tertiary three-dimensional structure</a:t>
            </a:r>
          </a:p>
          <a:p>
            <a:pPr>
              <a:lnSpc>
                <a:spcPct val="80000"/>
              </a:lnSpc>
            </a:pPr>
            <a:r>
              <a:rPr lang="en-US" smtClean="0"/>
              <a:t>Disordered </a:t>
            </a:r>
            <a:r>
              <a:rPr lang="en-US"/>
              <a:t>proteins are considered to be an important class </a:t>
            </a:r>
            <a:r>
              <a:rPr lang="en-US"/>
              <a:t>of </a:t>
            </a:r>
            <a:r>
              <a:rPr lang="en-US" smtClean="0"/>
              <a:t>proteins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This work studied on proteins from:</a:t>
            </a:r>
          </a:p>
          <a:p>
            <a:pPr lvl="1">
              <a:lnSpc>
                <a:spcPct val="80000"/>
              </a:lnSpc>
            </a:pPr>
            <a:r>
              <a:rPr lang="en-US"/>
              <a:t>DisProt </a:t>
            </a:r>
            <a:r>
              <a:rPr lang="en-US" smtClean="0"/>
              <a:t>database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Experimentally </a:t>
            </a:r>
            <a:r>
              <a:rPr lang="en-US"/>
              <a:t>identified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694 </a:t>
            </a:r>
            <a:r>
              <a:rPr lang="en-US"/>
              <a:t>proteins presenting 1539 disordered, and 95 ordered regions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FG-Nups database</a:t>
            </a:r>
          </a:p>
          <a:p>
            <a:pPr lvl="2">
              <a:lnSpc>
                <a:spcPct val="80000"/>
              </a:lnSpc>
            </a:pPr>
            <a:r>
              <a:rPr lang="en-US"/>
              <a:t>Mostly computationally identified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10 </a:t>
            </a:r>
            <a:r>
              <a:rPr lang="en-US"/>
              <a:t>sequences out of 1,138 disordered sequences 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20516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br>
              <a:rPr lang="en-US" sz="280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Protein-Space Construction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371599"/>
            <a:ext cx="7772400" cy="320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mtClean="0"/>
              <a:t>Utilize 546,790 </a:t>
            </a:r>
            <a:r>
              <a:rPr lang="en-US"/>
              <a:t>manually annotated and </a:t>
            </a:r>
            <a:r>
              <a:rPr lang="en-US"/>
              <a:t>reviewed </a:t>
            </a:r>
            <a:r>
              <a:rPr lang="en-US" smtClean="0"/>
              <a:t>sequences from Swiss-Prot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mtClean="0"/>
              <a:t>Generate </a:t>
            </a:r>
            <a:r>
              <a:rPr lang="en-US"/>
              <a:t>3 lists of shifted </a:t>
            </a:r>
            <a:r>
              <a:rPr lang="en-US"/>
              <a:t>non-overlapping </a:t>
            </a:r>
            <a:r>
              <a:rPr lang="en-US" smtClean="0"/>
              <a:t>words</a:t>
            </a:r>
          </a:p>
          <a:p>
            <a:pPr lvl="1">
              <a:lnSpc>
                <a:spcPct val="80000"/>
              </a:lnSpc>
            </a:pPr>
            <a:r>
              <a:rPr lang="en-US"/>
              <a:t>546,790 x 3 = = 1,640,370 sequences </a:t>
            </a:r>
            <a:r>
              <a:rPr lang="en-US"/>
              <a:t>of </a:t>
            </a:r>
            <a:r>
              <a:rPr lang="en-US" smtClean="0"/>
              <a:t>3-grams</a:t>
            </a:r>
          </a:p>
          <a:p>
            <a:pPr>
              <a:lnSpc>
                <a:spcPct val="80000"/>
              </a:lnSpc>
            </a:pPr>
            <a:r>
              <a:rPr lang="en-US" smtClean="0"/>
              <a:t>Use Skip-gram </a:t>
            </a:r>
            <a:r>
              <a:rPr lang="en-US"/>
              <a:t>neural </a:t>
            </a:r>
            <a:r>
              <a:rPr lang="en-US"/>
              <a:t>network to generate a general purpose distributed representation </a:t>
            </a:r>
            <a:r>
              <a:rPr lang="en-US"/>
              <a:t>of </a:t>
            </a:r>
            <a:r>
              <a:rPr lang="en-US" smtClean="0"/>
              <a:t>sequences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Vector size = 100, context size = 25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41" y="5089969"/>
            <a:ext cx="4709976" cy="17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639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Continuous Distributed Representation of Biological Sequences for Deep Proteomics and Genomics</vt:lpstr>
      <vt:lpstr>ABSTRACT INTRODUCTION  Distributed Representation  Protein Family Classification  Disordered Proteins METHODS  Protein-Space Construction   Protein-Space Analysis  Protein Family Classification  Visualization and Classification of Disordered Proteins RESULTS  Protein-Space Analysis  Protein Family Classification  Disordered Proteins Visualization and Classification CONCLUSION  </vt:lpstr>
      <vt:lpstr>ABSTRACT</vt:lpstr>
      <vt:lpstr>ABSTRACT</vt:lpstr>
      <vt:lpstr>INTRODUCTION</vt:lpstr>
      <vt:lpstr>INTRODUCTION Distributed representation</vt:lpstr>
      <vt:lpstr>INTRODUCTION Protein Family Classification</vt:lpstr>
      <vt:lpstr>INTRODUCTION Disorder proteins</vt:lpstr>
      <vt:lpstr>METHOD Protein-Space Construction</vt:lpstr>
      <vt:lpstr>METHOD Protein-Space Analysis</vt:lpstr>
      <vt:lpstr>METHOD Protein Family Classification</vt:lpstr>
      <vt:lpstr>METHOD Protein Family Classification</vt:lpstr>
      <vt:lpstr>METHOD Visualization and Classification of Disordered Proteins</vt:lpstr>
      <vt:lpstr>RESULTS Protein-Space Analysis</vt:lpstr>
      <vt:lpstr>RESULTS Protein-Space Analysis</vt:lpstr>
      <vt:lpstr>RESULTS Protein Family Classification</vt:lpstr>
      <vt:lpstr>RESULTS Protein Family Classification</vt:lpstr>
      <vt:lpstr>METHOD Disordered Proteins Visualization and Classification </vt:lpstr>
      <vt:lpstr>METHOD Disordered Proteins Visualization and Classification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CNN-based classification on G-protein Coupled Receptors using TF-IDF and N-gram</dc:title>
  <dc:creator>Yang</dc:creator>
  <cp:lastModifiedBy>Yang</cp:lastModifiedBy>
  <cp:revision>51</cp:revision>
  <dcterms:created xsi:type="dcterms:W3CDTF">2019-01-09T11:32:18Z</dcterms:created>
  <dcterms:modified xsi:type="dcterms:W3CDTF">2019-01-17T05:26:03Z</dcterms:modified>
</cp:coreProperties>
</file>