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70" r:id="rId3"/>
    <p:sldId id="272" r:id="rId4"/>
    <p:sldId id="273" r:id="rId5"/>
    <p:sldId id="274" r:id="rId6"/>
    <p:sldId id="258" r:id="rId7"/>
    <p:sldId id="275" r:id="rId8"/>
    <p:sldId id="284" r:id="rId9"/>
    <p:sldId id="285" r:id="rId10"/>
    <p:sldId id="276" r:id="rId11"/>
    <p:sldId id="278" r:id="rId12"/>
    <p:sldId id="279" r:id="rId13"/>
    <p:sldId id="280" r:id="rId14"/>
    <p:sldId id="281" r:id="rId15"/>
    <p:sldId id="282" r:id="rId16"/>
    <p:sldId id="283" r:id="rId17"/>
    <p:sldId id="260" r:id="rId18"/>
    <p:sldId id="261" r:id="rId19"/>
    <p:sldId id="286" r:id="rId20"/>
    <p:sldId id="288" r:id="rId21"/>
    <p:sldId id="262" r:id="rId22"/>
    <p:sldId id="289" r:id="rId23"/>
    <p:sldId id="290" r:id="rId24"/>
    <p:sldId id="291" r:id="rId25"/>
    <p:sldId id="292" r:id="rId26"/>
    <p:sldId id="293" r:id="rId27"/>
    <p:sldId id="294" r:id="rId28"/>
    <p:sldId id="295" r:id="rId29"/>
    <p:sldId id="263" r:id="rId30"/>
    <p:sldId id="271" r:id="rId31"/>
    <p:sldId id="268" r:id="rId32"/>
    <p:sldId id="26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E6678-B074-4E77-B9B5-0298885F9982}" type="datetimeFigureOut">
              <a:rPr lang="en-US" smtClean="0"/>
              <a:t>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558C9-9697-40A2-9F82-4EFF95EC67FD}" type="slidenum">
              <a:rPr lang="en-US" smtClean="0"/>
              <a:t>‹#›</a:t>
            </a:fld>
            <a:endParaRPr lang="en-US"/>
          </a:p>
        </p:txBody>
      </p:sp>
    </p:spTree>
    <p:extLst>
      <p:ext uri="{BB962C8B-B14F-4D97-AF65-F5344CB8AC3E}">
        <p14:creationId xmlns:p14="http://schemas.microsoft.com/office/powerpoint/2010/main" val="1734713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F558C9-9697-40A2-9F82-4EFF95EC67FD}" type="slidenum">
              <a:rPr lang="en-US" smtClean="0"/>
              <a:t>20</a:t>
            </a:fld>
            <a:endParaRPr lang="en-US"/>
          </a:p>
        </p:txBody>
      </p:sp>
    </p:spTree>
    <p:extLst>
      <p:ext uri="{BB962C8B-B14F-4D97-AF65-F5344CB8AC3E}">
        <p14:creationId xmlns:p14="http://schemas.microsoft.com/office/powerpoint/2010/main" val="1065301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B2A416-59A5-49B6-840B-3EB64CA09658}" type="datetime1">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7BCB0-A40A-4000-A16C-4EF1F21C87E9}" type="slidenum">
              <a:rPr lang="en-US" smtClean="0"/>
              <a:t>‹#›</a:t>
            </a:fld>
            <a:endParaRPr lang="en-US"/>
          </a:p>
        </p:txBody>
      </p:sp>
    </p:spTree>
    <p:extLst>
      <p:ext uri="{BB962C8B-B14F-4D97-AF65-F5344CB8AC3E}">
        <p14:creationId xmlns:p14="http://schemas.microsoft.com/office/powerpoint/2010/main" val="162575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8F983B-46F9-44E3-809B-096E04289A56}" type="datetime1">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7BCB0-A40A-4000-A16C-4EF1F21C87E9}" type="slidenum">
              <a:rPr lang="en-US" smtClean="0"/>
              <a:t>‹#›</a:t>
            </a:fld>
            <a:endParaRPr lang="en-US"/>
          </a:p>
        </p:txBody>
      </p:sp>
    </p:spTree>
    <p:extLst>
      <p:ext uri="{BB962C8B-B14F-4D97-AF65-F5344CB8AC3E}">
        <p14:creationId xmlns:p14="http://schemas.microsoft.com/office/powerpoint/2010/main" val="351018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C934F9-E3C5-4A61-8427-2232268DD01B}" type="datetime1">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7BCB0-A40A-4000-A16C-4EF1F21C87E9}" type="slidenum">
              <a:rPr lang="en-US" smtClean="0"/>
              <a:t>‹#›</a:t>
            </a:fld>
            <a:endParaRPr lang="en-US"/>
          </a:p>
        </p:txBody>
      </p:sp>
    </p:spTree>
    <p:extLst>
      <p:ext uri="{BB962C8B-B14F-4D97-AF65-F5344CB8AC3E}">
        <p14:creationId xmlns:p14="http://schemas.microsoft.com/office/powerpoint/2010/main" val="3009304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9CDE48-96FB-4F7A-866D-0003F2A48092}" type="datetime1">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7BCB0-A40A-4000-A16C-4EF1F21C87E9}" type="slidenum">
              <a:rPr lang="en-US" smtClean="0"/>
              <a:t>‹#›</a:t>
            </a:fld>
            <a:endParaRPr lang="en-US"/>
          </a:p>
        </p:txBody>
      </p:sp>
    </p:spTree>
    <p:extLst>
      <p:ext uri="{BB962C8B-B14F-4D97-AF65-F5344CB8AC3E}">
        <p14:creationId xmlns:p14="http://schemas.microsoft.com/office/powerpoint/2010/main" val="2997407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4D9528-4521-458B-B655-B9206CFBF888}" type="datetime1">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7BCB0-A40A-4000-A16C-4EF1F21C87E9}" type="slidenum">
              <a:rPr lang="en-US" smtClean="0"/>
              <a:t>‹#›</a:t>
            </a:fld>
            <a:endParaRPr lang="en-US"/>
          </a:p>
        </p:txBody>
      </p:sp>
    </p:spTree>
    <p:extLst>
      <p:ext uri="{BB962C8B-B14F-4D97-AF65-F5344CB8AC3E}">
        <p14:creationId xmlns:p14="http://schemas.microsoft.com/office/powerpoint/2010/main" val="3548182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B446D9-31FE-4BCD-BAA1-93D2151B0561}" type="datetime1">
              <a:rPr lang="en-US" smtClean="0"/>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7BCB0-A40A-4000-A16C-4EF1F21C87E9}" type="slidenum">
              <a:rPr lang="en-US" smtClean="0"/>
              <a:t>‹#›</a:t>
            </a:fld>
            <a:endParaRPr lang="en-US"/>
          </a:p>
        </p:txBody>
      </p:sp>
    </p:spTree>
    <p:extLst>
      <p:ext uri="{BB962C8B-B14F-4D97-AF65-F5344CB8AC3E}">
        <p14:creationId xmlns:p14="http://schemas.microsoft.com/office/powerpoint/2010/main" val="181655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86E94C-C245-474F-B9B9-C0B2577FF7C2}" type="datetime1">
              <a:rPr lang="en-US" smtClean="0"/>
              <a:t>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E7BCB0-A40A-4000-A16C-4EF1F21C87E9}" type="slidenum">
              <a:rPr lang="en-US" smtClean="0"/>
              <a:t>‹#›</a:t>
            </a:fld>
            <a:endParaRPr lang="en-US"/>
          </a:p>
        </p:txBody>
      </p:sp>
    </p:spTree>
    <p:extLst>
      <p:ext uri="{BB962C8B-B14F-4D97-AF65-F5344CB8AC3E}">
        <p14:creationId xmlns:p14="http://schemas.microsoft.com/office/powerpoint/2010/main" val="1396328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9E8093-3034-4445-AD57-0A7086FE2DD7}" type="datetime1">
              <a:rPr lang="en-US" smtClean="0"/>
              <a:t>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E7BCB0-A40A-4000-A16C-4EF1F21C87E9}" type="slidenum">
              <a:rPr lang="en-US" smtClean="0"/>
              <a:t>‹#›</a:t>
            </a:fld>
            <a:endParaRPr lang="en-US"/>
          </a:p>
        </p:txBody>
      </p:sp>
    </p:spTree>
    <p:extLst>
      <p:ext uri="{BB962C8B-B14F-4D97-AF65-F5344CB8AC3E}">
        <p14:creationId xmlns:p14="http://schemas.microsoft.com/office/powerpoint/2010/main" val="1280605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F446AC-FEFF-4081-95C7-C76E8C2C5AC1}" type="datetime1">
              <a:rPr lang="en-US" smtClean="0"/>
              <a:t>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E7BCB0-A40A-4000-A16C-4EF1F21C87E9}" type="slidenum">
              <a:rPr lang="en-US" smtClean="0"/>
              <a:t>‹#›</a:t>
            </a:fld>
            <a:endParaRPr lang="en-US"/>
          </a:p>
        </p:txBody>
      </p:sp>
    </p:spTree>
    <p:extLst>
      <p:ext uri="{BB962C8B-B14F-4D97-AF65-F5344CB8AC3E}">
        <p14:creationId xmlns:p14="http://schemas.microsoft.com/office/powerpoint/2010/main" val="1771343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E0BF4F-1011-4046-B480-7DBAD9A9EB90}" type="datetime1">
              <a:rPr lang="en-US" smtClean="0"/>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7BCB0-A40A-4000-A16C-4EF1F21C87E9}" type="slidenum">
              <a:rPr lang="en-US" smtClean="0"/>
              <a:t>‹#›</a:t>
            </a:fld>
            <a:endParaRPr lang="en-US"/>
          </a:p>
        </p:txBody>
      </p:sp>
    </p:spTree>
    <p:extLst>
      <p:ext uri="{BB962C8B-B14F-4D97-AF65-F5344CB8AC3E}">
        <p14:creationId xmlns:p14="http://schemas.microsoft.com/office/powerpoint/2010/main" val="2091958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CAE856-2709-40B9-805C-2F8E240CB663}" type="datetime1">
              <a:rPr lang="en-US" smtClean="0"/>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7BCB0-A40A-4000-A16C-4EF1F21C87E9}" type="slidenum">
              <a:rPr lang="en-US" smtClean="0"/>
              <a:t>‹#›</a:t>
            </a:fld>
            <a:endParaRPr lang="en-US"/>
          </a:p>
        </p:txBody>
      </p:sp>
    </p:spTree>
    <p:extLst>
      <p:ext uri="{BB962C8B-B14F-4D97-AF65-F5344CB8AC3E}">
        <p14:creationId xmlns:p14="http://schemas.microsoft.com/office/powerpoint/2010/main" val="2665350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DD5211-0830-4C12-A484-690A889559CF}" type="datetime1">
              <a:rPr lang="en-US" smtClean="0"/>
              <a:t>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7BCB0-A40A-4000-A16C-4EF1F21C87E9}" type="slidenum">
              <a:rPr lang="en-US" smtClean="0"/>
              <a:t>‹#›</a:t>
            </a:fld>
            <a:endParaRPr lang="en-US"/>
          </a:p>
        </p:txBody>
      </p:sp>
    </p:spTree>
    <p:extLst>
      <p:ext uri="{BB962C8B-B14F-4D97-AF65-F5344CB8AC3E}">
        <p14:creationId xmlns:p14="http://schemas.microsoft.com/office/powerpoint/2010/main" val="211801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ctrTitle"/>
          </p:nvPr>
        </p:nvSpPr>
        <p:spPr>
          <a:xfrm>
            <a:off x="1985319" y="2130426"/>
            <a:ext cx="8369643" cy="1470025"/>
          </a:xfrm>
        </p:spPr>
        <p:txBody>
          <a:bodyPr anchor="ctr"/>
          <a:lstStyle/>
          <a:p>
            <a:r>
              <a:rPr lang="en-US" sz="3200" b="1"/>
              <a:t>An efficient CNN-based classification on G-protein Coupled Receptors using TF-IDF and N-gram</a:t>
            </a:r>
          </a:p>
        </p:txBody>
      </p:sp>
      <p:sp>
        <p:nvSpPr>
          <p:cNvPr id="149507" name="Rectangle 3"/>
          <p:cNvSpPr>
            <a:spLocks noGrp="1" noChangeArrowheads="1"/>
          </p:cNvSpPr>
          <p:nvPr>
            <p:ph type="subTitle" idx="1"/>
          </p:nvPr>
        </p:nvSpPr>
        <p:spPr>
          <a:xfrm>
            <a:off x="2847975" y="4849813"/>
            <a:ext cx="6400800" cy="1188522"/>
          </a:xfrm>
        </p:spPr>
        <p:txBody>
          <a:bodyPr>
            <a:normAutofit/>
          </a:bodyPr>
          <a:lstStyle/>
          <a:p>
            <a:r>
              <a:rPr lang="en-US" altLang="en-US" sz="3200" smtClean="0">
                <a:solidFill>
                  <a:srgbClr val="FF0000"/>
                </a:solidFill>
              </a:rPr>
              <a:t>Man Li et. al.</a:t>
            </a:r>
          </a:p>
          <a:p>
            <a:r>
              <a:rPr lang="en-US" altLang="en-US" smtClean="0"/>
              <a:t>Beijing university, China</a:t>
            </a:r>
            <a:endParaRPr lang="en-US" altLang="en-US"/>
          </a:p>
        </p:txBody>
      </p:sp>
    </p:spTree>
    <p:extLst>
      <p:ext uri="{BB962C8B-B14F-4D97-AF65-F5344CB8AC3E}">
        <p14:creationId xmlns:p14="http://schemas.microsoft.com/office/powerpoint/2010/main" val="2753531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normAutofit/>
          </a:bodyPr>
          <a:lstStyle/>
          <a:p>
            <a:r>
              <a:rPr lang="en-US" sz="2800" smtClean="0">
                <a:solidFill>
                  <a:schemeClr val="bg1">
                    <a:lumMod val="65000"/>
                  </a:schemeClr>
                </a:solidFill>
              </a:rPr>
              <a:t>BACKGROUND</a:t>
            </a:r>
            <a:br>
              <a:rPr lang="en-US" sz="2800" smtClean="0">
                <a:solidFill>
                  <a:schemeClr val="bg1">
                    <a:lumMod val="65000"/>
                  </a:schemeClr>
                </a:solidFill>
              </a:rPr>
            </a:br>
            <a:r>
              <a:rPr lang="en-US" sz="2800" smtClean="0">
                <a:solidFill>
                  <a:srgbClr val="C00000"/>
                </a:solidFill>
              </a:rPr>
              <a:t>TF-IDF</a:t>
            </a:r>
            <a:endParaRPr lang="en-US" altLang="en-US" sz="2800">
              <a:solidFill>
                <a:srgbClr val="C00000"/>
              </a:solidFill>
            </a:endParaRPr>
          </a:p>
        </p:txBody>
      </p:sp>
      <p:sp>
        <p:nvSpPr>
          <p:cNvPr id="120835" name="Rectangle 3"/>
          <p:cNvSpPr>
            <a:spLocks noGrp="1" noChangeArrowheads="1"/>
          </p:cNvSpPr>
          <p:nvPr>
            <p:ph type="body" idx="1"/>
          </p:nvPr>
        </p:nvSpPr>
        <p:spPr>
          <a:xfrm>
            <a:off x="2209800" y="1371599"/>
            <a:ext cx="7772400" cy="2936789"/>
          </a:xfrm>
        </p:spPr>
        <p:txBody>
          <a:bodyPr>
            <a:normAutofit/>
          </a:bodyPr>
          <a:lstStyle/>
          <a:p>
            <a:pPr>
              <a:lnSpc>
                <a:spcPct val="80000"/>
              </a:lnSpc>
            </a:pPr>
            <a:r>
              <a:rPr lang="en-US"/>
              <a:t>TF-IDF is intended to reflect </a:t>
            </a:r>
            <a:r>
              <a:rPr lang="en-US" b="1"/>
              <a:t>how relevant a term is in a </a:t>
            </a:r>
            <a:r>
              <a:rPr lang="en-US" b="1"/>
              <a:t>given </a:t>
            </a:r>
            <a:r>
              <a:rPr lang="en-US" b="1" smtClean="0"/>
              <a:t>document</a:t>
            </a:r>
          </a:p>
          <a:p>
            <a:pPr>
              <a:lnSpc>
                <a:spcPct val="80000"/>
              </a:lnSpc>
            </a:pPr>
            <a:r>
              <a:rPr lang="en-US" altLang="en-US" smtClean="0"/>
              <a:t>TF-IDF consist of 2 parts: </a:t>
            </a:r>
          </a:p>
          <a:p>
            <a:pPr lvl="1">
              <a:lnSpc>
                <a:spcPct val="80000"/>
              </a:lnSpc>
            </a:pPr>
            <a:r>
              <a:rPr lang="en-US" altLang="en-US" smtClean="0"/>
              <a:t>TF: (</a:t>
            </a:r>
            <a:r>
              <a:rPr lang="en-US" b="1" smtClean="0"/>
              <a:t>term frequency)</a:t>
            </a:r>
            <a:r>
              <a:rPr lang="en-US" b="1"/>
              <a:t> </a:t>
            </a:r>
            <a:endParaRPr lang="en-US" b="1" smtClean="0"/>
          </a:p>
          <a:p>
            <a:pPr lvl="1">
              <a:lnSpc>
                <a:spcPct val="80000"/>
              </a:lnSpc>
            </a:pPr>
            <a:r>
              <a:rPr lang="en-US" smtClean="0"/>
              <a:t>and IDF</a:t>
            </a:r>
            <a:r>
              <a:rPr lang="en-US" b="1" smtClean="0"/>
              <a:t>(</a:t>
            </a:r>
            <a:r>
              <a:rPr lang="en-US" b="1"/>
              <a:t> inverse </a:t>
            </a:r>
            <a:r>
              <a:rPr lang="en-US" b="1"/>
              <a:t>document </a:t>
            </a:r>
            <a:r>
              <a:rPr lang="en-US" b="1" smtClean="0"/>
              <a:t>frequency)</a:t>
            </a:r>
            <a:endParaRPr lang="en-US" altLang="en-US"/>
          </a:p>
        </p:txBody>
      </p:sp>
      <p:sp>
        <p:nvSpPr>
          <p:cNvPr id="2" name="Rectangle 1"/>
          <p:cNvSpPr/>
          <p:nvPr/>
        </p:nvSpPr>
        <p:spPr>
          <a:xfrm>
            <a:off x="6957236" y="6075144"/>
            <a:ext cx="5164362" cy="646331"/>
          </a:xfrm>
          <a:prstGeom prst="rect">
            <a:avLst/>
          </a:prstGeom>
        </p:spPr>
        <p:txBody>
          <a:bodyPr wrap="none">
            <a:spAutoFit/>
          </a:bodyPr>
          <a:lstStyle/>
          <a:p>
            <a:r>
              <a:rPr lang="en-US" smtClean="0"/>
              <a:t>Reference with codes</a:t>
            </a:r>
          </a:p>
          <a:p>
            <a:r>
              <a:rPr lang="en-US" smtClean="0"/>
              <a:t>https://www.kdnuggets.com/2018/08/wtf-tf-idf.html</a:t>
            </a:r>
            <a:endParaRPr lang="en-US"/>
          </a:p>
        </p:txBody>
      </p:sp>
    </p:spTree>
    <p:extLst>
      <p:ext uri="{BB962C8B-B14F-4D97-AF65-F5344CB8AC3E}">
        <p14:creationId xmlns:p14="http://schemas.microsoft.com/office/powerpoint/2010/main" val="32179769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normAutofit/>
          </a:bodyPr>
          <a:lstStyle/>
          <a:p>
            <a:r>
              <a:rPr lang="en-US" sz="2800" smtClean="0">
                <a:solidFill>
                  <a:schemeClr val="bg1">
                    <a:lumMod val="65000"/>
                  </a:schemeClr>
                </a:solidFill>
              </a:rPr>
              <a:t>BACKGROUND</a:t>
            </a:r>
            <a:br>
              <a:rPr lang="en-US" sz="2800" smtClean="0">
                <a:solidFill>
                  <a:schemeClr val="bg1">
                    <a:lumMod val="65000"/>
                  </a:schemeClr>
                </a:solidFill>
              </a:rPr>
            </a:br>
            <a:r>
              <a:rPr lang="en-US" sz="2800" smtClean="0">
                <a:solidFill>
                  <a:srgbClr val="C00000"/>
                </a:solidFill>
              </a:rPr>
              <a:t>TF-IDF</a:t>
            </a:r>
            <a:endParaRPr lang="en-US" altLang="en-US" sz="2800">
              <a:solidFill>
                <a:srgbClr val="C00000"/>
              </a:solidFill>
            </a:endParaRPr>
          </a:p>
        </p:txBody>
      </p:sp>
      <p:sp>
        <p:nvSpPr>
          <p:cNvPr id="120835" name="Rectangle 3"/>
          <p:cNvSpPr>
            <a:spLocks noGrp="1" noChangeArrowheads="1"/>
          </p:cNvSpPr>
          <p:nvPr>
            <p:ph type="body" idx="1"/>
          </p:nvPr>
        </p:nvSpPr>
        <p:spPr>
          <a:xfrm>
            <a:off x="2209799" y="1371600"/>
            <a:ext cx="9724053" cy="4847968"/>
          </a:xfrm>
        </p:spPr>
        <p:txBody>
          <a:bodyPr>
            <a:normAutofit/>
          </a:bodyPr>
          <a:lstStyle/>
          <a:p>
            <a:pPr>
              <a:lnSpc>
                <a:spcPct val="80000"/>
              </a:lnSpc>
            </a:pPr>
            <a:r>
              <a:rPr lang="en-US" smtClean="0">
                <a:solidFill>
                  <a:srgbClr val="0070C0"/>
                </a:solidFill>
              </a:rPr>
              <a:t>Intution</a:t>
            </a:r>
            <a:r>
              <a:rPr lang="en-US" smtClean="0"/>
              <a:t>: </a:t>
            </a:r>
            <a:r>
              <a:rPr lang="en-US"/>
              <a:t>that if a word occurs </a:t>
            </a:r>
            <a:r>
              <a:rPr lang="en-US" i="1">
                <a:solidFill>
                  <a:schemeClr val="accent2">
                    <a:lumMod val="75000"/>
                  </a:schemeClr>
                </a:solidFill>
              </a:rPr>
              <a:t>multiple times in a document</a:t>
            </a:r>
            <a:r>
              <a:rPr lang="en-US"/>
              <a:t>, we should boost its relevance as it should be more meaningful than other words that appear fewer times (</a:t>
            </a:r>
            <a:r>
              <a:rPr lang="en-US"/>
              <a:t>TF</a:t>
            </a:r>
            <a:r>
              <a:rPr lang="en-US" smtClean="0"/>
              <a:t>). </a:t>
            </a:r>
            <a:r>
              <a:rPr lang="en-US" u="sng"/>
              <a:t>At the same time</a:t>
            </a:r>
            <a:r>
              <a:rPr lang="en-US"/>
              <a:t>, if a word occurs many times in a document but </a:t>
            </a:r>
            <a:r>
              <a:rPr lang="en-US">
                <a:solidFill>
                  <a:schemeClr val="accent2">
                    <a:lumMod val="75000"/>
                  </a:schemeClr>
                </a:solidFill>
              </a:rPr>
              <a:t>also </a:t>
            </a:r>
            <a:r>
              <a:rPr lang="en-US" i="1">
                <a:solidFill>
                  <a:schemeClr val="accent2">
                    <a:lumMod val="75000"/>
                  </a:schemeClr>
                </a:solidFill>
              </a:rPr>
              <a:t>along many other documents</a:t>
            </a:r>
            <a:r>
              <a:rPr lang="en-US"/>
              <a:t>, maybe it is because this word is just a frequent word; not because it was relevant or meaningful (IDF).</a:t>
            </a:r>
            <a:endParaRPr lang="en-US" altLang="en-US"/>
          </a:p>
        </p:txBody>
      </p:sp>
    </p:spTree>
    <p:extLst>
      <p:ext uri="{BB962C8B-B14F-4D97-AF65-F5344CB8AC3E}">
        <p14:creationId xmlns:p14="http://schemas.microsoft.com/office/powerpoint/2010/main" val="3411760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normAutofit/>
          </a:bodyPr>
          <a:lstStyle/>
          <a:p>
            <a:r>
              <a:rPr lang="en-US" sz="2800" smtClean="0">
                <a:solidFill>
                  <a:schemeClr val="bg1">
                    <a:lumMod val="65000"/>
                  </a:schemeClr>
                </a:solidFill>
              </a:rPr>
              <a:t>BACKGROUND</a:t>
            </a:r>
            <a:br>
              <a:rPr lang="en-US" sz="2800" smtClean="0">
                <a:solidFill>
                  <a:schemeClr val="bg1">
                    <a:lumMod val="65000"/>
                  </a:schemeClr>
                </a:solidFill>
              </a:rPr>
            </a:br>
            <a:r>
              <a:rPr lang="en-US" sz="2800" smtClean="0">
                <a:solidFill>
                  <a:srgbClr val="C00000"/>
                </a:solidFill>
              </a:rPr>
              <a:t>TF-IDF</a:t>
            </a:r>
            <a:endParaRPr lang="en-US" altLang="en-US" sz="2800">
              <a:solidFill>
                <a:srgbClr val="C00000"/>
              </a:solidFill>
            </a:endParaRPr>
          </a:p>
        </p:txBody>
      </p:sp>
      <p:sp>
        <p:nvSpPr>
          <p:cNvPr id="120835" name="Rectangle 3"/>
          <p:cNvSpPr>
            <a:spLocks noGrp="1" noChangeArrowheads="1"/>
          </p:cNvSpPr>
          <p:nvPr>
            <p:ph type="body" idx="1"/>
          </p:nvPr>
        </p:nvSpPr>
        <p:spPr>
          <a:xfrm>
            <a:off x="2209800" y="1371600"/>
            <a:ext cx="7772400" cy="4847968"/>
          </a:xfrm>
        </p:spPr>
        <p:txBody>
          <a:bodyPr>
            <a:normAutofit/>
          </a:bodyPr>
          <a:lstStyle/>
          <a:p>
            <a:pPr>
              <a:lnSpc>
                <a:spcPct val="80000"/>
              </a:lnSpc>
            </a:pPr>
            <a:r>
              <a:rPr lang="en-US" smtClean="0">
                <a:solidFill>
                  <a:srgbClr val="0070C0"/>
                </a:solidFill>
              </a:rPr>
              <a:t>Intution</a:t>
            </a:r>
            <a:r>
              <a:rPr lang="en-US" smtClean="0"/>
              <a:t>: </a:t>
            </a:r>
            <a:r>
              <a:rPr lang="en-US" b="1"/>
              <a:t>relevant words are not necessarily the most frequent words</a:t>
            </a:r>
            <a:r>
              <a:rPr lang="en-US"/>
              <a:t> since stopwords like “the”, “of” or “a” tend to occur very often in many </a:t>
            </a:r>
            <a:r>
              <a:rPr lang="en-US"/>
              <a:t>documents</a:t>
            </a:r>
            <a:r>
              <a:rPr lang="en-US" smtClean="0"/>
              <a:t>.</a:t>
            </a:r>
          </a:p>
        </p:txBody>
      </p:sp>
    </p:spTree>
    <p:extLst>
      <p:ext uri="{BB962C8B-B14F-4D97-AF65-F5344CB8AC3E}">
        <p14:creationId xmlns:p14="http://schemas.microsoft.com/office/powerpoint/2010/main" val="2204033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normAutofit/>
          </a:bodyPr>
          <a:lstStyle/>
          <a:p>
            <a:r>
              <a:rPr lang="en-US" sz="2800" smtClean="0">
                <a:solidFill>
                  <a:schemeClr val="bg1">
                    <a:lumMod val="65000"/>
                  </a:schemeClr>
                </a:solidFill>
              </a:rPr>
              <a:t>BACKGROUND</a:t>
            </a:r>
            <a:br>
              <a:rPr lang="en-US" sz="2800" smtClean="0">
                <a:solidFill>
                  <a:schemeClr val="bg1">
                    <a:lumMod val="65000"/>
                  </a:schemeClr>
                </a:solidFill>
              </a:rPr>
            </a:br>
            <a:r>
              <a:rPr lang="en-US" sz="2800" smtClean="0">
                <a:solidFill>
                  <a:srgbClr val="C00000"/>
                </a:solidFill>
              </a:rPr>
              <a:t>TF-IDF</a:t>
            </a:r>
            <a:endParaRPr lang="en-US" altLang="en-US" sz="2800">
              <a:solidFill>
                <a:srgbClr val="C00000"/>
              </a:solidFill>
            </a:endParaRPr>
          </a:p>
        </p:txBody>
      </p:sp>
      <p:sp>
        <p:nvSpPr>
          <p:cNvPr id="120835" name="Rectangle 3"/>
          <p:cNvSpPr>
            <a:spLocks noGrp="1" noChangeArrowheads="1"/>
          </p:cNvSpPr>
          <p:nvPr>
            <p:ph type="body" idx="1"/>
          </p:nvPr>
        </p:nvSpPr>
        <p:spPr>
          <a:xfrm>
            <a:off x="2209799" y="1371600"/>
            <a:ext cx="9705393" cy="4847968"/>
          </a:xfrm>
        </p:spPr>
        <p:txBody>
          <a:bodyPr>
            <a:normAutofit/>
          </a:bodyPr>
          <a:lstStyle/>
          <a:p>
            <a:pPr>
              <a:lnSpc>
                <a:spcPct val="80000"/>
              </a:lnSpc>
            </a:pPr>
            <a:r>
              <a:rPr lang="en-US" altLang="en-US" smtClean="0">
                <a:solidFill>
                  <a:srgbClr val="0070C0"/>
                </a:solidFill>
              </a:rPr>
              <a:t>Another way to know</a:t>
            </a:r>
            <a:r>
              <a:rPr lang="en-US" altLang="en-US" smtClean="0"/>
              <a:t>: </a:t>
            </a:r>
            <a:r>
              <a:rPr lang="en-US" smtClean="0"/>
              <a:t> if we want to summarize a document compared to a whole dataset about an specific topic (i.e: </a:t>
            </a:r>
            <a:r>
              <a:rPr lang="en-US" u="sng" smtClean="0"/>
              <a:t>movie reviews</a:t>
            </a:r>
            <a:r>
              <a:rPr lang="en-US" smtClean="0"/>
              <a:t>), there will be words (other than stopwords, like </a:t>
            </a:r>
            <a:r>
              <a:rPr lang="en-US" b="1" i="1" smtClean="0">
                <a:solidFill>
                  <a:schemeClr val="accent6">
                    <a:lumMod val="75000"/>
                  </a:schemeClr>
                </a:solidFill>
              </a:rPr>
              <a:t>character</a:t>
            </a:r>
            <a:r>
              <a:rPr lang="en-US" smtClean="0"/>
              <a:t> or </a:t>
            </a:r>
            <a:r>
              <a:rPr lang="en-US" b="1" i="1" smtClean="0">
                <a:solidFill>
                  <a:schemeClr val="accent6">
                    <a:lumMod val="75000"/>
                  </a:schemeClr>
                </a:solidFill>
              </a:rPr>
              <a:t>plot</a:t>
            </a:r>
            <a:r>
              <a:rPr lang="en-US" i="1" smtClean="0">
                <a:solidFill>
                  <a:schemeClr val="accent6">
                    <a:lumMod val="75000"/>
                  </a:schemeClr>
                </a:solidFill>
              </a:rPr>
              <a:t> </a:t>
            </a:r>
            <a:r>
              <a:rPr lang="en-US" i="1" smtClean="0"/>
              <a:t>or </a:t>
            </a:r>
            <a:r>
              <a:rPr lang="en-US" b="1" i="1" smtClean="0">
                <a:solidFill>
                  <a:schemeClr val="accent6">
                    <a:lumMod val="75000"/>
                  </a:schemeClr>
                </a:solidFill>
              </a:rPr>
              <a:t>release</a:t>
            </a:r>
            <a:r>
              <a:rPr lang="en-US" i="1" smtClean="0">
                <a:solidFill>
                  <a:schemeClr val="accent6">
                    <a:lumMod val="75000"/>
                  </a:schemeClr>
                </a:solidFill>
              </a:rPr>
              <a:t> </a:t>
            </a:r>
            <a:r>
              <a:rPr lang="en-US" i="1" smtClean="0"/>
              <a:t>or </a:t>
            </a:r>
            <a:r>
              <a:rPr lang="en-US" b="1" i="1" smtClean="0">
                <a:solidFill>
                  <a:schemeClr val="accent6">
                    <a:lumMod val="75000"/>
                  </a:schemeClr>
                </a:solidFill>
              </a:rPr>
              <a:t>revenue</a:t>
            </a:r>
            <a:r>
              <a:rPr lang="en-US" i="1" smtClean="0">
                <a:solidFill>
                  <a:schemeClr val="accent6">
                    <a:lumMod val="75000"/>
                  </a:schemeClr>
                </a:solidFill>
              </a:rPr>
              <a:t> </a:t>
            </a:r>
            <a:r>
              <a:rPr lang="en-US" smtClean="0"/>
              <a:t>), that could occur many times in the document as well as in many other documents. These words are not useful to summarize a document because they convey little discriminating power; they say very little about what the document contains compared to the other documents.</a:t>
            </a:r>
            <a:endParaRPr lang="en-US" altLang="en-US"/>
          </a:p>
        </p:txBody>
      </p:sp>
    </p:spTree>
    <p:extLst>
      <p:ext uri="{BB962C8B-B14F-4D97-AF65-F5344CB8AC3E}">
        <p14:creationId xmlns:p14="http://schemas.microsoft.com/office/powerpoint/2010/main" val="37521539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normAutofit/>
          </a:bodyPr>
          <a:lstStyle/>
          <a:p>
            <a:r>
              <a:rPr lang="en-US" sz="2800" smtClean="0">
                <a:solidFill>
                  <a:schemeClr val="bg1">
                    <a:lumMod val="65000"/>
                  </a:schemeClr>
                </a:solidFill>
              </a:rPr>
              <a:t>BACKGROUND</a:t>
            </a:r>
            <a:br>
              <a:rPr lang="en-US" sz="2800" smtClean="0">
                <a:solidFill>
                  <a:schemeClr val="bg1">
                    <a:lumMod val="65000"/>
                  </a:schemeClr>
                </a:solidFill>
              </a:rPr>
            </a:br>
            <a:r>
              <a:rPr lang="en-US" sz="2800" smtClean="0">
                <a:solidFill>
                  <a:srgbClr val="C00000"/>
                </a:solidFill>
              </a:rPr>
              <a:t>TF-IDF</a:t>
            </a:r>
            <a:endParaRPr lang="en-US" altLang="en-US" sz="2800">
              <a:solidFill>
                <a:srgbClr val="C00000"/>
              </a:solidFill>
            </a:endParaRPr>
          </a:p>
        </p:txBody>
      </p:sp>
      <p:sp>
        <p:nvSpPr>
          <p:cNvPr id="120835" name="Rectangle 3"/>
          <p:cNvSpPr>
            <a:spLocks noGrp="1" noChangeArrowheads="1"/>
          </p:cNvSpPr>
          <p:nvPr>
            <p:ph type="body" idx="1"/>
          </p:nvPr>
        </p:nvSpPr>
        <p:spPr>
          <a:xfrm>
            <a:off x="2209800" y="1371599"/>
            <a:ext cx="9714722" cy="5349875"/>
          </a:xfrm>
        </p:spPr>
        <p:txBody>
          <a:bodyPr>
            <a:normAutofit/>
          </a:bodyPr>
          <a:lstStyle/>
          <a:p>
            <a:pPr>
              <a:lnSpc>
                <a:spcPct val="80000"/>
              </a:lnSpc>
            </a:pPr>
            <a:r>
              <a:rPr lang="en-US" altLang="en-US" smtClean="0">
                <a:solidFill>
                  <a:srgbClr val="0070C0"/>
                </a:solidFill>
              </a:rPr>
              <a:t>Example1</a:t>
            </a:r>
            <a:r>
              <a:rPr lang="en-US" altLang="en-US" smtClean="0"/>
              <a:t>: </a:t>
            </a:r>
            <a:r>
              <a:rPr lang="en-US" smtClean="0"/>
              <a:t> </a:t>
            </a:r>
            <a:r>
              <a:rPr lang="en-US" b="1"/>
              <a:t>Search engine</a:t>
            </a:r>
            <a:r>
              <a:rPr lang="en-US" b="1"/>
              <a:t> </a:t>
            </a:r>
            <a:r>
              <a:rPr lang="en-US" b="1" smtClean="0"/>
              <a:t>application</a:t>
            </a:r>
            <a:endParaRPr lang="en-US" b="1"/>
          </a:p>
          <a:p>
            <a:pPr marL="0" indent="0">
              <a:lnSpc>
                <a:spcPct val="80000"/>
              </a:lnSpc>
              <a:buNone/>
            </a:pPr>
            <a:r>
              <a:rPr lang="en-US" altLang="en-US" smtClean="0"/>
              <a:t>Search query: “</a:t>
            </a:r>
            <a:r>
              <a:rPr lang="en-US" i="1">
                <a:solidFill>
                  <a:schemeClr val="accent2">
                    <a:lumMod val="75000"/>
                  </a:schemeClr>
                </a:solidFill>
              </a:rPr>
              <a:t>the furry </a:t>
            </a:r>
            <a:r>
              <a:rPr lang="en-US" i="1">
                <a:solidFill>
                  <a:schemeClr val="accent2">
                    <a:lumMod val="75000"/>
                  </a:schemeClr>
                </a:solidFill>
              </a:rPr>
              <a:t>cat</a:t>
            </a:r>
            <a:r>
              <a:rPr lang="en-US" altLang="en-US" smtClean="0"/>
              <a:t>”</a:t>
            </a:r>
          </a:p>
          <a:p>
            <a:pPr marL="0" indent="0">
              <a:lnSpc>
                <a:spcPct val="80000"/>
              </a:lnSpc>
              <a:buNone/>
            </a:pPr>
            <a:r>
              <a:rPr lang="en-US" altLang="en-US" smtClean="0"/>
              <a:t>Query results: </a:t>
            </a:r>
            <a:r>
              <a:rPr lang="en-US"/>
              <a:t>“the </a:t>
            </a:r>
            <a:r>
              <a:rPr lang="en-US"/>
              <a:t>lovely </a:t>
            </a:r>
            <a:r>
              <a:rPr lang="en-US" smtClean="0"/>
              <a:t>cat”</a:t>
            </a:r>
            <a:r>
              <a:rPr lang="en-US" baseline="30000" smtClean="0">
                <a:solidFill>
                  <a:srgbClr val="C00000"/>
                </a:solidFill>
              </a:rPr>
              <a:t>1</a:t>
            </a:r>
            <a:r>
              <a:rPr lang="en-US" smtClean="0"/>
              <a:t> and </a:t>
            </a:r>
            <a:r>
              <a:rPr lang="en-US"/>
              <a:t>“a </a:t>
            </a:r>
            <a:r>
              <a:rPr lang="en-US"/>
              <a:t>furry </a:t>
            </a:r>
            <a:r>
              <a:rPr lang="en-US" smtClean="0"/>
              <a:t>kitten”</a:t>
            </a:r>
            <a:r>
              <a:rPr lang="en-US" baseline="30000" smtClean="0">
                <a:solidFill>
                  <a:srgbClr val="C00000"/>
                </a:solidFill>
              </a:rPr>
              <a:t>2</a:t>
            </a:r>
            <a:endParaRPr lang="en-US">
              <a:solidFill>
                <a:srgbClr val="C00000"/>
              </a:solidFill>
            </a:endParaRPr>
          </a:p>
          <a:p>
            <a:pPr marL="0" indent="0">
              <a:lnSpc>
                <a:spcPct val="80000"/>
              </a:lnSpc>
              <a:buNone/>
            </a:pPr>
            <a:r>
              <a:rPr lang="en-US" smtClean="0">
                <a:solidFill>
                  <a:srgbClr val="0070C0"/>
                </a:solidFill>
              </a:rPr>
              <a:t>How TF-IDF can help?</a:t>
            </a:r>
          </a:p>
          <a:p>
            <a:pPr marL="0" indent="0">
              <a:lnSpc>
                <a:spcPct val="80000"/>
              </a:lnSpc>
              <a:buNone/>
            </a:pPr>
            <a:r>
              <a:rPr lang="en-US" smtClean="0">
                <a:solidFill>
                  <a:srgbClr val="C00000"/>
                </a:solidFill>
              </a:rPr>
              <a:t>TF</a:t>
            </a:r>
            <a:r>
              <a:rPr lang="en-US" smtClean="0"/>
              <a:t>: </a:t>
            </a:r>
            <a:r>
              <a:rPr lang="en-US"/>
              <a:t>is the same for </a:t>
            </a:r>
            <a:r>
              <a:rPr lang="en-US"/>
              <a:t>each </a:t>
            </a:r>
            <a:r>
              <a:rPr lang="en-US" smtClean="0"/>
              <a:t>word: 			TF(the)=TF(furry)=TF(cat)=1</a:t>
            </a:r>
          </a:p>
          <a:p>
            <a:pPr marL="0" indent="0">
              <a:lnSpc>
                <a:spcPct val="80000"/>
              </a:lnSpc>
              <a:buNone/>
            </a:pPr>
            <a:r>
              <a:rPr lang="en-US" smtClean="0">
                <a:solidFill>
                  <a:srgbClr val="C00000"/>
                </a:solidFill>
              </a:rPr>
              <a:t>IDF</a:t>
            </a:r>
            <a:r>
              <a:rPr lang="en-US" smtClean="0"/>
              <a:t>: </a:t>
            </a:r>
            <a:r>
              <a:rPr lang="en-US"/>
              <a:t>the terms “</a:t>
            </a:r>
            <a:r>
              <a:rPr lang="en-US">
                <a:solidFill>
                  <a:schemeClr val="accent6">
                    <a:lumMod val="75000"/>
                  </a:schemeClr>
                </a:solidFill>
              </a:rPr>
              <a:t>cat</a:t>
            </a:r>
            <a:r>
              <a:rPr lang="en-US"/>
              <a:t>” </a:t>
            </a:r>
            <a:r>
              <a:rPr lang="en-US" smtClean="0"/>
              <a:t>would </a:t>
            </a:r>
            <a:r>
              <a:rPr lang="en-US"/>
              <a:t>appear in many documents (large document frequency implies low IDF), while the term “</a:t>
            </a:r>
            <a:r>
              <a:rPr lang="en-US">
                <a:solidFill>
                  <a:schemeClr val="accent2">
                    <a:lumMod val="75000"/>
                  </a:schemeClr>
                </a:solidFill>
              </a:rPr>
              <a:t>furry</a:t>
            </a:r>
            <a:r>
              <a:rPr lang="en-US"/>
              <a:t>” will appear in fewer documents (larger </a:t>
            </a:r>
            <a:r>
              <a:rPr lang="en-US"/>
              <a:t>IDF</a:t>
            </a:r>
            <a:r>
              <a:rPr lang="en-US" smtClean="0"/>
              <a:t>)</a:t>
            </a:r>
          </a:p>
          <a:p>
            <a:pPr marL="0" indent="0">
              <a:lnSpc>
                <a:spcPct val="80000"/>
              </a:lnSpc>
              <a:buNone/>
            </a:pPr>
            <a:r>
              <a:rPr lang="en-US" smtClean="0">
                <a:solidFill>
                  <a:srgbClr val="0070C0"/>
                </a:solidFill>
              </a:rPr>
              <a:t>Conclusion</a:t>
            </a:r>
            <a:r>
              <a:rPr lang="en-US" smtClean="0"/>
              <a:t>: </a:t>
            </a:r>
            <a:r>
              <a:rPr lang="en-US"/>
              <a:t>If we use the TF-IDF to weight the different words that matched the query, “</a:t>
            </a:r>
            <a:r>
              <a:rPr lang="en-US">
                <a:solidFill>
                  <a:schemeClr val="accent2">
                    <a:lumMod val="75000"/>
                  </a:schemeClr>
                </a:solidFill>
              </a:rPr>
              <a:t>furry</a:t>
            </a:r>
            <a:r>
              <a:rPr lang="en-US"/>
              <a:t>” would be more relevant than “</a:t>
            </a:r>
            <a:r>
              <a:rPr lang="en-US">
                <a:solidFill>
                  <a:schemeClr val="accent6">
                    <a:lumMod val="75000"/>
                  </a:schemeClr>
                </a:solidFill>
              </a:rPr>
              <a:t>cat</a:t>
            </a:r>
            <a:r>
              <a:rPr lang="en-US"/>
              <a:t>” and so we could eventually choose “</a:t>
            </a:r>
            <a:r>
              <a:rPr lang="en-US">
                <a:solidFill>
                  <a:schemeClr val="accent2">
                    <a:lumMod val="75000"/>
                  </a:schemeClr>
                </a:solidFill>
              </a:rPr>
              <a:t>the </a:t>
            </a:r>
            <a:r>
              <a:rPr lang="en-US">
                <a:solidFill>
                  <a:schemeClr val="accent2">
                    <a:lumMod val="75000"/>
                  </a:schemeClr>
                </a:solidFill>
              </a:rPr>
              <a:t>furry </a:t>
            </a:r>
            <a:r>
              <a:rPr lang="en-US" smtClean="0">
                <a:solidFill>
                  <a:schemeClr val="accent2">
                    <a:lumMod val="75000"/>
                  </a:schemeClr>
                </a:solidFill>
              </a:rPr>
              <a:t>kitten</a:t>
            </a:r>
            <a:r>
              <a:rPr lang="en-US" smtClean="0"/>
              <a:t>”</a:t>
            </a:r>
            <a:r>
              <a:rPr lang="en-US" baseline="30000" smtClean="0">
                <a:solidFill>
                  <a:srgbClr val="C00000"/>
                </a:solidFill>
              </a:rPr>
              <a:t>2</a:t>
            </a:r>
            <a:r>
              <a:rPr lang="en-US" smtClean="0"/>
              <a:t> </a:t>
            </a:r>
            <a:r>
              <a:rPr lang="en-US"/>
              <a:t>as the best match.</a:t>
            </a:r>
            <a:r>
              <a:rPr lang="en-US" smtClean="0"/>
              <a:t>  </a:t>
            </a:r>
            <a:endParaRPr lang="en-US"/>
          </a:p>
          <a:p>
            <a:pPr marL="0" indent="0">
              <a:lnSpc>
                <a:spcPct val="80000"/>
              </a:lnSpc>
              <a:buNone/>
            </a:pPr>
            <a:endParaRPr lang="en-US" altLang="en-US"/>
          </a:p>
        </p:txBody>
      </p:sp>
    </p:spTree>
    <p:extLst>
      <p:ext uri="{BB962C8B-B14F-4D97-AF65-F5344CB8AC3E}">
        <p14:creationId xmlns:p14="http://schemas.microsoft.com/office/powerpoint/2010/main" val="207587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8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08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08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08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08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08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normAutofit/>
          </a:bodyPr>
          <a:lstStyle/>
          <a:p>
            <a:r>
              <a:rPr lang="en-US" sz="2800" smtClean="0">
                <a:solidFill>
                  <a:schemeClr val="bg1">
                    <a:lumMod val="65000"/>
                  </a:schemeClr>
                </a:solidFill>
              </a:rPr>
              <a:t>BACKGROUND</a:t>
            </a:r>
            <a:br>
              <a:rPr lang="en-US" sz="2800" smtClean="0">
                <a:solidFill>
                  <a:schemeClr val="bg1">
                    <a:lumMod val="65000"/>
                  </a:schemeClr>
                </a:solidFill>
              </a:rPr>
            </a:br>
            <a:r>
              <a:rPr lang="en-US" sz="2800" smtClean="0">
                <a:solidFill>
                  <a:srgbClr val="C00000"/>
                </a:solidFill>
              </a:rPr>
              <a:t>TF-IDF</a:t>
            </a:r>
            <a:endParaRPr lang="en-US" altLang="en-US" sz="2800">
              <a:solidFill>
                <a:srgbClr val="C00000"/>
              </a:solidFill>
            </a:endParaRPr>
          </a:p>
        </p:txBody>
      </p:sp>
      <p:sp>
        <p:nvSpPr>
          <p:cNvPr id="120835" name="Rectangle 3"/>
          <p:cNvSpPr>
            <a:spLocks noGrp="1" noChangeArrowheads="1"/>
          </p:cNvSpPr>
          <p:nvPr>
            <p:ph type="body" idx="1"/>
          </p:nvPr>
        </p:nvSpPr>
        <p:spPr>
          <a:xfrm>
            <a:off x="2209800" y="1371599"/>
            <a:ext cx="9733384" cy="5349875"/>
          </a:xfrm>
        </p:spPr>
        <p:txBody>
          <a:bodyPr>
            <a:normAutofit lnSpcReduction="10000"/>
          </a:bodyPr>
          <a:lstStyle/>
          <a:p>
            <a:pPr>
              <a:lnSpc>
                <a:spcPct val="80000"/>
              </a:lnSpc>
            </a:pPr>
            <a:r>
              <a:rPr lang="en-US" altLang="en-US" smtClean="0">
                <a:solidFill>
                  <a:srgbClr val="0070C0"/>
                </a:solidFill>
              </a:rPr>
              <a:t>Example2</a:t>
            </a:r>
            <a:r>
              <a:rPr lang="en-US" altLang="en-US" smtClean="0"/>
              <a:t>: </a:t>
            </a:r>
            <a:r>
              <a:rPr lang="en-US" smtClean="0"/>
              <a:t> </a:t>
            </a:r>
            <a:r>
              <a:rPr lang="en-US" b="1" smtClean="0"/>
              <a:t>Document summarization application</a:t>
            </a:r>
            <a:endParaRPr lang="en-US" b="1"/>
          </a:p>
          <a:p>
            <a:pPr marL="0" indent="0">
              <a:lnSpc>
                <a:spcPct val="80000"/>
              </a:lnSpc>
              <a:buNone/>
            </a:pPr>
            <a:r>
              <a:rPr lang="en-US" smtClean="0"/>
              <a:t>Task: </a:t>
            </a:r>
            <a:r>
              <a:rPr lang="en-US" smtClean="0">
                <a:solidFill>
                  <a:schemeClr val="accent2">
                    <a:lumMod val="75000"/>
                  </a:schemeClr>
                </a:solidFill>
              </a:rPr>
              <a:t>Automatically </a:t>
            </a:r>
            <a:r>
              <a:rPr lang="en-US">
                <a:solidFill>
                  <a:schemeClr val="accent2">
                    <a:lumMod val="75000"/>
                  </a:schemeClr>
                </a:solidFill>
              </a:rPr>
              <a:t>summarize some movies </a:t>
            </a:r>
            <a:r>
              <a:rPr lang="en-US"/>
              <a:t>using their </a:t>
            </a:r>
            <a:r>
              <a:rPr lang="en-US"/>
              <a:t>wikipedia </a:t>
            </a:r>
            <a:r>
              <a:rPr lang="en-US" smtClean="0"/>
              <a:t>pages</a:t>
            </a:r>
          </a:p>
          <a:p>
            <a:pPr marL="0" indent="0">
              <a:lnSpc>
                <a:spcPct val="80000"/>
              </a:lnSpc>
              <a:buNone/>
            </a:pPr>
            <a:r>
              <a:rPr lang="en-US" b="1" smtClean="0"/>
              <a:t>Moana movie</a:t>
            </a:r>
            <a:r>
              <a:rPr lang="en-US" smtClean="0"/>
              <a:t/>
            </a:r>
            <a:br>
              <a:rPr lang="en-US" smtClean="0"/>
            </a:br>
            <a:r>
              <a:rPr lang="en-US" b="1"/>
              <a:t>Most frequent:</a:t>
            </a:r>
            <a:r>
              <a:rPr lang="en-US"/>
              <a:t> [‘</a:t>
            </a:r>
            <a:r>
              <a:rPr lang="en-US">
                <a:solidFill>
                  <a:schemeClr val="accent6">
                    <a:lumMod val="75000"/>
                  </a:schemeClr>
                </a:solidFill>
              </a:rPr>
              <a:t>film</a:t>
            </a:r>
            <a:r>
              <a:rPr lang="en-US"/>
              <a:t>’, ‘</a:t>
            </a:r>
            <a:r>
              <a:rPr lang="en-US">
                <a:solidFill>
                  <a:schemeClr val="accent2">
                    <a:lumMod val="75000"/>
                  </a:schemeClr>
                </a:solidFill>
              </a:rPr>
              <a:t>moana</a:t>
            </a:r>
            <a:r>
              <a:rPr lang="en-US"/>
              <a:t>’, ‘the’, ‘</a:t>
            </a:r>
            <a:r>
              <a:rPr lang="en-US">
                <a:solidFill>
                  <a:schemeClr val="accent6">
                    <a:lumMod val="75000"/>
                  </a:schemeClr>
                </a:solidFill>
              </a:rPr>
              <a:t>million</a:t>
            </a:r>
            <a:r>
              <a:rPr lang="en-US"/>
              <a:t>’, ‘disney’, ‘</a:t>
            </a:r>
            <a:r>
              <a:rPr lang="en-US">
                <a:solidFill>
                  <a:schemeClr val="accent2">
                    <a:lumMod val="75000"/>
                  </a:schemeClr>
                </a:solidFill>
              </a:rPr>
              <a:t>maui</a:t>
            </a:r>
            <a:r>
              <a:rPr lang="en-US"/>
              <a:t>’, ‘</a:t>
            </a:r>
            <a:r>
              <a:rPr lang="en-US">
                <a:solidFill>
                  <a:schemeClr val="accent6">
                    <a:lumMod val="75000"/>
                  </a:schemeClr>
                </a:solidFill>
              </a:rPr>
              <a:t>day</a:t>
            </a:r>
            <a:r>
              <a:rPr lang="en-US"/>
              <a:t>’, ‘</a:t>
            </a:r>
            <a:r>
              <a:rPr lang="en-US">
                <a:solidFill>
                  <a:schemeClr val="accent6">
                    <a:lumMod val="75000"/>
                  </a:schemeClr>
                </a:solidFill>
              </a:rPr>
              <a:t>release</a:t>
            </a:r>
            <a:r>
              <a:rPr lang="en-US"/>
              <a:t>’, ‘te’, ‘animation’, ‘</a:t>
            </a:r>
            <a:r>
              <a:rPr lang="en-US">
                <a:solidFill>
                  <a:schemeClr val="accent6">
                    <a:lumMod val="75000"/>
                  </a:schemeClr>
                </a:solidFill>
              </a:rPr>
              <a:t>weekend</a:t>
            </a:r>
            <a:r>
              <a:rPr lang="en-US"/>
              <a:t>’, ‘heart’, ‘</a:t>
            </a:r>
            <a:r>
              <a:rPr lang="en-US">
                <a:solidFill>
                  <a:schemeClr val="accent2">
                    <a:lumMod val="75000"/>
                  </a:schemeClr>
                </a:solidFill>
              </a:rPr>
              <a:t>ocean</a:t>
            </a:r>
            <a:r>
              <a:rPr lang="en-US"/>
              <a:t>’, ‘it’, ‘</a:t>
            </a:r>
            <a:r>
              <a:rPr lang="en-US">
                <a:solidFill>
                  <a:schemeClr val="accent6">
                    <a:lumMod val="75000"/>
                  </a:schemeClr>
                </a:solidFill>
              </a:rPr>
              <a:t>story</a:t>
            </a:r>
            <a:r>
              <a:rPr lang="en-US"/>
              <a:t>’, ‘</a:t>
            </a:r>
            <a:r>
              <a:rPr lang="en-US">
                <a:solidFill>
                  <a:schemeClr val="accent2">
                    <a:lumMod val="75000"/>
                  </a:schemeClr>
                </a:solidFill>
              </a:rPr>
              <a:t>island</a:t>
            </a:r>
            <a:r>
              <a:rPr lang="en-US"/>
              <a:t>’, ‘fiti’, ‘</a:t>
            </a:r>
            <a:r>
              <a:rPr lang="en-US">
                <a:solidFill>
                  <a:schemeClr val="accent6">
                    <a:lumMod val="75000"/>
                  </a:schemeClr>
                </a:solidFill>
              </a:rPr>
              <a:t>version</a:t>
            </a:r>
            <a:r>
              <a:rPr lang="en-US"/>
              <a:t>’, ‘in’, ‘animate’]</a:t>
            </a:r>
            <a:endParaRPr lang="en-US" smtClean="0">
              <a:solidFill>
                <a:srgbClr val="0070C0"/>
              </a:solidFill>
            </a:endParaRPr>
          </a:p>
          <a:p>
            <a:pPr marL="0" indent="0">
              <a:lnSpc>
                <a:spcPct val="80000"/>
              </a:lnSpc>
              <a:buNone/>
            </a:pPr>
            <a:r>
              <a:rPr lang="en-US" smtClean="0">
                <a:solidFill>
                  <a:srgbClr val="0070C0"/>
                </a:solidFill>
              </a:rPr>
              <a:t>How TF-IDF can help?</a:t>
            </a:r>
          </a:p>
          <a:p>
            <a:pPr marL="0" indent="0">
              <a:lnSpc>
                <a:spcPct val="80000"/>
              </a:lnSpc>
              <a:buNone/>
            </a:pPr>
            <a:r>
              <a:rPr lang="en-US" b="1"/>
              <a:t>TF-IDF:</a:t>
            </a:r>
            <a:r>
              <a:rPr lang="en-US"/>
              <a:t> [‘maui’, ‘te’, ‘moana’, ‘fiti’, ‘cravalho’, ‘goddess’, ‘tui’, ‘polynesian’, ‘tala’, ‘kā’, ‘māori’, ‘auliʻi’, ‘clement’, ‘fishhook’, ‘tamatoa’, ‘jemaine’, ‘tattoo’, ‘dubbing’, ‘musker’, ‘</a:t>
            </a:r>
            <a:r>
              <a:rPr lang="en-US"/>
              <a:t>clements</a:t>
            </a:r>
            <a:r>
              <a:rPr lang="en-US" smtClean="0"/>
              <a:t>’]</a:t>
            </a:r>
          </a:p>
          <a:p>
            <a:pPr marL="0" indent="0">
              <a:lnSpc>
                <a:spcPct val="80000"/>
              </a:lnSpc>
              <a:buNone/>
            </a:pPr>
            <a:r>
              <a:rPr lang="en-US" smtClean="0">
                <a:solidFill>
                  <a:srgbClr val="0070C0"/>
                </a:solidFill>
              </a:rPr>
              <a:t>Conclusion</a:t>
            </a:r>
            <a:r>
              <a:rPr lang="en-US" smtClean="0"/>
              <a:t>: </a:t>
            </a:r>
            <a:r>
              <a:rPr lang="en-US" i="1">
                <a:solidFill>
                  <a:schemeClr val="accent6">
                    <a:lumMod val="75000"/>
                  </a:schemeClr>
                </a:solidFill>
              </a:rPr>
              <a:t>film, million</a:t>
            </a:r>
            <a:r>
              <a:rPr lang="en-US" i="1"/>
              <a:t> </a:t>
            </a:r>
            <a:r>
              <a:rPr lang="en-US"/>
              <a:t>or</a:t>
            </a:r>
            <a:r>
              <a:rPr lang="en-US" i="1"/>
              <a:t> </a:t>
            </a:r>
            <a:r>
              <a:rPr lang="en-US" i="1">
                <a:solidFill>
                  <a:schemeClr val="accent6">
                    <a:lumMod val="75000"/>
                  </a:schemeClr>
                </a:solidFill>
              </a:rPr>
              <a:t>release</a:t>
            </a:r>
            <a:r>
              <a:rPr lang="en-US"/>
              <a:t> have disappeared from the top of the list and we got some new more meaningful words like </a:t>
            </a:r>
            <a:r>
              <a:rPr lang="en-US" i="1">
                <a:solidFill>
                  <a:schemeClr val="accent2">
                    <a:lumMod val="75000"/>
                  </a:schemeClr>
                </a:solidFill>
              </a:rPr>
              <a:t>polynesian</a:t>
            </a:r>
            <a:r>
              <a:rPr lang="en-US"/>
              <a:t> or </a:t>
            </a:r>
            <a:r>
              <a:rPr lang="en-US" i="1">
                <a:solidFill>
                  <a:schemeClr val="accent2">
                    <a:lumMod val="75000"/>
                  </a:schemeClr>
                </a:solidFill>
              </a:rPr>
              <a:t>tattoo</a:t>
            </a:r>
            <a:endParaRPr lang="en-US">
              <a:solidFill>
                <a:schemeClr val="accent2">
                  <a:lumMod val="75000"/>
                </a:schemeClr>
              </a:solidFill>
            </a:endParaRPr>
          </a:p>
          <a:p>
            <a:pPr marL="0" indent="0">
              <a:lnSpc>
                <a:spcPct val="80000"/>
              </a:lnSpc>
              <a:buNone/>
            </a:pPr>
            <a:endParaRPr lang="en-US" altLang="en-US"/>
          </a:p>
        </p:txBody>
      </p:sp>
    </p:spTree>
    <p:extLst>
      <p:ext uri="{BB962C8B-B14F-4D97-AF65-F5344CB8AC3E}">
        <p14:creationId xmlns:p14="http://schemas.microsoft.com/office/powerpoint/2010/main" val="375850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8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08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08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08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08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14600" y="338137"/>
            <a:ext cx="7162800" cy="6181725"/>
          </a:xfrm>
          <a:prstGeom prst="rect">
            <a:avLst/>
          </a:prstGeom>
        </p:spPr>
      </p:pic>
    </p:spTree>
    <p:extLst>
      <p:ext uri="{BB962C8B-B14F-4D97-AF65-F5344CB8AC3E}">
        <p14:creationId xmlns:p14="http://schemas.microsoft.com/office/powerpoint/2010/main" val="1887033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normAutofit/>
          </a:bodyPr>
          <a:lstStyle/>
          <a:p>
            <a:r>
              <a:rPr lang="en-US" sz="2800" smtClean="0">
                <a:solidFill>
                  <a:schemeClr val="bg1">
                    <a:lumMod val="65000"/>
                  </a:schemeClr>
                </a:solidFill>
              </a:rPr>
              <a:t>BACKGROUND</a:t>
            </a:r>
            <a:r>
              <a:rPr lang="en-US" sz="2800" smtClean="0"/>
              <a:t/>
            </a:r>
            <a:br>
              <a:rPr lang="en-US" sz="2800" smtClean="0"/>
            </a:br>
            <a:r>
              <a:rPr lang="en-US" sz="2800" smtClean="0">
                <a:solidFill>
                  <a:srgbClr val="C00000"/>
                </a:solidFill>
              </a:rPr>
              <a:t>Convolutional Neural Network</a:t>
            </a:r>
            <a:endParaRPr lang="en-US" altLang="en-US" sz="2800">
              <a:solidFill>
                <a:srgbClr val="C00000"/>
              </a:solidFill>
            </a:endParaRPr>
          </a:p>
        </p:txBody>
      </p:sp>
      <p:pic>
        <p:nvPicPr>
          <p:cNvPr id="3" name="Picture 2"/>
          <p:cNvPicPr>
            <a:picLocks noChangeAspect="1"/>
          </p:cNvPicPr>
          <p:nvPr/>
        </p:nvPicPr>
        <p:blipFill>
          <a:blip r:embed="rId2"/>
          <a:stretch>
            <a:fillRect/>
          </a:stretch>
        </p:blipFill>
        <p:spPr>
          <a:xfrm>
            <a:off x="3743325" y="2769394"/>
            <a:ext cx="4705350" cy="2076450"/>
          </a:xfrm>
          <a:prstGeom prst="rect">
            <a:avLst/>
          </a:prstGeom>
        </p:spPr>
      </p:pic>
      <p:sp>
        <p:nvSpPr>
          <p:cNvPr id="4" name="Rectangle 3"/>
          <p:cNvSpPr/>
          <p:nvPr/>
        </p:nvSpPr>
        <p:spPr>
          <a:xfrm>
            <a:off x="2932671" y="5042455"/>
            <a:ext cx="6771502" cy="369332"/>
          </a:xfrm>
          <a:prstGeom prst="rect">
            <a:avLst/>
          </a:prstGeom>
        </p:spPr>
        <p:txBody>
          <a:bodyPr wrap="square">
            <a:spAutoFit/>
          </a:bodyPr>
          <a:lstStyle/>
          <a:p>
            <a:r>
              <a:rPr lang="en-US" smtClean="0"/>
              <a:t>The process of convolution operations by different convolution kernels</a:t>
            </a:r>
            <a:endParaRPr lang="en-US"/>
          </a:p>
        </p:txBody>
      </p:sp>
    </p:spTree>
    <p:extLst>
      <p:ext uri="{BB962C8B-B14F-4D97-AF65-F5344CB8AC3E}">
        <p14:creationId xmlns:p14="http://schemas.microsoft.com/office/powerpoint/2010/main" val="15201160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normAutofit/>
          </a:bodyPr>
          <a:lstStyle/>
          <a:p>
            <a:r>
              <a:rPr lang="en-US" sz="2800" smtClean="0">
                <a:solidFill>
                  <a:schemeClr val="bg1">
                    <a:lumMod val="65000"/>
                  </a:schemeClr>
                </a:solidFill>
              </a:rPr>
              <a:t>MATERIALS AND METHOD</a:t>
            </a:r>
            <a:r>
              <a:rPr lang="en-US" sz="2800" smtClean="0"/>
              <a:t/>
            </a:r>
            <a:br>
              <a:rPr lang="en-US" sz="2800" smtClean="0"/>
            </a:br>
            <a:r>
              <a:rPr lang="en-US" sz="2800" smtClean="0">
                <a:solidFill>
                  <a:srgbClr val="C00000"/>
                </a:solidFill>
              </a:rPr>
              <a:t>Experimental Dataset</a:t>
            </a:r>
            <a:endParaRPr lang="en-US" altLang="en-US" sz="2800">
              <a:solidFill>
                <a:srgbClr val="C00000"/>
              </a:solidFill>
            </a:endParaRPr>
          </a:p>
        </p:txBody>
      </p:sp>
      <p:pic>
        <p:nvPicPr>
          <p:cNvPr id="4" name="Picture 3"/>
          <p:cNvPicPr>
            <a:picLocks noChangeAspect="1"/>
          </p:cNvPicPr>
          <p:nvPr/>
        </p:nvPicPr>
        <p:blipFill>
          <a:blip r:embed="rId2"/>
          <a:stretch>
            <a:fillRect/>
          </a:stretch>
        </p:blipFill>
        <p:spPr>
          <a:xfrm>
            <a:off x="893048" y="2060020"/>
            <a:ext cx="3114675" cy="1457325"/>
          </a:xfrm>
          <a:prstGeom prst="rect">
            <a:avLst/>
          </a:prstGeom>
        </p:spPr>
      </p:pic>
      <p:sp>
        <p:nvSpPr>
          <p:cNvPr id="6" name="Rectangle 5"/>
          <p:cNvSpPr/>
          <p:nvPr/>
        </p:nvSpPr>
        <p:spPr>
          <a:xfrm>
            <a:off x="893048" y="3505355"/>
            <a:ext cx="3697502" cy="646331"/>
          </a:xfrm>
          <a:prstGeom prst="rect">
            <a:avLst/>
          </a:prstGeom>
        </p:spPr>
        <p:txBody>
          <a:bodyPr wrap="square">
            <a:spAutoFit/>
          </a:bodyPr>
          <a:lstStyle/>
          <a:p>
            <a:r>
              <a:rPr lang="en-US"/>
              <a:t>T</a:t>
            </a:r>
            <a:r>
              <a:rPr lang="en-US" smtClean="0"/>
              <a:t>able 1: Distribution of the sequences </a:t>
            </a:r>
          </a:p>
          <a:p>
            <a:r>
              <a:rPr lang="en-US" smtClean="0"/>
              <a:t>in GPCRs super family</a:t>
            </a:r>
            <a:endParaRPr lang="en-US"/>
          </a:p>
        </p:txBody>
      </p:sp>
      <p:sp>
        <p:nvSpPr>
          <p:cNvPr id="9" name="Rectangle 8"/>
          <p:cNvSpPr/>
          <p:nvPr/>
        </p:nvSpPr>
        <p:spPr>
          <a:xfrm>
            <a:off x="5385486" y="2060020"/>
            <a:ext cx="5801497" cy="2308324"/>
          </a:xfrm>
          <a:prstGeom prst="rect">
            <a:avLst/>
          </a:prstGeom>
        </p:spPr>
        <p:txBody>
          <a:bodyPr wrap="square">
            <a:spAutoFit/>
          </a:bodyPr>
          <a:lstStyle/>
          <a:p>
            <a:pPr marL="285750" indent="-285750" algn="just">
              <a:buFont typeface="Arial" panose="020B0604020202020204" pitchFamily="34" charset="0"/>
              <a:buChar char="•"/>
            </a:pPr>
            <a:r>
              <a:rPr lang="en-US" smtClean="0">
                <a:solidFill>
                  <a:srgbClr val="0070C0"/>
                </a:solidFill>
              </a:rPr>
              <a:t>Family A is the family with the highest interest from pharmaceutical research perspective</a:t>
            </a:r>
          </a:p>
          <a:p>
            <a:pPr marL="285750" indent="-285750" algn="just">
              <a:buFont typeface="Arial" panose="020B0604020202020204" pitchFamily="34" charset="0"/>
              <a:buChar char="•"/>
            </a:pPr>
            <a:r>
              <a:rPr lang="en-US" smtClean="0">
                <a:solidFill>
                  <a:srgbClr val="002060"/>
                </a:solidFill>
              </a:rPr>
              <a:t>Family B is one of key families in hormonal homeostasis diverting drug targets for the treatment of several metabolic disorders and nervous system diseases</a:t>
            </a:r>
          </a:p>
          <a:p>
            <a:pPr marL="285750" indent="-285750" algn="just">
              <a:buFont typeface="Arial" panose="020B0604020202020204" pitchFamily="34" charset="0"/>
              <a:buChar char="•"/>
            </a:pPr>
            <a:r>
              <a:rPr lang="en-US" smtClean="0">
                <a:solidFill>
                  <a:srgbClr val="0070C0"/>
                </a:solidFill>
              </a:rPr>
              <a:t>Family C is a target of cardinal significance for new treatments recently, such as anxieties, pains, neurodegenerative disorders and antispasmodics. </a:t>
            </a:r>
            <a:endParaRPr lang="en-US">
              <a:solidFill>
                <a:srgbClr val="0070C0"/>
              </a:solidFill>
            </a:endParaRPr>
          </a:p>
        </p:txBody>
      </p:sp>
      <p:sp>
        <p:nvSpPr>
          <p:cNvPr id="10" name="Rectangle 9"/>
          <p:cNvSpPr/>
          <p:nvPr/>
        </p:nvSpPr>
        <p:spPr>
          <a:xfrm>
            <a:off x="5624383" y="1690688"/>
            <a:ext cx="2388603" cy="369332"/>
          </a:xfrm>
          <a:prstGeom prst="rect">
            <a:avLst/>
          </a:prstGeom>
        </p:spPr>
        <p:txBody>
          <a:bodyPr wrap="none">
            <a:spAutoFit/>
          </a:bodyPr>
          <a:lstStyle/>
          <a:p>
            <a:r>
              <a:rPr lang="en-US" smtClean="0">
                <a:solidFill>
                  <a:schemeClr val="accent2">
                    <a:lumMod val="75000"/>
                  </a:schemeClr>
                </a:solidFill>
              </a:rPr>
              <a:t>Level I GPCRs subfamily</a:t>
            </a:r>
            <a:endParaRPr lang="en-US">
              <a:solidFill>
                <a:schemeClr val="accent2">
                  <a:lumMod val="75000"/>
                </a:schemeClr>
              </a:solidFill>
            </a:endParaRPr>
          </a:p>
        </p:txBody>
      </p:sp>
      <p:sp>
        <p:nvSpPr>
          <p:cNvPr id="11" name="Right Arrow 10"/>
          <p:cNvSpPr/>
          <p:nvPr/>
        </p:nvSpPr>
        <p:spPr>
          <a:xfrm>
            <a:off x="4645133" y="2640401"/>
            <a:ext cx="453081" cy="296562"/>
          </a:xfrm>
          <a:prstGeom prst="rightArrow">
            <a:avLst/>
          </a:prstGeom>
          <a:ln>
            <a:solidFill>
              <a:schemeClr val="accent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57966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normAutofit/>
          </a:bodyPr>
          <a:lstStyle/>
          <a:p>
            <a:r>
              <a:rPr lang="en-US" sz="2800" smtClean="0">
                <a:solidFill>
                  <a:schemeClr val="bg1">
                    <a:lumMod val="65000"/>
                  </a:schemeClr>
                </a:solidFill>
              </a:rPr>
              <a:t>MATERIALS AND METHOD</a:t>
            </a:r>
            <a:r>
              <a:rPr lang="en-US" sz="2800" smtClean="0"/>
              <a:t/>
            </a:r>
            <a:br>
              <a:rPr lang="en-US" sz="2800" smtClean="0"/>
            </a:br>
            <a:r>
              <a:rPr lang="en-US" sz="2800" smtClean="0">
                <a:solidFill>
                  <a:srgbClr val="C00000"/>
                </a:solidFill>
              </a:rPr>
              <a:t>Experimental Dataset</a:t>
            </a:r>
            <a:endParaRPr lang="en-US" altLang="en-US" sz="2800">
              <a:solidFill>
                <a:srgbClr val="C00000"/>
              </a:solidFill>
            </a:endParaRPr>
          </a:p>
        </p:txBody>
      </p:sp>
      <p:pic>
        <p:nvPicPr>
          <p:cNvPr id="7" name="Picture 6"/>
          <p:cNvPicPr>
            <a:picLocks noChangeAspect="1"/>
          </p:cNvPicPr>
          <p:nvPr/>
        </p:nvPicPr>
        <p:blipFill>
          <a:blip r:embed="rId2"/>
          <a:stretch>
            <a:fillRect/>
          </a:stretch>
        </p:blipFill>
        <p:spPr>
          <a:xfrm>
            <a:off x="838200" y="1605735"/>
            <a:ext cx="4057650" cy="4124325"/>
          </a:xfrm>
          <a:prstGeom prst="rect">
            <a:avLst/>
          </a:prstGeom>
        </p:spPr>
      </p:pic>
      <p:sp>
        <p:nvSpPr>
          <p:cNvPr id="8" name="Rectangle 7"/>
          <p:cNvSpPr/>
          <p:nvPr/>
        </p:nvSpPr>
        <p:spPr>
          <a:xfrm>
            <a:off x="838200" y="5892581"/>
            <a:ext cx="6096000" cy="646331"/>
          </a:xfrm>
          <a:prstGeom prst="rect">
            <a:avLst/>
          </a:prstGeom>
        </p:spPr>
        <p:txBody>
          <a:bodyPr>
            <a:spAutoFit/>
          </a:bodyPr>
          <a:lstStyle/>
          <a:p>
            <a:r>
              <a:rPr lang="en-US"/>
              <a:t>T</a:t>
            </a:r>
            <a:r>
              <a:rPr lang="en-US" smtClean="0"/>
              <a:t>able 2: Distribution of level 1 GPCRs subfamily in class A , B and C used in the proposed protein sequence classification</a:t>
            </a:r>
            <a:endParaRPr lang="en-US"/>
          </a:p>
        </p:txBody>
      </p:sp>
      <p:sp>
        <p:nvSpPr>
          <p:cNvPr id="3" name="Rectangle 2"/>
          <p:cNvSpPr/>
          <p:nvPr/>
        </p:nvSpPr>
        <p:spPr>
          <a:xfrm>
            <a:off x="6096000" y="1598252"/>
            <a:ext cx="6096000" cy="1200329"/>
          </a:xfrm>
          <a:prstGeom prst="rect">
            <a:avLst/>
          </a:prstGeom>
        </p:spPr>
        <p:txBody>
          <a:bodyPr>
            <a:spAutoFit/>
          </a:bodyPr>
          <a:lstStyle/>
          <a:p>
            <a:r>
              <a:rPr lang="en-US" smtClean="0"/>
              <a:t>Table 2: There are a total number of 18 subfamilies</a:t>
            </a:r>
          </a:p>
          <a:p>
            <a:r>
              <a:rPr lang="en-US" smtClean="0"/>
              <a:t>The maximum peptide subfamily in Family A comprises 40.77% of the dataset. The subfamilies of Family A and Family C can be further divided into level II GPCRs subfamily (Table 3)</a:t>
            </a:r>
          </a:p>
        </p:txBody>
      </p:sp>
    </p:spTree>
    <p:extLst>
      <p:ext uri="{BB962C8B-B14F-4D97-AF65-F5344CB8AC3E}">
        <p14:creationId xmlns:p14="http://schemas.microsoft.com/office/powerpoint/2010/main" val="1692234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838200" y="365125"/>
            <a:ext cx="10515600" cy="5623783"/>
          </a:xfrm>
        </p:spPr>
        <p:txBody>
          <a:bodyPr anchor="t">
            <a:normAutofit/>
          </a:bodyPr>
          <a:lstStyle/>
          <a:p>
            <a:r>
              <a:rPr lang="en-US" sz="2800" smtClean="0">
                <a:solidFill>
                  <a:schemeClr val="bg1">
                    <a:lumMod val="65000"/>
                  </a:schemeClr>
                </a:solidFill>
              </a:rPr>
              <a:t>INTRODUCTION</a:t>
            </a:r>
            <a:br>
              <a:rPr lang="en-US" sz="2800" smtClean="0">
                <a:solidFill>
                  <a:schemeClr val="bg1">
                    <a:lumMod val="65000"/>
                  </a:schemeClr>
                </a:solidFill>
              </a:rPr>
            </a:br>
            <a:r>
              <a:rPr lang="en-US" sz="2800" smtClean="0">
                <a:solidFill>
                  <a:schemeClr val="bg1">
                    <a:lumMod val="65000"/>
                  </a:schemeClr>
                </a:solidFill>
              </a:rPr>
              <a:t>BACKGROUND</a:t>
            </a:r>
            <a:r>
              <a:rPr lang="en-US" sz="2800" smtClean="0"/>
              <a:t/>
            </a:r>
            <a:br>
              <a:rPr lang="en-US" sz="2800" smtClean="0"/>
            </a:br>
            <a:r>
              <a:rPr lang="en-US" sz="2800" smtClean="0"/>
              <a:t>	</a:t>
            </a:r>
            <a:r>
              <a:rPr lang="en-US" sz="2800" smtClean="0">
                <a:solidFill>
                  <a:srgbClr val="C00000"/>
                </a:solidFill>
              </a:rPr>
              <a:t>G-Protein Coupled Receptors</a:t>
            </a:r>
            <a:br>
              <a:rPr lang="en-US" sz="2800" smtClean="0">
                <a:solidFill>
                  <a:srgbClr val="C00000"/>
                </a:solidFill>
              </a:rPr>
            </a:br>
            <a:r>
              <a:rPr lang="en-US" sz="2800" smtClean="0">
                <a:solidFill>
                  <a:srgbClr val="C00000"/>
                </a:solidFill>
              </a:rPr>
              <a:t>	</a:t>
            </a:r>
            <a:r>
              <a:rPr lang="en-US" sz="2800" smtClean="0">
                <a:solidFill>
                  <a:srgbClr val="C00000"/>
                </a:solidFill>
              </a:rPr>
              <a:t>TF-IDF</a:t>
            </a:r>
            <a:br>
              <a:rPr lang="en-US" sz="2800" smtClean="0">
                <a:solidFill>
                  <a:srgbClr val="C00000"/>
                </a:solidFill>
              </a:rPr>
            </a:br>
            <a:r>
              <a:rPr lang="en-US" sz="2800" smtClean="0">
                <a:solidFill>
                  <a:srgbClr val="C00000"/>
                </a:solidFill>
              </a:rPr>
              <a:t>	Convolutional Neural Network</a:t>
            </a:r>
            <a:br>
              <a:rPr lang="en-US" sz="2800" smtClean="0">
                <a:solidFill>
                  <a:srgbClr val="C00000"/>
                </a:solidFill>
              </a:rPr>
            </a:br>
            <a:r>
              <a:rPr lang="en-US" sz="2800" smtClean="0">
                <a:solidFill>
                  <a:schemeClr val="bg1">
                    <a:lumMod val="65000"/>
                  </a:schemeClr>
                </a:solidFill>
              </a:rPr>
              <a:t>MATERIALS AND METHOD</a:t>
            </a:r>
            <a:r>
              <a:rPr lang="en-US" sz="2800" smtClean="0"/>
              <a:t/>
            </a:r>
            <a:br>
              <a:rPr lang="en-US" sz="2800" smtClean="0"/>
            </a:br>
            <a:r>
              <a:rPr lang="en-US" sz="2800" smtClean="0"/>
              <a:t>	</a:t>
            </a:r>
            <a:r>
              <a:rPr lang="en-US" sz="2800" smtClean="0">
                <a:solidFill>
                  <a:srgbClr val="C00000"/>
                </a:solidFill>
              </a:rPr>
              <a:t>Experimental Dataset</a:t>
            </a:r>
            <a:br>
              <a:rPr lang="en-US" sz="2800" smtClean="0">
                <a:solidFill>
                  <a:srgbClr val="C00000"/>
                </a:solidFill>
              </a:rPr>
            </a:br>
            <a:r>
              <a:rPr lang="en-US" sz="2800" smtClean="0">
                <a:solidFill>
                  <a:srgbClr val="C00000"/>
                </a:solidFill>
              </a:rPr>
              <a:t>	N-gram feature extraction</a:t>
            </a:r>
            <a:br>
              <a:rPr lang="en-US" sz="2800" smtClean="0">
                <a:solidFill>
                  <a:srgbClr val="C00000"/>
                </a:solidFill>
              </a:rPr>
            </a:br>
            <a:r>
              <a:rPr lang="en-US" sz="2800">
                <a:solidFill>
                  <a:srgbClr val="C00000"/>
                </a:solidFill>
              </a:rPr>
              <a:t>	</a:t>
            </a:r>
            <a:r>
              <a:rPr lang="en-US" sz="2800" smtClean="0">
                <a:solidFill>
                  <a:srgbClr val="C00000"/>
                </a:solidFill>
              </a:rPr>
              <a:t> GPCRs family level classification</a:t>
            </a:r>
            <a:br>
              <a:rPr lang="en-US" sz="2800" smtClean="0">
                <a:solidFill>
                  <a:srgbClr val="C00000"/>
                </a:solidFill>
              </a:rPr>
            </a:br>
            <a:r>
              <a:rPr lang="en-US" sz="2800" smtClean="0">
                <a:solidFill>
                  <a:schemeClr val="bg1">
                    <a:lumMod val="65000"/>
                  </a:schemeClr>
                </a:solidFill>
              </a:rPr>
              <a:t>DISCUSSION</a:t>
            </a:r>
            <a:br>
              <a:rPr lang="en-US" sz="2800" smtClean="0">
                <a:solidFill>
                  <a:schemeClr val="bg1">
                    <a:lumMod val="65000"/>
                  </a:schemeClr>
                </a:solidFill>
              </a:rPr>
            </a:br>
            <a:r>
              <a:rPr lang="en-US" sz="2800" smtClean="0">
                <a:solidFill>
                  <a:schemeClr val="bg1">
                    <a:lumMod val="65000"/>
                  </a:schemeClr>
                </a:solidFill>
              </a:rPr>
              <a:t>CONCLUSION</a:t>
            </a:r>
            <a:r>
              <a:rPr lang="en-US" sz="2800" smtClean="0">
                <a:solidFill>
                  <a:srgbClr val="C00000"/>
                </a:solidFill>
              </a:rPr>
              <a:t/>
            </a:r>
            <a:br>
              <a:rPr lang="en-US" sz="2800" smtClean="0">
                <a:solidFill>
                  <a:srgbClr val="C00000"/>
                </a:solidFill>
              </a:rPr>
            </a:br>
            <a:r>
              <a:rPr lang="en-US" sz="2800">
                <a:solidFill>
                  <a:srgbClr val="C00000"/>
                </a:solidFill>
              </a:rPr>
              <a:t>	</a:t>
            </a:r>
            <a:endParaRPr lang="en-US" altLang="en-US" sz="2800">
              <a:solidFill>
                <a:srgbClr val="C00000"/>
              </a:solidFill>
            </a:endParaRPr>
          </a:p>
        </p:txBody>
      </p:sp>
    </p:spTree>
    <p:extLst>
      <p:ext uri="{BB962C8B-B14F-4D97-AF65-F5344CB8AC3E}">
        <p14:creationId xmlns:p14="http://schemas.microsoft.com/office/powerpoint/2010/main" val="7955903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normAutofit/>
          </a:bodyPr>
          <a:lstStyle/>
          <a:p>
            <a:r>
              <a:rPr lang="en-US" sz="2800" smtClean="0">
                <a:solidFill>
                  <a:schemeClr val="bg1">
                    <a:lumMod val="65000"/>
                  </a:schemeClr>
                </a:solidFill>
              </a:rPr>
              <a:t>MATERIALS AND METHOD</a:t>
            </a:r>
            <a:r>
              <a:rPr lang="en-US" sz="2800" smtClean="0"/>
              <a:t/>
            </a:r>
            <a:br>
              <a:rPr lang="en-US" sz="2800" smtClean="0"/>
            </a:br>
            <a:r>
              <a:rPr lang="en-US" sz="2800" smtClean="0">
                <a:solidFill>
                  <a:srgbClr val="C00000"/>
                </a:solidFill>
              </a:rPr>
              <a:t>Experimental Dataset</a:t>
            </a:r>
            <a:endParaRPr lang="en-US" altLang="en-US" sz="2800">
              <a:solidFill>
                <a:srgbClr val="C00000"/>
              </a:solidFill>
            </a:endParaRPr>
          </a:p>
        </p:txBody>
      </p:sp>
      <p:pic>
        <p:nvPicPr>
          <p:cNvPr id="2" name="Picture 1"/>
          <p:cNvPicPr>
            <a:picLocks noChangeAspect="1"/>
          </p:cNvPicPr>
          <p:nvPr/>
        </p:nvPicPr>
        <p:blipFill>
          <a:blip r:embed="rId3"/>
          <a:stretch>
            <a:fillRect/>
          </a:stretch>
        </p:blipFill>
        <p:spPr>
          <a:xfrm>
            <a:off x="838200" y="1611807"/>
            <a:ext cx="8008337" cy="4432749"/>
          </a:xfrm>
          <a:prstGeom prst="rect">
            <a:avLst/>
          </a:prstGeom>
        </p:spPr>
      </p:pic>
      <p:sp>
        <p:nvSpPr>
          <p:cNvPr id="3" name="Rectangle 2"/>
          <p:cNvSpPr/>
          <p:nvPr/>
        </p:nvSpPr>
        <p:spPr>
          <a:xfrm>
            <a:off x="838200" y="6211669"/>
            <a:ext cx="6096000" cy="646331"/>
          </a:xfrm>
          <a:prstGeom prst="rect">
            <a:avLst/>
          </a:prstGeom>
        </p:spPr>
        <p:txBody>
          <a:bodyPr>
            <a:spAutoFit/>
          </a:bodyPr>
          <a:lstStyle/>
          <a:p>
            <a:r>
              <a:rPr lang="en-US" smtClean="0"/>
              <a:t>Table 3: Distribution of level 2 GPCRs subfamily in class A and C used in the proposed protein sequence classification</a:t>
            </a:r>
            <a:endParaRPr lang="en-US"/>
          </a:p>
        </p:txBody>
      </p:sp>
      <p:sp>
        <p:nvSpPr>
          <p:cNvPr id="4" name="Rectangle 3"/>
          <p:cNvSpPr/>
          <p:nvPr/>
        </p:nvSpPr>
        <p:spPr>
          <a:xfrm>
            <a:off x="9063135" y="1882463"/>
            <a:ext cx="3029338" cy="2862322"/>
          </a:xfrm>
          <a:prstGeom prst="rect">
            <a:avLst/>
          </a:prstGeom>
        </p:spPr>
        <p:txBody>
          <a:bodyPr wrap="square">
            <a:spAutoFit/>
          </a:bodyPr>
          <a:lstStyle/>
          <a:p>
            <a:r>
              <a:rPr lang="en-US" smtClean="0"/>
              <a:t>There are 872 sequences that are categorized into 48 classes. Obviously, Family A is widely distributed throughout 32 classes outweighing Family C (16 classes). </a:t>
            </a:r>
          </a:p>
          <a:p>
            <a:r>
              <a:rPr lang="en-US" smtClean="0"/>
              <a:t>This study focuses on classifying these datasets into </a:t>
            </a:r>
            <a:r>
              <a:rPr lang="en-US" smtClean="0">
                <a:solidFill>
                  <a:schemeClr val="accent2">
                    <a:lumMod val="75000"/>
                  </a:schemeClr>
                </a:solidFill>
              </a:rPr>
              <a:t>family level</a:t>
            </a:r>
            <a:r>
              <a:rPr lang="en-US" smtClean="0"/>
              <a:t>, </a:t>
            </a:r>
            <a:r>
              <a:rPr lang="en-US" smtClean="0">
                <a:solidFill>
                  <a:schemeClr val="accent5">
                    <a:lumMod val="75000"/>
                  </a:schemeClr>
                </a:solidFill>
              </a:rPr>
              <a:t>level I</a:t>
            </a:r>
            <a:r>
              <a:rPr lang="en-US" smtClean="0"/>
              <a:t> and </a:t>
            </a:r>
            <a:r>
              <a:rPr lang="en-US" smtClean="0">
                <a:solidFill>
                  <a:srgbClr val="C00000"/>
                </a:solidFill>
              </a:rPr>
              <a:t>level</a:t>
            </a:r>
            <a:r>
              <a:rPr lang="en-US" smtClean="0"/>
              <a:t> </a:t>
            </a:r>
            <a:r>
              <a:rPr lang="en-US" smtClean="0">
                <a:solidFill>
                  <a:srgbClr val="C00000"/>
                </a:solidFill>
              </a:rPr>
              <a:t>II</a:t>
            </a:r>
            <a:r>
              <a:rPr lang="en-US" smtClean="0"/>
              <a:t> GPCRs subfamily</a:t>
            </a:r>
            <a:endParaRPr lang="en-US"/>
          </a:p>
        </p:txBody>
      </p:sp>
    </p:spTree>
    <p:extLst>
      <p:ext uri="{BB962C8B-B14F-4D97-AF65-F5344CB8AC3E}">
        <p14:creationId xmlns:p14="http://schemas.microsoft.com/office/powerpoint/2010/main" val="16356125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smtClean="0">
                <a:solidFill>
                  <a:schemeClr val="bg1">
                    <a:lumMod val="65000"/>
                  </a:schemeClr>
                </a:solidFill>
              </a:rPr>
              <a:t>MATERIALS AND METHOD</a:t>
            </a:r>
            <a:r>
              <a:rPr lang="en-US" sz="2800" smtClean="0"/>
              <a:t/>
            </a:r>
            <a:br>
              <a:rPr lang="en-US" sz="2800" smtClean="0"/>
            </a:br>
            <a:r>
              <a:rPr lang="en-US" sz="2800" smtClean="0">
                <a:solidFill>
                  <a:srgbClr val="C00000"/>
                </a:solidFill>
              </a:rPr>
              <a:t>N-gram feature extraction</a:t>
            </a:r>
            <a:endParaRPr lang="en-US" sz="2800">
              <a:solidFill>
                <a:srgbClr val="C00000"/>
              </a:solidFill>
            </a:endParaRPr>
          </a:p>
        </p:txBody>
      </p:sp>
      <p:sp>
        <p:nvSpPr>
          <p:cNvPr id="6" name="Rectangle 3"/>
          <p:cNvSpPr txBox="1">
            <a:spLocks noChangeArrowheads="1"/>
          </p:cNvSpPr>
          <p:nvPr/>
        </p:nvSpPr>
        <p:spPr>
          <a:xfrm>
            <a:off x="2209800" y="1371600"/>
            <a:ext cx="9705392" cy="5486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a:t>Introduction to </a:t>
            </a:r>
            <a:r>
              <a:rPr lang="en-US"/>
              <a:t>Language </a:t>
            </a:r>
            <a:r>
              <a:rPr lang="en-US" smtClean="0"/>
              <a:t>Models</a:t>
            </a:r>
          </a:p>
          <a:p>
            <a:pPr fontAlgn="base"/>
            <a:r>
              <a:rPr lang="en-US" smtClean="0"/>
              <a:t>N-gram language model</a:t>
            </a:r>
          </a:p>
          <a:p>
            <a:pPr fontAlgn="base"/>
            <a:r>
              <a:rPr lang="en-US" smtClean="0"/>
              <a:t>https://vitalflux.com/n-gram-language-models-explained-examples/</a:t>
            </a:r>
          </a:p>
          <a:p>
            <a:pPr fontAlgn="base"/>
            <a:endParaRPr lang="en-US" b="1" smtClean="0"/>
          </a:p>
          <a:p>
            <a:pPr fontAlgn="base"/>
            <a:endParaRPr lang="en-US" b="1" smtClean="0"/>
          </a:p>
          <a:p>
            <a:pPr lvl="2" fontAlgn="base"/>
            <a:endParaRPr lang="en-US" b="1"/>
          </a:p>
          <a:p>
            <a:pPr marL="914400" lvl="2" indent="0" fontAlgn="base">
              <a:buNone/>
            </a:pPr>
            <a:endParaRPr lang="en-US" b="1"/>
          </a:p>
        </p:txBody>
      </p:sp>
    </p:spTree>
    <p:extLst>
      <p:ext uri="{BB962C8B-B14F-4D97-AF65-F5344CB8AC3E}">
        <p14:creationId xmlns:p14="http://schemas.microsoft.com/office/powerpoint/2010/main" val="25745823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84302" y="6211669"/>
            <a:ext cx="6096000" cy="646331"/>
          </a:xfrm>
          <a:prstGeom prst="rect">
            <a:avLst/>
          </a:prstGeom>
        </p:spPr>
        <p:txBody>
          <a:bodyPr>
            <a:spAutoFit/>
          </a:bodyPr>
          <a:lstStyle/>
          <a:p>
            <a:r>
              <a:rPr lang="en-US" smtClean="0"/>
              <a:t>https://vitalflux.com/n-gram-language-models-explained-examples/</a:t>
            </a:r>
            <a:endParaRPr lang="en-US"/>
          </a:p>
        </p:txBody>
      </p:sp>
      <p:sp>
        <p:nvSpPr>
          <p:cNvPr id="6" name="Rectangle 3"/>
          <p:cNvSpPr txBox="1">
            <a:spLocks noChangeArrowheads="1"/>
          </p:cNvSpPr>
          <p:nvPr/>
        </p:nvSpPr>
        <p:spPr>
          <a:xfrm>
            <a:off x="82421" y="93305"/>
            <a:ext cx="11944738" cy="6118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b="1"/>
              <a:t>Introduction to </a:t>
            </a:r>
            <a:r>
              <a:rPr lang="en-US" b="1"/>
              <a:t>Language </a:t>
            </a:r>
            <a:r>
              <a:rPr lang="en-US" b="1" smtClean="0"/>
              <a:t>Models</a:t>
            </a:r>
          </a:p>
          <a:p>
            <a:pPr lvl="1" fontAlgn="base"/>
            <a:r>
              <a:rPr lang="en-US"/>
              <a:t>Language </a:t>
            </a:r>
            <a:r>
              <a:rPr lang="en-US" smtClean="0"/>
              <a:t>models </a:t>
            </a:r>
            <a:r>
              <a:rPr lang="en-US"/>
              <a:t>is used to determine the probability of occurrence of a sentence or a sequence </a:t>
            </a:r>
            <a:r>
              <a:rPr lang="en-US"/>
              <a:t>of </a:t>
            </a:r>
            <a:r>
              <a:rPr lang="en-US" smtClean="0"/>
              <a:t>words</a:t>
            </a:r>
          </a:p>
          <a:p>
            <a:pPr lvl="1" fontAlgn="base"/>
            <a:r>
              <a:rPr lang="en-US" b="1" smtClean="0"/>
              <a:t>2 ways to create a language model</a:t>
            </a:r>
          </a:p>
          <a:p>
            <a:pPr lvl="2" fontAlgn="base"/>
            <a:r>
              <a:rPr lang="en-US" b="1" smtClean="0"/>
              <a:t>Scenario 1: </a:t>
            </a:r>
            <a:r>
              <a:rPr lang="en-US"/>
              <a:t>The probability of a sequence of words is calculated based on the product of probabilities of each </a:t>
            </a:r>
            <a:r>
              <a:rPr lang="en-US"/>
              <a:t>word</a:t>
            </a:r>
            <a:r>
              <a:rPr lang="en-US" smtClean="0"/>
              <a:t>.</a:t>
            </a:r>
          </a:p>
          <a:p>
            <a:pPr lvl="2" fontAlgn="base"/>
            <a:endParaRPr lang="en-US" b="1" smtClean="0"/>
          </a:p>
          <a:p>
            <a:pPr lvl="2" fontAlgn="base"/>
            <a:endParaRPr lang="en-US" b="1"/>
          </a:p>
          <a:p>
            <a:pPr lvl="2" fontAlgn="base"/>
            <a:endParaRPr lang="en-US" b="1" smtClean="0"/>
          </a:p>
          <a:p>
            <a:pPr lvl="2" fontAlgn="base"/>
            <a:r>
              <a:rPr lang="en-US" b="1" smtClean="0"/>
              <a:t>Scenario 2: </a:t>
            </a:r>
            <a:r>
              <a:rPr lang="en-US"/>
              <a:t>The probability of a sequence of words is calculated based on the product of probabilities of words given occurrence of previous words.</a:t>
            </a:r>
            <a:endParaRPr lang="en-US" smtClean="0"/>
          </a:p>
          <a:p>
            <a:pPr lvl="2" fontAlgn="base"/>
            <a:endParaRPr lang="en-US" b="1"/>
          </a:p>
          <a:p>
            <a:pPr marL="914400" lvl="2" indent="0" fontAlgn="base">
              <a:buNone/>
            </a:pPr>
            <a:endParaRPr lang="en-US" b="1"/>
          </a:p>
        </p:txBody>
      </p:sp>
      <p:pic>
        <p:nvPicPr>
          <p:cNvPr id="8" name="Picture 7"/>
          <p:cNvPicPr>
            <a:picLocks noChangeAspect="1"/>
          </p:cNvPicPr>
          <p:nvPr/>
        </p:nvPicPr>
        <p:blipFill>
          <a:blip r:embed="rId2"/>
          <a:stretch>
            <a:fillRect/>
          </a:stretch>
        </p:blipFill>
        <p:spPr>
          <a:xfrm>
            <a:off x="2754474" y="2408080"/>
            <a:ext cx="5600700" cy="676275"/>
          </a:xfrm>
          <a:prstGeom prst="rect">
            <a:avLst/>
          </a:prstGeom>
        </p:spPr>
      </p:pic>
      <p:sp>
        <p:nvSpPr>
          <p:cNvPr id="4" name="Rectangle 3"/>
          <p:cNvSpPr/>
          <p:nvPr/>
        </p:nvSpPr>
        <p:spPr>
          <a:xfrm>
            <a:off x="2656113" y="4105670"/>
            <a:ext cx="8755225" cy="646331"/>
          </a:xfrm>
          <a:prstGeom prst="rect">
            <a:avLst/>
          </a:prstGeom>
        </p:spPr>
        <p:txBody>
          <a:bodyPr wrap="square">
            <a:spAutoFit/>
          </a:bodyPr>
          <a:lstStyle/>
          <a:p>
            <a:r>
              <a:rPr lang="en-US" i="1" smtClean="0"/>
              <a:t>P(“best websites for comparing car insurance”)=  P(best/startOfSentence)P(websites/best)P(for/websites)…P(endOfSentence/insurance)</a:t>
            </a:r>
            <a:endParaRPr lang="en-US" i="1"/>
          </a:p>
        </p:txBody>
      </p:sp>
      <p:pic>
        <p:nvPicPr>
          <p:cNvPr id="7" name="Picture 6"/>
          <p:cNvPicPr>
            <a:picLocks noChangeAspect="1"/>
          </p:cNvPicPr>
          <p:nvPr/>
        </p:nvPicPr>
        <p:blipFill>
          <a:blip r:embed="rId3"/>
          <a:stretch>
            <a:fillRect/>
          </a:stretch>
        </p:blipFill>
        <p:spPr>
          <a:xfrm>
            <a:off x="2656113" y="5147624"/>
            <a:ext cx="3116424" cy="625692"/>
          </a:xfrm>
          <a:prstGeom prst="rect">
            <a:avLst/>
          </a:prstGeom>
        </p:spPr>
      </p:pic>
      <p:sp>
        <p:nvSpPr>
          <p:cNvPr id="10" name="Up Arrow 9"/>
          <p:cNvSpPr/>
          <p:nvPr/>
        </p:nvSpPr>
        <p:spPr>
          <a:xfrm>
            <a:off x="4404049" y="4879871"/>
            <a:ext cx="251926" cy="182611"/>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75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82421" y="93305"/>
            <a:ext cx="11944738" cy="6118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b="1" smtClean="0"/>
              <a:t>N-Grams Language Models</a:t>
            </a:r>
          </a:p>
          <a:p>
            <a:pPr lvl="1" fontAlgn="base"/>
            <a:r>
              <a:rPr lang="en-US"/>
              <a:t>Language </a:t>
            </a:r>
            <a:r>
              <a:rPr lang="en-US" smtClean="0"/>
              <a:t>models </a:t>
            </a:r>
            <a:r>
              <a:rPr lang="en-US"/>
              <a:t>is used to determine the probability of occurrence of a sentence or a sequence </a:t>
            </a:r>
            <a:r>
              <a:rPr lang="en-US"/>
              <a:t>of </a:t>
            </a:r>
            <a:r>
              <a:rPr lang="en-US" smtClean="0"/>
              <a:t>words</a:t>
            </a:r>
          </a:p>
          <a:p>
            <a:pPr lvl="1" fontAlgn="base"/>
            <a:r>
              <a:rPr lang="en-US">
                <a:solidFill>
                  <a:srgbClr val="C00000"/>
                </a:solidFill>
              </a:rPr>
              <a:t>N-grams</a:t>
            </a:r>
            <a:r>
              <a:rPr lang="en-US"/>
              <a:t> is also termed as a sequence of </a:t>
            </a:r>
            <a:r>
              <a:rPr lang="en-US">
                <a:solidFill>
                  <a:srgbClr val="C00000"/>
                </a:solidFill>
              </a:rPr>
              <a:t>n </a:t>
            </a:r>
            <a:r>
              <a:rPr lang="en-US" smtClean="0">
                <a:solidFill>
                  <a:srgbClr val="C00000"/>
                </a:solidFill>
              </a:rPr>
              <a:t>words</a:t>
            </a:r>
            <a:r>
              <a:rPr lang="en-US"/>
              <a:t> </a:t>
            </a:r>
            <a:r>
              <a:rPr lang="en-US" smtClean="0">
                <a:sym typeface="Wingdings" panose="05000000000000000000" pitchFamily="2" charset="2"/>
              </a:rPr>
              <a:t> </a:t>
            </a:r>
            <a:r>
              <a:rPr lang="en-US"/>
              <a:t>The language model which is based on determining probability based on the count of the sequence of words can be called as </a:t>
            </a:r>
            <a:r>
              <a:rPr lang="en-US" b="1"/>
              <a:t>N-gram language model</a:t>
            </a:r>
            <a:endParaRPr lang="en-US" smtClean="0"/>
          </a:p>
          <a:p>
            <a:pPr lvl="2" fontAlgn="base"/>
            <a:r>
              <a:rPr lang="en-US" b="1"/>
              <a:t>Unigram</a:t>
            </a:r>
            <a:r>
              <a:rPr lang="en-US"/>
              <a:t>: Sequence of just 1 word</a:t>
            </a:r>
          </a:p>
          <a:p>
            <a:pPr lvl="2" fontAlgn="base"/>
            <a:r>
              <a:rPr lang="en-US" b="1"/>
              <a:t>Bigram</a:t>
            </a:r>
            <a:r>
              <a:rPr lang="en-US"/>
              <a:t>: Sequence of 2 words</a:t>
            </a:r>
          </a:p>
          <a:p>
            <a:pPr lvl="2" fontAlgn="base"/>
            <a:r>
              <a:rPr lang="en-US" b="1"/>
              <a:t>Trigram</a:t>
            </a:r>
            <a:r>
              <a:rPr lang="en-US"/>
              <a:t>: Sequence of 3 words</a:t>
            </a:r>
          </a:p>
          <a:p>
            <a:pPr lvl="1" fontAlgn="base"/>
            <a:endParaRPr lang="en-US" smtClean="0"/>
          </a:p>
          <a:p>
            <a:pPr lvl="2" fontAlgn="base"/>
            <a:endParaRPr lang="en-US" b="1"/>
          </a:p>
          <a:p>
            <a:pPr marL="914400" lvl="2" indent="0" fontAlgn="base">
              <a:buNone/>
            </a:pPr>
            <a:endParaRPr lang="en-US" b="1"/>
          </a:p>
        </p:txBody>
      </p:sp>
      <p:pic>
        <p:nvPicPr>
          <p:cNvPr id="2" name="Picture 1"/>
          <p:cNvPicPr>
            <a:picLocks noChangeAspect="1"/>
          </p:cNvPicPr>
          <p:nvPr/>
        </p:nvPicPr>
        <p:blipFill>
          <a:blip r:embed="rId2"/>
          <a:stretch>
            <a:fillRect/>
          </a:stretch>
        </p:blipFill>
        <p:spPr>
          <a:xfrm>
            <a:off x="722151" y="3580330"/>
            <a:ext cx="3438280" cy="329197"/>
          </a:xfrm>
          <a:prstGeom prst="rect">
            <a:avLst/>
          </a:prstGeom>
        </p:spPr>
      </p:pic>
      <p:pic>
        <p:nvPicPr>
          <p:cNvPr id="3" name="Picture 2"/>
          <p:cNvPicPr>
            <a:picLocks noChangeAspect="1"/>
          </p:cNvPicPr>
          <p:nvPr/>
        </p:nvPicPr>
        <p:blipFill>
          <a:blip r:embed="rId3"/>
          <a:stretch>
            <a:fillRect/>
          </a:stretch>
        </p:blipFill>
        <p:spPr>
          <a:xfrm>
            <a:off x="6708710" y="2171406"/>
            <a:ext cx="3261049" cy="383653"/>
          </a:xfrm>
          <a:prstGeom prst="rect">
            <a:avLst/>
          </a:prstGeom>
        </p:spPr>
      </p:pic>
      <p:pic>
        <p:nvPicPr>
          <p:cNvPr id="11" name="Picture 10"/>
          <p:cNvPicPr>
            <a:picLocks noChangeAspect="1"/>
          </p:cNvPicPr>
          <p:nvPr/>
        </p:nvPicPr>
        <p:blipFill>
          <a:blip r:embed="rId4"/>
          <a:stretch>
            <a:fillRect/>
          </a:stretch>
        </p:blipFill>
        <p:spPr>
          <a:xfrm>
            <a:off x="6708710" y="2686300"/>
            <a:ext cx="4175450" cy="810904"/>
          </a:xfrm>
          <a:prstGeom prst="rect">
            <a:avLst/>
          </a:prstGeom>
        </p:spPr>
      </p:pic>
      <p:pic>
        <p:nvPicPr>
          <p:cNvPr id="13" name="Picture 12"/>
          <p:cNvPicPr>
            <a:picLocks noChangeAspect="1"/>
          </p:cNvPicPr>
          <p:nvPr/>
        </p:nvPicPr>
        <p:blipFill>
          <a:blip r:embed="rId5"/>
          <a:stretch>
            <a:fillRect/>
          </a:stretch>
        </p:blipFill>
        <p:spPr>
          <a:xfrm>
            <a:off x="722151" y="5194116"/>
            <a:ext cx="3513947" cy="342515"/>
          </a:xfrm>
          <a:prstGeom prst="rect">
            <a:avLst/>
          </a:prstGeom>
        </p:spPr>
      </p:pic>
      <p:pic>
        <p:nvPicPr>
          <p:cNvPr id="14" name="Picture 13"/>
          <p:cNvPicPr>
            <a:picLocks noChangeAspect="1"/>
          </p:cNvPicPr>
          <p:nvPr/>
        </p:nvPicPr>
        <p:blipFill>
          <a:blip r:embed="rId6"/>
          <a:stretch>
            <a:fillRect/>
          </a:stretch>
        </p:blipFill>
        <p:spPr>
          <a:xfrm>
            <a:off x="612710" y="5541125"/>
            <a:ext cx="7234335" cy="962079"/>
          </a:xfrm>
          <a:prstGeom prst="rect">
            <a:avLst/>
          </a:prstGeom>
        </p:spPr>
      </p:pic>
      <p:pic>
        <p:nvPicPr>
          <p:cNvPr id="19" name="Picture 18"/>
          <p:cNvPicPr>
            <a:picLocks noChangeAspect="1"/>
          </p:cNvPicPr>
          <p:nvPr/>
        </p:nvPicPr>
        <p:blipFill rotWithShape="1">
          <a:blip r:embed="rId7"/>
          <a:srcRect t="6783" r="10862" b="63766"/>
          <a:stretch/>
        </p:blipFill>
        <p:spPr>
          <a:xfrm>
            <a:off x="6549672" y="3873778"/>
            <a:ext cx="3711668" cy="653772"/>
          </a:xfrm>
          <a:prstGeom prst="rect">
            <a:avLst/>
          </a:prstGeom>
        </p:spPr>
      </p:pic>
      <p:pic>
        <p:nvPicPr>
          <p:cNvPr id="20" name="Picture 19"/>
          <p:cNvPicPr>
            <a:picLocks noChangeAspect="1"/>
          </p:cNvPicPr>
          <p:nvPr/>
        </p:nvPicPr>
        <p:blipFill>
          <a:blip r:embed="rId8"/>
          <a:stretch>
            <a:fillRect/>
          </a:stretch>
        </p:blipFill>
        <p:spPr>
          <a:xfrm>
            <a:off x="722151" y="3980321"/>
            <a:ext cx="3362325" cy="571500"/>
          </a:xfrm>
          <a:prstGeom prst="rect">
            <a:avLst/>
          </a:prstGeom>
        </p:spPr>
      </p:pic>
      <p:pic>
        <p:nvPicPr>
          <p:cNvPr id="21" name="Picture 20"/>
          <p:cNvPicPr>
            <a:picLocks noChangeAspect="1"/>
          </p:cNvPicPr>
          <p:nvPr/>
        </p:nvPicPr>
        <p:blipFill rotWithShape="1">
          <a:blip r:embed="rId9"/>
          <a:srcRect l="1438" t="2" r="3164" b="4894"/>
          <a:stretch/>
        </p:blipFill>
        <p:spPr>
          <a:xfrm>
            <a:off x="8339234" y="5714079"/>
            <a:ext cx="3844213" cy="733592"/>
          </a:xfrm>
          <a:prstGeom prst="rect">
            <a:avLst/>
          </a:prstGeom>
        </p:spPr>
      </p:pic>
      <p:sp>
        <p:nvSpPr>
          <p:cNvPr id="22" name="Up Arrow 21"/>
          <p:cNvSpPr/>
          <p:nvPr/>
        </p:nvSpPr>
        <p:spPr>
          <a:xfrm>
            <a:off x="8472196" y="3598332"/>
            <a:ext cx="251926" cy="182611"/>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Up Arrow 22"/>
          <p:cNvSpPr/>
          <p:nvPr/>
        </p:nvSpPr>
        <p:spPr>
          <a:xfrm rot="16200000">
            <a:off x="7947016" y="5998893"/>
            <a:ext cx="251926" cy="182611"/>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022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smtClean="0">
                <a:solidFill>
                  <a:schemeClr val="bg1">
                    <a:lumMod val="65000"/>
                  </a:schemeClr>
                </a:solidFill>
              </a:rPr>
              <a:t>MATERIALS AND METHOD</a:t>
            </a:r>
            <a:r>
              <a:rPr lang="en-US" sz="2800" smtClean="0"/>
              <a:t/>
            </a:r>
            <a:br>
              <a:rPr lang="en-US" sz="2800" smtClean="0"/>
            </a:br>
            <a:r>
              <a:rPr lang="en-US" sz="2800" smtClean="0">
                <a:solidFill>
                  <a:srgbClr val="C00000"/>
                </a:solidFill>
              </a:rPr>
              <a:t>N-gram feature extraction</a:t>
            </a:r>
            <a:endParaRPr lang="en-US" sz="2800">
              <a:solidFill>
                <a:srgbClr val="C00000"/>
              </a:solidFill>
            </a:endParaRPr>
          </a:p>
        </p:txBody>
      </p:sp>
      <p:sp>
        <p:nvSpPr>
          <p:cNvPr id="6" name="Rectangle 3"/>
          <p:cNvSpPr txBox="1">
            <a:spLocks noChangeArrowheads="1"/>
          </p:cNvSpPr>
          <p:nvPr/>
        </p:nvSpPr>
        <p:spPr>
          <a:xfrm>
            <a:off x="2209800" y="1371600"/>
            <a:ext cx="9705392" cy="5486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mtClean="0">
                <a:solidFill>
                  <a:srgbClr val="0070C0"/>
                </a:solidFill>
              </a:rPr>
              <a:t>How this paper applied the N-gram model?</a:t>
            </a:r>
          </a:p>
          <a:p>
            <a:pPr fontAlgn="base"/>
            <a:r>
              <a:rPr lang="en-US" b="1" smtClean="0"/>
              <a:t>Sequence: </a:t>
            </a:r>
            <a:r>
              <a:rPr lang="en-US" smtClean="0"/>
              <a:t>“MERQLEFME”</a:t>
            </a:r>
          </a:p>
          <a:p>
            <a:pPr fontAlgn="base"/>
            <a:r>
              <a:rPr lang="en-US" b="1" smtClean="0"/>
              <a:t>Count the number of 2-gram: </a:t>
            </a:r>
            <a:r>
              <a:rPr lang="en-US" smtClean="0"/>
              <a:t>ME, ER, RQ, QL, LE, EF, FM is 2, 1, 1, 1, 1, 1, 1 respectively and the rest number of possible 2-gram combinations are 0.</a:t>
            </a:r>
          </a:p>
          <a:p>
            <a:pPr fontAlgn="base"/>
            <a:r>
              <a:rPr lang="en-US" smtClean="0"/>
              <a:t>Use the occurrence frequency of n-gram to obtain the global structure:</a:t>
            </a:r>
          </a:p>
          <a:p>
            <a:pPr lvl="1" fontAlgn="base"/>
            <a:r>
              <a:rPr lang="en-US" smtClean="0"/>
              <a:t>sumi,j: the number of occurrences of feature j using i-gram ( i= 1, 2...n ) </a:t>
            </a:r>
          </a:p>
          <a:p>
            <a:pPr lvl="1" fontAlgn="base"/>
            <a:r>
              <a:rPr lang="en-US" smtClean="0"/>
              <a:t>|S|: the number of features that can be extracted in the sequence when using i-gram</a:t>
            </a:r>
          </a:p>
          <a:p>
            <a:pPr marL="0" indent="0" fontAlgn="base">
              <a:buNone/>
            </a:pPr>
            <a:r>
              <a:rPr lang="en-US" b="1"/>
              <a:t> </a:t>
            </a:r>
            <a:r>
              <a:rPr lang="en-US" b="1" smtClean="0"/>
              <a:t>        </a:t>
            </a:r>
            <a:r>
              <a:rPr lang="en-US" smtClean="0">
                <a:solidFill>
                  <a:schemeClr val="accent2">
                    <a:lumMod val="50000"/>
                  </a:schemeClr>
                </a:solidFill>
              </a:rPr>
              <a:t>occurrence frequency of n-gram: </a:t>
            </a:r>
            <a:endParaRPr lang="en-US" b="1" smtClean="0">
              <a:solidFill>
                <a:schemeClr val="accent2">
                  <a:lumMod val="50000"/>
                </a:schemeClr>
              </a:solidFill>
            </a:endParaRPr>
          </a:p>
          <a:p>
            <a:pPr lvl="2" fontAlgn="base"/>
            <a:endParaRPr lang="en-US" b="1"/>
          </a:p>
          <a:p>
            <a:pPr marL="914400" lvl="2" indent="0" fontAlgn="base">
              <a:buNone/>
            </a:pPr>
            <a:endParaRPr lang="en-US" b="1"/>
          </a:p>
        </p:txBody>
      </p:sp>
      <p:pic>
        <p:nvPicPr>
          <p:cNvPr id="3" name="Picture 2"/>
          <p:cNvPicPr>
            <a:picLocks noChangeAspect="1"/>
          </p:cNvPicPr>
          <p:nvPr/>
        </p:nvPicPr>
        <p:blipFill>
          <a:blip r:embed="rId2"/>
          <a:stretch>
            <a:fillRect/>
          </a:stretch>
        </p:blipFill>
        <p:spPr>
          <a:xfrm>
            <a:off x="7893697" y="5452673"/>
            <a:ext cx="1996225" cy="920135"/>
          </a:xfrm>
          <a:prstGeom prst="rect">
            <a:avLst/>
          </a:prstGeom>
        </p:spPr>
      </p:pic>
    </p:spTree>
    <p:extLst>
      <p:ext uri="{BB962C8B-B14F-4D97-AF65-F5344CB8AC3E}">
        <p14:creationId xmlns:p14="http://schemas.microsoft.com/office/powerpoint/2010/main" val="17055422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smtClean="0">
                <a:solidFill>
                  <a:schemeClr val="bg1">
                    <a:lumMod val="65000"/>
                  </a:schemeClr>
                </a:solidFill>
              </a:rPr>
              <a:t>MATERIALS AND METHOD</a:t>
            </a:r>
            <a:r>
              <a:rPr lang="en-US" sz="2800" smtClean="0"/>
              <a:t/>
            </a:r>
            <a:br>
              <a:rPr lang="en-US" sz="2800" smtClean="0"/>
            </a:br>
            <a:r>
              <a:rPr lang="en-US" sz="2800" smtClean="0">
                <a:solidFill>
                  <a:srgbClr val="C00000"/>
                </a:solidFill>
              </a:rPr>
              <a:t>N-gram feature extraction</a:t>
            </a:r>
            <a:endParaRPr lang="en-US" sz="2800">
              <a:solidFill>
                <a:srgbClr val="C00000"/>
              </a:solidFill>
            </a:endParaRPr>
          </a:p>
        </p:txBody>
      </p:sp>
      <p:sp>
        <p:nvSpPr>
          <p:cNvPr id="6" name="Rectangle 3"/>
          <p:cNvSpPr txBox="1">
            <a:spLocks noChangeArrowheads="1"/>
          </p:cNvSpPr>
          <p:nvPr/>
        </p:nvSpPr>
        <p:spPr>
          <a:xfrm>
            <a:off x="2209800" y="1371600"/>
            <a:ext cx="9705392" cy="5486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mtClean="0">
                <a:solidFill>
                  <a:srgbClr val="0070C0"/>
                </a:solidFill>
              </a:rPr>
              <a:t>How this paper applied the N-gram model?</a:t>
            </a:r>
          </a:p>
          <a:p>
            <a:pPr lvl="1" fontAlgn="base"/>
            <a:r>
              <a:rPr lang="en-US" smtClean="0"/>
              <a:t>Each calculated frequency value regarded as a feature will compose the input matrix of CNN classifier</a:t>
            </a:r>
          </a:p>
          <a:p>
            <a:pPr lvl="1" fontAlgn="base"/>
            <a:r>
              <a:rPr lang="en-US" smtClean="0"/>
              <a:t>The total number of possible features grows at an exponential rate with the increase of i. </a:t>
            </a:r>
          </a:p>
          <a:p>
            <a:pPr lvl="1" fontAlgn="base"/>
            <a:r>
              <a:rPr lang="en-US" smtClean="0"/>
              <a:t>Instead of using only a single fixed n-gram, n-gram of length 1, 2 and 3 and different combinations among these grams were used by trial-and-error to find the best feature bindings to produce new classification criterion. </a:t>
            </a:r>
          </a:p>
          <a:p>
            <a:pPr lvl="1" fontAlgn="base"/>
            <a:r>
              <a:rPr lang="en-US" smtClean="0"/>
              <a:t>In accordance with this notion, the total number of input features is accumulated by used grams</a:t>
            </a:r>
            <a:endParaRPr lang="en-US" smtClean="0">
              <a:solidFill>
                <a:srgbClr val="0070C0"/>
              </a:solidFill>
            </a:endParaRPr>
          </a:p>
          <a:p>
            <a:pPr lvl="2" fontAlgn="base"/>
            <a:endParaRPr lang="en-US" b="1"/>
          </a:p>
          <a:p>
            <a:pPr marL="914400" lvl="2" indent="0" fontAlgn="base">
              <a:buNone/>
            </a:pPr>
            <a:endParaRPr lang="en-US" b="1"/>
          </a:p>
        </p:txBody>
      </p:sp>
    </p:spTree>
    <p:extLst>
      <p:ext uri="{BB962C8B-B14F-4D97-AF65-F5344CB8AC3E}">
        <p14:creationId xmlns:p14="http://schemas.microsoft.com/office/powerpoint/2010/main" val="126355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smtClean="0">
                <a:solidFill>
                  <a:schemeClr val="bg1">
                    <a:lumMod val="65000"/>
                  </a:schemeClr>
                </a:solidFill>
              </a:rPr>
              <a:t>MATERIALS AND METHOD</a:t>
            </a:r>
            <a:r>
              <a:rPr lang="en-US" sz="2800" smtClean="0"/>
              <a:t/>
            </a:r>
            <a:br>
              <a:rPr lang="en-US" sz="2800" smtClean="0"/>
            </a:br>
            <a:r>
              <a:rPr lang="en-US" sz="2800" smtClean="0">
                <a:solidFill>
                  <a:srgbClr val="C00000"/>
                </a:solidFill>
              </a:rPr>
              <a:t>N-gram feature extraction</a:t>
            </a:r>
            <a:endParaRPr lang="en-US" sz="2800">
              <a:solidFill>
                <a:srgbClr val="C00000"/>
              </a:solidFill>
            </a:endParaRPr>
          </a:p>
        </p:txBody>
      </p:sp>
      <p:sp>
        <p:nvSpPr>
          <p:cNvPr id="6" name="Rectangle 3"/>
          <p:cNvSpPr txBox="1">
            <a:spLocks noChangeArrowheads="1"/>
          </p:cNvSpPr>
          <p:nvPr/>
        </p:nvSpPr>
        <p:spPr>
          <a:xfrm>
            <a:off x="2209800" y="1371600"/>
            <a:ext cx="9705392" cy="5486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mtClean="0">
                <a:solidFill>
                  <a:srgbClr val="0070C0"/>
                </a:solidFill>
              </a:rPr>
              <a:t>TF-IDF for feature-weighting</a:t>
            </a:r>
          </a:p>
          <a:p>
            <a:pPr lvl="1" fontAlgn="base"/>
            <a:r>
              <a:rPr lang="en-US" smtClean="0"/>
              <a:t>Normalized TF for n-gram were calculated (normalized: in favor of long sequence)</a:t>
            </a:r>
          </a:p>
          <a:p>
            <a:pPr lvl="1" fontAlgn="base"/>
            <a:endParaRPr lang="en-US"/>
          </a:p>
          <a:p>
            <a:pPr lvl="1" fontAlgn="base"/>
            <a:endParaRPr lang="en-US" smtClean="0"/>
          </a:p>
          <a:p>
            <a:pPr lvl="2" fontAlgn="base"/>
            <a:r>
              <a:rPr lang="en-US" smtClean="0"/>
              <a:t>n</a:t>
            </a:r>
            <a:r>
              <a:rPr lang="en-US" baseline="-25000" smtClean="0"/>
              <a:t>i,j</a:t>
            </a:r>
            <a:r>
              <a:rPr lang="en-US" smtClean="0"/>
              <a:t> denote the appearance times of a n-gram feature i in sequence j, k denote the number of fragments with the same length in sequence j. Thus, the denominator refers to the total number of n-gram features in a sequence</a:t>
            </a:r>
          </a:p>
          <a:p>
            <a:pPr lvl="1" fontAlgn="base"/>
            <a:r>
              <a:rPr lang="en-US" smtClean="0"/>
              <a:t>Inverse Document Frequency (IDF) is a measurement indicating the importance of a given feature</a:t>
            </a:r>
          </a:p>
          <a:p>
            <a:pPr lvl="1" fontAlgn="base"/>
            <a:endParaRPr lang="en-US"/>
          </a:p>
          <a:p>
            <a:pPr lvl="1" fontAlgn="base"/>
            <a:endParaRPr lang="en-US" smtClean="0"/>
          </a:p>
          <a:p>
            <a:pPr lvl="1" fontAlgn="base"/>
            <a:endParaRPr lang="en-US"/>
          </a:p>
          <a:p>
            <a:pPr lvl="2" fontAlgn="base"/>
            <a:r>
              <a:rPr lang="en-US" smtClean="0"/>
              <a:t>numerator is the total number of sequences in dataset, the denominator is the number of sequences containing a feature</a:t>
            </a:r>
          </a:p>
          <a:p>
            <a:pPr marL="914400" lvl="2" indent="0" fontAlgn="base">
              <a:buNone/>
            </a:pPr>
            <a:endParaRPr lang="en-US" b="1"/>
          </a:p>
          <a:p>
            <a:pPr marL="914400" lvl="2" indent="0" fontAlgn="base">
              <a:buNone/>
            </a:pPr>
            <a:endParaRPr lang="en-US" b="1"/>
          </a:p>
        </p:txBody>
      </p:sp>
      <p:pic>
        <p:nvPicPr>
          <p:cNvPr id="3" name="Picture 2"/>
          <p:cNvPicPr>
            <a:picLocks noChangeAspect="1"/>
          </p:cNvPicPr>
          <p:nvPr/>
        </p:nvPicPr>
        <p:blipFill>
          <a:blip r:embed="rId2"/>
          <a:stretch>
            <a:fillRect/>
          </a:stretch>
        </p:blipFill>
        <p:spPr>
          <a:xfrm>
            <a:off x="5466475" y="2373313"/>
            <a:ext cx="1800225" cy="647700"/>
          </a:xfrm>
          <a:prstGeom prst="rect">
            <a:avLst/>
          </a:prstGeom>
        </p:spPr>
      </p:pic>
      <p:pic>
        <p:nvPicPr>
          <p:cNvPr id="4" name="Picture 3"/>
          <p:cNvPicPr>
            <a:picLocks noChangeAspect="1"/>
          </p:cNvPicPr>
          <p:nvPr/>
        </p:nvPicPr>
        <p:blipFill>
          <a:blip r:embed="rId3"/>
          <a:stretch>
            <a:fillRect/>
          </a:stretch>
        </p:blipFill>
        <p:spPr>
          <a:xfrm>
            <a:off x="5193555" y="5101707"/>
            <a:ext cx="2943225" cy="666750"/>
          </a:xfrm>
          <a:prstGeom prst="rect">
            <a:avLst/>
          </a:prstGeom>
        </p:spPr>
      </p:pic>
    </p:spTree>
    <p:extLst>
      <p:ext uri="{BB962C8B-B14F-4D97-AF65-F5344CB8AC3E}">
        <p14:creationId xmlns:p14="http://schemas.microsoft.com/office/powerpoint/2010/main" val="37450722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smtClean="0">
                <a:solidFill>
                  <a:schemeClr val="bg1">
                    <a:lumMod val="65000"/>
                  </a:schemeClr>
                </a:solidFill>
              </a:rPr>
              <a:t>MATERIALS AND METHOD</a:t>
            </a:r>
            <a:r>
              <a:rPr lang="en-US" sz="2800" smtClean="0"/>
              <a:t/>
            </a:r>
            <a:br>
              <a:rPr lang="en-US" sz="2800" smtClean="0"/>
            </a:br>
            <a:r>
              <a:rPr lang="en-US" sz="2800" smtClean="0">
                <a:solidFill>
                  <a:srgbClr val="C00000"/>
                </a:solidFill>
              </a:rPr>
              <a:t>N-gram feature extraction</a:t>
            </a:r>
            <a:endParaRPr lang="en-US" sz="2800">
              <a:solidFill>
                <a:srgbClr val="C00000"/>
              </a:solidFill>
            </a:endParaRPr>
          </a:p>
        </p:txBody>
      </p:sp>
      <p:sp>
        <p:nvSpPr>
          <p:cNvPr id="6" name="Rectangle 3"/>
          <p:cNvSpPr txBox="1">
            <a:spLocks noChangeArrowheads="1"/>
          </p:cNvSpPr>
          <p:nvPr/>
        </p:nvSpPr>
        <p:spPr>
          <a:xfrm>
            <a:off x="2209800" y="1371600"/>
            <a:ext cx="9705392" cy="5486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mtClean="0">
                <a:solidFill>
                  <a:srgbClr val="0070C0"/>
                </a:solidFill>
              </a:rPr>
              <a:t>TF-IDF for feature-weighting</a:t>
            </a:r>
          </a:p>
          <a:p>
            <a:pPr lvl="1" fontAlgn="base"/>
            <a:r>
              <a:rPr lang="en-US" smtClean="0"/>
              <a:t>The TF-IDF is then obtained by multiplying the two values</a:t>
            </a:r>
          </a:p>
          <a:p>
            <a:pPr lvl="1" fontAlgn="base"/>
            <a:endParaRPr lang="en-US" b="1"/>
          </a:p>
          <a:p>
            <a:pPr lvl="1" fontAlgn="base"/>
            <a:endParaRPr lang="en-US" b="1" smtClean="0"/>
          </a:p>
          <a:p>
            <a:pPr lvl="1" fontAlgn="base"/>
            <a:r>
              <a:rPr lang="en-US" smtClean="0"/>
              <a:t>The employment of TF-IDF:</a:t>
            </a:r>
          </a:p>
          <a:p>
            <a:pPr lvl="2" fontAlgn="base"/>
            <a:r>
              <a:rPr lang="en-US" smtClean="0"/>
              <a:t> filters out commonly appeared features and retains important features</a:t>
            </a:r>
          </a:p>
          <a:p>
            <a:pPr lvl="2" fontAlgn="base"/>
            <a:r>
              <a:rPr lang="en-US" smtClean="0"/>
              <a:t>original n-gram features were then boosted or degraded if their TF-IDF values beyond a threshold</a:t>
            </a:r>
          </a:p>
          <a:p>
            <a:pPr lvl="1" fontAlgn="base"/>
            <a:r>
              <a:rPr lang="en-US" b="1" smtClean="0"/>
              <a:t>Afterwards, </a:t>
            </a:r>
            <a:r>
              <a:rPr lang="en-US" smtClean="0"/>
              <a:t>these features are presented as a two-dimensional matrix and flow to the Convolutional Neural Network (CNN)</a:t>
            </a:r>
            <a:endParaRPr lang="en-US" b="1"/>
          </a:p>
          <a:p>
            <a:pPr marL="914400" lvl="2" indent="0" fontAlgn="base">
              <a:buNone/>
            </a:pPr>
            <a:endParaRPr lang="en-US" b="1"/>
          </a:p>
        </p:txBody>
      </p:sp>
      <p:pic>
        <p:nvPicPr>
          <p:cNvPr id="5" name="Picture 4"/>
          <p:cNvPicPr>
            <a:picLocks noChangeAspect="1"/>
          </p:cNvPicPr>
          <p:nvPr/>
        </p:nvPicPr>
        <p:blipFill>
          <a:blip r:embed="rId2"/>
          <a:stretch>
            <a:fillRect/>
          </a:stretch>
        </p:blipFill>
        <p:spPr>
          <a:xfrm>
            <a:off x="4640716" y="2459038"/>
            <a:ext cx="3171825" cy="476250"/>
          </a:xfrm>
          <a:prstGeom prst="rect">
            <a:avLst/>
          </a:prstGeom>
        </p:spPr>
      </p:pic>
    </p:spTree>
    <p:extLst>
      <p:ext uri="{BB962C8B-B14F-4D97-AF65-F5344CB8AC3E}">
        <p14:creationId xmlns:p14="http://schemas.microsoft.com/office/powerpoint/2010/main" val="412131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smtClean="0">
                <a:solidFill>
                  <a:schemeClr val="bg1">
                    <a:lumMod val="65000"/>
                  </a:schemeClr>
                </a:solidFill>
              </a:rPr>
              <a:t>EXPERIMENTAL RESULTS</a:t>
            </a:r>
            <a:r>
              <a:rPr lang="en-US" sz="2800" smtClean="0"/>
              <a:t/>
            </a:r>
            <a:br>
              <a:rPr lang="en-US" sz="2800" smtClean="0"/>
            </a:br>
            <a:r>
              <a:rPr lang="en-US" sz="2800" smtClean="0">
                <a:solidFill>
                  <a:srgbClr val="C00000"/>
                </a:solidFill>
              </a:rPr>
              <a:t>Evaluation</a:t>
            </a:r>
            <a:endParaRPr lang="en-US" sz="2800">
              <a:solidFill>
                <a:srgbClr val="C00000"/>
              </a:solidFill>
            </a:endParaRPr>
          </a:p>
        </p:txBody>
      </p:sp>
      <p:sp>
        <p:nvSpPr>
          <p:cNvPr id="4" name="Rectangle 3"/>
          <p:cNvSpPr txBox="1">
            <a:spLocks noChangeArrowheads="1"/>
          </p:cNvSpPr>
          <p:nvPr/>
        </p:nvSpPr>
        <p:spPr>
          <a:xfrm>
            <a:off x="2209800" y="1371600"/>
            <a:ext cx="7772400" cy="5486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t>T</a:t>
            </a:r>
            <a:r>
              <a:rPr lang="en-US" smtClean="0"/>
              <a:t>he proposed method is evaluated on GPCRs at </a:t>
            </a:r>
            <a:r>
              <a:rPr lang="en-US" smtClean="0">
                <a:solidFill>
                  <a:srgbClr val="0070C0"/>
                </a:solidFill>
              </a:rPr>
              <a:t>family level</a:t>
            </a:r>
            <a:r>
              <a:rPr lang="en-US" smtClean="0"/>
              <a:t>, </a:t>
            </a:r>
            <a:r>
              <a:rPr lang="en-US" smtClean="0">
                <a:solidFill>
                  <a:srgbClr val="C00000"/>
                </a:solidFill>
              </a:rPr>
              <a:t>level I</a:t>
            </a:r>
            <a:r>
              <a:rPr lang="en-US" smtClean="0"/>
              <a:t> and </a:t>
            </a:r>
            <a:r>
              <a:rPr lang="en-US" smtClean="0">
                <a:solidFill>
                  <a:schemeClr val="accent2">
                    <a:lumMod val="75000"/>
                  </a:schemeClr>
                </a:solidFill>
              </a:rPr>
              <a:t>level II </a:t>
            </a:r>
            <a:r>
              <a:rPr lang="en-US" smtClean="0"/>
              <a:t>subfamily with different configurations of n-gram</a:t>
            </a:r>
          </a:p>
          <a:p>
            <a:pPr>
              <a:lnSpc>
                <a:spcPct val="80000"/>
              </a:lnSpc>
            </a:pPr>
            <a:r>
              <a:rPr lang="en-US" smtClean="0"/>
              <a:t>For a persuasive measure, the experiments are also carried out by building feature matrices </a:t>
            </a:r>
            <a:r>
              <a:rPr lang="en-US" smtClean="0">
                <a:solidFill>
                  <a:schemeClr val="accent2">
                    <a:lumMod val="75000"/>
                  </a:schemeClr>
                </a:solidFill>
              </a:rPr>
              <a:t>without</a:t>
            </a:r>
            <a:r>
              <a:rPr lang="en-US" smtClean="0"/>
              <a:t> TF-IDF strategy</a:t>
            </a:r>
          </a:p>
          <a:p>
            <a:pPr>
              <a:lnSpc>
                <a:spcPct val="80000"/>
              </a:lnSpc>
            </a:pPr>
            <a:r>
              <a:rPr lang="en-US" smtClean="0"/>
              <a:t>A </a:t>
            </a:r>
            <a:r>
              <a:rPr lang="en-US" smtClean="0">
                <a:solidFill>
                  <a:schemeClr val="accent2">
                    <a:lumMod val="75000"/>
                  </a:schemeClr>
                </a:solidFill>
              </a:rPr>
              <a:t>two-fold</a:t>
            </a:r>
            <a:r>
              <a:rPr lang="en-US" smtClean="0"/>
              <a:t> cross-validation is performed to eliminate the over-fitting in the classification of the entire datasets</a:t>
            </a:r>
          </a:p>
          <a:p>
            <a:pPr>
              <a:lnSpc>
                <a:spcPct val="80000"/>
              </a:lnSpc>
            </a:pPr>
            <a:r>
              <a:rPr lang="en-US" smtClean="0"/>
              <a:t>The following criterion is defined to evaluate the performance of the classification</a:t>
            </a:r>
            <a:endParaRPr lang="en-US" altLang="en-US"/>
          </a:p>
        </p:txBody>
      </p:sp>
      <p:pic>
        <p:nvPicPr>
          <p:cNvPr id="3" name="Picture 2"/>
          <p:cNvPicPr>
            <a:picLocks noChangeAspect="1"/>
          </p:cNvPicPr>
          <p:nvPr/>
        </p:nvPicPr>
        <p:blipFill>
          <a:blip r:embed="rId2"/>
          <a:stretch>
            <a:fillRect/>
          </a:stretch>
        </p:blipFill>
        <p:spPr>
          <a:xfrm>
            <a:off x="4612530" y="5726663"/>
            <a:ext cx="3190875" cy="685800"/>
          </a:xfrm>
          <a:prstGeom prst="rect">
            <a:avLst/>
          </a:prstGeom>
        </p:spPr>
      </p:pic>
    </p:spTree>
    <p:extLst>
      <p:ext uri="{BB962C8B-B14F-4D97-AF65-F5344CB8AC3E}">
        <p14:creationId xmlns:p14="http://schemas.microsoft.com/office/powerpoint/2010/main" val="308365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smtClean="0">
                <a:solidFill>
                  <a:schemeClr val="bg1">
                    <a:lumMod val="65000"/>
                  </a:schemeClr>
                </a:solidFill>
              </a:rPr>
              <a:t>EXPERIMENTAL RESULTS</a:t>
            </a:r>
            <a:r>
              <a:rPr lang="en-US" sz="2800" smtClean="0"/>
              <a:t/>
            </a:r>
            <a:br>
              <a:rPr lang="en-US" sz="2800" smtClean="0"/>
            </a:br>
            <a:r>
              <a:rPr lang="en-US" sz="2800" smtClean="0">
                <a:solidFill>
                  <a:srgbClr val="C00000"/>
                </a:solidFill>
              </a:rPr>
              <a:t>GPCRs family level classification</a:t>
            </a:r>
            <a:endParaRPr lang="en-US" sz="2800">
              <a:solidFill>
                <a:srgbClr val="C00000"/>
              </a:solidFill>
            </a:endParaRPr>
          </a:p>
        </p:txBody>
      </p:sp>
      <p:sp>
        <p:nvSpPr>
          <p:cNvPr id="4" name="Rectangle 3"/>
          <p:cNvSpPr txBox="1">
            <a:spLocks noChangeArrowheads="1"/>
          </p:cNvSpPr>
          <p:nvPr/>
        </p:nvSpPr>
        <p:spPr>
          <a:xfrm>
            <a:off x="2209799" y="1371600"/>
            <a:ext cx="9658739" cy="5486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smtClean="0"/>
              <a:t>In practices, the effort of using 2-gram and 3-gram is topgallant. It results in an extreme sparseness of features and large memory consumption if the number of terms is more than 3. </a:t>
            </a:r>
          </a:p>
          <a:p>
            <a:pPr>
              <a:lnSpc>
                <a:spcPct val="80000"/>
              </a:lnSpc>
            </a:pPr>
            <a:r>
              <a:rPr lang="en-US" smtClean="0"/>
              <a:t>In addition to including the performance of using TF-IDF, the experiments are also carried out without using TF-IDF.</a:t>
            </a:r>
            <a:endParaRPr lang="en-US" altLang="en-US"/>
          </a:p>
        </p:txBody>
      </p:sp>
      <p:pic>
        <p:nvPicPr>
          <p:cNvPr id="3" name="Picture 2"/>
          <p:cNvPicPr>
            <a:picLocks noChangeAspect="1"/>
          </p:cNvPicPr>
          <p:nvPr/>
        </p:nvPicPr>
        <p:blipFill>
          <a:blip r:embed="rId2"/>
          <a:stretch>
            <a:fillRect/>
          </a:stretch>
        </p:blipFill>
        <p:spPr>
          <a:xfrm>
            <a:off x="4784077" y="3535621"/>
            <a:ext cx="4210050" cy="1895475"/>
          </a:xfrm>
          <a:prstGeom prst="rect">
            <a:avLst/>
          </a:prstGeom>
        </p:spPr>
      </p:pic>
      <p:sp>
        <p:nvSpPr>
          <p:cNvPr id="5" name="Rectangle 4"/>
          <p:cNvSpPr/>
          <p:nvPr/>
        </p:nvSpPr>
        <p:spPr>
          <a:xfrm>
            <a:off x="2609460" y="5498216"/>
            <a:ext cx="8848531" cy="369332"/>
          </a:xfrm>
          <a:prstGeom prst="rect">
            <a:avLst/>
          </a:prstGeom>
        </p:spPr>
        <p:txBody>
          <a:bodyPr wrap="square">
            <a:spAutoFit/>
          </a:bodyPr>
          <a:lstStyle/>
          <a:p>
            <a:r>
              <a:rPr lang="en-US"/>
              <a:t>T</a:t>
            </a:r>
            <a:r>
              <a:rPr lang="en-US" smtClean="0"/>
              <a:t>able 4: The classification accuracy of the proposed method at GPCRs family level</a:t>
            </a:r>
            <a:endParaRPr lang="en-US"/>
          </a:p>
        </p:txBody>
      </p:sp>
    </p:spTree>
    <p:extLst>
      <p:ext uri="{BB962C8B-B14F-4D97-AF65-F5344CB8AC3E}">
        <p14:creationId xmlns:p14="http://schemas.microsoft.com/office/powerpoint/2010/main" val="12305700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smtClean="0">
                <a:solidFill>
                  <a:schemeClr val="bg1">
                    <a:lumMod val="65000"/>
                  </a:schemeClr>
                </a:solidFill>
              </a:rPr>
              <a:t>INTRODUCTION</a:t>
            </a:r>
            <a:endParaRPr lang="en-US">
              <a:solidFill>
                <a:schemeClr val="bg1">
                  <a:lumMod val="65000"/>
                </a:schemeClr>
              </a:solidFill>
            </a:endParaRPr>
          </a:p>
        </p:txBody>
      </p:sp>
      <p:sp>
        <p:nvSpPr>
          <p:cNvPr id="4" name="Rectangle 3"/>
          <p:cNvSpPr txBox="1">
            <a:spLocks noChangeArrowheads="1"/>
          </p:cNvSpPr>
          <p:nvPr/>
        </p:nvSpPr>
        <p:spPr>
          <a:xfrm>
            <a:off x="2209800" y="1371600"/>
            <a:ext cx="7772400" cy="5486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mtClean="0"/>
              <a:t>Protein sequence classification methods:</a:t>
            </a:r>
          </a:p>
          <a:p>
            <a:pPr lvl="1">
              <a:lnSpc>
                <a:spcPct val="80000"/>
              </a:lnSpc>
            </a:pPr>
            <a:r>
              <a:rPr lang="en-US" altLang="en-US" smtClean="0"/>
              <a:t>Models based on sequence alignment and motifs</a:t>
            </a:r>
          </a:p>
          <a:p>
            <a:pPr lvl="2">
              <a:lnSpc>
                <a:spcPct val="80000"/>
              </a:lnSpc>
            </a:pPr>
            <a:r>
              <a:rPr lang="en-US" altLang="en-US" smtClean="0"/>
              <a:t>Appeared first</a:t>
            </a:r>
          </a:p>
          <a:p>
            <a:pPr lvl="2">
              <a:lnSpc>
                <a:spcPct val="80000"/>
              </a:lnSpc>
            </a:pPr>
            <a:r>
              <a:rPr lang="en-US" altLang="en-US" smtClean="0"/>
              <a:t>Pair-wise sequence </a:t>
            </a:r>
            <a:r>
              <a:rPr lang="en-US" altLang="en-US" smtClean="0">
                <a:sym typeface="Wingdings" panose="05000000000000000000" pitchFamily="2" charset="2"/>
              </a:rPr>
              <a:t> a score matrix whose value corresponding to the similarity score of the relevant problem</a:t>
            </a:r>
          </a:p>
          <a:p>
            <a:pPr lvl="2">
              <a:lnSpc>
                <a:spcPct val="80000"/>
              </a:lnSpc>
            </a:pPr>
            <a:r>
              <a:rPr lang="en-US" altLang="en-US" smtClean="0">
                <a:sym typeface="Wingdings" panose="05000000000000000000" pitchFamily="2" charset="2"/>
              </a:rPr>
              <a:t>Flaws in alignment methodology</a:t>
            </a:r>
          </a:p>
          <a:p>
            <a:pPr lvl="3">
              <a:lnSpc>
                <a:spcPct val="80000"/>
              </a:lnSpc>
            </a:pPr>
            <a:r>
              <a:rPr lang="en-US" altLang="en-US" smtClean="0"/>
              <a:t>Unreliable alignments are often provided when the similarities between aligned sequences are less than 40%</a:t>
            </a:r>
          </a:p>
          <a:p>
            <a:pPr lvl="3">
              <a:lnSpc>
                <a:spcPct val="80000"/>
              </a:lnSpc>
            </a:pPr>
            <a:endParaRPr lang="en-US" altLang="en-US" smtClean="0"/>
          </a:p>
          <a:p>
            <a:pPr lvl="1">
              <a:lnSpc>
                <a:spcPct val="80000"/>
              </a:lnSpc>
            </a:pPr>
            <a:r>
              <a:rPr lang="en-US" altLang="en-US" smtClean="0"/>
              <a:t>Model based on machine learning algorithms</a:t>
            </a:r>
          </a:p>
          <a:p>
            <a:pPr lvl="2">
              <a:lnSpc>
                <a:spcPct val="80000"/>
              </a:lnSpc>
            </a:pPr>
            <a:r>
              <a:rPr lang="en-US" altLang="en-US" smtClean="0"/>
              <a:t>Input features can be:</a:t>
            </a:r>
          </a:p>
          <a:p>
            <a:pPr lvl="3">
              <a:lnSpc>
                <a:spcPct val="80000"/>
              </a:lnSpc>
            </a:pPr>
            <a:r>
              <a:rPr lang="en-US" altLang="en-US" smtClean="0"/>
              <a:t>Protein sequence via n-gram</a:t>
            </a:r>
          </a:p>
          <a:p>
            <a:pPr lvl="3">
              <a:lnSpc>
                <a:spcPct val="80000"/>
              </a:lnSpc>
            </a:pPr>
            <a:r>
              <a:rPr lang="en-US" altLang="en-US" smtClean="0"/>
              <a:t>Prototypes found by variable length fuzzy genetic clustering algorithm</a:t>
            </a:r>
          </a:p>
          <a:p>
            <a:pPr lvl="3">
              <a:lnSpc>
                <a:spcPct val="80000"/>
              </a:lnSpc>
            </a:pPr>
            <a:r>
              <a:rPr lang="en-US" altLang="en-US" smtClean="0"/>
              <a:t>Derived from encoding technique</a:t>
            </a:r>
          </a:p>
          <a:p>
            <a:pPr lvl="3">
              <a:lnSpc>
                <a:spcPct val="80000"/>
              </a:lnSpc>
            </a:pPr>
            <a:r>
              <a:rPr lang="en-US" altLang="en-US" smtClean="0"/>
              <a:t>PSSM</a:t>
            </a:r>
          </a:p>
          <a:p>
            <a:pPr lvl="3">
              <a:lnSpc>
                <a:spcPct val="80000"/>
              </a:lnSpc>
            </a:pPr>
            <a:endParaRPr lang="en-US" altLang="en-US"/>
          </a:p>
        </p:txBody>
      </p:sp>
    </p:spTree>
    <p:extLst>
      <p:ext uri="{BB962C8B-B14F-4D97-AF65-F5344CB8AC3E}">
        <p14:creationId xmlns:p14="http://schemas.microsoft.com/office/powerpoint/2010/main" val="115238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smtClean="0">
                <a:solidFill>
                  <a:schemeClr val="bg1">
                    <a:lumMod val="65000"/>
                  </a:schemeClr>
                </a:solidFill>
              </a:rPr>
              <a:t>EXPERIMENTAL RESULTS</a:t>
            </a:r>
            <a:r>
              <a:rPr lang="en-US" sz="2800" smtClean="0"/>
              <a:t/>
            </a:r>
            <a:br>
              <a:rPr lang="en-US" sz="2800" smtClean="0"/>
            </a:br>
            <a:r>
              <a:rPr lang="en-US" sz="2800" smtClean="0">
                <a:solidFill>
                  <a:srgbClr val="C00000"/>
                </a:solidFill>
              </a:rPr>
              <a:t>level I and II GPCRs subfamily classification</a:t>
            </a:r>
            <a:endParaRPr lang="en-US" sz="2800">
              <a:solidFill>
                <a:srgbClr val="C00000"/>
              </a:solidFill>
            </a:endParaRPr>
          </a:p>
        </p:txBody>
      </p:sp>
      <p:sp>
        <p:nvSpPr>
          <p:cNvPr id="4" name="Rectangle 3"/>
          <p:cNvSpPr txBox="1">
            <a:spLocks noChangeArrowheads="1"/>
          </p:cNvSpPr>
          <p:nvPr/>
        </p:nvSpPr>
        <p:spPr>
          <a:xfrm>
            <a:off x="2209799" y="1371600"/>
            <a:ext cx="9574763" cy="5486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smtClean="0"/>
              <a:t>Next the proposed method is applied to classify level I and II GPCRs subfamilies</a:t>
            </a:r>
            <a:endParaRPr lang="en-US" altLang="en-US"/>
          </a:p>
        </p:txBody>
      </p:sp>
      <p:pic>
        <p:nvPicPr>
          <p:cNvPr id="3" name="Picture 2"/>
          <p:cNvPicPr>
            <a:picLocks noChangeAspect="1"/>
          </p:cNvPicPr>
          <p:nvPr/>
        </p:nvPicPr>
        <p:blipFill>
          <a:blip r:embed="rId2"/>
          <a:stretch>
            <a:fillRect/>
          </a:stretch>
        </p:blipFill>
        <p:spPr>
          <a:xfrm>
            <a:off x="2501380" y="2467170"/>
            <a:ext cx="8991600" cy="2819400"/>
          </a:xfrm>
          <a:prstGeom prst="rect">
            <a:avLst/>
          </a:prstGeom>
        </p:spPr>
      </p:pic>
      <p:sp>
        <p:nvSpPr>
          <p:cNvPr id="5" name="Rectangle 4"/>
          <p:cNvSpPr/>
          <p:nvPr/>
        </p:nvSpPr>
        <p:spPr>
          <a:xfrm>
            <a:off x="3122644" y="5369715"/>
            <a:ext cx="8231155" cy="646331"/>
          </a:xfrm>
          <a:prstGeom prst="rect">
            <a:avLst/>
          </a:prstGeom>
        </p:spPr>
        <p:txBody>
          <a:bodyPr wrap="square">
            <a:spAutoFit/>
          </a:bodyPr>
          <a:lstStyle/>
          <a:p>
            <a:pPr algn="ctr"/>
            <a:r>
              <a:rPr lang="en-US"/>
              <a:t>T</a:t>
            </a:r>
            <a:r>
              <a:rPr lang="en-US" smtClean="0"/>
              <a:t>able 5: The comparisons of various classifiers on the classification accuracy at GPCRs level I and II subfamily</a:t>
            </a:r>
            <a:endParaRPr lang="en-US"/>
          </a:p>
        </p:txBody>
      </p:sp>
    </p:spTree>
    <p:extLst>
      <p:ext uri="{BB962C8B-B14F-4D97-AF65-F5344CB8AC3E}">
        <p14:creationId xmlns:p14="http://schemas.microsoft.com/office/powerpoint/2010/main" val="34430225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smtClean="0">
                <a:solidFill>
                  <a:schemeClr val="bg1">
                    <a:lumMod val="65000"/>
                  </a:schemeClr>
                </a:solidFill>
              </a:rPr>
              <a:t>DISCUSSION</a:t>
            </a:r>
            <a:endParaRPr lang="en-US">
              <a:solidFill>
                <a:schemeClr val="bg1">
                  <a:lumMod val="65000"/>
                </a:schemeClr>
              </a:solidFill>
            </a:endParaRPr>
          </a:p>
        </p:txBody>
      </p:sp>
      <p:sp>
        <p:nvSpPr>
          <p:cNvPr id="4" name="Rectangle 3"/>
          <p:cNvSpPr txBox="1">
            <a:spLocks noChangeArrowheads="1"/>
          </p:cNvSpPr>
          <p:nvPr/>
        </p:nvSpPr>
        <p:spPr>
          <a:xfrm>
            <a:off x="2209799" y="1371600"/>
            <a:ext cx="9481457" cy="54864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smtClean="0"/>
              <a:t>The key challenge in GPCRs sequence classification using machine learning methods is feature selection on basis of sequence characteristic</a:t>
            </a:r>
          </a:p>
          <a:p>
            <a:pPr>
              <a:lnSpc>
                <a:spcPct val="80000"/>
              </a:lnSpc>
            </a:pPr>
            <a:r>
              <a:rPr lang="en-US"/>
              <a:t>T</a:t>
            </a:r>
            <a:r>
              <a:rPr lang="en-US" smtClean="0"/>
              <a:t>he proposed method successfully incorporated a weighting strategy (TF-IDF) to efficiently express the sequences based on the traditional n-gram method</a:t>
            </a:r>
          </a:p>
          <a:p>
            <a:pPr>
              <a:lnSpc>
                <a:spcPct val="80000"/>
              </a:lnSpc>
            </a:pPr>
            <a:r>
              <a:rPr lang="en-US" smtClean="0"/>
              <a:t>The combination of n-gram and TF-IDF promote the importance of distinguishing features and eliminate the efforts of unworthy features</a:t>
            </a:r>
          </a:p>
          <a:p>
            <a:pPr>
              <a:lnSpc>
                <a:spcPct val="80000"/>
              </a:lnSpc>
            </a:pPr>
            <a:r>
              <a:rPr lang="en-US"/>
              <a:t>T</a:t>
            </a:r>
            <a:r>
              <a:rPr lang="en-US" smtClean="0"/>
              <a:t>he extracted features using 1, 2, 3-gram constitute sufficient information to train the proposed classifier.</a:t>
            </a:r>
          </a:p>
          <a:p>
            <a:pPr>
              <a:lnSpc>
                <a:spcPct val="80000"/>
              </a:lnSpc>
            </a:pPr>
            <a:r>
              <a:rPr lang="en-US" smtClean="0"/>
              <a:t>The size of the feature matrix presented to classifier is sufficiently large. The dimensionality of the feature vectors is reduced by convolution layers, while the final result is predicted by fully connected layers.</a:t>
            </a:r>
          </a:p>
          <a:p>
            <a:pPr>
              <a:lnSpc>
                <a:spcPct val="80000"/>
              </a:lnSpc>
            </a:pPr>
            <a:r>
              <a:rPr lang="en-US" smtClean="0"/>
              <a:t>The combination of multiple grams has been verified that can express sequences more accurate. </a:t>
            </a:r>
            <a:endParaRPr lang="en-US" altLang="en-US"/>
          </a:p>
        </p:txBody>
      </p:sp>
    </p:spTree>
    <p:extLst>
      <p:ext uri="{BB962C8B-B14F-4D97-AF65-F5344CB8AC3E}">
        <p14:creationId xmlns:p14="http://schemas.microsoft.com/office/powerpoint/2010/main" val="275501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smtClean="0">
                <a:solidFill>
                  <a:schemeClr val="bg1">
                    <a:lumMod val="65000"/>
                  </a:schemeClr>
                </a:solidFill>
              </a:rPr>
              <a:t>CONCLUSION</a:t>
            </a:r>
            <a:endParaRPr lang="en-US">
              <a:solidFill>
                <a:schemeClr val="bg1">
                  <a:lumMod val="65000"/>
                </a:schemeClr>
              </a:solidFill>
            </a:endParaRPr>
          </a:p>
        </p:txBody>
      </p:sp>
      <p:sp>
        <p:nvSpPr>
          <p:cNvPr id="4" name="Rectangle 3"/>
          <p:cNvSpPr txBox="1">
            <a:spLocks noChangeArrowheads="1"/>
          </p:cNvSpPr>
          <p:nvPr/>
        </p:nvSpPr>
        <p:spPr>
          <a:xfrm>
            <a:off x="2209800" y="1371600"/>
            <a:ext cx="9770706" cy="5486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mtClean="0"/>
              <a:t>The maximum accuracy attained at GPCRs family level, level I and II GPCR subfamily is 98.34%, 98.13% and 96.47% respectively, outperforming the state-of-art GPCRs classification technique Naıve Bayes 55.14%, 72.86% and 52.63% reduction in residual error </a:t>
            </a:r>
            <a:r>
              <a:rPr lang="en-US" smtClean="0">
                <a:sym typeface="Wingdings" panose="05000000000000000000" pitchFamily="2" charset="2"/>
              </a:rPr>
              <a:t> the combination of </a:t>
            </a:r>
            <a:r>
              <a:rPr lang="en-US" smtClean="0"/>
              <a:t>Convolutional Neural Network (CNN) and n-gram and TF-IDF strategy on GPCRs sequence classification is effective. </a:t>
            </a:r>
            <a:endParaRPr lang="en-US" altLang="en-US"/>
          </a:p>
        </p:txBody>
      </p:sp>
    </p:spTree>
    <p:extLst>
      <p:ext uri="{BB962C8B-B14F-4D97-AF65-F5344CB8AC3E}">
        <p14:creationId xmlns:p14="http://schemas.microsoft.com/office/powerpoint/2010/main" val="642302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smtClean="0">
                <a:solidFill>
                  <a:schemeClr val="bg1">
                    <a:lumMod val="65000"/>
                  </a:schemeClr>
                </a:solidFill>
              </a:rPr>
              <a:t>INTRODUCTION</a:t>
            </a:r>
            <a:endParaRPr lang="en-US">
              <a:solidFill>
                <a:schemeClr val="bg1">
                  <a:lumMod val="65000"/>
                </a:schemeClr>
              </a:solidFill>
            </a:endParaRPr>
          </a:p>
        </p:txBody>
      </p:sp>
      <p:sp>
        <p:nvSpPr>
          <p:cNvPr id="4" name="Rectangle 3"/>
          <p:cNvSpPr txBox="1">
            <a:spLocks noChangeArrowheads="1"/>
          </p:cNvSpPr>
          <p:nvPr/>
        </p:nvSpPr>
        <p:spPr>
          <a:xfrm>
            <a:off x="2209800" y="1371600"/>
            <a:ext cx="7772400" cy="224481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mtClean="0"/>
              <a:t>Goal</a:t>
            </a:r>
          </a:p>
          <a:p>
            <a:pPr lvl="1" algn="just">
              <a:lnSpc>
                <a:spcPct val="80000"/>
              </a:lnSpc>
            </a:pPr>
            <a:r>
              <a:rPr lang="en-US"/>
              <a:t>A</a:t>
            </a:r>
            <a:r>
              <a:rPr lang="en-US" smtClean="0"/>
              <a:t>pplication of using </a:t>
            </a:r>
            <a:r>
              <a:rPr lang="en-US" u="sng" smtClean="0"/>
              <a:t>Convolutional Neural Network </a:t>
            </a:r>
            <a:r>
              <a:rPr lang="en-US" smtClean="0"/>
              <a:t>(CNN) in conjunction with an </a:t>
            </a:r>
            <a:r>
              <a:rPr lang="en-US" u="sng" smtClean="0"/>
              <a:t>improved n-gram feature extraction method</a:t>
            </a:r>
            <a:r>
              <a:rPr lang="en-US" smtClean="0">
                <a:solidFill>
                  <a:srgbClr val="C00000"/>
                </a:solidFill>
              </a:rPr>
              <a:t> </a:t>
            </a:r>
            <a:r>
              <a:rPr lang="en-US" smtClean="0"/>
              <a:t>and </a:t>
            </a:r>
            <a:r>
              <a:rPr lang="en-US" u="sng" smtClean="0"/>
              <a:t>Term Frequency - Inverse Document Frequency (TF-IDF) weighting strategy</a:t>
            </a:r>
            <a:r>
              <a:rPr lang="en-US" smtClean="0">
                <a:solidFill>
                  <a:srgbClr val="C00000"/>
                </a:solidFill>
              </a:rPr>
              <a:t> </a:t>
            </a:r>
            <a:r>
              <a:rPr lang="en-US" smtClean="0"/>
              <a:t>to </a:t>
            </a:r>
            <a:r>
              <a:rPr lang="en-US" smtClean="0">
                <a:solidFill>
                  <a:schemeClr val="accent1">
                    <a:lumMod val="75000"/>
                  </a:schemeClr>
                </a:solidFill>
              </a:rPr>
              <a:t>classify</a:t>
            </a:r>
            <a:r>
              <a:rPr lang="en-US" smtClean="0"/>
              <a:t> </a:t>
            </a:r>
            <a:r>
              <a:rPr lang="en-US" smtClean="0">
                <a:solidFill>
                  <a:srgbClr val="00B050"/>
                </a:solidFill>
              </a:rPr>
              <a:t>G-protein Coupled Receptors (GPCRs) </a:t>
            </a:r>
            <a:r>
              <a:rPr lang="en-US" smtClean="0"/>
              <a:t>at </a:t>
            </a:r>
            <a:r>
              <a:rPr lang="en-US" smtClean="0">
                <a:solidFill>
                  <a:srgbClr val="C00000"/>
                </a:solidFill>
              </a:rPr>
              <a:t>different levels</a:t>
            </a:r>
            <a:endParaRPr lang="en-US" altLang="en-US" smtClean="0">
              <a:solidFill>
                <a:srgbClr val="C00000"/>
              </a:solidFill>
            </a:endParaRPr>
          </a:p>
          <a:p>
            <a:pPr lvl="3">
              <a:lnSpc>
                <a:spcPct val="80000"/>
              </a:lnSpc>
            </a:pPr>
            <a:endParaRPr lang="en-US" altLang="en-US"/>
          </a:p>
        </p:txBody>
      </p:sp>
    </p:spTree>
    <p:extLst>
      <p:ext uri="{BB962C8B-B14F-4D97-AF65-F5344CB8AC3E}">
        <p14:creationId xmlns:p14="http://schemas.microsoft.com/office/powerpoint/2010/main" val="557477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smtClean="0">
                <a:solidFill>
                  <a:schemeClr val="bg1">
                    <a:lumMod val="65000"/>
                  </a:schemeClr>
                </a:solidFill>
              </a:rPr>
              <a:t>INTRODUCTION</a:t>
            </a:r>
            <a:endParaRPr lang="en-US">
              <a:solidFill>
                <a:schemeClr val="bg1">
                  <a:lumMod val="65000"/>
                </a:schemeClr>
              </a:solidFill>
            </a:endParaRPr>
          </a:p>
        </p:txBody>
      </p:sp>
      <p:pic>
        <p:nvPicPr>
          <p:cNvPr id="3" name="Picture 2"/>
          <p:cNvPicPr>
            <a:picLocks noChangeAspect="1"/>
          </p:cNvPicPr>
          <p:nvPr/>
        </p:nvPicPr>
        <p:blipFill>
          <a:blip r:embed="rId2"/>
          <a:stretch>
            <a:fillRect/>
          </a:stretch>
        </p:blipFill>
        <p:spPr>
          <a:xfrm>
            <a:off x="1900237" y="1397601"/>
            <a:ext cx="8391525" cy="4867275"/>
          </a:xfrm>
          <a:prstGeom prst="rect">
            <a:avLst/>
          </a:prstGeom>
        </p:spPr>
      </p:pic>
      <p:sp>
        <p:nvSpPr>
          <p:cNvPr id="5" name="Rectangle 4"/>
          <p:cNvSpPr/>
          <p:nvPr/>
        </p:nvSpPr>
        <p:spPr>
          <a:xfrm>
            <a:off x="3107698" y="6264876"/>
            <a:ext cx="6141361" cy="369332"/>
          </a:xfrm>
          <a:prstGeom prst="rect">
            <a:avLst/>
          </a:prstGeom>
        </p:spPr>
        <p:txBody>
          <a:bodyPr wrap="none">
            <a:spAutoFit/>
          </a:bodyPr>
          <a:lstStyle/>
          <a:p>
            <a:r>
              <a:rPr lang="en-US" smtClean="0"/>
              <a:t>The implementation architecture of the proposed methodology</a:t>
            </a:r>
            <a:endParaRPr lang="en-US"/>
          </a:p>
        </p:txBody>
      </p:sp>
    </p:spTree>
    <p:extLst>
      <p:ext uri="{BB962C8B-B14F-4D97-AF65-F5344CB8AC3E}">
        <p14:creationId xmlns:p14="http://schemas.microsoft.com/office/powerpoint/2010/main" val="3175199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normAutofit/>
          </a:bodyPr>
          <a:lstStyle/>
          <a:p>
            <a:r>
              <a:rPr lang="en-US" sz="2800" smtClean="0">
                <a:solidFill>
                  <a:schemeClr val="bg1">
                    <a:lumMod val="65000"/>
                  </a:schemeClr>
                </a:solidFill>
              </a:rPr>
              <a:t>BACKGROUND</a:t>
            </a:r>
            <a:r>
              <a:rPr lang="en-US" sz="2800" smtClean="0"/>
              <a:t/>
            </a:r>
            <a:br>
              <a:rPr lang="en-US" sz="2800" smtClean="0"/>
            </a:br>
            <a:r>
              <a:rPr lang="en-US" sz="2800" smtClean="0">
                <a:solidFill>
                  <a:srgbClr val="C00000"/>
                </a:solidFill>
              </a:rPr>
              <a:t>G-Protein Coupled Receptors</a:t>
            </a:r>
            <a:endParaRPr lang="en-US" altLang="en-US" sz="2800">
              <a:solidFill>
                <a:srgbClr val="C00000"/>
              </a:solidFill>
            </a:endParaRPr>
          </a:p>
        </p:txBody>
      </p:sp>
      <p:sp>
        <p:nvSpPr>
          <p:cNvPr id="146435" name="Rectangle 3"/>
          <p:cNvSpPr>
            <a:spLocks noGrp="1" noChangeArrowheads="1"/>
          </p:cNvSpPr>
          <p:nvPr>
            <p:ph type="body" idx="1"/>
          </p:nvPr>
        </p:nvSpPr>
        <p:spPr>
          <a:xfrm>
            <a:off x="2057400" y="1371599"/>
            <a:ext cx="10016412" cy="5169159"/>
          </a:xfrm>
        </p:spPr>
        <p:txBody>
          <a:bodyPr>
            <a:noAutofit/>
          </a:bodyPr>
          <a:lstStyle/>
          <a:p>
            <a:r>
              <a:rPr lang="en-US" sz="2600"/>
              <a:t>C</a:t>
            </a:r>
            <a:r>
              <a:rPr lang="en-US" sz="2600" smtClean="0"/>
              <a:t>omprise a large and varied multi-gene super family which contains integral membrane proteins directly implicated incalculable physiological functions</a:t>
            </a:r>
          </a:p>
          <a:p>
            <a:r>
              <a:rPr lang="en-US" sz="2600" smtClean="0"/>
              <a:t>Some are with domination of pathways and mechanisms that manage many momentous functions in many different species, including humans</a:t>
            </a:r>
          </a:p>
          <a:p>
            <a:r>
              <a:rPr lang="en-US" sz="2600" smtClean="0"/>
              <a:t>GPCRs also apperceive all kinds of signals ranging from olfactory to visual</a:t>
            </a:r>
          </a:p>
          <a:p>
            <a:r>
              <a:rPr lang="en-US" sz="2600" smtClean="0"/>
              <a:t>GPCRs have a critical position as receptors for outside ligands and actuators for internal processes and establish the sensory and regulatory connection of the cell with the outside world</a:t>
            </a:r>
          </a:p>
          <a:p>
            <a:r>
              <a:rPr lang="en-US" sz="2600" smtClean="0"/>
              <a:t>Besides, GPCRs protein sequences are used in the drug design industry in most cases and target roughly 50% of modern drugs</a:t>
            </a:r>
            <a:endParaRPr lang="en-US" altLang="en-US" sz="2600"/>
          </a:p>
        </p:txBody>
      </p:sp>
    </p:spTree>
    <p:extLst>
      <p:ext uri="{BB962C8B-B14F-4D97-AF65-F5344CB8AC3E}">
        <p14:creationId xmlns:p14="http://schemas.microsoft.com/office/powerpoint/2010/main" val="56617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6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6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normAutofit/>
          </a:bodyPr>
          <a:lstStyle/>
          <a:p>
            <a:r>
              <a:rPr lang="en-US" sz="2800" smtClean="0">
                <a:solidFill>
                  <a:schemeClr val="bg1">
                    <a:lumMod val="65000"/>
                  </a:schemeClr>
                </a:solidFill>
              </a:rPr>
              <a:t>BACKGROUND</a:t>
            </a:r>
            <a:r>
              <a:rPr lang="en-US" sz="2800" smtClean="0"/>
              <a:t/>
            </a:r>
            <a:br>
              <a:rPr lang="en-US" sz="2800" smtClean="0"/>
            </a:br>
            <a:r>
              <a:rPr lang="en-US" sz="2800" smtClean="0">
                <a:solidFill>
                  <a:srgbClr val="C00000"/>
                </a:solidFill>
              </a:rPr>
              <a:t>G-Protein Coupled Receptors</a:t>
            </a:r>
            <a:endParaRPr lang="en-US" altLang="en-US" sz="2800">
              <a:solidFill>
                <a:srgbClr val="C00000"/>
              </a:solidFill>
            </a:endParaRPr>
          </a:p>
        </p:txBody>
      </p:sp>
      <p:sp>
        <p:nvSpPr>
          <p:cNvPr id="146435" name="Rectangle 3"/>
          <p:cNvSpPr>
            <a:spLocks noGrp="1" noChangeArrowheads="1"/>
          </p:cNvSpPr>
          <p:nvPr>
            <p:ph type="body" idx="1"/>
          </p:nvPr>
        </p:nvSpPr>
        <p:spPr>
          <a:xfrm>
            <a:off x="2057400" y="1371600"/>
            <a:ext cx="9988420" cy="5117068"/>
          </a:xfrm>
        </p:spPr>
        <p:txBody>
          <a:bodyPr>
            <a:normAutofit fontScale="85000" lnSpcReduction="20000"/>
          </a:bodyPr>
          <a:lstStyle/>
          <a:p>
            <a:pPr lvl="0"/>
            <a:r>
              <a:rPr lang="en-US"/>
              <a:t>Only found in eukaryotes</a:t>
            </a:r>
          </a:p>
          <a:p>
            <a:pPr lvl="0"/>
            <a:r>
              <a:rPr lang="en-US"/>
              <a:t>Comprise of the largest known class of membrane receptors</a:t>
            </a:r>
          </a:p>
          <a:p>
            <a:pPr lvl="0"/>
            <a:r>
              <a:rPr lang="en-US"/>
              <a:t>Human have more than 1000 known types of GPCRs</a:t>
            </a:r>
          </a:p>
          <a:p>
            <a:pPr lvl="1"/>
            <a:r>
              <a:rPr lang="en-US" sz="2800"/>
              <a:t>Each one is specific to a particular function</a:t>
            </a:r>
          </a:p>
          <a:p>
            <a:pPr lvl="1"/>
            <a:r>
              <a:rPr lang="en-US" sz="2800"/>
              <a:t>They are unique to membrane receptors</a:t>
            </a:r>
          </a:p>
          <a:p>
            <a:pPr lvl="1"/>
            <a:r>
              <a:rPr lang="en-US" sz="2800"/>
              <a:t>They are the target of around to 30 to 50% of </a:t>
            </a:r>
            <a:r>
              <a:rPr lang="en-US" sz="2800"/>
              <a:t>mordern </a:t>
            </a:r>
            <a:r>
              <a:rPr lang="en-US" sz="2800" smtClean="0"/>
              <a:t>drugs</a:t>
            </a:r>
          </a:p>
          <a:p>
            <a:pPr lvl="0"/>
            <a:r>
              <a:rPr lang="en-US"/>
              <a:t>The ligands that binds:</a:t>
            </a:r>
          </a:p>
          <a:p>
            <a:pPr lvl="1"/>
            <a:r>
              <a:rPr lang="en-US" sz="2800"/>
              <a:t>Range from things like light sensitive compounds to odors, pheromones, hormones and even neurotransmitters</a:t>
            </a:r>
          </a:p>
          <a:p>
            <a:pPr lvl="0"/>
            <a:r>
              <a:rPr lang="en-US"/>
              <a:t>Can regulate the immune system, growth, our sense of smell, taste, visual, behavioral and our mood</a:t>
            </a:r>
          </a:p>
          <a:p>
            <a:pPr lvl="0"/>
            <a:r>
              <a:rPr lang="en-US" smtClean="0"/>
              <a:t>Until </a:t>
            </a:r>
            <a:r>
              <a:rPr lang="en-US"/>
              <a:t>now, many G-protein and GPCRs still have unknown functions and is a topic </a:t>
            </a:r>
            <a:r>
              <a:rPr lang="en-US"/>
              <a:t>heavily </a:t>
            </a:r>
            <a:r>
              <a:rPr lang="en-US" smtClean="0"/>
              <a:t>researched</a:t>
            </a:r>
          </a:p>
          <a:p>
            <a:r>
              <a:rPr lang="en-US"/>
              <a:t>2012- Nobel prize in chemistry was awarded for research on GPCRs</a:t>
            </a:r>
          </a:p>
          <a:p>
            <a:pPr lvl="0"/>
            <a:endParaRPr lang="en-US" sz="2400"/>
          </a:p>
          <a:p>
            <a:pPr lvl="1"/>
            <a:endParaRPr lang="en-US" sz="2000"/>
          </a:p>
          <a:p>
            <a:endParaRPr lang="en-US" altLang="en-US" sz="2000"/>
          </a:p>
        </p:txBody>
      </p:sp>
      <p:sp>
        <p:nvSpPr>
          <p:cNvPr id="2" name="Rectangle 1"/>
          <p:cNvSpPr/>
          <p:nvPr/>
        </p:nvSpPr>
        <p:spPr>
          <a:xfrm>
            <a:off x="6701586" y="6488668"/>
            <a:ext cx="5490414" cy="369332"/>
          </a:xfrm>
          <a:prstGeom prst="rect">
            <a:avLst/>
          </a:prstGeom>
        </p:spPr>
        <p:txBody>
          <a:bodyPr wrap="none">
            <a:spAutoFit/>
          </a:bodyPr>
          <a:lstStyle/>
          <a:p>
            <a:r>
              <a:rPr lang="en-US" smtClean="0"/>
              <a:t>https://www.youtube.com/watch?v=ZBSo_GFN3qI&amp;t=3s</a:t>
            </a:r>
            <a:endParaRPr lang="en-US"/>
          </a:p>
        </p:txBody>
      </p:sp>
    </p:spTree>
    <p:extLst>
      <p:ext uri="{BB962C8B-B14F-4D97-AF65-F5344CB8AC3E}">
        <p14:creationId xmlns:p14="http://schemas.microsoft.com/office/powerpoint/2010/main" val="419271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6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64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64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64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643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643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643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6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normAutofit/>
          </a:bodyPr>
          <a:lstStyle/>
          <a:p>
            <a:r>
              <a:rPr lang="en-US" sz="2800" smtClean="0">
                <a:solidFill>
                  <a:schemeClr val="bg1">
                    <a:lumMod val="65000"/>
                  </a:schemeClr>
                </a:solidFill>
              </a:rPr>
              <a:t>BACKGROUND</a:t>
            </a:r>
            <a:br>
              <a:rPr lang="en-US" sz="2800" smtClean="0">
                <a:solidFill>
                  <a:schemeClr val="bg1">
                    <a:lumMod val="65000"/>
                  </a:schemeClr>
                </a:solidFill>
              </a:rPr>
            </a:br>
            <a:r>
              <a:rPr lang="en-US" sz="2800" smtClean="0">
                <a:solidFill>
                  <a:srgbClr val="C00000"/>
                </a:solidFill>
              </a:rPr>
              <a:t>TF-IDF</a:t>
            </a:r>
            <a:endParaRPr lang="en-US" altLang="en-US" sz="2800">
              <a:solidFill>
                <a:srgbClr val="C00000"/>
              </a:solidFill>
            </a:endParaRPr>
          </a:p>
        </p:txBody>
      </p:sp>
      <p:sp>
        <p:nvSpPr>
          <p:cNvPr id="120835" name="Rectangle 3"/>
          <p:cNvSpPr>
            <a:spLocks noGrp="1" noChangeArrowheads="1"/>
          </p:cNvSpPr>
          <p:nvPr>
            <p:ph type="body" idx="1"/>
          </p:nvPr>
        </p:nvSpPr>
        <p:spPr>
          <a:xfrm>
            <a:off x="2209800" y="1371600"/>
            <a:ext cx="7772400" cy="2080054"/>
          </a:xfrm>
        </p:spPr>
        <p:txBody>
          <a:bodyPr>
            <a:normAutofit fontScale="85000" lnSpcReduction="10000"/>
          </a:bodyPr>
          <a:lstStyle/>
          <a:p>
            <a:pPr>
              <a:lnSpc>
                <a:spcPct val="80000"/>
              </a:lnSpc>
            </a:pPr>
            <a:r>
              <a:rPr lang="en-US" smtClean="0"/>
              <a:t>Is a statistical method used to evaluate the importance of a word from a document or a document from a corpus. </a:t>
            </a:r>
          </a:p>
          <a:p>
            <a:pPr>
              <a:lnSpc>
                <a:spcPct val="80000"/>
              </a:lnSpc>
            </a:pPr>
            <a:r>
              <a:rPr lang="en-US" smtClean="0"/>
              <a:t>It assumes that the importance of a word is </a:t>
            </a:r>
            <a:r>
              <a:rPr lang="en-US" u="sng" smtClean="0"/>
              <a:t>directly proportional</a:t>
            </a:r>
            <a:r>
              <a:rPr lang="en-US" smtClean="0"/>
              <a:t> to the quantity of appearance </a:t>
            </a:r>
            <a:r>
              <a:rPr lang="en-US" smtClean="0">
                <a:solidFill>
                  <a:schemeClr val="accent2">
                    <a:lumMod val="75000"/>
                  </a:schemeClr>
                </a:solidFill>
              </a:rPr>
              <a:t>in the document</a:t>
            </a:r>
            <a:r>
              <a:rPr lang="en-US" smtClean="0"/>
              <a:t>, and is </a:t>
            </a:r>
            <a:r>
              <a:rPr lang="en-US" u="sng" smtClean="0"/>
              <a:t>inversely proportional </a:t>
            </a:r>
            <a:r>
              <a:rPr lang="en-US" smtClean="0"/>
              <a:t>with the frequency it appears </a:t>
            </a:r>
            <a:r>
              <a:rPr lang="en-US" smtClean="0">
                <a:solidFill>
                  <a:schemeClr val="accent6">
                    <a:lumMod val="50000"/>
                  </a:schemeClr>
                </a:solidFill>
              </a:rPr>
              <a:t>in the other documents of corpus</a:t>
            </a:r>
            <a:r>
              <a:rPr lang="en-US" smtClean="0"/>
              <a:t>. </a:t>
            </a:r>
            <a:endParaRPr lang="en-US" altLang="en-US"/>
          </a:p>
        </p:txBody>
      </p:sp>
    </p:spTree>
    <p:extLst>
      <p:ext uri="{BB962C8B-B14F-4D97-AF65-F5344CB8AC3E}">
        <p14:creationId xmlns:p14="http://schemas.microsoft.com/office/powerpoint/2010/main" val="1454435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normAutofit/>
          </a:bodyPr>
          <a:lstStyle/>
          <a:p>
            <a:r>
              <a:rPr lang="en-US" sz="2800" smtClean="0">
                <a:solidFill>
                  <a:schemeClr val="bg1">
                    <a:lumMod val="65000"/>
                  </a:schemeClr>
                </a:solidFill>
              </a:rPr>
              <a:t>BACKGROUND</a:t>
            </a:r>
            <a:br>
              <a:rPr lang="en-US" sz="2800" smtClean="0">
                <a:solidFill>
                  <a:schemeClr val="bg1">
                    <a:lumMod val="65000"/>
                  </a:schemeClr>
                </a:solidFill>
              </a:rPr>
            </a:br>
            <a:r>
              <a:rPr lang="en-US" sz="2800" smtClean="0">
                <a:solidFill>
                  <a:srgbClr val="C00000"/>
                </a:solidFill>
              </a:rPr>
              <a:t>TF-IDF</a:t>
            </a:r>
            <a:endParaRPr lang="en-US" altLang="en-US" sz="2800">
              <a:solidFill>
                <a:srgbClr val="C00000"/>
              </a:solidFill>
            </a:endParaRPr>
          </a:p>
        </p:txBody>
      </p:sp>
      <p:sp>
        <p:nvSpPr>
          <p:cNvPr id="120835" name="Rectangle 3"/>
          <p:cNvSpPr>
            <a:spLocks noGrp="1" noChangeArrowheads="1"/>
          </p:cNvSpPr>
          <p:nvPr>
            <p:ph type="body" idx="1"/>
          </p:nvPr>
        </p:nvSpPr>
        <p:spPr>
          <a:xfrm>
            <a:off x="2110946" y="1388075"/>
            <a:ext cx="9813576" cy="4155989"/>
          </a:xfrm>
        </p:spPr>
        <p:txBody>
          <a:bodyPr>
            <a:normAutofit/>
          </a:bodyPr>
          <a:lstStyle/>
          <a:p>
            <a:pPr>
              <a:lnSpc>
                <a:spcPct val="80000"/>
              </a:lnSpc>
            </a:pPr>
            <a:r>
              <a:rPr lang="en-US" smtClean="0"/>
              <a:t>In the proposed study, a feature that has a greater appearing frequency in a sequence, but has a lower appearing frequency in the other sequences will be considered as a high distinguishing feature, the weight of which should be boosted. </a:t>
            </a:r>
          </a:p>
          <a:p>
            <a:pPr>
              <a:lnSpc>
                <a:spcPct val="80000"/>
              </a:lnSpc>
            </a:pPr>
            <a:r>
              <a:rPr lang="en-US" u="sng" smtClean="0"/>
              <a:t>Did not prune away </a:t>
            </a:r>
            <a:r>
              <a:rPr lang="en-US" smtClean="0"/>
              <a:t>non-informative features to reduce the dimension of feature space, but </a:t>
            </a:r>
            <a:r>
              <a:rPr lang="en-US" u="sng" smtClean="0"/>
              <a:t>reassign the weight</a:t>
            </a:r>
            <a:r>
              <a:rPr lang="en-US" smtClean="0"/>
              <a:t> of non-informative features. Hence, the feature size of each sequence under classification remains the same as pre-processing after performing TF-IDF strategy.</a:t>
            </a:r>
            <a:endParaRPr lang="en-US" altLang="en-US"/>
          </a:p>
        </p:txBody>
      </p:sp>
    </p:spTree>
    <p:extLst>
      <p:ext uri="{BB962C8B-B14F-4D97-AF65-F5344CB8AC3E}">
        <p14:creationId xmlns:p14="http://schemas.microsoft.com/office/powerpoint/2010/main" val="35885387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1686</Words>
  <Application>Microsoft Office PowerPoint</Application>
  <PresentationFormat>Widescreen</PresentationFormat>
  <Paragraphs>173</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Wingdings</vt:lpstr>
      <vt:lpstr>Office Theme</vt:lpstr>
      <vt:lpstr>An efficient CNN-based classification on G-protein Coupled Receptors using TF-IDF and N-gram</vt:lpstr>
      <vt:lpstr>INTRODUCTION BACKGROUND  G-Protein Coupled Receptors  TF-IDF  Convolutional Neural Network MATERIALS AND METHOD  Experimental Dataset  N-gram feature extraction   GPCRs family level classification DISCUSSION CONCLUSION  </vt:lpstr>
      <vt:lpstr>INTRODUCTION</vt:lpstr>
      <vt:lpstr>INTRODUCTION</vt:lpstr>
      <vt:lpstr>INTRODUCTION</vt:lpstr>
      <vt:lpstr>BACKGROUND G-Protein Coupled Receptors</vt:lpstr>
      <vt:lpstr>BACKGROUND G-Protein Coupled Receptors</vt:lpstr>
      <vt:lpstr>BACKGROUND TF-IDF</vt:lpstr>
      <vt:lpstr>BACKGROUND TF-IDF</vt:lpstr>
      <vt:lpstr>BACKGROUND TF-IDF</vt:lpstr>
      <vt:lpstr>BACKGROUND TF-IDF</vt:lpstr>
      <vt:lpstr>BACKGROUND TF-IDF</vt:lpstr>
      <vt:lpstr>BACKGROUND TF-IDF</vt:lpstr>
      <vt:lpstr>BACKGROUND TF-IDF</vt:lpstr>
      <vt:lpstr>BACKGROUND TF-IDF</vt:lpstr>
      <vt:lpstr>PowerPoint Presentation</vt:lpstr>
      <vt:lpstr>BACKGROUND Convolutional Neural Network</vt:lpstr>
      <vt:lpstr>MATERIALS AND METHOD Experimental Dataset</vt:lpstr>
      <vt:lpstr>MATERIALS AND METHOD Experimental Dataset</vt:lpstr>
      <vt:lpstr>MATERIALS AND METHOD Experimental Dataset</vt:lpstr>
      <vt:lpstr>MATERIALS AND METHOD N-gram feature extraction</vt:lpstr>
      <vt:lpstr>PowerPoint Presentation</vt:lpstr>
      <vt:lpstr>PowerPoint Presentation</vt:lpstr>
      <vt:lpstr>MATERIALS AND METHOD N-gram feature extraction</vt:lpstr>
      <vt:lpstr>MATERIALS AND METHOD N-gram feature extraction</vt:lpstr>
      <vt:lpstr>MATERIALS AND METHOD N-gram feature extraction</vt:lpstr>
      <vt:lpstr>MATERIALS AND METHOD N-gram feature extraction</vt:lpstr>
      <vt:lpstr>EXPERIMENTAL RESULTS Evaluation</vt:lpstr>
      <vt:lpstr>EXPERIMENTAL RESULTS GPCRs family level classification</vt:lpstr>
      <vt:lpstr>EXPERIMENTAL RESULTS level I and II GPCRs subfamily classification</vt:lpstr>
      <vt:lpstr>DISCUSSION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efficient CNN-based classification on G-protein Coupled Receptors using TF-IDF and N-gram</dc:title>
  <dc:creator>Yang</dc:creator>
  <cp:lastModifiedBy>Yang</cp:lastModifiedBy>
  <cp:revision>34</cp:revision>
  <dcterms:created xsi:type="dcterms:W3CDTF">2019-01-09T11:32:18Z</dcterms:created>
  <dcterms:modified xsi:type="dcterms:W3CDTF">2019-01-09T17:01:36Z</dcterms:modified>
</cp:coreProperties>
</file>