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0" r:id="rId3"/>
    <p:sldId id="258" r:id="rId4"/>
    <p:sldId id="281" r:id="rId5"/>
    <p:sldId id="282" r:id="rId6"/>
    <p:sldId id="283" r:id="rId7"/>
    <p:sldId id="284" r:id="rId8"/>
    <p:sldId id="285" r:id="rId9"/>
    <p:sldId id="286" r:id="rId10"/>
    <p:sldId id="27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876" y="16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862B9A4-DD7F-4CD8-A6B8-56109BE581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324B56-4B4E-43D5-A31C-91FE5EB0CC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C5B8B-E353-40E8-8E08-C162FA124360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18B8A6-A35E-4F37-A072-F7E7755AD5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B3A07B-0239-4578-88E0-AC0A71DA61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463F0-A8F0-454E-8C8B-C61B50F416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657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B72DA-F313-4EA9-9178-4C75BFAFD513}" type="datetimeFigureOut">
              <a:rPr lang="ru-RU" smtClean="0"/>
              <a:t>24.07.2024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B8603-E489-487E-9FB0-5D663AA2D1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53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3AEA8-4D0C-4788-80C9-1DD63BC2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167"/>
            <a:ext cx="10515600" cy="862642"/>
          </a:xfrm>
        </p:spPr>
        <p:txBody>
          <a:bodyPr/>
          <a:lstStyle>
            <a:lvl1pPr>
              <a:defRPr b="1" i="0" baseline="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7AD59-6DA2-4EC3-950E-A14DFEE21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3909"/>
            <a:ext cx="10515600" cy="444305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AE0CBA-2D55-4029-95AE-CCB1B8D2F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935E5-7E09-4396-B596-E594502991D7}" type="datetime1">
              <a:rPr lang="ru-RU" smtClean="0"/>
              <a:t>24.07.2024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39832A-3089-4B92-AA59-9040CC7D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121920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Основы программирования 32-битных микроконтроллеров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14928A-35AA-4161-8269-5D98FD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5050" y="1"/>
            <a:ext cx="1986950" cy="368300"/>
          </a:xfrm>
        </p:spPr>
        <p:txBody>
          <a:bodyPr/>
          <a:lstStyle>
            <a:lvl1pPr>
              <a:defRPr sz="3200"/>
            </a:lvl1pPr>
          </a:lstStyle>
          <a:p>
            <a:fld id="{A8740F4F-C5EB-4A1D-ADFF-C37A6DA51F1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87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AC05E-B9EC-4377-8EEF-F937DB32C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17C1C4-A325-4B7E-A005-CA6E624EA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AE3739-2ED1-4D33-AE71-009F5D37F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75D-9167-4BD3-83F8-901D99F0FF02}" type="datetime1">
              <a:rPr lang="ru-RU" smtClean="0"/>
              <a:t>24.07.2024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86191C-822A-4ED6-AB4A-C73CB935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Основы программирования 32-битных микроконтроллеров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33270E-B65A-4FB6-BBD0-C8F92B8C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0F4F-C5EB-4A1D-ADFF-C37A6DA51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98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725E39-85F2-46EC-B583-BD7EF0E41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718969-748F-454B-9038-AD48A2B0F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35562A-E6AE-4894-A527-CE94CC57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ADC5F-8B15-48F5-997A-5900DE6074CC}" type="datetime1">
              <a:rPr lang="ru-RU" smtClean="0"/>
              <a:t>24.07.2024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DA8138-CCB8-4167-A6A2-BC6F2CF4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Основы программирования 32-битных микроконтроллеров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D22AE8-74A8-4CA4-AD14-AE544FC1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0F4F-C5EB-4A1D-ADFF-C37A6DA51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89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46BDAC-56DE-4C44-B092-2123A6522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 baseline="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3AFD06-5151-4C5E-83B5-02D32A48A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40D54A-5AAD-4D9F-9726-9B164297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EDD-C030-4CCC-945C-5054126F8D85}" type="datetime1">
              <a:rPr lang="ru-RU" smtClean="0"/>
              <a:t>24.07.2024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05291B-55A8-4904-A945-90920DD0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Основы программирования 32-битных микроконтроллеров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64C58E-73CD-406D-984D-1A26B6923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0F4F-C5EB-4A1D-ADFF-C37A6DA51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87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921B17-D308-4061-A8FD-A5E0570B2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FAE26E-E047-40B4-840D-990407319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854ADC-D266-43D2-94BC-364311CE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F565-0099-4766-87B9-6A91BBC58F91}" type="datetime1">
              <a:rPr lang="ru-RU" smtClean="0"/>
              <a:t>24.07.2024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0CBDFC-AB88-4806-817F-B3DA54AFB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Основы программирования 32-битных микроконтроллеров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B71119-98EC-4975-9BBA-C37E053C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0F4F-C5EB-4A1D-ADFF-C37A6DA51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23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7FC16-2F2C-4802-8F6F-4B49ED82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2DD8FC-A1AF-4AD3-8F83-91B51AD1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F8FA2D-E32A-4BA2-AFA1-F6DD6841E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685C6A-7EFD-49DB-900D-D67C24CC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155A-E304-469F-B746-AD25E0772377}" type="datetime1">
              <a:rPr lang="ru-RU" smtClean="0"/>
              <a:t>24.07.2024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972725-E8D2-49DC-B2CE-B8EDF283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Основы программирования 32-битных микроконтроллеров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F88FDE-E85D-4EC5-87F7-A5101E19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0F4F-C5EB-4A1D-ADFF-C37A6DA51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203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453EB-5691-461F-BA1C-F00DA2FD7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9BE1BA-A702-4C49-8030-F79DDD054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9BC622-4E85-43FA-A8B9-3E0EE2FF3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F140E72-52B2-493E-AF82-B64C86737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429C81-0000-4323-AD05-AD2563B7C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18B695A-AD35-42B0-B5EA-F52A252B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65955-E65A-4940-B93C-713CE1D3B840}" type="datetime1">
              <a:rPr lang="ru-RU" smtClean="0"/>
              <a:t>24.07.2024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2ED2E35-607D-4710-B665-53C2BBB3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Основы программирования 32-битных микроконтроллеров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6BC3809-9AD1-4422-8589-2533A4C3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0F4F-C5EB-4A1D-ADFF-C37A6DA51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58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5A971-11F4-4C2E-93B2-29428D2C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3AFA097-5EEA-4EE4-B241-6CC2E778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9259-368D-486F-821F-3166D12685B0}" type="datetime1">
              <a:rPr lang="ru-RU" smtClean="0"/>
              <a:t>24.07.2024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DFFB6D-CDDD-4EED-855E-C307030CA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Основы программирования 32-битных микроконтроллеров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AF0AB6-CC5A-4EE4-9649-9CB40AC6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0F4F-C5EB-4A1D-ADFF-C37A6DA51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93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E7FA049-AF2D-47EB-8587-37C4C759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C788-445C-4AA8-BF13-D70D64930846}" type="datetime1">
              <a:rPr lang="ru-RU" smtClean="0"/>
              <a:t>24.07.2024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E25CA45-166D-437D-A15A-CBBC4E17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Основы программирования 32-битных микроконтроллеров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101B8B-D6C5-4084-BFE9-EFA6D1FE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0F4F-C5EB-4A1D-ADFF-C37A6DA51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21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39E0DF-1340-4EB1-9BBB-ED4E8DF19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96CB6C-8F98-4AC0-B9D8-F5B1A788C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A4638E-3327-455C-8AE0-7DD57B5BE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66C3B3-60B9-4606-B613-1EEF3802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0064C-C750-4482-9E4D-51930BD07A3F}" type="datetime1">
              <a:rPr lang="ru-RU" smtClean="0"/>
              <a:t>24.07.2024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9B4072-1979-48BA-BECA-044ADE8B8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Основы программирования 32-битных микроконтроллеров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ABE799-0ADF-4C55-9827-56029B77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0F4F-C5EB-4A1D-ADFF-C37A6DA51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90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E0746B-D81C-40A2-A36F-8E2C6EEE2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BD76543-5803-44E4-B915-A5993DE0F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FBB288-F5EA-473B-A003-82F9C7A23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26C51C-1FE6-4A95-A2EA-1C1A89B9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4988-9B23-4C5E-BC3A-3C0BF419F900}" type="datetime1">
              <a:rPr lang="ru-RU" smtClean="0"/>
              <a:t>24.07.2024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A002AA-2CD2-4230-9655-6669642D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Основы программирования 32-битных микроконтроллеров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ACF541-5B54-47F2-8A23-8E6AAEEF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0F4F-C5EB-4A1D-ADFF-C37A6DA51F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57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5AEDF-B19B-4F03-AF0B-1D6EE938D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93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B58FF6-D430-4DF0-A1FC-8694940C3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5887"/>
            <a:ext cx="10515600" cy="4581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AD3086-672A-464F-86DE-D2038CE60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15E2B-F9CA-4C12-9076-13E221BF9D97}" type="datetime1">
              <a:rPr lang="ru-RU" smtClean="0"/>
              <a:t>24.07.2024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810C38-721E-4A0E-B400-8A4DA29B6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1219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Основы программирования 32-битных микроконтроллеров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9E00A3-D450-43C4-8FFD-B349BAC75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40F4F-C5EB-4A1D-ADFF-C37A6DA51F1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46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54BF5-F12B-46DF-B674-B9ACF4792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Периферийные устройства, поддерживаемые протоколы микроконтроллеров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9CB979-DF5F-4967-8FD3-DAD0298F4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971493"/>
            <a:ext cx="12192000" cy="165576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Ассистент кафедры </a:t>
            </a:r>
          </a:p>
          <a:p>
            <a:r>
              <a:rPr lang="ru-RU" dirty="0"/>
              <a:t>«Автоматизация, телекоммуникация и метрология»</a:t>
            </a:r>
          </a:p>
          <a:p>
            <a:r>
              <a:rPr lang="ru-RU" dirty="0"/>
              <a:t>Худайбирдин Ильнур Минисламович</a:t>
            </a:r>
            <a:endParaRPr lang="ru-RU" b="1" dirty="0"/>
          </a:p>
          <a:p>
            <a:r>
              <a:rPr lang="ru-RU" dirty="0"/>
              <a:t>+79875874895</a:t>
            </a:r>
          </a:p>
        </p:txBody>
      </p:sp>
      <p:pic>
        <p:nvPicPr>
          <p:cNvPr id="5" name="Picture 2" descr="в whatsapp значок">
            <a:extLst>
              <a:ext uri="{FF2B5EF4-FFF2-40B4-BE49-F238E27FC236}">
                <a16:creationId xmlns:a16="http://schemas.microsoft.com/office/drawing/2014/main" id="{4DA3599C-E1FD-4F12-84DA-C6FA24077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345" y="5223165"/>
            <a:ext cx="404090" cy="40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7E7542A-B787-40F4-B3A8-4443D3750CC2}"/>
              </a:ext>
            </a:extLst>
          </p:cNvPr>
          <p:cNvSpPr/>
          <p:nvPr/>
        </p:nvSpPr>
        <p:spPr>
          <a:xfrm>
            <a:off x="0" y="34862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Основы программирования 32-битных микроконтроллеров</a:t>
            </a:r>
          </a:p>
        </p:txBody>
      </p:sp>
    </p:spTree>
    <p:extLst>
      <p:ext uri="{BB962C8B-B14F-4D97-AF65-F5344CB8AC3E}">
        <p14:creationId xmlns:p14="http://schemas.microsoft.com/office/powerpoint/2010/main" val="1883036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Основы программирования 32-битных микроконтроллеров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0F4F-C5EB-4A1D-ADFF-C37A6DA51F1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96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1800" dirty="0">
                <a:highlight>
                  <a:srgbClr val="00FF00"/>
                </a:highlight>
                <a:latin typeface="Times New Roman" panose="02020603050405020304" pitchFamily="18" charset="0"/>
              </a:rPr>
              <a:t>Порты ввода и вывода. Типы сигналов (дискретные</a:t>
            </a:r>
            <a:r>
              <a:rPr lang="en-US" sz="1800" dirty="0">
                <a:highlight>
                  <a:srgbClr val="00FF00"/>
                </a:highlight>
                <a:latin typeface="Times New Roman" panose="02020603050405020304" pitchFamily="18" charset="0"/>
              </a:rPr>
              <a:t>,</a:t>
            </a:r>
            <a:r>
              <a:rPr lang="ru-RU" sz="1800" dirty="0">
                <a:highlight>
                  <a:srgbClr val="00FF00"/>
                </a:highlight>
                <a:latin typeface="Times New Roman" panose="02020603050405020304" pitchFamily="18" charset="0"/>
              </a:rPr>
              <a:t> аналоговые, цифровые). Аналого-цифровые преобразователи (АЦП), цифро-аналоговые преобразователи (ЦАП). Основные используемые интерфейсы связи (</a:t>
            </a:r>
            <a:r>
              <a:rPr lang="en-US" sz="1800" dirty="0">
                <a:highlight>
                  <a:srgbClr val="00FF00"/>
                </a:highlight>
                <a:latin typeface="Times New Roman" panose="02020603050405020304" pitchFamily="18" charset="0"/>
              </a:rPr>
              <a:t>UART</a:t>
            </a:r>
            <a:r>
              <a:rPr lang="ru-RU" sz="1800" dirty="0">
                <a:highlight>
                  <a:srgbClr val="00FF00"/>
                </a:highlight>
                <a:latin typeface="Times New Roman" panose="02020603050405020304" pitchFamily="18" charset="0"/>
              </a:rPr>
              <a:t>, </a:t>
            </a:r>
            <a:r>
              <a:rPr lang="en-US" sz="1800" dirty="0">
                <a:highlight>
                  <a:srgbClr val="00FF00"/>
                </a:highlight>
                <a:latin typeface="Times New Roman" panose="02020603050405020304" pitchFamily="18" charset="0"/>
              </a:rPr>
              <a:t>I</a:t>
            </a:r>
            <a:r>
              <a:rPr lang="ru-RU" sz="1800" dirty="0">
                <a:highlight>
                  <a:srgbClr val="00FF00"/>
                </a:highlight>
                <a:latin typeface="Times New Roman" panose="02020603050405020304" pitchFamily="18" charset="0"/>
              </a:rPr>
              <a:t>2</a:t>
            </a:r>
            <a:r>
              <a:rPr lang="en-US" sz="1800" dirty="0">
                <a:highlight>
                  <a:srgbClr val="00FF00"/>
                </a:highlight>
                <a:latin typeface="Times New Roman" panose="02020603050405020304" pitchFamily="18" charset="0"/>
              </a:rPr>
              <a:t>C</a:t>
            </a:r>
            <a:r>
              <a:rPr lang="ru-RU" sz="1800" dirty="0">
                <a:highlight>
                  <a:srgbClr val="00FF00"/>
                </a:highlight>
                <a:latin typeface="Times New Roman" panose="02020603050405020304" pitchFamily="18" charset="0"/>
              </a:rPr>
              <a:t>, </a:t>
            </a:r>
            <a:r>
              <a:rPr lang="en-US" sz="1800" dirty="0">
                <a:highlight>
                  <a:srgbClr val="00FF00"/>
                </a:highlight>
                <a:latin typeface="Times New Roman" panose="02020603050405020304" pitchFamily="18" charset="0"/>
              </a:rPr>
              <a:t>SPI</a:t>
            </a:r>
            <a:r>
              <a:rPr lang="ru-RU" sz="1800" dirty="0">
                <a:highlight>
                  <a:srgbClr val="00FF00"/>
                </a:highlight>
                <a:latin typeface="Times New Roman" panose="02020603050405020304" pitchFamily="18" charset="0"/>
              </a:rPr>
              <a:t>). Беспроводные технологии (</a:t>
            </a:r>
            <a:r>
              <a:rPr lang="en-US" sz="1800" dirty="0">
                <a:highlight>
                  <a:srgbClr val="00FF00"/>
                </a:highlight>
                <a:latin typeface="Times New Roman" panose="02020603050405020304" pitchFamily="18" charset="0"/>
              </a:rPr>
              <a:t>Wi</a:t>
            </a:r>
            <a:r>
              <a:rPr lang="ru-RU" sz="1800" dirty="0">
                <a:highlight>
                  <a:srgbClr val="00FF00"/>
                </a:highlight>
                <a:latin typeface="Times New Roman" panose="02020603050405020304" pitchFamily="18" charset="0"/>
              </a:rPr>
              <a:t>-</a:t>
            </a:r>
            <a:r>
              <a:rPr lang="en-US" sz="1800" dirty="0">
                <a:highlight>
                  <a:srgbClr val="00FF00"/>
                </a:highlight>
                <a:latin typeface="Times New Roman" panose="02020603050405020304" pitchFamily="18" charset="0"/>
              </a:rPr>
              <a:t>Fi</a:t>
            </a:r>
            <a:r>
              <a:rPr lang="ru-RU" sz="1800" dirty="0">
                <a:highlight>
                  <a:srgbClr val="00FF00"/>
                </a:highlight>
                <a:latin typeface="Times New Roman" panose="02020603050405020304" pitchFamily="18" charset="0"/>
              </a:rPr>
              <a:t>, </a:t>
            </a:r>
            <a:r>
              <a:rPr lang="en-US" sz="1800" dirty="0">
                <a:highlight>
                  <a:srgbClr val="00FF00"/>
                </a:highlight>
                <a:latin typeface="Times New Roman" panose="02020603050405020304" pitchFamily="18" charset="0"/>
              </a:rPr>
              <a:t>Bluetooth</a:t>
            </a:r>
            <a:r>
              <a:rPr lang="ru-RU" sz="1800" dirty="0">
                <a:highlight>
                  <a:srgbClr val="00FF00"/>
                </a:highlight>
                <a:latin typeface="Times New Roman" panose="02020603050405020304" pitchFamily="18" charset="0"/>
              </a:rPr>
              <a:t>).</a:t>
            </a:r>
            <a:endParaRPr lang="ru-RU" sz="1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Основы программирования 32-битных микроконтроллеров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0F4F-C5EB-4A1D-ADFF-C37A6DA51F1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81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362ED-02AE-487D-8E96-C804A844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Типы сигналов</a:t>
            </a:r>
            <a:br>
              <a:rPr lang="ru-RU" dirty="0"/>
            </a:br>
            <a:r>
              <a:rPr lang="ru-RU" dirty="0"/>
              <a:t>Дискретные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5D2E2E2-C6FA-4BAF-B09F-3A941701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Основы программирования 32-битных микроконтроллеров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BB0606-31CC-40D5-A76B-BCB68233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0F4F-C5EB-4A1D-ADFF-C37A6DA51F16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4" r="6866"/>
          <a:stretch/>
        </p:blipFill>
        <p:spPr>
          <a:xfrm>
            <a:off x="68440" y="2127559"/>
            <a:ext cx="3960000" cy="343987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3" t="28713" r="58662" b="7757"/>
          <a:stretch/>
        </p:blipFill>
        <p:spPr>
          <a:xfrm>
            <a:off x="4112260" y="2127559"/>
            <a:ext cx="3960000" cy="247073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54" t="9020" r="2336" b="5491"/>
          <a:stretch/>
        </p:blipFill>
        <p:spPr>
          <a:xfrm>
            <a:off x="8156080" y="2127559"/>
            <a:ext cx="3960000" cy="30155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FA04CC-7316-4112-B5D6-6BCCAFF96E94}"/>
              </a:ext>
            </a:extLst>
          </p:cNvPr>
          <p:cNvSpPr txBox="1"/>
          <p:nvPr/>
        </p:nvSpPr>
        <p:spPr>
          <a:xfrm>
            <a:off x="68440" y="1665894"/>
            <a:ext cx="39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Push-pull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FA04CC-7316-4112-B5D6-6BCCAFF96E94}"/>
              </a:ext>
            </a:extLst>
          </p:cNvPr>
          <p:cNvSpPr txBox="1"/>
          <p:nvPr/>
        </p:nvSpPr>
        <p:spPr>
          <a:xfrm>
            <a:off x="4028440" y="1665894"/>
            <a:ext cx="39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Open-drain (GND)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FA04CC-7316-4112-B5D6-6BCCAFF96E94}"/>
              </a:ext>
            </a:extLst>
          </p:cNvPr>
          <p:cNvSpPr txBox="1"/>
          <p:nvPr/>
        </p:nvSpPr>
        <p:spPr>
          <a:xfrm>
            <a:off x="8156080" y="1665893"/>
            <a:ext cx="39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Open-drain (VDD)</a:t>
            </a:r>
          </a:p>
        </p:txBody>
      </p:sp>
    </p:spTree>
    <p:extLst>
      <p:ext uri="{BB962C8B-B14F-4D97-AF65-F5344CB8AC3E}">
        <p14:creationId xmlns:p14="http://schemas.microsoft.com/office/powerpoint/2010/main" val="3327239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362ED-02AE-487D-8E96-C804A844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Типы сигналов</a:t>
            </a:r>
            <a:br>
              <a:rPr lang="ru-RU" dirty="0"/>
            </a:br>
            <a:r>
              <a:rPr lang="ru-RU" dirty="0"/>
              <a:t>Уровни дискретных сигналов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5D2E2E2-C6FA-4BAF-B09F-3A941701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Основы программирования 32-битных микроконтроллеров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BB0606-31CC-40D5-A76B-BCB68233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0F4F-C5EB-4A1D-ADFF-C37A6DA51F16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14692"/>
          <a:stretch/>
        </p:blipFill>
        <p:spPr>
          <a:xfrm>
            <a:off x="6208000" y="1882841"/>
            <a:ext cx="5760000" cy="3840000"/>
          </a:xfrm>
          <a:prstGeom prst="rect">
            <a:avLst/>
          </a:prstGeom>
        </p:spPr>
      </p:pic>
      <p:pic>
        <p:nvPicPr>
          <p:cNvPr id="15" name="Объект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00" y="1882841"/>
            <a:ext cx="5760000" cy="3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6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362ED-02AE-487D-8E96-C804A844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Типы сигналов</a:t>
            </a:r>
            <a:br>
              <a:rPr lang="ru-RU" dirty="0"/>
            </a:br>
            <a:r>
              <a:rPr lang="ru-RU" dirty="0"/>
              <a:t>Аналоговые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5D2E2E2-C6FA-4BAF-B09F-3A941701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Основы программирования 32-битных микроконтроллеров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BB0606-31CC-40D5-A76B-BCB68233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40F4F-C5EB-4A1D-ADFF-C37A6DA51F16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1" r="15459" b="12149"/>
          <a:stretch/>
        </p:blipFill>
        <p:spPr>
          <a:xfrm>
            <a:off x="4520883" y="1744400"/>
            <a:ext cx="7335838" cy="4277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FA04CC-7316-4112-B5D6-6BCCAFF96E94}"/>
              </a:ext>
            </a:extLst>
          </p:cNvPr>
          <p:cNvSpPr txBox="1"/>
          <p:nvPr/>
        </p:nvSpPr>
        <p:spPr>
          <a:xfrm>
            <a:off x="4520883" y="1282735"/>
            <a:ext cx="7335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Квантование аналогового сигнала по уровню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FA04CC-7316-4112-B5D6-6BCCAFF96E94}"/>
              </a:ext>
            </a:extLst>
          </p:cNvPr>
          <p:cNvSpPr txBox="1"/>
          <p:nvPr/>
        </p:nvSpPr>
        <p:spPr>
          <a:xfrm>
            <a:off x="304799" y="1744400"/>
            <a:ext cx="42160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АЦП – аналого-цифровой преобразователь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Arduino – 10</a:t>
            </a:r>
            <a:r>
              <a:rPr lang="ru-RU" sz="2000" dirty="0"/>
              <a:t>бит = 1024 уровня сигнала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Формула преобразования</a:t>
            </a:r>
            <a:br>
              <a:rPr lang="ru-RU" sz="2000" dirty="0"/>
            </a:br>
            <a:r>
              <a:rPr lang="en-US" sz="2000" dirty="0"/>
              <a:t>A = U / </a:t>
            </a:r>
            <a:r>
              <a:rPr lang="ru-RU" sz="2000" dirty="0"/>
              <a:t>2</a:t>
            </a:r>
            <a:r>
              <a:rPr lang="en-US" sz="2000" dirty="0"/>
              <a:t>^</a:t>
            </a:r>
            <a:r>
              <a:rPr lang="ru-RU" sz="2000" dirty="0"/>
              <a:t>(</a:t>
            </a:r>
            <a:r>
              <a:rPr lang="en-US" sz="2000" dirty="0" err="1"/>
              <a:t>i</a:t>
            </a:r>
            <a:r>
              <a:rPr lang="ru-RU" sz="2000" dirty="0"/>
              <a:t>)</a:t>
            </a:r>
            <a:r>
              <a:rPr lang="en-US" sz="2000" dirty="0"/>
              <a:t> * U</a:t>
            </a:r>
            <a:r>
              <a:rPr lang="ru-RU" sz="2000" dirty="0"/>
              <a:t>макс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A – </a:t>
            </a:r>
            <a:r>
              <a:rPr lang="ru-RU" sz="2000" dirty="0"/>
              <a:t>уровень сигнала, В,</a:t>
            </a:r>
            <a:br>
              <a:rPr lang="ru-RU" sz="2000" dirty="0"/>
            </a:br>
            <a:r>
              <a:rPr lang="en-US" sz="2000" dirty="0"/>
              <a:t>U – </a:t>
            </a:r>
            <a:r>
              <a:rPr lang="ru-RU" sz="2000" dirty="0"/>
              <a:t>значение от функции </a:t>
            </a:r>
            <a:r>
              <a:rPr lang="en-US" sz="2000" dirty="0" err="1"/>
              <a:t>analogRead</a:t>
            </a:r>
            <a:r>
              <a:rPr lang="en-US" sz="2000" dirty="0"/>
              <a:t>(),</a:t>
            </a:r>
            <a:br>
              <a:rPr lang="en-US" sz="2000" dirty="0"/>
            </a:br>
            <a:r>
              <a:rPr lang="en-US" sz="2000" dirty="0" err="1"/>
              <a:t>i</a:t>
            </a:r>
            <a:r>
              <a:rPr lang="en-US" sz="2000" dirty="0"/>
              <a:t> – </a:t>
            </a:r>
            <a:r>
              <a:rPr lang="ru-RU" sz="2000" dirty="0"/>
              <a:t>разрядность АЦП</a:t>
            </a:r>
            <a:r>
              <a:rPr lang="en-US" sz="2000" dirty="0"/>
              <a:t>,</a:t>
            </a:r>
            <a:br>
              <a:rPr lang="ru-RU" sz="2000" dirty="0"/>
            </a:br>
            <a:r>
              <a:rPr lang="en-US" sz="2000" dirty="0"/>
              <a:t>U</a:t>
            </a:r>
            <a:r>
              <a:rPr lang="ru-RU" sz="2000" dirty="0"/>
              <a:t>макс – максимальное напряжение </a:t>
            </a:r>
            <a:r>
              <a:rPr lang="ru-RU" sz="2000" dirty="0" err="1"/>
              <a:t>пинов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1020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B177E-EFEE-49C2-B246-0492BBF4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Типы сигналов</a:t>
            </a:r>
            <a:br>
              <a:rPr lang="ru-RU" dirty="0"/>
            </a:br>
            <a:r>
              <a:rPr lang="ru-RU" dirty="0"/>
              <a:t>ШИМ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1BAFE67A-05B2-4362-8C0F-D90B91952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0394" y="1399380"/>
            <a:ext cx="7987812" cy="5093494"/>
          </a:xfrm>
          <a:prstGeom prst="rect">
            <a:avLst/>
          </a:prstGeom>
        </p:spPr>
      </p:pic>
      <p:sp>
        <p:nvSpPr>
          <p:cNvPr id="9" name="Нижний колонтитул 2">
            <a:extLst>
              <a:ext uri="{FF2B5EF4-FFF2-40B4-BE49-F238E27FC236}">
                <a16:creationId xmlns:a16="http://schemas.microsoft.com/office/drawing/2014/main" id="{406A2694-D40F-4BCB-B807-AE0FB2A2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12192000" cy="365125"/>
          </a:xfrm>
        </p:spPr>
        <p:txBody>
          <a:bodyPr/>
          <a:lstStyle/>
          <a:p>
            <a:r>
              <a:rPr lang="ru-RU" dirty="0"/>
              <a:t>Основы программирования 32-битных микроконтроллеров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45D40D-C424-40E3-AD4C-73BEA998E037}"/>
              </a:ext>
            </a:extLst>
          </p:cNvPr>
          <p:cNvSpPr txBox="1"/>
          <p:nvPr/>
        </p:nvSpPr>
        <p:spPr>
          <a:xfrm>
            <a:off x="304799" y="1744400"/>
            <a:ext cx="4216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Главные параметры: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Скважность (0-100%)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Частота сигнала (Гц)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399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B177E-EFEE-49C2-B246-0492BBF4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Интерфейс (Стандарт)</a:t>
            </a:r>
            <a:br>
              <a:rPr lang="ru-RU" dirty="0"/>
            </a:br>
            <a:r>
              <a:rPr lang="en-US" dirty="0"/>
              <a:t>UART</a:t>
            </a:r>
            <a:endParaRPr lang="ru-RU" dirty="0"/>
          </a:p>
        </p:txBody>
      </p:sp>
      <p:sp>
        <p:nvSpPr>
          <p:cNvPr id="9" name="Нижний колонтитул 2">
            <a:extLst>
              <a:ext uri="{FF2B5EF4-FFF2-40B4-BE49-F238E27FC236}">
                <a16:creationId xmlns:a16="http://schemas.microsoft.com/office/drawing/2014/main" id="{406A2694-D40F-4BCB-B807-AE0FB2A2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12192000" cy="365125"/>
          </a:xfrm>
        </p:spPr>
        <p:txBody>
          <a:bodyPr/>
          <a:lstStyle/>
          <a:p>
            <a:r>
              <a:rPr lang="ru-RU" dirty="0"/>
              <a:t>Основы программирования 32-битных микроконтроллеров</a:t>
            </a: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6D38C36B-5955-43BB-8C5A-2E0D0A960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2226454"/>
            <a:ext cx="3576637" cy="207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AE36C6F0-DAA2-45AF-8F86-80640551F1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92"/>
          <a:stretch/>
        </p:blipFill>
        <p:spPr bwMode="auto">
          <a:xfrm>
            <a:off x="5027613" y="2226453"/>
            <a:ext cx="6438900" cy="262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C75657-8E0F-4588-8860-2256C7BCACBB}"/>
              </a:ext>
            </a:extLst>
          </p:cNvPr>
          <p:cNvSpPr txBox="1"/>
          <p:nvPr/>
        </p:nvSpPr>
        <p:spPr>
          <a:xfrm>
            <a:off x="4880770" y="1764788"/>
            <a:ext cx="6732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Формат посылок при передаче данных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5D3F7D-CDDD-469E-9749-2FB6B68CA6A8}"/>
              </a:ext>
            </a:extLst>
          </p:cNvPr>
          <p:cNvSpPr txBox="1"/>
          <p:nvPr/>
        </p:nvSpPr>
        <p:spPr>
          <a:xfrm>
            <a:off x="725488" y="1764789"/>
            <a:ext cx="357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err="1"/>
              <a:t>Пины</a:t>
            </a:r>
            <a:r>
              <a:rPr lang="ru-RU" sz="2400" dirty="0"/>
              <a:t> интерфейса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5413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B177E-EFEE-49C2-B246-0492BBF4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Интерфей</a:t>
            </a:r>
            <a:r>
              <a:rPr lang="en-US" dirty="0"/>
              <a:t>c</a:t>
            </a:r>
            <a:br>
              <a:rPr lang="ru-RU" dirty="0"/>
            </a:br>
            <a:r>
              <a:rPr lang="en-US" dirty="0"/>
              <a:t>I2C</a:t>
            </a:r>
            <a:endParaRPr lang="ru-RU" dirty="0"/>
          </a:p>
        </p:txBody>
      </p:sp>
      <p:sp>
        <p:nvSpPr>
          <p:cNvPr id="9" name="Нижний колонтитул 2">
            <a:extLst>
              <a:ext uri="{FF2B5EF4-FFF2-40B4-BE49-F238E27FC236}">
                <a16:creationId xmlns:a16="http://schemas.microsoft.com/office/drawing/2014/main" id="{406A2694-D40F-4BCB-B807-AE0FB2A2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12192000" cy="365125"/>
          </a:xfrm>
        </p:spPr>
        <p:txBody>
          <a:bodyPr/>
          <a:lstStyle/>
          <a:p>
            <a:r>
              <a:rPr lang="ru-RU" dirty="0"/>
              <a:t>Основы программирования 32-битных микроконтроллеров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C75657-8E0F-4588-8860-2256C7BCACBB}"/>
              </a:ext>
            </a:extLst>
          </p:cNvPr>
          <p:cNvSpPr txBox="1"/>
          <p:nvPr/>
        </p:nvSpPr>
        <p:spPr>
          <a:xfrm>
            <a:off x="5219293" y="2024749"/>
            <a:ext cx="6732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Формат посылок при передаче данных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5D3F7D-CDDD-469E-9749-2FB6B68CA6A8}"/>
              </a:ext>
            </a:extLst>
          </p:cNvPr>
          <p:cNvSpPr txBox="1"/>
          <p:nvPr/>
        </p:nvSpPr>
        <p:spPr>
          <a:xfrm>
            <a:off x="820755" y="2024748"/>
            <a:ext cx="357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Структура сети</a:t>
            </a:r>
            <a:endParaRPr lang="en-US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FB24BA-D77B-4BAD-921C-46CFC5621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21" y="2486413"/>
            <a:ext cx="4737906" cy="2839783"/>
          </a:xfrm>
          <a:prstGeom prst="rect">
            <a:avLst/>
          </a:prstGeom>
        </p:spPr>
      </p:pic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B3C98626-BC2E-457E-A9D4-075153512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6" y="2486414"/>
            <a:ext cx="6788921" cy="181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484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B177E-EFEE-49C2-B246-0492BBF4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Интерфей</a:t>
            </a:r>
            <a:r>
              <a:rPr lang="en-US" dirty="0"/>
              <a:t>c</a:t>
            </a:r>
            <a:br>
              <a:rPr lang="ru-RU" dirty="0"/>
            </a:br>
            <a:r>
              <a:rPr lang="en-US" dirty="0"/>
              <a:t>SPI</a:t>
            </a:r>
            <a:endParaRPr lang="ru-RU" dirty="0"/>
          </a:p>
        </p:txBody>
      </p:sp>
      <p:sp>
        <p:nvSpPr>
          <p:cNvPr id="9" name="Нижний колонтитул 2">
            <a:extLst>
              <a:ext uri="{FF2B5EF4-FFF2-40B4-BE49-F238E27FC236}">
                <a16:creationId xmlns:a16="http://schemas.microsoft.com/office/drawing/2014/main" id="{406A2694-D40F-4BCB-B807-AE0FB2A2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12192000" cy="365125"/>
          </a:xfrm>
        </p:spPr>
        <p:txBody>
          <a:bodyPr/>
          <a:lstStyle/>
          <a:p>
            <a:r>
              <a:rPr lang="ru-RU" dirty="0"/>
              <a:t>Основы программирования 32-битных микроконтроллеров</a:t>
            </a:r>
          </a:p>
        </p:txBody>
      </p:sp>
      <p:pic>
        <p:nvPicPr>
          <p:cNvPr id="4100" name="Picture 4" descr="Picture background">
            <a:extLst>
              <a:ext uri="{FF2B5EF4-FFF2-40B4-BE49-F238E27FC236}">
                <a16:creationId xmlns:a16="http://schemas.microsoft.com/office/drawing/2014/main" id="{30844307-A280-4A6B-A6FC-DE48E85A95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63" b="9487"/>
          <a:stretch/>
        </p:blipFill>
        <p:spPr bwMode="auto">
          <a:xfrm>
            <a:off x="2401712" y="3435348"/>
            <a:ext cx="7388575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icture background">
            <a:extLst>
              <a:ext uri="{FF2B5EF4-FFF2-40B4-BE49-F238E27FC236}">
                <a16:creationId xmlns:a16="http://schemas.microsoft.com/office/drawing/2014/main" id="{A58DB887-92B4-4A8B-BE3B-894A28999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1" y="1459691"/>
            <a:ext cx="56673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41D43D-3D11-4A65-A96D-F0EB602D5E55}"/>
              </a:ext>
            </a:extLst>
          </p:cNvPr>
          <p:cNvSpPr txBox="1"/>
          <p:nvPr/>
        </p:nvSpPr>
        <p:spPr>
          <a:xfrm>
            <a:off x="2572940" y="2973683"/>
            <a:ext cx="7046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Формат посылок при передаче данных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C4B727-6049-467B-95CF-51917BA8AB42}"/>
              </a:ext>
            </a:extLst>
          </p:cNvPr>
          <p:cNvSpPr txBox="1"/>
          <p:nvPr/>
        </p:nvSpPr>
        <p:spPr>
          <a:xfrm>
            <a:off x="4307681" y="998026"/>
            <a:ext cx="3576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Структура сети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76574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3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4630</TotalTime>
  <Words>251</Words>
  <Application>Microsoft Office PowerPoint</Application>
  <PresentationFormat>Широкоэкранный</PresentationFormat>
  <Paragraphs>45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Montserrat</vt:lpstr>
      <vt:lpstr>Times New Roman</vt:lpstr>
      <vt:lpstr>Тема Office</vt:lpstr>
      <vt:lpstr>Периферийные устройства, поддерживаемые протоколы микроконтроллеров</vt:lpstr>
      <vt:lpstr>Порты ввода и вывода. Типы сигналов (дискретные, аналоговые, цифровые). Аналого-цифровые преобразователи (АЦП), цифро-аналоговые преобразователи (ЦАП). Основные используемые интерфейсы связи (UART, I2C, SPI). Беспроводные технологии (Wi-Fi, Bluetooth).</vt:lpstr>
      <vt:lpstr>Типы сигналов Дискретные</vt:lpstr>
      <vt:lpstr>Типы сигналов Уровни дискретных сигналов</vt:lpstr>
      <vt:lpstr>Типы сигналов Аналоговые</vt:lpstr>
      <vt:lpstr>Типы сигналов ШИМ</vt:lpstr>
      <vt:lpstr>Интерфейс (Стандарт) UART</vt:lpstr>
      <vt:lpstr>Интерфейc I2C</vt:lpstr>
      <vt:lpstr>Интерфейc SPI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Ilnur Khudaibirdin</dc:creator>
  <cp:lastModifiedBy>Ilnur Khudaibirdin</cp:lastModifiedBy>
  <cp:revision>19</cp:revision>
  <dcterms:created xsi:type="dcterms:W3CDTF">2024-07-15T15:55:56Z</dcterms:created>
  <dcterms:modified xsi:type="dcterms:W3CDTF">2024-07-24T17:01:44Z</dcterms:modified>
</cp:coreProperties>
</file>