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777" r:id="rId4"/>
    <p:sldMasterId id="2147484789" r:id="rId5"/>
    <p:sldMasterId id="2147484842" r:id="rId6"/>
  </p:sldMasterIdLst>
  <p:notesMasterIdLst>
    <p:notesMasterId r:id="rId29"/>
  </p:notesMasterIdLst>
  <p:sldIdLst>
    <p:sldId id="1224" r:id="rId7"/>
    <p:sldId id="1231" r:id="rId8"/>
    <p:sldId id="1228" r:id="rId9"/>
    <p:sldId id="1230" r:id="rId10"/>
    <p:sldId id="1232" r:id="rId11"/>
    <p:sldId id="1233" r:id="rId12"/>
    <p:sldId id="1234" r:id="rId13"/>
    <p:sldId id="1238" r:id="rId14"/>
    <p:sldId id="1235" r:id="rId15"/>
    <p:sldId id="1236" r:id="rId16"/>
    <p:sldId id="1237" r:id="rId17"/>
    <p:sldId id="1242" r:id="rId18"/>
    <p:sldId id="1243" r:id="rId19"/>
    <p:sldId id="1240" r:id="rId20"/>
    <p:sldId id="1239" r:id="rId21"/>
    <p:sldId id="1241" r:id="rId22"/>
    <p:sldId id="1244" r:id="rId23"/>
    <p:sldId id="1245" r:id="rId24"/>
    <p:sldId id="1246" r:id="rId25"/>
    <p:sldId id="1247" r:id="rId26"/>
    <p:sldId id="1248" r:id="rId27"/>
    <p:sldId id="1206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31"/>
            <p14:sldId id="1228"/>
            <p14:sldId id="1230"/>
            <p14:sldId id="1232"/>
            <p14:sldId id="1233"/>
            <p14:sldId id="1234"/>
            <p14:sldId id="1238"/>
            <p14:sldId id="1235"/>
            <p14:sldId id="1236"/>
            <p14:sldId id="1237"/>
            <p14:sldId id="1242"/>
            <p14:sldId id="1243"/>
            <p14:sldId id="1240"/>
            <p14:sldId id="1239"/>
            <p14:sldId id="1241"/>
            <p14:sldId id="1244"/>
            <p14:sldId id="1245"/>
            <p14:sldId id="1246"/>
            <p14:sldId id="1247"/>
            <p14:sldId id="1248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49EEE"/>
    <a:srgbClr val="E93BDD"/>
    <a:srgbClr val="F26D26"/>
    <a:srgbClr val="BA124A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49EEE"/>
            </a:gs>
            <a:gs pos="100000">
              <a:srgbClr val="8F2585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49EEE"/>
            </a:gs>
            <a:gs pos="100000">
              <a:srgbClr val="8F2585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49EEE"/>
            </a:gs>
            <a:gs pos="100000">
              <a:srgbClr val="8F2585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Anastasiia</a:t>
            </a:r>
            <a:r>
              <a:rPr lang="en-US" dirty="0" smtClean="0"/>
              <a:t> </a:t>
            </a:r>
            <a:r>
              <a:rPr lang="en-US" dirty="0" err="1" smtClean="0"/>
              <a:t>Khudnytska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2402006"/>
            <a:ext cx="11163869" cy="15285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415531"/>
            <a:ext cx="10820400" cy="685800"/>
          </a:xfrm>
        </p:spPr>
        <p:txBody>
          <a:bodyPr/>
          <a:lstStyle/>
          <a:p>
            <a:r>
              <a:rPr lang="en-US" b="1" dirty="0"/>
              <a:t>Children: </a:t>
            </a:r>
            <a:r>
              <a:rPr lang="en-US" b="1" dirty="0" err="1"/>
              <a:t>childNodes</a:t>
            </a:r>
            <a:r>
              <a:rPr lang="en-US" b="1" dirty="0"/>
              <a:t>, </a:t>
            </a:r>
            <a:r>
              <a:rPr lang="en-US" b="1" dirty="0" err="1"/>
              <a:t>firstChild</a:t>
            </a:r>
            <a:r>
              <a:rPr lang="en-US" b="1" dirty="0"/>
              <a:t>, </a:t>
            </a:r>
            <a:r>
              <a:rPr lang="en-US" b="1" dirty="0" err="1"/>
              <a:t>lastChild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675" y="1265105"/>
            <a:ext cx="10381938" cy="1846585"/>
          </a:xfrm>
        </p:spPr>
        <p:txBody>
          <a:bodyPr/>
          <a:lstStyle/>
          <a:p>
            <a:r>
              <a:rPr lang="en-US" dirty="0"/>
              <a:t>Child nodes (or children) – elements that are direct children. In other words, they are nested exactly in the given one. For instance, &lt;head&gt; and &lt;body&gt; are children of &lt;html&gt; element.</a:t>
            </a:r>
          </a:p>
          <a:p>
            <a:r>
              <a:rPr lang="en-US" dirty="0"/>
              <a:t>Descendants – all elements that are nested in the given one, including children, their children and so on.</a:t>
            </a:r>
          </a:p>
          <a:p>
            <a:r>
              <a:rPr lang="en-US" dirty="0"/>
              <a:t>For instance, here &lt;body&gt; has children &lt;div&gt; and &lt;</a:t>
            </a:r>
            <a:r>
              <a:rPr lang="en-US" dirty="0" err="1"/>
              <a:t>ul</a:t>
            </a:r>
            <a:r>
              <a:rPr lang="en-US" dirty="0"/>
              <a:t>&gt; (and few blank text nodes):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3111690"/>
            <a:ext cx="683990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715782"/>
            <a:ext cx="10820400" cy="685800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6" name="Прямокутник 5"/>
          <p:cNvSpPr/>
          <p:nvPr/>
        </p:nvSpPr>
        <p:spPr>
          <a:xfrm>
            <a:off x="494675" y="478252"/>
            <a:ext cx="5849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childNodes</a:t>
            </a:r>
            <a:r>
              <a:rPr lang="en-US" dirty="0"/>
              <a:t> collection lists all child nodes, including text nodes.</a:t>
            </a:r>
          </a:p>
          <a:p>
            <a:endParaRPr lang="en-US" dirty="0"/>
          </a:p>
          <a:p>
            <a:r>
              <a:rPr lang="en-US" dirty="0"/>
              <a:t>The example below shows children of </a:t>
            </a:r>
            <a:r>
              <a:rPr lang="en-US" dirty="0" err="1"/>
              <a:t>document.body</a:t>
            </a:r>
            <a:r>
              <a:rPr lang="en-US" dirty="0"/>
              <a:t>: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1639112"/>
            <a:ext cx="7900554" cy="41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715782"/>
            <a:ext cx="10820400" cy="685800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2" name="Прямокутник 1"/>
          <p:cNvSpPr/>
          <p:nvPr/>
        </p:nvSpPr>
        <p:spPr>
          <a:xfrm>
            <a:off x="494675" y="1091506"/>
            <a:ext cx="7639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Properties </a:t>
            </a:r>
            <a:r>
              <a:rPr lang="en-US" dirty="0" err="1"/>
              <a:t>firstChild</a:t>
            </a:r>
            <a:r>
              <a:rPr lang="en-US" dirty="0"/>
              <a:t> and </a:t>
            </a:r>
            <a:r>
              <a:rPr lang="en-US" dirty="0" err="1"/>
              <a:t>lastChild</a:t>
            </a:r>
            <a:r>
              <a:rPr lang="en-US" dirty="0"/>
              <a:t> give fast access to the first and last children.</a:t>
            </a:r>
          </a:p>
          <a:p>
            <a:endParaRPr lang="en-US" dirty="0"/>
          </a:p>
          <a:p>
            <a:r>
              <a:rPr lang="en-US" dirty="0"/>
              <a:t>They are just </a:t>
            </a:r>
            <a:r>
              <a:rPr lang="en-US" dirty="0" err="1"/>
              <a:t>shorthands</a:t>
            </a:r>
            <a:r>
              <a:rPr lang="en-US" dirty="0"/>
              <a:t>. If there exist child nodes, then the following is always true: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79" y="2464301"/>
            <a:ext cx="10000327" cy="1010919"/>
          </a:xfrm>
          <a:prstGeom prst="rect">
            <a:avLst/>
          </a:prstGeom>
        </p:spPr>
      </p:pic>
      <p:sp>
        <p:nvSpPr>
          <p:cNvPr id="8" name="Прямокутник 7"/>
          <p:cNvSpPr/>
          <p:nvPr/>
        </p:nvSpPr>
        <p:spPr>
          <a:xfrm>
            <a:off x="631279" y="4088474"/>
            <a:ext cx="8458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There’s also a special function </a:t>
            </a:r>
            <a:r>
              <a:rPr lang="en-US" dirty="0" err="1"/>
              <a:t>elem.hasChildNodes</a:t>
            </a:r>
            <a:r>
              <a:rPr lang="en-US" dirty="0"/>
              <a:t>() to check whether there are any child nodes.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33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715782"/>
            <a:ext cx="10820400" cy="685800"/>
          </a:xfrm>
        </p:spPr>
        <p:txBody>
          <a:bodyPr/>
          <a:lstStyle/>
          <a:p>
            <a:r>
              <a:rPr lang="en-US" b="1" dirty="0"/>
              <a:t>Element-only navigation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962962"/>
            <a:ext cx="4315427" cy="3134162"/>
          </a:xfrm>
          <a:prstGeom prst="rect">
            <a:avLst/>
          </a:prstGeom>
        </p:spPr>
      </p:pic>
      <p:sp>
        <p:nvSpPr>
          <p:cNvPr id="7" name="Прямокутник 6"/>
          <p:cNvSpPr/>
          <p:nvPr/>
        </p:nvSpPr>
        <p:spPr>
          <a:xfrm>
            <a:off x="5451087" y="2249565"/>
            <a:ext cx="6094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links are similar to those given above, just with Element word inside: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children – only those children that are element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firstElementChild</a:t>
            </a:r>
            <a:r>
              <a:rPr lang="en-US" dirty="0"/>
              <a:t>, </a:t>
            </a:r>
            <a:r>
              <a:rPr lang="en-US" dirty="0" err="1"/>
              <a:t>lastElementChild</a:t>
            </a:r>
            <a:r>
              <a:rPr lang="en-US" dirty="0"/>
              <a:t> – first and last element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previousElementSibling</a:t>
            </a:r>
            <a:r>
              <a:rPr lang="en-US" dirty="0"/>
              <a:t>, </a:t>
            </a:r>
            <a:r>
              <a:rPr lang="en-US" dirty="0" err="1"/>
              <a:t>nextElementSibling</a:t>
            </a:r>
            <a:r>
              <a:rPr lang="en-US" dirty="0"/>
              <a:t> – neighbor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parentElement</a:t>
            </a:r>
            <a:r>
              <a:rPr lang="en-US" dirty="0"/>
              <a:t> – parent element.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81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715782"/>
            <a:ext cx="10820400" cy="685800"/>
          </a:xfrm>
        </p:spPr>
        <p:txBody>
          <a:bodyPr/>
          <a:lstStyle/>
          <a:p>
            <a:r>
              <a:rPr lang="en-US" b="1" dirty="0"/>
              <a:t>Searching: </a:t>
            </a:r>
            <a:r>
              <a:rPr lang="en-US" b="1" dirty="0" err="1"/>
              <a:t>getElement</a:t>
            </a:r>
            <a:r>
              <a:rPr lang="en-US" b="1" dirty="0"/>
              <a:t>*, </a:t>
            </a:r>
            <a:r>
              <a:rPr lang="en-US" b="1" dirty="0" err="1"/>
              <a:t>querySelector</a:t>
            </a:r>
            <a:r>
              <a:rPr lang="en-US" b="1" dirty="0"/>
              <a:t>*</a:t>
            </a:r>
          </a:p>
        </p:txBody>
      </p:sp>
      <p:sp>
        <p:nvSpPr>
          <p:cNvPr id="6" name="Місце для тексту 5"/>
          <p:cNvSpPr>
            <a:spLocks noGrp="1"/>
          </p:cNvSpPr>
          <p:nvPr>
            <p:ph type="body" sz="quarter" idx="10"/>
          </p:nvPr>
        </p:nvSpPr>
        <p:spPr>
          <a:xfrm>
            <a:off x="494675" y="1401582"/>
            <a:ext cx="10820400" cy="3429000"/>
          </a:xfrm>
        </p:spPr>
        <p:txBody>
          <a:bodyPr/>
          <a:lstStyle/>
          <a:p>
            <a:r>
              <a:rPr lang="en-US" dirty="0"/>
              <a:t>If an element has the id attribute, we can get the element using the method </a:t>
            </a:r>
            <a:r>
              <a:rPr lang="en-US" dirty="0" err="1"/>
              <a:t>document.getElementById</a:t>
            </a:r>
            <a:r>
              <a:rPr lang="en-US" dirty="0"/>
              <a:t>(id), no matter where it is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For instance: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2801888"/>
            <a:ext cx="6897063" cy="24006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5" y="5373487"/>
            <a:ext cx="525853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/>
          <p:cNvSpPr/>
          <p:nvPr/>
        </p:nvSpPr>
        <p:spPr>
          <a:xfrm>
            <a:off x="413982" y="575748"/>
            <a:ext cx="11254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far, the most versatile method, </a:t>
            </a:r>
            <a:r>
              <a:rPr lang="en-US" dirty="0" err="1"/>
              <a:t>elem.querySelectorAll</a:t>
            </a:r>
            <a:r>
              <a:rPr lang="en-US" dirty="0"/>
              <a:t>(</a:t>
            </a:r>
            <a:r>
              <a:rPr lang="en-US" dirty="0" err="1"/>
              <a:t>css</a:t>
            </a:r>
            <a:r>
              <a:rPr lang="en-US" dirty="0"/>
              <a:t>) returns all elements inside </a:t>
            </a:r>
            <a:r>
              <a:rPr lang="en-US" dirty="0" err="1"/>
              <a:t>elem</a:t>
            </a:r>
            <a:r>
              <a:rPr lang="en-US" dirty="0"/>
              <a:t> matching the given CSS selector.</a:t>
            </a:r>
          </a:p>
          <a:p>
            <a:endParaRPr lang="en-US" dirty="0"/>
          </a:p>
          <a:p>
            <a:r>
              <a:rPr lang="en-US" dirty="0"/>
              <a:t>Here we look for all &lt;li&gt; elements that are last children:</a:t>
            </a:r>
            <a:endParaRPr lang="uk-UA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2" y="1647855"/>
            <a:ext cx="6906589" cy="3057952"/>
          </a:xfrm>
          <a:prstGeom prst="rect">
            <a:avLst/>
          </a:prstGeom>
        </p:spPr>
      </p:pic>
      <p:sp>
        <p:nvSpPr>
          <p:cNvPr id="14" name="Прямокутник 13"/>
          <p:cNvSpPr/>
          <p:nvPr/>
        </p:nvSpPr>
        <p:spPr>
          <a:xfrm>
            <a:off x="484119" y="5107803"/>
            <a:ext cx="11261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Pseudo-classes in the CSS selector like :hover and :active are also supported. For instance, </a:t>
            </a:r>
            <a:r>
              <a:rPr lang="en-US" dirty="0" err="1"/>
              <a:t>document.querySelectorAll</a:t>
            </a:r>
            <a:r>
              <a:rPr lang="en-US" dirty="0"/>
              <a:t>(':hover') will return the collection with elements that the pointer is over now (in nesting order: from the outermost &lt;html&gt; to the most nested one).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70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529883" y="431970"/>
            <a:ext cx="111181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querySelector</a:t>
            </a:r>
            <a:endParaRPr lang="en-US" dirty="0"/>
          </a:p>
          <a:p>
            <a:r>
              <a:rPr lang="en-US" dirty="0"/>
              <a:t>The call to </a:t>
            </a:r>
            <a:r>
              <a:rPr lang="en-US" dirty="0" err="1"/>
              <a:t>elem.querySelector</a:t>
            </a:r>
            <a:r>
              <a:rPr lang="en-US" dirty="0"/>
              <a:t>(</a:t>
            </a:r>
            <a:r>
              <a:rPr lang="en-US" dirty="0" err="1"/>
              <a:t>css</a:t>
            </a:r>
            <a:r>
              <a:rPr lang="en-US" dirty="0"/>
              <a:t>) returns the first element for the given CSS selector.</a:t>
            </a:r>
          </a:p>
          <a:p>
            <a:endParaRPr lang="en-US" dirty="0"/>
          </a:p>
          <a:p>
            <a:r>
              <a:rPr lang="en-US" dirty="0"/>
              <a:t>In other words, the result is the same as </a:t>
            </a:r>
            <a:r>
              <a:rPr lang="en-US" dirty="0" err="1"/>
              <a:t>elem.querySelectorAll</a:t>
            </a:r>
            <a:r>
              <a:rPr lang="en-US" dirty="0"/>
              <a:t>(</a:t>
            </a:r>
            <a:r>
              <a:rPr lang="en-US" dirty="0" err="1"/>
              <a:t>css</a:t>
            </a:r>
            <a:r>
              <a:rPr lang="en-US" dirty="0"/>
              <a:t>)[0], but the latter is looking for all elements and picking one, while </a:t>
            </a:r>
            <a:r>
              <a:rPr lang="en-US" dirty="0" err="1"/>
              <a:t>elem.querySelector</a:t>
            </a:r>
            <a:r>
              <a:rPr lang="en-US" dirty="0"/>
              <a:t> just looks for one. So it’s faster and also shorter to write.</a:t>
            </a:r>
            <a:endParaRPr lang="uk-UA" dirty="0"/>
          </a:p>
        </p:txBody>
      </p:sp>
      <p:sp>
        <p:nvSpPr>
          <p:cNvPr id="9" name="Прямокутник 8"/>
          <p:cNvSpPr/>
          <p:nvPr/>
        </p:nvSpPr>
        <p:spPr>
          <a:xfrm>
            <a:off x="529883" y="2475139"/>
            <a:ext cx="111181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getElementsBy</a:t>
            </a:r>
            <a:r>
              <a:rPr lang="en-US" dirty="0"/>
              <a:t>*</a:t>
            </a:r>
          </a:p>
          <a:p>
            <a:r>
              <a:rPr lang="en-US" dirty="0"/>
              <a:t>There are also other methods to look for nodes by a tag, class, etc.</a:t>
            </a:r>
          </a:p>
          <a:p>
            <a:endParaRPr lang="en-US" dirty="0"/>
          </a:p>
          <a:p>
            <a:r>
              <a:rPr lang="en-US" dirty="0"/>
              <a:t>Today, they are mostly history, as </a:t>
            </a:r>
            <a:r>
              <a:rPr lang="en-US" dirty="0" err="1"/>
              <a:t>querySelector</a:t>
            </a:r>
            <a:r>
              <a:rPr lang="en-US" dirty="0"/>
              <a:t> is more powerful and shorter to write.</a:t>
            </a:r>
          </a:p>
          <a:p>
            <a:endParaRPr lang="en-US" dirty="0"/>
          </a:p>
          <a:p>
            <a:r>
              <a:rPr lang="en-US" dirty="0"/>
              <a:t>So here we cover them mainly for completeness, while you can still find them in the old scripts.</a:t>
            </a:r>
          </a:p>
          <a:p>
            <a:endParaRPr lang="en-US" dirty="0"/>
          </a:p>
          <a:p>
            <a:r>
              <a:rPr lang="en-US" dirty="0" err="1"/>
              <a:t>elem.getElementsByTagName</a:t>
            </a:r>
            <a:r>
              <a:rPr lang="en-US" dirty="0"/>
              <a:t>(tag) looks for elements with the given tag and returns the collection of them. The tag parameter can also be a star "*" for “any tags”.</a:t>
            </a:r>
          </a:p>
          <a:p>
            <a:r>
              <a:rPr lang="en-US" dirty="0" err="1"/>
              <a:t>elem.getElementsByClassName</a:t>
            </a:r>
            <a:r>
              <a:rPr lang="en-US" dirty="0"/>
              <a:t>(</a:t>
            </a:r>
            <a:r>
              <a:rPr lang="en-US" dirty="0" err="1"/>
              <a:t>className</a:t>
            </a:r>
            <a:r>
              <a:rPr lang="en-US" dirty="0"/>
              <a:t>) returns elements that have the given CSS class.</a:t>
            </a:r>
          </a:p>
          <a:p>
            <a:r>
              <a:rPr lang="en-US" dirty="0" err="1"/>
              <a:t>document.getElementsByName</a:t>
            </a:r>
            <a:r>
              <a:rPr lang="en-US" dirty="0"/>
              <a:t>(name) returns elements with the given name attribute, document-wide. Very rarely used.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9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80" y="529799"/>
            <a:ext cx="7303754" cy="807682"/>
          </a:xfrm>
          <a:prstGeom prst="rect">
            <a:avLst/>
          </a:prstGeom>
        </p:spPr>
      </p:pic>
      <p:sp>
        <p:nvSpPr>
          <p:cNvPr id="4" name="Прямокутник 3"/>
          <p:cNvSpPr/>
          <p:nvPr/>
        </p:nvSpPr>
        <p:spPr>
          <a:xfrm>
            <a:off x="556080" y="1524716"/>
            <a:ext cx="3092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all input tags inside the table: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74" y="1524716"/>
            <a:ext cx="5936440" cy="49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715782"/>
            <a:ext cx="10820400" cy="685800"/>
          </a:xfrm>
        </p:spPr>
        <p:txBody>
          <a:bodyPr/>
          <a:lstStyle/>
          <a:p>
            <a:r>
              <a:rPr lang="en-US" b="1" dirty="0"/>
              <a:t>Modifying the document</a:t>
            </a:r>
          </a:p>
        </p:txBody>
      </p:sp>
      <p:sp>
        <p:nvSpPr>
          <p:cNvPr id="6" name="Місце для тексту 5"/>
          <p:cNvSpPr>
            <a:spLocks noGrp="1"/>
          </p:cNvSpPr>
          <p:nvPr>
            <p:ph type="body" sz="quarter" idx="10"/>
          </p:nvPr>
        </p:nvSpPr>
        <p:spPr>
          <a:xfrm>
            <a:off x="494675" y="1401582"/>
            <a:ext cx="10820400" cy="3429000"/>
          </a:xfrm>
        </p:spPr>
        <p:txBody>
          <a:bodyPr/>
          <a:lstStyle/>
          <a:p>
            <a:r>
              <a:rPr lang="en-US" dirty="0"/>
              <a:t>We’ll add a message on the page that looks nicer than alert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Here’s how it will look: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2546133"/>
            <a:ext cx="685895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715782"/>
            <a:ext cx="10820400" cy="685800"/>
          </a:xfrm>
        </p:spPr>
        <p:txBody>
          <a:bodyPr/>
          <a:lstStyle/>
          <a:p>
            <a:r>
              <a:rPr lang="en-US" b="1" dirty="0"/>
              <a:t>Modifying the document</a:t>
            </a:r>
          </a:p>
        </p:txBody>
      </p:sp>
      <p:sp>
        <p:nvSpPr>
          <p:cNvPr id="6" name="Місце для тексту 5"/>
          <p:cNvSpPr>
            <a:spLocks noGrp="1"/>
          </p:cNvSpPr>
          <p:nvPr>
            <p:ph type="body" sz="quarter" idx="10"/>
          </p:nvPr>
        </p:nvSpPr>
        <p:spPr>
          <a:xfrm>
            <a:off x="494675" y="1401582"/>
            <a:ext cx="10820400" cy="3429000"/>
          </a:xfrm>
        </p:spPr>
        <p:txBody>
          <a:bodyPr/>
          <a:lstStyle/>
          <a:p>
            <a:r>
              <a:rPr lang="en-US" dirty="0"/>
              <a:t>To create DOM nodes, there are two methods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document.createElement</a:t>
            </a:r>
            <a:r>
              <a:rPr lang="en-US" dirty="0"/>
              <a:t>(tag)</a:t>
            </a:r>
          </a:p>
          <a:p>
            <a:r>
              <a:rPr lang="en-US" dirty="0"/>
              <a:t>Creates a new element node with the given tag: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2906503"/>
            <a:ext cx="5468113" cy="419158"/>
          </a:xfrm>
          <a:prstGeom prst="rect">
            <a:avLst/>
          </a:prstGeom>
        </p:spPr>
      </p:pic>
      <p:sp>
        <p:nvSpPr>
          <p:cNvPr id="8" name="Прямокутник 7"/>
          <p:cNvSpPr/>
          <p:nvPr/>
        </p:nvSpPr>
        <p:spPr>
          <a:xfrm>
            <a:off x="386687" y="35289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document.createTextNode</a:t>
            </a:r>
            <a:r>
              <a:rPr lang="en-US" dirty="0"/>
              <a:t>(text)</a:t>
            </a:r>
          </a:p>
          <a:p>
            <a:r>
              <a:rPr lang="en-US" dirty="0"/>
              <a:t>Creates a new text node with the given text: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4" y="4428720"/>
            <a:ext cx="5468113" cy="45479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74" y="5158428"/>
            <a:ext cx="8395546" cy="914825"/>
          </a:xfrm>
          <a:prstGeom prst="rect">
            <a:avLst/>
          </a:prstGeom>
        </p:spPr>
      </p:pic>
      <p:sp>
        <p:nvSpPr>
          <p:cNvPr id="12" name="Прямокутник 11"/>
          <p:cNvSpPr/>
          <p:nvPr/>
        </p:nvSpPr>
        <p:spPr>
          <a:xfrm>
            <a:off x="8748215" y="3441276"/>
            <a:ext cx="3057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created the element, but as of now it’s only in a variable. We can’t see the element on the page, as it’s not yet a part of the document.</a:t>
            </a:r>
            <a:endParaRPr lang="uk-UA" dirty="0"/>
          </a:p>
        </p:txBody>
      </p:sp>
      <p:cxnSp>
        <p:nvCxnSpPr>
          <p:cNvPr id="16" name="Пряма зі стрілкою 15"/>
          <p:cNvCxnSpPr/>
          <p:nvPr/>
        </p:nvCxnSpPr>
        <p:spPr>
          <a:xfrm flipH="1">
            <a:off x="7724633" y="3852081"/>
            <a:ext cx="1023582" cy="13063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 tree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108580"/>
            <a:ext cx="10820400" cy="3725055"/>
          </a:xfrm>
        </p:spPr>
        <p:txBody>
          <a:bodyPr/>
          <a:lstStyle/>
          <a:p>
            <a:r>
              <a:rPr lang="en-US" sz="2400" dirty="0"/>
              <a:t>The backbone of an HTML document is tags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According to the Document Object Model (DOM), every HTML tag is an object. Nested tags are “children” of the enclosing one. The text inside a tag is an object as well.</a:t>
            </a:r>
          </a:p>
          <a:p>
            <a:r>
              <a:rPr lang="en-US" sz="2400" dirty="0"/>
              <a:t>All these objects are accessible using JavaScript, and we can use them to modify the page.</a:t>
            </a:r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788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715782"/>
            <a:ext cx="10820400" cy="685800"/>
          </a:xfrm>
        </p:spPr>
        <p:txBody>
          <a:bodyPr/>
          <a:lstStyle/>
          <a:p>
            <a:r>
              <a:rPr lang="en-US" b="1" dirty="0"/>
              <a:t>Modifying the document</a:t>
            </a:r>
          </a:p>
        </p:txBody>
      </p:sp>
      <p:sp>
        <p:nvSpPr>
          <p:cNvPr id="6" name="Місце для тексту 5"/>
          <p:cNvSpPr>
            <a:spLocks noGrp="1"/>
          </p:cNvSpPr>
          <p:nvPr>
            <p:ph type="body" sz="quarter" idx="10"/>
          </p:nvPr>
        </p:nvSpPr>
        <p:spPr>
          <a:xfrm>
            <a:off x="494675" y="1401582"/>
            <a:ext cx="10820400" cy="3429000"/>
          </a:xfrm>
        </p:spPr>
        <p:txBody>
          <a:bodyPr/>
          <a:lstStyle/>
          <a:p>
            <a:r>
              <a:rPr lang="en-US" dirty="0"/>
              <a:t>To make the div show up, we need to insert it somewhere into document. For instance, in </a:t>
            </a:r>
            <a:r>
              <a:rPr lang="en-US" dirty="0" err="1"/>
              <a:t>document.body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There’s a special method append for that: </a:t>
            </a:r>
            <a:r>
              <a:rPr lang="en-US" dirty="0" err="1"/>
              <a:t>document.body.append</a:t>
            </a:r>
            <a:r>
              <a:rPr lang="en-US" dirty="0"/>
              <a:t>(div).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2450598"/>
            <a:ext cx="6982799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715782"/>
            <a:ext cx="10820400" cy="685800"/>
          </a:xfrm>
        </p:spPr>
        <p:txBody>
          <a:bodyPr/>
          <a:lstStyle/>
          <a:p>
            <a:r>
              <a:rPr lang="en-US" b="1" dirty="0"/>
              <a:t>Modifying the document</a:t>
            </a:r>
          </a:p>
        </p:txBody>
      </p:sp>
      <p:sp>
        <p:nvSpPr>
          <p:cNvPr id="8" name="Прямокутник 7"/>
          <p:cNvSpPr/>
          <p:nvPr/>
        </p:nvSpPr>
        <p:spPr>
          <a:xfrm>
            <a:off x="614149" y="2175260"/>
            <a:ext cx="48176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node.append</a:t>
            </a:r>
            <a:r>
              <a:rPr lang="en-US" dirty="0"/>
              <a:t>(...nodes or strings) – append nodes or strings at the end of node,</a:t>
            </a:r>
          </a:p>
          <a:p>
            <a:r>
              <a:rPr lang="en-US" dirty="0" err="1"/>
              <a:t>node.prepend</a:t>
            </a:r>
            <a:r>
              <a:rPr lang="en-US" dirty="0"/>
              <a:t>(...nodes or strings) – insert nodes or strings at the beginning of node,</a:t>
            </a:r>
          </a:p>
          <a:p>
            <a:r>
              <a:rPr lang="en-US" dirty="0" err="1"/>
              <a:t>node.before</a:t>
            </a:r>
            <a:r>
              <a:rPr lang="en-US" dirty="0"/>
              <a:t>(...nodes or strings) –- insert nodes or strings before node,</a:t>
            </a:r>
          </a:p>
          <a:p>
            <a:r>
              <a:rPr lang="en-US" dirty="0" err="1"/>
              <a:t>node.after</a:t>
            </a:r>
            <a:r>
              <a:rPr lang="en-US" dirty="0"/>
              <a:t>(...nodes or strings) –- insert nodes or strings after node,</a:t>
            </a:r>
          </a:p>
          <a:p>
            <a:r>
              <a:rPr lang="en-US" dirty="0" err="1"/>
              <a:t>node.replaceWith</a:t>
            </a:r>
            <a:r>
              <a:rPr lang="en-US" dirty="0"/>
              <a:t>(...nodes or strings) –- replaces node with the given nodes or strings.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810" y="2175260"/>
            <a:ext cx="5057253" cy="28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DOM</a:t>
            </a:r>
            <a:br>
              <a:rPr lang="en-US" dirty="0"/>
            </a:b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51157"/>
            <a:ext cx="6878010" cy="1981477"/>
          </a:xfrm>
          <a:prstGeom prst="rect">
            <a:avLst/>
          </a:prstGeom>
        </p:spPr>
      </p:pic>
      <p:sp>
        <p:nvSpPr>
          <p:cNvPr id="7" name="Прямокутник 6"/>
          <p:cNvSpPr/>
          <p:nvPr/>
        </p:nvSpPr>
        <p:spPr>
          <a:xfrm>
            <a:off x="1613848" y="3794959"/>
            <a:ext cx="6591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DOM represents HTML as a tree structure of tags. Here’s how it looks: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03" y="2611858"/>
            <a:ext cx="3791479" cy="2715004"/>
          </a:xfrm>
          <a:prstGeom prst="rect">
            <a:avLst/>
          </a:prstGeom>
        </p:spPr>
      </p:pic>
      <p:sp>
        <p:nvSpPr>
          <p:cNvPr id="12" name="Прямокутник 11"/>
          <p:cNvSpPr/>
          <p:nvPr/>
        </p:nvSpPr>
        <p:spPr>
          <a:xfrm>
            <a:off x="685800" y="45961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Tags are element nodes (or just elements) and form the tree structure: &lt;html&gt; is at the root, then &lt;head&gt; and &lt;body&gt; are its children, etc</a:t>
            </a:r>
            <a:r>
              <a:rPr lang="en-US" dirty="0" smtClean="0"/>
              <a:t>.</a:t>
            </a:r>
          </a:p>
          <a:p>
            <a:endParaRPr lang="uk-UA" dirty="0" smtClean="0"/>
          </a:p>
          <a:p>
            <a:r>
              <a:rPr lang="en-US" dirty="0"/>
              <a:t>N</a:t>
            </a:r>
            <a:r>
              <a:rPr lang="en-US" dirty="0" smtClean="0"/>
              <a:t>ote </a:t>
            </a:r>
            <a:r>
              <a:rPr lang="en-US" dirty="0"/>
              <a:t>the special characters in text nodes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newline: ↵ (in JavaScript known as \n)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space: ␣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30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685800" y="1028701"/>
            <a:ext cx="307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Here are no space-only text nodes: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9959"/>
            <a:ext cx="10145397" cy="39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715782"/>
            <a:ext cx="10820400" cy="685800"/>
          </a:xfrm>
        </p:spPr>
        <p:txBody>
          <a:bodyPr/>
          <a:lstStyle/>
          <a:p>
            <a:r>
              <a:rPr lang="en-US" dirty="0" err="1"/>
              <a:t>Autocorrection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675" y="1603837"/>
            <a:ext cx="10381938" cy="1195890"/>
          </a:xfrm>
        </p:spPr>
        <p:txBody>
          <a:bodyPr/>
          <a:lstStyle/>
          <a:p>
            <a:r>
              <a:rPr lang="en-US" dirty="0"/>
              <a:t>If the browser encounters malformed HTML, it automatically corrects it when making the DOM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For instance, the top tag is always &lt;html&gt;. Even if it doesn’t exist in the document, it will exist in the DOM, because the browser will create it. The same goes for &lt;body</a:t>
            </a:r>
            <a:r>
              <a:rPr lang="en-US" dirty="0" smtClean="0"/>
              <a:t>&gt;.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33" y="3573566"/>
            <a:ext cx="3734321" cy="1038370"/>
          </a:xfrm>
          <a:prstGeom prst="rect">
            <a:avLst/>
          </a:prstGeom>
        </p:spPr>
      </p:pic>
      <p:sp>
        <p:nvSpPr>
          <p:cNvPr id="3" name="Прямокутник 2"/>
          <p:cNvSpPr/>
          <p:nvPr/>
        </p:nvSpPr>
        <p:spPr>
          <a:xfrm>
            <a:off x="1060176" y="3001980"/>
            <a:ext cx="2856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document with unclosed tags:</a:t>
            </a:r>
            <a:endParaRPr lang="uk-UA" dirty="0"/>
          </a:p>
        </p:txBody>
      </p:sp>
      <p:sp>
        <p:nvSpPr>
          <p:cNvPr id="7" name="Прямокутник 6"/>
          <p:cNvSpPr/>
          <p:nvPr/>
        </p:nvSpPr>
        <p:spPr>
          <a:xfrm>
            <a:off x="1054233" y="4927336"/>
            <a:ext cx="3734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…will become a normal DOM as the browser reads tags and restores the missing parts: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875" y="2925775"/>
            <a:ext cx="3858163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715782"/>
            <a:ext cx="10820400" cy="685800"/>
          </a:xfrm>
        </p:spPr>
        <p:txBody>
          <a:bodyPr/>
          <a:lstStyle/>
          <a:p>
            <a:r>
              <a:rPr lang="en-US" dirty="0"/>
              <a:t>Tables always have &lt;</a:t>
            </a:r>
            <a:r>
              <a:rPr lang="en-US" dirty="0" err="1"/>
              <a:t>tbody</a:t>
            </a:r>
            <a:r>
              <a:rPr lang="en-US" dirty="0"/>
              <a:t>&gt;</a:t>
            </a:r>
            <a:endParaRPr lang="en-US" dirty="0"/>
          </a:p>
        </p:txBody>
      </p:sp>
      <p:sp>
        <p:nvSpPr>
          <p:cNvPr id="8" name="Місце для тексту 7"/>
          <p:cNvSpPr>
            <a:spLocks noGrp="1"/>
          </p:cNvSpPr>
          <p:nvPr>
            <p:ph type="body" sz="quarter" idx="10"/>
          </p:nvPr>
        </p:nvSpPr>
        <p:spPr>
          <a:xfrm>
            <a:off x="494675" y="1525138"/>
            <a:ext cx="10820400" cy="3429000"/>
          </a:xfrm>
        </p:spPr>
        <p:txBody>
          <a:bodyPr/>
          <a:lstStyle/>
          <a:p>
            <a:r>
              <a:rPr lang="en-US" dirty="0"/>
              <a:t>An interesting “special case” is tables. By the DOM specification they must have &lt;</a:t>
            </a:r>
            <a:r>
              <a:rPr lang="en-US" dirty="0" err="1"/>
              <a:t>tbody</a:t>
            </a:r>
            <a:r>
              <a:rPr lang="en-US" dirty="0"/>
              <a:t>&gt;, but HTML text may (officially) omit it. Then the browser creates &lt;</a:t>
            </a:r>
            <a:r>
              <a:rPr lang="en-US" dirty="0" err="1"/>
              <a:t>tbody</a:t>
            </a:r>
            <a:r>
              <a:rPr lang="en-US" dirty="0"/>
              <a:t>&gt; in the DOM automatically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For the HTML: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2772848"/>
            <a:ext cx="9310715" cy="609112"/>
          </a:xfrm>
          <a:prstGeom prst="rect">
            <a:avLst/>
          </a:prstGeom>
        </p:spPr>
      </p:pic>
      <p:sp>
        <p:nvSpPr>
          <p:cNvPr id="12" name="Прямокутник 11"/>
          <p:cNvSpPr/>
          <p:nvPr/>
        </p:nvSpPr>
        <p:spPr>
          <a:xfrm>
            <a:off x="382099" y="3537485"/>
            <a:ext cx="2065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DOM-structure will be:</a:t>
            </a:r>
            <a:endParaRPr lang="uk-UA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5" y="4040416"/>
            <a:ext cx="5360350" cy="216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460949"/>
            <a:ext cx="10820400" cy="685800"/>
          </a:xfrm>
        </p:spPr>
        <p:txBody>
          <a:bodyPr/>
          <a:lstStyle/>
          <a:p>
            <a:r>
              <a:rPr lang="en-US" dirty="0" smtClean="0"/>
              <a:t>Comment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1827651"/>
            <a:ext cx="6868484" cy="2286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33" y="803849"/>
            <a:ext cx="3705742" cy="4505954"/>
          </a:xfrm>
          <a:prstGeom prst="rect">
            <a:avLst/>
          </a:prstGeom>
        </p:spPr>
      </p:pic>
      <p:sp>
        <p:nvSpPr>
          <p:cNvPr id="12" name="Прямокутник 11"/>
          <p:cNvSpPr/>
          <p:nvPr/>
        </p:nvSpPr>
        <p:spPr>
          <a:xfrm>
            <a:off x="494675" y="46447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may think – why is a comment added to the DOM? It doesn’t affect the visual representation in any way. But there’s a rule – if something’s in HTML, then it also must be in the DOM tree.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64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460949"/>
            <a:ext cx="10820400" cy="685800"/>
          </a:xfrm>
        </p:spPr>
        <p:txBody>
          <a:bodyPr/>
          <a:lstStyle/>
          <a:p>
            <a:r>
              <a:rPr lang="en-US" dirty="0"/>
              <a:t>DOM structure in real-time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1378400"/>
            <a:ext cx="6620799" cy="2381582"/>
          </a:xfrm>
          <a:prstGeom prst="rect">
            <a:avLst/>
          </a:prstGeom>
        </p:spPr>
      </p:pic>
      <p:sp>
        <p:nvSpPr>
          <p:cNvPr id="13" name="Прямокутник 12"/>
          <p:cNvSpPr/>
          <p:nvPr/>
        </p:nvSpPr>
        <p:spPr>
          <a:xfrm>
            <a:off x="494675" y="399163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Clicking the  button in the left-upper corner allows us to choose a node from the webpage using a mouse (or other pointer devices) and “inspect” it (scroll to it in the Elements tab). This works great when we have a huge HTML page (and corresponding huge DOM) and would like to see the place of a particular element in it.</a:t>
            </a:r>
          </a:p>
          <a:p>
            <a:endParaRPr lang="en-US" dirty="0"/>
          </a:p>
          <a:p>
            <a:r>
              <a:rPr lang="en-US" dirty="0"/>
              <a:t>Another way to do it would be just right-clicking on a webpage and selecting “Inspect” in the context menu.</a:t>
            </a:r>
            <a:endParaRPr lang="uk-UA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59" y="3111689"/>
            <a:ext cx="4655223" cy="25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715782"/>
            <a:ext cx="10820400" cy="685800"/>
          </a:xfrm>
        </p:spPr>
        <p:txBody>
          <a:bodyPr/>
          <a:lstStyle/>
          <a:p>
            <a:r>
              <a:rPr lang="en-US" b="1" dirty="0"/>
              <a:t>Walking the DOM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Місце для тексту 8"/>
          <p:cNvSpPr>
            <a:spLocks noGrp="1"/>
          </p:cNvSpPr>
          <p:nvPr>
            <p:ph type="body" sz="quarter" idx="10"/>
          </p:nvPr>
        </p:nvSpPr>
        <p:spPr>
          <a:xfrm>
            <a:off x="494675" y="1401582"/>
            <a:ext cx="11011525" cy="4084818"/>
          </a:xfrm>
        </p:spPr>
        <p:txBody>
          <a:bodyPr/>
          <a:lstStyle/>
          <a:p>
            <a:r>
              <a:rPr lang="en-US" dirty="0"/>
              <a:t>The DOM allows us to do anything with elements and their contents, but first we need to reach the corresponding DOM object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All operations </a:t>
            </a:r>
            <a:r>
              <a:rPr lang="en-US" dirty="0" smtClean="0"/>
              <a:t>on </a:t>
            </a:r>
            <a:r>
              <a:rPr lang="en-US" dirty="0"/>
              <a:t>the DOM start with the document object. That’s the main “entry point” to DOM. From it we can access any node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Here’s a picture of links that allow for travel between DOM nodes:</a:t>
            </a:r>
          </a:p>
          <a:p>
            <a:endParaRPr lang="en-US" dirty="0"/>
          </a:p>
          <a:p>
            <a:endParaRPr lang="uk-UA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99" y="2750478"/>
            <a:ext cx="3829584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341e6018-ac0a-4dfb-8409-db9e0d25502e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835f28f2-30f1-4728-84d2-86d96e143488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1225</Words>
  <Application>Microsoft Office PowerPoint</Application>
  <PresentationFormat>Широкий екран</PresentationFormat>
  <Paragraphs>96</Paragraphs>
  <Slides>22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22</vt:i4>
      </vt:variant>
    </vt:vector>
  </HeadingPairs>
  <TitlesOfParts>
    <vt:vector size="30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Javascript DOM</vt:lpstr>
      <vt:lpstr>DOM tree  </vt:lpstr>
      <vt:lpstr>An example of the DOM </vt:lpstr>
      <vt:lpstr> </vt:lpstr>
      <vt:lpstr>Autocorrection</vt:lpstr>
      <vt:lpstr>Tables always have &lt;tbody&gt;</vt:lpstr>
      <vt:lpstr>Comment </vt:lpstr>
      <vt:lpstr>DOM structure in real-time </vt:lpstr>
      <vt:lpstr>Walking the DOM  </vt:lpstr>
      <vt:lpstr>Children: childNodes, firstChild, lastChild </vt:lpstr>
      <vt:lpstr> </vt:lpstr>
      <vt:lpstr> </vt:lpstr>
      <vt:lpstr>Element-only navigation  </vt:lpstr>
      <vt:lpstr>Searching: getElement*, querySelector*</vt:lpstr>
      <vt:lpstr>Презентація PowerPoint</vt:lpstr>
      <vt:lpstr>Презентація PowerPoint</vt:lpstr>
      <vt:lpstr>Презентація PowerPoint</vt:lpstr>
      <vt:lpstr>Modifying the document</vt:lpstr>
      <vt:lpstr>Modifying the document</vt:lpstr>
      <vt:lpstr>Modifying the document</vt:lpstr>
      <vt:lpstr>Modifying the document</vt:lpstr>
      <vt:lpstr>Презентація PowerPoint</vt:lpstr>
    </vt:vector>
  </TitlesOfParts>
  <Company>Verint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RePack by Diakov</cp:lastModifiedBy>
  <cp:revision>28</cp:revision>
  <dcterms:created xsi:type="dcterms:W3CDTF">2018-11-02T13:55:27Z</dcterms:created>
  <dcterms:modified xsi:type="dcterms:W3CDTF">2020-05-17T14:33:26Z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