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4"/>
  </p:notesMasterIdLst>
  <p:sldIdLst>
    <p:sldId id="1224" r:id="rId7"/>
    <p:sldId id="1231" r:id="rId8"/>
    <p:sldId id="1228" r:id="rId9"/>
    <p:sldId id="1230" r:id="rId10"/>
    <p:sldId id="1232" r:id="rId11"/>
    <p:sldId id="1233" r:id="rId12"/>
    <p:sldId id="1234" r:id="rId13"/>
    <p:sldId id="1238" r:id="rId14"/>
    <p:sldId id="1235" r:id="rId15"/>
    <p:sldId id="1236" r:id="rId16"/>
    <p:sldId id="1237" r:id="rId17"/>
    <p:sldId id="1242" r:id="rId18"/>
    <p:sldId id="1243" r:id="rId19"/>
    <p:sldId id="1240" r:id="rId20"/>
    <p:sldId id="1239" r:id="rId21"/>
    <p:sldId id="1241" r:id="rId22"/>
    <p:sldId id="1206" r:id="rId2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31"/>
            <p14:sldId id="1228"/>
            <p14:sldId id="1230"/>
            <p14:sldId id="1232"/>
            <p14:sldId id="1233"/>
            <p14:sldId id="1234"/>
            <p14:sldId id="1238"/>
            <p14:sldId id="1235"/>
            <p14:sldId id="1236"/>
            <p14:sldId id="1237"/>
            <p14:sldId id="1242"/>
            <p14:sldId id="1243"/>
            <p14:sldId id="1240"/>
            <p14:sldId id="1239"/>
            <p14:sldId id="1241"/>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49EEE"/>
    <a:srgbClr val="E93BDD"/>
    <a:srgbClr val="F26D26"/>
    <a:srgbClr val="BA124A"/>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28/04/2020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49EEE"/>
            </a:gs>
            <a:gs pos="100000">
              <a:srgbClr val="8F2585"/>
            </a:gs>
          </a:gsLst>
          <a:lin ang="10800000" scaled="0"/>
          <a:tileRect/>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49EEE"/>
            </a:gs>
            <a:gs pos="100000">
              <a:srgbClr val="8F2585"/>
            </a:gs>
          </a:gsLst>
          <a:lin ang="10800000" scaled="0"/>
          <a:tileRect/>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49EEE"/>
            </a:gs>
            <a:gs pos="100000">
              <a:srgbClr val="8F2585"/>
            </a:gs>
          </a:gsLst>
          <a:lin ang="10800000" scaled="0"/>
          <a:tileRect/>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javascript.info/function-object#the-name-property" TargetMode="External"/><Relationship Id="rId1" Type="http://schemas.openxmlformats.org/officeDocument/2006/relationships/slideLayout" Target="../slideLayouts/slideLayout16.xml"/><Relationship Id="rId6" Type="http://schemas.openxmlformats.org/officeDocument/2006/relationships/image" Target="../media/image26.png"/><Relationship Id="rId5" Type="http://schemas.openxmlformats.org/officeDocument/2006/relationships/hyperlink" Target="https://javascript.info/function-object#the-length-property" TargetMode="Externa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javascript.info/function-object#custom-properties" TargetMode="Externa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avascript.info/function-basics#local-variables" TargetMode="Externa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C6BFCD7C-0C79-467A-9369-0675D4B541D4}"/>
              </a:ext>
            </a:extLst>
          </p:cNvPr>
          <p:cNvSpPr>
            <a:spLocks noGrp="1"/>
          </p:cNvSpPr>
          <p:nvPr>
            <p:ph type="body" sz="quarter" idx="10"/>
          </p:nvPr>
        </p:nvSpPr>
        <p:spPr/>
        <p:txBody>
          <a:bodyPr/>
          <a:lstStyle/>
          <a:p>
            <a:r>
              <a:rPr lang="en-US" dirty="0" smtClean="0"/>
              <a:t>By </a:t>
            </a:r>
            <a:r>
              <a:rPr lang="en-US" dirty="0" err="1" smtClean="0"/>
              <a:t>Anastasiia</a:t>
            </a:r>
            <a:r>
              <a:rPr lang="en-US" dirty="0" smtClean="0"/>
              <a:t> </a:t>
            </a:r>
            <a:r>
              <a:rPr lang="en-US" dirty="0" err="1" smtClean="0"/>
              <a:t>Khudnytska</a:t>
            </a:r>
            <a:endParaRPr lang="uk-UA" dirty="0"/>
          </a:p>
        </p:txBody>
      </p:sp>
      <p:sp>
        <p:nvSpPr>
          <p:cNvPr id="2" name="Title 1">
            <a:extLst>
              <a:ext uri="{FF2B5EF4-FFF2-40B4-BE49-F238E27FC236}">
                <a16:creationId xmlns="" xmlns:a16="http://schemas.microsoft.com/office/drawing/2014/main" id="{3F314A52-F715-4894-9739-384FC3085337}"/>
              </a:ext>
            </a:extLst>
          </p:cNvPr>
          <p:cNvSpPr>
            <a:spLocks noGrp="1"/>
          </p:cNvSpPr>
          <p:nvPr>
            <p:ph type="title"/>
          </p:nvPr>
        </p:nvSpPr>
        <p:spPr>
          <a:xfrm>
            <a:off x="286603" y="545910"/>
            <a:ext cx="11895872" cy="6312089"/>
          </a:xfrm>
          <a:prstGeom prst="rect">
            <a:avLst/>
          </a:prstGeom>
        </p:spPr>
        <p:txBody>
          <a:bodyPr/>
          <a:lstStyle/>
          <a:p>
            <a:pPr lvl="0"/>
            <a:r>
              <a:rPr lang="en-US" dirty="0"/>
              <a:t>Functions. </a:t>
            </a:r>
            <a:r>
              <a:rPr lang="en-US" dirty="0" smtClean="0"/>
              <a:t/>
            </a:r>
            <a:br>
              <a:rPr lang="en-US" dirty="0" smtClean="0"/>
            </a:br>
            <a:r>
              <a:rPr lang="en-US" dirty="0" smtClean="0"/>
              <a:t>Part1</a:t>
            </a:r>
            <a:endParaRPr lang="en-US" dirty="0"/>
          </a:p>
        </p:txBody>
      </p:sp>
    </p:spTree>
    <p:extLst>
      <p:ext uri="{BB962C8B-B14F-4D97-AF65-F5344CB8AC3E}">
        <p14:creationId xmlns:p14="http://schemas.microsoft.com/office/powerpoint/2010/main" val="400119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A236E6E-CCA1-48F4-8FC1-2690E5DA5F74}"/>
              </a:ext>
            </a:extLst>
          </p:cNvPr>
          <p:cNvSpPr>
            <a:spLocks noGrp="1"/>
          </p:cNvSpPr>
          <p:nvPr>
            <p:ph type="title"/>
          </p:nvPr>
        </p:nvSpPr>
        <p:spPr>
          <a:xfrm>
            <a:off x="494675" y="415531"/>
            <a:ext cx="10820400" cy="685800"/>
          </a:xfrm>
        </p:spPr>
        <p:txBody>
          <a:bodyPr/>
          <a:lstStyle/>
          <a:p>
            <a:r>
              <a:rPr lang="en-US" b="1" dirty="0" smtClean="0"/>
              <a:t>Arguments</a:t>
            </a:r>
            <a:r>
              <a:rPr lang="uk-UA" b="1" dirty="0" smtClean="0"/>
              <a:t> </a:t>
            </a:r>
            <a:r>
              <a:rPr lang="en-US" b="1" dirty="0"/>
              <a:t>(ES5)</a:t>
            </a:r>
            <a:br>
              <a:rPr lang="en-US" b="1" dirty="0"/>
            </a:br>
            <a:endParaRPr lang="en-US" dirty="0"/>
          </a:p>
        </p:txBody>
      </p:sp>
      <p:sp>
        <p:nvSpPr>
          <p:cNvPr id="5" name="Text Placeholder 4">
            <a:extLst>
              <a:ext uri="{FF2B5EF4-FFF2-40B4-BE49-F238E27FC236}">
                <a16:creationId xmlns="" xmlns:a16="http://schemas.microsoft.com/office/drawing/2014/main" id="{9C6E0AE2-DB35-40C9-B9A1-25494B29AECD}"/>
              </a:ext>
            </a:extLst>
          </p:cNvPr>
          <p:cNvSpPr>
            <a:spLocks noGrp="1"/>
          </p:cNvSpPr>
          <p:nvPr>
            <p:ph type="body" sz="quarter" idx="10"/>
          </p:nvPr>
        </p:nvSpPr>
        <p:spPr>
          <a:xfrm>
            <a:off x="494675" y="1265105"/>
            <a:ext cx="10381938" cy="1846585"/>
          </a:xfrm>
        </p:spPr>
        <p:txBody>
          <a:bodyPr/>
          <a:lstStyle/>
          <a:p>
            <a:r>
              <a:rPr lang="en-US" dirty="0"/>
              <a:t>In </a:t>
            </a:r>
            <a:r>
              <a:rPr lang="en-US" dirty="0" err="1"/>
              <a:t>Javascript</a:t>
            </a:r>
            <a:r>
              <a:rPr lang="en-US" dirty="0"/>
              <a:t>, arguments is a local JavaScript object variable that is available in all non-arrow functions. arguments is an Array-like object accessible inside functions that contains the values of the arguments passed to that function</a:t>
            </a:r>
            <a:r>
              <a:rPr lang="en-US" dirty="0" smtClean="0"/>
              <a:t>.</a:t>
            </a:r>
            <a:endParaRPr lang="en-US" dirty="0"/>
          </a:p>
        </p:txBody>
      </p:sp>
      <p:pic>
        <p:nvPicPr>
          <p:cNvPr id="2" name="Рисунок 1"/>
          <p:cNvPicPr>
            <a:picLocks noChangeAspect="1"/>
          </p:cNvPicPr>
          <p:nvPr/>
        </p:nvPicPr>
        <p:blipFill>
          <a:blip r:embed="rId2"/>
          <a:stretch>
            <a:fillRect/>
          </a:stretch>
        </p:blipFill>
        <p:spPr>
          <a:xfrm>
            <a:off x="5467280" y="2481001"/>
            <a:ext cx="4645712" cy="3218259"/>
          </a:xfrm>
          <a:prstGeom prst="rect">
            <a:avLst/>
          </a:prstGeom>
        </p:spPr>
      </p:pic>
      <p:sp>
        <p:nvSpPr>
          <p:cNvPr id="9" name="Прямокутник 8"/>
          <p:cNvSpPr/>
          <p:nvPr/>
        </p:nvSpPr>
        <p:spPr>
          <a:xfrm>
            <a:off x="870502" y="3607573"/>
            <a:ext cx="4343781" cy="646331"/>
          </a:xfrm>
          <a:prstGeom prst="rect">
            <a:avLst/>
          </a:prstGeom>
        </p:spPr>
        <p:txBody>
          <a:bodyPr wrap="square">
            <a:spAutoFit/>
          </a:bodyPr>
          <a:lstStyle/>
          <a:p>
            <a:r>
              <a:rPr lang="en-US" dirty="0"/>
              <a:t>This way you can simply use a function to find (for instance) the highest value in a list of numbers:</a:t>
            </a:r>
            <a:endParaRPr lang="en-US" dirty="0"/>
          </a:p>
        </p:txBody>
      </p:sp>
    </p:spTree>
    <p:extLst>
      <p:ext uri="{BB962C8B-B14F-4D97-AF65-F5344CB8AC3E}">
        <p14:creationId xmlns:p14="http://schemas.microsoft.com/office/powerpoint/2010/main" val="2916349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A236E6E-CCA1-48F4-8FC1-2690E5DA5F74}"/>
              </a:ext>
            </a:extLst>
          </p:cNvPr>
          <p:cNvSpPr>
            <a:spLocks noGrp="1"/>
          </p:cNvSpPr>
          <p:nvPr>
            <p:ph type="title"/>
          </p:nvPr>
        </p:nvSpPr>
        <p:spPr>
          <a:xfrm>
            <a:off x="494675" y="715782"/>
            <a:ext cx="10820400" cy="685800"/>
          </a:xfrm>
        </p:spPr>
        <p:txBody>
          <a:bodyPr/>
          <a:lstStyle/>
          <a:p>
            <a:r>
              <a:rPr lang="en-US" b="1" dirty="0" smtClean="0"/>
              <a:t>Arguments</a:t>
            </a:r>
            <a:r>
              <a:rPr lang="uk-UA" b="1" dirty="0" smtClean="0"/>
              <a:t> </a:t>
            </a:r>
            <a:r>
              <a:rPr lang="en-US" b="1" dirty="0"/>
              <a:t>(ES5)</a:t>
            </a:r>
            <a:br>
              <a:rPr lang="en-US" b="1" dirty="0"/>
            </a:br>
            <a:endParaRPr lang="en-US" dirty="0"/>
          </a:p>
        </p:txBody>
      </p:sp>
      <p:pic>
        <p:nvPicPr>
          <p:cNvPr id="2" name="Рисунок 1"/>
          <p:cNvPicPr>
            <a:picLocks noChangeAspect="1"/>
          </p:cNvPicPr>
          <p:nvPr/>
        </p:nvPicPr>
        <p:blipFill>
          <a:blip r:embed="rId2"/>
          <a:stretch>
            <a:fillRect/>
          </a:stretch>
        </p:blipFill>
        <p:spPr>
          <a:xfrm>
            <a:off x="494675" y="2151902"/>
            <a:ext cx="4906060" cy="3591426"/>
          </a:xfrm>
          <a:prstGeom prst="rect">
            <a:avLst/>
          </a:prstGeom>
        </p:spPr>
      </p:pic>
      <p:pic>
        <p:nvPicPr>
          <p:cNvPr id="4098" name="Picture 2" descr="https://miro.medium.com/max/785/1*y1P6jLya-fwm7HiwutKXaA.png"/>
          <p:cNvPicPr>
            <a:picLocks noChangeAspect="1" noChangeArrowheads="1"/>
          </p:cNvPicPr>
          <p:nvPr/>
        </p:nvPicPr>
        <p:blipFill rotWithShape="1">
          <a:blip r:embed="rId3">
            <a:extLst>
              <a:ext uri="{28A0092B-C50C-407E-A947-70E740481C1C}">
                <a14:useLocalDpi xmlns:a14="http://schemas.microsoft.com/office/drawing/2010/main" val="0"/>
              </a:ext>
            </a:extLst>
          </a:blip>
          <a:srcRect r="26074"/>
          <a:stretch/>
        </p:blipFill>
        <p:spPr bwMode="auto">
          <a:xfrm>
            <a:off x="5904875" y="2151902"/>
            <a:ext cx="5527555" cy="2324101"/>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кутник 5"/>
          <p:cNvSpPr/>
          <p:nvPr/>
        </p:nvSpPr>
        <p:spPr>
          <a:xfrm>
            <a:off x="5799642" y="4556739"/>
            <a:ext cx="6028573" cy="369332"/>
          </a:xfrm>
          <a:prstGeom prst="rect">
            <a:avLst/>
          </a:prstGeom>
        </p:spPr>
        <p:txBody>
          <a:bodyPr wrap="none">
            <a:spAutoFit/>
          </a:bodyPr>
          <a:lstStyle/>
          <a:p>
            <a:r>
              <a:rPr lang="en-US" dirty="0"/>
              <a:t>The above screenshot represents the arguments object in the console.</a:t>
            </a:r>
            <a:endParaRPr lang="uk-UA" dirty="0"/>
          </a:p>
        </p:txBody>
      </p:sp>
    </p:spTree>
    <p:extLst>
      <p:ext uri="{BB962C8B-B14F-4D97-AF65-F5344CB8AC3E}">
        <p14:creationId xmlns:p14="http://schemas.microsoft.com/office/powerpoint/2010/main" val="1559138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A236E6E-CCA1-48F4-8FC1-2690E5DA5F74}"/>
              </a:ext>
            </a:extLst>
          </p:cNvPr>
          <p:cNvSpPr>
            <a:spLocks noGrp="1"/>
          </p:cNvSpPr>
          <p:nvPr>
            <p:ph type="title"/>
          </p:nvPr>
        </p:nvSpPr>
        <p:spPr>
          <a:xfrm>
            <a:off x="494675" y="715782"/>
            <a:ext cx="10820400" cy="685800"/>
          </a:xfrm>
        </p:spPr>
        <p:txBody>
          <a:bodyPr/>
          <a:lstStyle/>
          <a:p>
            <a:r>
              <a:rPr lang="en-US" b="1" dirty="0" smtClean="0"/>
              <a:t>Arguments</a:t>
            </a:r>
            <a:r>
              <a:rPr lang="uk-UA" b="1" dirty="0" smtClean="0"/>
              <a:t> </a:t>
            </a:r>
            <a:r>
              <a:rPr lang="en-US" b="1" dirty="0"/>
              <a:t>(ES5)</a:t>
            </a:r>
            <a:br>
              <a:rPr lang="en-US" b="1" dirty="0"/>
            </a:br>
            <a:endParaRPr lang="en-US" dirty="0"/>
          </a:p>
        </p:txBody>
      </p:sp>
      <p:sp>
        <p:nvSpPr>
          <p:cNvPr id="3" name="Прямокутник 2"/>
          <p:cNvSpPr/>
          <p:nvPr/>
        </p:nvSpPr>
        <p:spPr>
          <a:xfrm>
            <a:off x="2307578" y="1708172"/>
            <a:ext cx="6479332" cy="646331"/>
          </a:xfrm>
          <a:prstGeom prst="rect">
            <a:avLst/>
          </a:prstGeom>
        </p:spPr>
        <p:txBody>
          <a:bodyPr wrap="square">
            <a:spAutoFit/>
          </a:bodyPr>
          <a:lstStyle/>
          <a:p>
            <a:r>
              <a:rPr lang="en-US" dirty="0"/>
              <a:t>Since the arguments object isn’t an array, we first have to convert it into an array using the </a:t>
            </a:r>
            <a:r>
              <a:rPr lang="en-US" dirty="0" err="1">
                <a:solidFill>
                  <a:schemeClr val="bg1"/>
                </a:solidFill>
              </a:rPr>
              <a:t>Array.from</a:t>
            </a:r>
            <a:r>
              <a:rPr lang="en-US" dirty="0"/>
              <a:t> method before we can use the reduce method.</a:t>
            </a:r>
            <a:endParaRPr lang="uk-UA" dirty="0"/>
          </a:p>
        </p:txBody>
      </p:sp>
      <p:pic>
        <p:nvPicPr>
          <p:cNvPr id="5" name="Рисунок 4"/>
          <p:cNvPicPr>
            <a:picLocks noChangeAspect="1"/>
          </p:cNvPicPr>
          <p:nvPr/>
        </p:nvPicPr>
        <p:blipFill>
          <a:blip r:embed="rId2"/>
          <a:stretch>
            <a:fillRect/>
          </a:stretch>
        </p:blipFill>
        <p:spPr>
          <a:xfrm>
            <a:off x="2783001" y="2508766"/>
            <a:ext cx="5528486" cy="3455304"/>
          </a:xfrm>
          <a:prstGeom prst="rect">
            <a:avLst/>
          </a:prstGeom>
        </p:spPr>
      </p:pic>
    </p:spTree>
    <p:extLst>
      <p:ext uri="{BB962C8B-B14F-4D97-AF65-F5344CB8AC3E}">
        <p14:creationId xmlns:p14="http://schemas.microsoft.com/office/powerpoint/2010/main" val="3493312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A236E6E-CCA1-48F4-8FC1-2690E5DA5F74}"/>
              </a:ext>
            </a:extLst>
          </p:cNvPr>
          <p:cNvSpPr>
            <a:spLocks noGrp="1"/>
          </p:cNvSpPr>
          <p:nvPr>
            <p:ph type="title"/>
          </p:nvPr>
        </p:nvSpPr>
        <p:spPr>
          <a:xfrm>
            <a:off x="494675" y="715782"/>
            <a:ext cx="10820400" cy="685800"/>
          </a:xfrm>
        </p:spPr>
        <p:txBody>
          <a:bodyPr/>
          <a:lstStyle/>
          <a:p>
            <a:r>
              <a:rPr lang="en-US" b="1" dirty="0"/>
              <a:t>Rest Parameters (ES6)</a:t>
            </a:r>
            <a:br>
              <a:rPr lang="en-US" b="1" dirty="0"/>
            </a:br>
            <a:r>
              <a:rPr lang="en-US" b="1" dirty="0"/>
              <a:t/>
            </a:r>
            <a:br>
              <a:rPr lang="en-US" b="1" dirty="0"/>
            </a:br>
            <a:endParaRPr lang="en-US" dirty="0"/>
          </a:p>
        </p:txBody>
      </p:sp>
      <p:sp>
        <p:nvSpPr>
          <p:cNvPr id="2" name="Прямокутник 1"/>
          <p:cNvSpPr/>
          <p:nvPr/>
        </p:nvSpPr>
        <p:spPr>
          <a:xfrm>
            <a:off x="386686" y="1536342"/>
            <a:ext cx="11063785" cy="646331"/>
          </a:xfrm>
          <a:prstGeom prst="rect">
            <a:avLst/>
          </a:prstGeom>
        </p:spPr>
        <p:txBody>
          <a:bodyPr wrap="square">
            <a:spAutoFit/>
          </a:bodyPr>
          <a:lstStyle/>
          <a:p>
            <a:r>
              <a:rPr lang="en-US" dirty="0"/>
              <a:t>The rest parameter provides an easier and cleaner way of working with an indefinite number of arguments</a:t>
            </a:r>
            <a:r>
              <a:rPr lang="en-US" dirty="0" smtClean="0"/>
              <a:t>.</a:t>
            </a:r>
            <a:r>
              <a:rPr lang="uk-UA" dirty="0" smtClean="0"/>
              <a:t> </a:t>
            </a:r>
            <a:r>
              <a:rPr lang="en-US" dirty="0"/>
              <a:t>Using the </a:t>
            </a:r>
            <a:r>
              <a:rPr lang="en-US" b="1" dirty="0"/>
              <a:t>rest parameter,</a:t>
            </a:r>
            <a:r>
              <a:rPr lang="en-US" dirty="0"/>
              <a:t> which is the same syntax as the </a:t>
            </a:r>
            <a:r>
              <a:rPr lang="en-US" b="1" dirty="0"/>
              <a:t>spread operator</a:t>
            </a:r>
            <a:r>
              <a:rPr lang="en-US" dirty="0"/>
              <a:t>, we can pass an indefinite number of parameters to our function.</a:t>
            </a:r>
            <a:endParaRPr lang="uk-UA" dirty="0"/>
          </a:p>
        </p:txBody>
      </p:sp>
      <p:pic>
        <p:nvPicPr>
          <p:cNvPr id="6" name="Рисунок 5"/>
          <p:cNvPicPr>
            <a:picLocks noChangeAspect="1"/>
          </p:cNvPicPr>
          <p:nvPr/>
        </p:nvPicPr>
        <p:blipFill>
          <a:blip r:embed="rId2"/>
          <a:stretch>
            <a:fillRect/>
          </a:stretch>
        </p:blipFill>
        <p:spPr>
          <a:xfrm>
            <a:off x="494675" y="2792918"/>
            <a:ext cx="4848902" cy="2514951"/>
          </a:xfrm>
          <a:prstGeom prst="rect">
            <a:avLst/>
          </a:prstGeom>
        </p:spPr>
      </p:pic>
      <p:sp>
        <p:nvSpPr>
          <p:cNvPr id="9" name="Прямокутник 8"/>
          <p:cNvSpPr/>
          <p:nvPr/>
        </p:nvSpPr>
        <p:spPr>
          <a:xfrm>
            <a:off x="5477300" y="3461209"/>
            <a:ext cx="6409899" cy="369332"/>
          </a:xfrm>
          <a:prstGeom prst="rect">
            <a:avLst/>
          </a:prstGeom>
        </p:spPr>
        <p:txBody>
          <a:bodyPr wrap="square">
            <a:spAutoFit/>
          </a:bodyPr>
          <a:lstStyle/>
          <a:p>
            <a:r>
              <a:rPr lang="en-US" dirty="0"/>
              <a:t>The main difference between rest parameters and the arguments object is:</a:t>
            </a:r>
            <a:endParaRPr lang="uk-UA" dirty="0"/>
          </a:p>
        </p:txBody>
      </p:sp>
      <p:sp>
        <p:nvSpPr>
          <p:cNvPr id="11" name="Прямокутник 10"/>
          <p:cNvSpPr/>
          <p:nvPr/>
        </p:nvSpPr>
        <p:spPr>
          <a:xfrm>
            <a:off x="5721878" y="3830541"/>
            <a:ext cx="5728593" cy="1477328"/>
          </a:xfrm>
          <a:prstGeom prst="rect">
            <a:avLst/>
          </a:prstGeom>
        </p:spPr>
        <p:txBody>
          <a:bodyPr wrap="square">
            <a:spAutoFit/>
          </a:bodyPr>
          <a:lstStyle/>
          <a:p>
            <a:pPr marL="285750" indent="-285750">
              <a:buFont typeface="Arial" panose="020B0604020202020204" pitchFamily="34" charset="0"/>
              <a:buChar char="•"/>
            </a:pPr>
            <a:r>
              <a:rPr lang="en-US" dirty="0"/>
              <a:t>All the array methods like map, sort, filter can be applied directly on the rest parameters array but not on the arguments object. To use Array methods on the arguments object, it must be converted to a real array first.</a:t>
            </a:r>
          </a:p>
          <a:p>
            <a:pPr marL="285750" indent="-285750">
              <a:buFont typeface="Arial" panose="020B0604020202020204" pitchFamily="34" charset="0"/>
              <a:buChar char="•"/>
            </a:pPr>
            <a:r>
              <a:rPr lang="en-US" dirty="0" smtClean="0"/>
              <a:t>The </a:t>
            </a:r>
            <a:r>
              <a:rPr lang="en-US" dirty="0"/>
              <a:t>arguments object is not available in arrow functions.</a:t>
            </a:r>
            <a:endParaRPr lang="uk-UA" dirty="0"/>
          </a:p>
        </p:txBody>
      </p:sp>
    </p:spTree>
    <p:extLst>
      <p:ext uri="{BB962C8B-B14F-4D97-AF65-F5344CB8AC3E}">
        <p14:creationId xmlns:p14="http://schemas.microsoft.com/office/powerpoint/2010/main" val="3028159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A236E6E-CCA1-48F4-8FC1-2690E5DA5F74}"/>
              </a:ext>
            </a:extLst>
          </p:cNvPr>
          <p:cNvSpPr>
            <a:spLocks noGrp="1"/>
          </p:cNvSpPr>
          <p:nvPr>
            <p:ph type="title"/>
          </p:nvPr>
        </p:nvSpPr>
        <p:spPr>
          <a:xfrm>
            <a:off x="494675" y="715782"/>
            <a:ext cx="10820400" cy="685800"/>
          </a:xfrm>
        </p:spPr>
        <p:txBody>
          <a:bodyPr/>
          <a:lstStyle/>
          <a:p>
            <a:r>
              <a:rPr lang="en-US" b="1" dirty="0"/>
              <a:t>Function object</a:t>
            </a:r>
            <a:endParaRPr lang="en-US" dirty="0"/>
          </a:p>
        </p:txBody>
      </p:sp>
      <p:sp>
        <p:nvSpPr>
          <p:cNvPr id="5" name="Text Placeholder 4">
            <a:extLst>
              <a:ext uri="{FF2B5EF4-FFF2-40B4-BE49-F238E27FC236}">
                <a16:creationId xmlns="" xmlns:a16="http://schemas.microsoft.com/office/drawing/2014/main" id="{9C6E0AE2-DB35-40C9-B9A1-25494B29AECD}"/>
              </a:ext>
            </a:extLst>
          </p:cNvPr>
          <p:cNvSpPr>
            <a:spLocks noGrp="1"/>
          </p:cNvSpPr>
          <p:nvPr>
            <p:ph type="body" sz="quarter" idx="10"/>
          </p:nvPr>
        </p:nvSpPr>
        <p:spPr>
          <a:xfrm>
            <a:off x="494675" y="2356087"/>
            <a:ext cx="10381938" cy="2653259"/>
          </a:xfrm>
        </p:spPr>
        <p:txBody>
          <a:bodyPr/>
          <a:lstStyle/>
          <a:p>
            <a:r>
              <a:rPr lang="en-US" dirty="0"/>
              <a:t>Creating a Function object:</a:t>
            </a:r>
            <a:endParaRPr lang="en-US" dirty="0"/>
          </a:p>
        </p:txBody>
      </p:sp>
      <p:sp>
        <p:nvSpPr>
          <p:cNvPr id="2" name="Прямокутник 1"/>
          <p:cNvSpPr/>
          <p:nvPr/>
        </p:nvSpPr>
        <p:spPr>
          <a:xfrm>
            <a:off x="494675" y="1555669"/>
            <a:ext cx="10820400" cy="646331"/>
          </a:xfrm>
          <a:prstGeom prst="rect">
            <a:avLst/>
          </a:prstGeom>
        </p:spPr>
        <p:txBody>
          <a:bodyPr wrap="square">
            <a:spAutoFit/>
          </a:bodyPr>
          <a:lstStyle/>
          <a:p>
            <a:r>
              <a:rPr lang="en-US" dirty="0"/>
              <a:t>In JavaScript, functions are objects.</a:t>
            </a:r>
          </a:p>
          <a:p>
            <a:r>
              <a:rPr lang="en-US" dirty="0"/>
              <a:t>We can not only call them, but also treat them as objects: add/remove properties, pass by reference etc.</a:t>
            </a:r>
          </a:p>
        </p:txBody>
      </p:sp>
      <p:pic>
        <p:nvPicPr>
          <p:cNvPr id="3" name="Рисунок 2"/>
          <p:cNvPicPr>
            <a:picLocks noChangeAspect="1"/>
          </p:cNvPicPr>
          <p:nvPr/>
        </p:nvPicPr>
        <p:blipFill>
          <a:blip r:embed="rId2"/>
          <a:stretch>
            <a:fillRect/>
          </a:stretch>
        </p:blipFill>
        <p:spPr>
          <a:xfrm>
            <a:off x="3125367" y="2301495"/>
            <a:ext cx="6361249" cy="468313"/>
          </a:xfrm>
          <a:prstGeom prst="rect">
            <a:avLst/>
          </a:prstGeom>
        </p:spPr>
      </p:pic>
      <p:sp>
        <p:nvSpPr>
          <p:cNvPr id="9" name="Прямокутник 8"/>
          <p:cNvSpPr/>
          <p:nvPr/>
        </p:nvSpPr>
        <p:spPr>
          <a:xfrm>
            <a:off x="494674" y="3012414"/>
            <a:ext cx="11269695" cy="1200329"/>
          </a:xfrm>
          <a:prstGeom prst="rect">
            <a:avLst/>
          </a:prstGeom>
        </p:spPr>
        <p:txBody>
          <a:bodyPr wrap="square">
            <a:spAutoFit/>
          </a:bodyPr>
          <a:lstStyle/>
          <a:p>
            <a:r>
              <a:rPr lang="en-US" dirty="0"/>
              <a:t>In contrast to standard ordinary object, function objects have also a prototype property that we can use to add properties. These properties will then be common to all new objects we create.</a:t>
            </a:r>
          </a:p>
          <a:p>
            <a:r>
              <a:rPr lang="en-US" dirty="0"/>
              <a:t>The prototype property is a reference to a standard ordinary object that contains all the properties that are common to all objects that will be created.</a:t>
            </a:r>
            <a:endParaRPr lang="uk-UA" dirty="0"/>
          </a:p>
        </p:txBody>
      </p:sp>
      <p:pic>
        <p:nvPicPr>
          <p:cNvPr id="10" name="Рисунок 9"/>
          <p:cNvPicPr>
            <a:picLocks noChangeAspect="1"/>
          </p:cNvPicPr>
          <p:nvPr/>
        </p:nvPicPr>
        <p:blipFill>
          <a:blip r:embed="rId3"/>
          <a:stretch>
            <a:fillRect/>
          </a:stretch>
        </p:blipFill>
        <p:spPr>
          <a:xfrm>
            <a:off x="613640" y="4386454"/>
            <a:ext cx="6772337" cy="1748094"/>
          </a:xfrm>
          <a:prstGeom prst="rect">
            <a:avLst/>
          </a:prstGeom>
        </p:spPr>
      </p:pic>
      <p:pic>
        <p:nvPicPr>
          <p:cNvPr id="11" name="Рисунок 10"/>
          <p:cNvPicPr>
            <a:picLocks noChangeAspect="1"/>
          </p:cNvPicPr>
          <p:nvPr/>
        </p:nvPicPr>
        <p:blipFill>
          <a:blip r:embed="rId4"/>
          <a:stretch>
            <a:fillRect/>
          </a:stretch>
        </p:blipFill>
        <p:spPr>
          <a:xfrm>
            <a:off x="7736540" y="5244118"/>
            <a:ext cx="1871484" cy="643695"/>
          </a:xfrm>
          <a:prstGeom prst="rect">
            <a:avLst/>
          </a:prstGeom>
        </p:spPr>
      </p:pic>
    </p:spTree>
    <p:extLst>
      <p:ext uri="{BB962C8B-B14F-4D97-AF65-F5344CB8AC3E}">
        <p14:creationId xmlns:p14="http://schemas.microsoft.com/office/powerpoint/2010/main" val="2842919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A236E6E-CCA1-48F4-8FC1-2690E5DA5F74}"/>
              </a:ext>
            </a:extLst>
          </p:cNvPr>
          <p:cNvSpPr>
            <a:spLocks noGrp="1"/>
          </p:cNvSpPr>
          <p:nvPr>
            <p:ph type="title"/>
          </p:nvPr>
        </p:nvSpPr>
        <p:spPr>
          <a:xfrm>
            <a:off x="494675" y="715782"/>
            <a:ext cx="10820400" cy="685800"/>
          </a:xfrm>
        </p:spPr>
        <p:txBody>
          <a:bodyPr/>
          <a:lstStyle/>
          <a:p>
            <a:r>
              <a:rPr lang="en-US" b="1" dirty="0"/>
              <a:t>Function object</a:t>
            </a:r>
            <a:br>
              <a:rPr lang="en-US" b="1" dirty="0"/>
            </a:br>
            <a:endParaRPr lang="en-US" dirty="0"/>
          </a:p>
        </p:txBody>
      </p:sp>
      <p:sp>
        <p:nvSpPr>
          <p:cNvPr id="2" name="Прямокутник 1"/>
          <p:cNvSpPr/>
          <p:nvPr/>
        </p:nvSpPr>
        <p:spPr>
          <a:xfrm>
            <a:off x="494675" y="1874264"/>
            <a:ext cx="2492990" cy="369332"/>
          </a:xfrm>
          <a:prstGeom prst="rect">
            <a:avLst/>
          </a:prstGeom>
        </p:spPr>
        <p:txBody>
          <a:bodyPr wrap="none">
            <a:spAutoFit/>
          </a:bodyPr>
          <a:lstStyle/>
          <a:p>
            <a:r>
              <a:rPr lang="en-US" b="1" dirty="0">
                <a:solidFill>
                  <a:srgbClr val="333333"/>
                </a:solidFill>
                <a:latin typeface="BlinkMacSystemFont"/>
                <a:hlinkClick r:id="rId2"/>
              </a:rPr>
              <a:t>The “name” property</a:t>
            </a:r>
            <a:endParaRPr lang="en-US" b="1" i="0" dirty="0">
              <a:solidFill>
                <a:srgbClr val="333333"/>
              </a:solidFill>
              <a:effectLst/>
              <a:latin typeface="BlinkMacSystemFont"/>
            </a:endParaRPr>
          </a:p>
        </p:txBody>
      </p:sp>
      <p:pic>
        <p:nvPicPr>
          <p:cNvPr id="3" name="Рисунок 2"/>
          <p:cNvPicPr>
            <a:picLocks noChangeAspect="1"/>
          </p:cNvPicPr>
          <p:nvPr/>
        </p:nvPicPr>
        <p:blipFill>
          <a:blip r:embed="rId3"/>
          <a:stretch>
            <a:fillRect/>
          </a:stretch>
        </p:blipFill>
        <p:spPr>
          <a:xfrm>
            <a:off x="587769" y="2440027"/>
            <a:ext cx="3229986" cy="1412395"/>
          </a:xfrm>
          <a:prstGeom prst="rect">
            <a:avLst/>
          </a:prstGeom>
        </p:spPr>
      </p:pic>
      <p:pic>
        <p:nvPicPr>
          <p:cNvPr id="6" name="Рисунок 5"/>
          <p:cNvPicPr>
            <a:picLocks noChangeAspect="1"/>
          </p:cNvPicPr>
          <p:nvPr/>
        </p:nvPicPr>
        <p:blipFill>
          <a:blip r:embed="rId4"/>
          <a:stretch>
            <a:fillRect/>
          </a:stretch>
        </p:blipFill>
        <p:spPr>
          <a:xfrm>
            <a:off x="587769" y="4102604"/>
            <a:ext cx="4725331" cy="1511147"/>
          </a:xfrm>
          <a:prstGeom prst="rect">
            <a:avLst/>
          </a:prstGeom>
        </p:spPr>
      </p:pic>
      <p:sp>
        <p:nvSpPr>
          <p:cNvPr id="7" name="Прямокутник 6"/>
          <p:cNvSpPr/>
          <p:nvPr/>
        </p:nvSpPr>
        <p:spPr>
          <a:xfrm>
            <a:off x="7184182" y="1874264"/>
            <a:ext cx="2582758" cy="369332"/>
          </a:xfrm>
          <a:prstGeom prst="rect">
            <a:avLst/>
          </a:prstGeom>
        </p:spPr>
        <p:txBody>
          <a:bodyPr wrap="none">
            <a:spAutoFit/>
          </a:bodyPr>
          <a:lstStyle/>
          <a:p>
            <a:r>
              <a:rPr lang="en-US" b="1" dirty="0">
                <a:solidFill>
                  <a:srgbClr val="333333"/>
                </a:solidFill>
                <a:latin typeface="BlinkMacSystemFont"/>
                <a:hlinkClick r:id="rId5"/>
              </a:rPr>
              <a:t>The “length” property</a:t>
            </a:r>
            <a:endParaRPr lang="en-US" b="1" i="0" dirty="0">
              <a:solidFill>
                <a:srgbClr val="333333"/>
              </a:solidFill>
              <a:effectLst/>
              <a:latin typeface="BlinkMacSystemFont"/>
            </a:endParaRPr>
          </a:p>
        </p:txBody>
      </p:sp>
      <p:pic>
        <p:nvPicPr>
          <p:cNvPr id="8" name="Рисунок 7"/>
          <p:cNvPicPr>
            <a:picLocks noChangeAspect="1"/>
          </p:cNvPicPr>
          <p:nvPr/>
        </p:nvPicPr>
        <p:blipFill>
          <a:blip r:embed="rId6"/>
          <a:stretch>
            <a:fillRect/>
          </a:stretch>
        </p:blipFill>
        <p:spPr>
          <a:xfrm>
            <a:off x="6732917" y="3363881"/>
            <a:ext cx="3722759" cy="1886878"/>
          </a:xfrm>
          <a:prstGeom prst="rect">
            <a:avLst/>
          </a:prstGeom>
        </p:spPr>
      </p:pic>
      <p:sp>
        <p:nvSpPr>
          <p:cNvPr id="10" name="Прямокутник 9"/>
          <p:cNvSpPr/>
          <p:nvPr/>
        </p:nvSpPr>
        <p:spPr>
          <a:xfrm>
            <a:off x="5953454" y="2320980"/>
            <a:ext cx="5281683" cy="923330"/>
          </a:xfrm>
          <a:prstGeom prst="rect">
            <a:avLst/>
          </a:prstGeom>
        </p:spPr>
        <p:txBody>
          <a:bodyPr wrap="square">
            <a:spAutoFit/>
          </a:bodyPr>
          <a:lstStyle/>
          <a:p>
            <a:pPr algn="ctr"/>
            <a:r>
              <a:rPr lang="en-US" dirty="0"/>
              <a:t>There is another built-in property “length” that returns the number of function </a:t>
            </a:r>
            <a:r>
              <a:rPr lang="en-US" dirty="0" smtClean="0"/>
              <a:t>parameters</a:t>
            </a:r>
            <a:r>
              <a:rPr lang="uk-UA" dirty="0" smtClean="0"/>
              <a:t>.</a:t>
            </a:r>
          </a:p>
          <a:p>
            <a:pPr algn="ctr"/>
            <a:r>
              <a:rPr lang="en-US" dirty="0"/>
              <a:t>Here we can see that rest parameters are not counted.</a:t>
            </a:r>
            <a:endParaRPr lang="uk-UA" dirty="0"/>
          </a:p>
        </p:txBody>
      </p:sp>
    </p:spTree>
    <p:extLst>
      <p:ext uri="{BB962C8B-B14F-4D97-AF65-F5344CB8AC3E}">
        <p14:creationId xmlns:p14="http://schemas.microsoft.com/office/powerpoint/2010/main" val="3557094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A236E6E-CCA1-48F4-8FC1-2690E5DA5F74}"/>
              </a:ext>
            </a:extLst>
          </p:cNvPr>
          <p:cNvSpPr>
            <a:spLocks noGrp="1"/>
          </p:cNvSpPr>
          <p:nvPr>
            <p:ph type="title"/>
          </p:nvPr>
        </p:nvSpPr>
        <p:spPr>
          <a:xfrm>
            <a:off x="494675" y="715782"/>
            <a:ext cx="10820400" cy="685800"/>
          </a:xfrm>
        </p:spPr>
        <p:txBody>
          <a:bodyPr/>
          <a:lstStyle/>
          <a:p>
            <a:r>
              <a:rPr lang="en-US" b="1" dirty="0"/>
              <a:t>Function object</a:t>
            </a:r>
            <a:br>
              <a:rPr lang="en-US" b="1" dirty="0"/>
            </a:br>
            <a:endParaRPr lang="en-US" dirty="0"/>
          </a:p>
        </p:txBody>
      </p:sp>
      <p:sp>
        <p:nvSpPr>
          <p:cNvPr id="11" name="Прямокутник 10"/>
          <p:cNvSpPr/>
          <p:nvPr/>
        </p:nvSpPr>
        <p:spPr>
          <a:xfrm>
            <a:off x="4453330" y="1612473"/>
            <a:ext cx="2236510" cy="369332"/>
          </a:xfrm>
          <a:prstGeom prst="rect">
            <a:avLst/>
          </a:prstGeom>
        </p:spPr>
        <p:txBody>
          <a:bodyPr wrap="none">
            <a:spAutoFit/>
          </a:bodyPr>
          <a:lstStyle/>
          <a:p>
            <a:r>
              <a:rPr lang="en-US" b="1" dirty="0">
                <a:solidFill>
                  <a:srgbClr val="333333"/>
                </a:solidFill>
                <a:latin typeface="BlinkMacSystemFont"/>
                <a:hlinkClick r:id="rId2"/>
              </a:rPr>
              <a:t>Custom properties</a:t>
            </a:r>
            <a:endParaRPr lang="en-US" b="1" i="0" dirty="0">
              <a:solidFill>
                <a:srgbClr val="333333"/>
              </a:solidFill>
              <a:effectLst/>
              <a:latin typeface="BlinkMacSystemFont"/>
            </a:endParaRPr>
          </a:p>
        </p:txBody>
      </p:sp>
      <p:sp>
        <p:nvSpPr>
          <p:cNvPr id="13" name="Прямокутник 12"/>
          <p:cNvSpPr/>
          <p:nvPr/>
        </p:nvSpPr>
        <p:spPr>
          <a:xfrm>
            <a:off x="2523586" y="2016878"/>
            <a:ext cx="6096000" cy="646331"/>
          </a:xfrm>
          <a:prstGeom prst="rect">
            <a:avLst/>
          </a:prstGeom>
        </p:spPr>
        <p:txBody>
          <a:bodyPr>
            <a:spAutoFit/>
          </a:bodyPr>
          <a:lstStyle/>
          <a:p>
            <a:pPr algn="ctr"/>
            <a:r>
              <a:rPr lang="en-US" dirty="0"/>
              <a:t>We can also add properties of our own</a:t>
            </a:r>
            <a:r>
              <a:rPr lang="en-US" dirty="0" smtClean="0"/>
              <a:t>.</a:t>
            </a:r>
            <a:endParaRPr lang="en-US" dirty="0"/>
          </a:p>
          <a:p>
            <a:pPr algn="ctr"/>
            <a:r>
              <a:rPr lang="en-US" dirty="0"/>
              <a:t>Here we add the counter property to track the total calls count:</a:t>
            </a:r>
            <a:endParaRPr lang="uk-UA" dirty="0"/>
          </a:p>
        </p:txBody>
      </p:sp>
      <p:pic>
        <p:nvPicPr>
          <p:cNvPr id="14" name="Рисунок 13"/>
          <p:cNvPicPr>
            <a:picLocks noChangeAspect="1"/>
          </p:cNvPicPr>
          <p:nvPr/>
        </p:nvPicPr>
        <p:blipFill>
          <a:blip r:embed="rId3"/>
          <a:stretch>
            <a:fillRect/>
          </a:stretch>
        </p:blipFill>
        <p:spPr>
          <a:xfrm>
            <a:off x="2894687" y="2847595"/>
            <a:ext cx="5353797" cy="2391109"/>
          </a:xfrm>
          <a:prstGeom prst="rect">
            <a:avLst/>
          </a:prstGeom>
        </p:spPr>
      </p:pic>
      <p:sp>
        <p:nvSpPr>
          <p:cNvPr id="16" name="Прямокутник 15"/>
          <p:cNvSpPr/>
          <p:nvPr/>
        </p:nvSpPr>
        <p:spPr>
          <a:xfrm>
            <a:off x="2894687" y="5467076"/>
            <a:ext cx="2421881" cy="369332"/>
          </a:xfrm>
          <a:prstGeom prst="rect">
            <a:avLst/>
          </a:prstGeom>
        </p:spPr>
        <p:txBody>
          <a:bodyPr wrap="none">
            <a:spAutoFit/>
          </a:bodyPr>
          <a:lstStyle/>
          <a:p>
            <a:r>
              <a:rPr lang="en-US" dirty="0"/>
              <a:t>A property is not a variable</a:t>
            </a:r>
            <a:endParaRPr lang="uk-UA" dirty="0"/>
          </a:p>
        </p:txBody>
      </p:sp>
    </p:spTree>
    <p:extLst>
      <p:ext uri="{BB962C8B-B14F-4D97-AF65-F5344CB8AC3E}">
        <p14:creationId xmlns:p14="http://schemas.microsoft.com/office/powerpoint/2010/main" val="2559474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A236E6E-CCA1-48F4-8FC1-2690E5DA5F74}"/>
              </a:ext>
            </a:extLst>
          </p:cNvPr>
          <p:cNvSpPr>
            <a:spLocks noGrp="1"/>
          </p:cNvSpPr>
          <p:nvPr>
            <p:ph type="title"/>
          </p:nvPr>
        </p:nvSpPr>
        <p:spPr/>
        <p:txBody>
          <a:bodyPr/>
          <a:lstStyle/>
          <a:p>
            <a:r>
              <a:rPr lang="en-US" b="1" dirty="0"/>
              <a:t>What is a Function?</a:t>
            </a:r>
            <a:br>
              <a:rPr lang="en-US" b="1" dirty="0"/>
            </a:br>
            <a:endParaRPr lang="uk-UA" dirty="0"/>
          </a:p>
        </p:txBody>
      </p:sp>
      <p:sp>
        <p:nvSpPr>
          <p:cNvPr id="5" name="Text Placeholder 4">
            <a:extLst>
              <a:ext uri="{FF2B5EF4-FFF2-40B4-BE49-F238E27FC236}">
                <a16:creationId xmlns="" xmlns:a16="http://schemas.microsoft.com/office/drawing/2014/main" id="{9C6E0AE2-DB35-40C9-B9A1-25494B29AECD}"/>
              </a:ext>
            </a:extLst>
          </p:cNvPr>
          <p:cNvSpPr>
            <a:spLocks noGrp="1"/>
          </p:cNvSpPr>
          <p:nvPr>
            <p:ph type="body" sz="quarter" idx="10"/>
          </p:nvPr>
        </p:nvSpPr>
        <p:spPr>
          <a:xfrm>
            <a:off x="685800" y="1952469"/>
            <a:ext cx="10820400" cy="3144187"/>
          </a:xfrm>
        </p:spPr>
        <p:txBody>
          <a:bodyPr/>
          <a:lstStyle/>
          <a:p>
            <a:pPr marL="342900" indent="-342900">
              <a:buFont typeface="Arial" panose="020B0604020202020204" pitchFamily="34" charset="0"/>
              <a:buChar char="•"/>
            </a:pPr>
            <a:r>
              <a:rPr lang="en-US" sz="2400" dirty="0"/>
              <a:t>A function is a subprogram designed to perform a particular task.</a:t>
            </a:r>
          </a:p>
          <a:p>
            <a:pPr marL="342900" indent="-342900">
              <a:buFont typeface="Arial" panose="020B0604020202020204" pitchFamily="34" charset="0"/>
              <a:buChar char="•"/>
            </a:pPr>
            <a:r>
              <a:rPr lang="en-US" sz="2400" dirty="0"/>
              <a:t>Functions are executed when they are called. This is known as invoking a function.</a:t>
            </a:r>
          </a:p>
          <a:p>
            <a:pPr marL="342900" indent="-342900">
              <a:buFont typeface="Arial" panose="020B0604020202020204" pitchFamily="34" charset="0"/>
              <a:buChar char="•"/>
            </a:pPr>
            <a:r>
              <a:rPr lang="en-US" sz="2400" dirty="0"/>
              <a:t>Values can be passed into functions and used within the function.</a:t>
            </a:r>
          </a:p>
          <a:p>
            <a:pPr marL="342900" indent="-342900">
              <a:buFont typeface="Arial" panose="020B0604020202020204" pitchFamily="34" charset="0"/>
              <a:buChar char="•"/>
            </a:pPr>
            <a:r>
              <a:rPr lang="en-US" sz="2400" dirty="0"/>
              <a:t>Functions always return a value. In JavaScript, if no return value is specified, the function will return undefined.</a:t>
            </a:r>
          </a:p>
          <a:p>
            <a:pPr marL="342900" indent="-342900">
              <a:buFont typeface="Arial" panose="020B0604020202020204" pitchFamily="34" charset="0"/>
              <a:buChar char="•"/>
            </a:pPr>
            <a:r>
              <a:rPr lang="en-US" sz="2400" dirty="0"/>
              <a:t>Functions are objects.</a:t>
            </a:r>
            <a:endParaRPr lang="uk-UA" sz="2400" dirty="0"/>
          </a:p>
        </p:txBody>
      </p:sp>
    </p:spTree>
    <p:extLst>
      <p:ext uri="{BB962C8B-B14F-4D97-AF65-F5344CB8AC3E}">
        <p14:creationId xmlns:p14="http://schemas.microsoft.com/office/powerpoint/2010/main" val="1778806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A236E6E-CCA1-48F4-8FC1-2690E5DA5F74}"/>
              </a:ext>
            </a:extLst>
          </p:cNvPr>
          <p:cNvSpPr>
            <a:spLocks noGrp="1"/>
          </p:cNvSpPr>
          <p:nvPr>
            <p:ph type="title"/>
          </p:nvPr>
        </p:nvSpPr>
        <p:spPr/>
        <p:txBody>
          <a:bodyPr/>
          <a:lstStyle/>
          <a:p>
            <a:r>
              <a:rPr lang="en-US" dirty="0"/>
              <a:t>Function Declarations</a:t>
            </a:r>
            <a:br>
              <a:rPr lang="en-US" dirty="0"/>
            </a:br>
            <a:endParaRPr lang="uk-UA" dirty="0"/>
          </a:p>
        </p:txBody>
      </p:sp>
      <p:sp>
        <p:nvSpPr>
          <p:cNvPr id="5" name="Text Placeholder 4">
            <a:extLst>
              <a:ext uri="{FF2B5EF4-FFF2-40B4-BE49-F238E27FC236}">
                <a16:creationId xmlns="" xmlns:a16="http://schemas.microsoft.com/office/drawing/2014/main" id="{9C6E0AE2-DB35-40C9-B9A1-25494B29AECD}"/>
              </a:ext>
            </a:extLst>
          </p:cNvPr>
          <p:cNvSpPr>
            <a:spLocks noGrp="1"/>
          </p:cNvSpPr>
          <p:nvPr>
            <p:ph type="body" sz="quarter" idx="10"/>
          </p:nvPr>
        </p:nvSpPr>
        <p:spPr>
          <a:xfrm>
            <a:off x="895662" y="1589804"/>
            <a:ext cx="10820400" cy="674557"/>
          </a:xfrm>
        </p:spPr>
        <p:txBody>
          <a:bodyPr/>
          <a:lstStyle/>
          <a:p>
            <a:r>
              <a:rPr lang="en-US" dirty="0"/>
              <a:t>Declared functions are not executed immediately. They are "saved for later use", and will be executed later, when they are invoked (called upon).</a:t>
            </a:r>
            <a:endParaRPr lang="uk-UA" dirty="0"/>
          </a:p>
        </p:txBody>
      </p:sp>
      <p:sp>
        <p:nvSpPr>
          <p:cNvPr id="2" name="Прямокутник 1"/>
          <p:cNvSpPr/>
          <p:nvPr/>
        </p:nvSpPr>
        <p:spPr>
          <a:xfrm>
            <a:off x="6450768" y="2260810"/>
            <a:ext cx="4641955" cy="923330"/>
          </a:xfrm>
          <a:prstGeom prst="rect">
            <a:avLst/>
          </a:prstGeom>
          <a:solidFill>
            <a:schemeClr val="tx1"/>
          </a:solidFill>
        </p:spPr>
        <p:txBody>
          <a:bodyPr wrap="square">
            <a:spAutoFit/>
          </a:bodyPr>
          <a:lstStyle/>
          <a:p>
            <a:r>
              <a:rPr lang="en-US" dirty="0" smtClean="0">
                <a:solidFill>
                  <a:srgbClr val="0000CD"/>
                </a:solidFill>
                <a:latin typeface="Consolas" panose="020B0609020204030204" pitchFamily="49" charset="0"/>
              </a:rPr>
              <a:t>function</a:t>
            </a:r>
            <a:r>
              <a:rPr lang="en-US" dirty="0" smtClean="0">
                <a:solidFill>
                  <a:srgbClr val="000000"/>
                </a:solidFill>
                <a:latin typeface="Consolas" panose="020B0609020204030204" pitchFamily="49" charset="0"/>
              </a:rPr>
              <a:t> </a:t>
            </a:r>
            <a:r>
              <a:rPr lang="en-US" i="1" dirty="0" err="1" smtClean="0">
                <a:solidFill>
                  <a:srgbClr val="000000"/>
                </a:solidFill>
                <a:latin typeface="Consolas" panose="020B0609020204030204" pitchFamily="49" charset="0"/>
              </a:rPr>
              <a:t>functionName</a:t>
            </a:r>
            <a:r>
              <a:rPr lang="en-US" dirty="0" smtClean="0">
                <a:solidFill>
                  <a:srgbClr val="000000"/>
                </a:solidFill>
                <a:latin typeface="Consolas" panose="020B0609020204030204" pitchFamily="49" charset="0"/>
              </a:rPr>
              <a:t>(</a:t>
            </a:r>
            <a:r>
              <a:rPr lang="en-US" i="1" dirty="0" smtClean="0">
                <a:solidFill>
                  <a:srgbClr val="000000"/>
                </a:solidFill>
                <a:latin typeface="Consolas" panose="020B0609020204030204" pitchFamily="49" charset="0"/>
              </a:rPr>
              <a:t>parameters</a:t>
            </a:r>
            <a:r>
              <a:rPr lang="en-US" dirty="0" smtClean="0">
                <a:solidFill>
                  <a:srgbClr val="000000"/>
                </a:solidFill>
                <a:latin typeface="Consolas" panose="020B0609020204030204" pitchFamily="49" charset="0"/>
              </a:rPr>
              <a:t>) {</a:t>
            </a:r>
            <a:r>
              <a:rPr lang="en-US" dirty="0" smtClean="0"/>
              <a:t/>
            </a:r>
            <a:br>
              <a:rPr lang="en-US" dirty="0" smtClean="0"/>
            </a:br>
            <a:r>
              <a:rPr lang="en-US" dirty="0" smtClean="0">
                <a:solidFill>
                  <a:srgbClr val="000000"/>
                </a:solidFill>
                <a:latin typeface="Consolas" panose="020B0609020204030204" pitchFamily="49" charset="0"/>
              </a:rPr>
              <a:t>  </a:t>
            </a:r>
            <a:r>
              <a:rPr lang="en-US" dirty="0" smtClean="0">
                <a:solidFill>
                  <a:srgbClr val="008000"/>
                </a:solidFill>
                <a:latin typeface="Consolas" panose="020B0609020204030204" pitchFamily="49" charset="0"/>
              </a:rPr>
              <a:t>// </a:t>
            </a:r>
            <a:r>
              <a:rPr lang="en-US" i="1" dirty="0" smtClean="0">
                <a:solidFill>
                  <a:srgbClr val="008000"/>
                </a:solidFill>
                <a:latin typeface="Consolas" panose="020B0609020204030204" pitchFamily="49" charset="0"/>
              </a:rPr>
              <a:t>code to be executed</a:t>
            </a:r>
            <a:r>
              <a:rPr lang="en-US" dirty="0" smtClean="0">
                <a:solidFill>
                  <a:srgbClr val="008000"/>
                </a:solidFill>
                <a:latin typeface="Consolas" panose="020B0609020204030204" pitchFamily="49" charset="0"/>
              </a:rPr>
              <a:t/>
            </a:r>
            <a:br>
              <a:rPr lang="en-US" dirty="0" smtClean="0">
                <a:solidFill>
                  <a:srgbClr val="008000"/>
                </a:solidFill>
                <a:latin typeface="Consolas" panose="020B0609020204030204" pitchFamily="49" charset="0"/>
              </a:rPr>
            </a:br>
            <a:r>
              <a:rPr lang="en-US" dirty="0" smtClean="0">
                <a:solidFill>
                  <a:srgbClr val="000000"/>
                </a:solidFill>
                <a:latin typeface="Consolas" panose="020B0609020204030204" pitchFamily="49" charset="0"/>
              </a:rPr>
              <a:t>}</a:t>
            </a:r>
            <a:endParaRPr lang="uk-UA" dirty="0"/>
          </a:p>
        </p:txBody>
      </p:sp>
      <p:pic>
        <p:nvPicPr>
          <p:cNvPr id="9" name="Рисунок 8"/>
          <p:cNvPicPr>
            <a:picLocks noChangeAspect="1"/>
          </p:cNvPicPr>
          <p:nvPr/>
        </p:nvPicPr>
        <p:blipFill>
          <a:blip r:embed="rId2"/>
          <a:stretch>
            <a:fillRect/>
          </a:stretch>
        </p:blipFill>
        <p:spPr>
          <a:xfrm>
            <a:off x="895662" y="3067195"/>
            <a:ext cx="3412024" cy="1998675"/>
          </a:xfrm>
          <a:prstGeom prst="rect">
            <a:avLst/>
          </a:prstGeom>
        </p:spPr>
      </p:pic>
      <p:sp>
        <p:nvSpPr>
          <p:cNvPr id="10" name="Прямокутник 9"/>
          <p:cNvSpPr/>
          <p:nvPr/>
        </p:nvSpPr>
        <p:spPr>
          <a:xfrm>
            <a:off x="4996723" y="3718362"/>
            <a:ext cx="6096000" cy="1754326"/>
          </a:xfrm>
          <a:prstGeom prst="rect">
            <a:avLst/>
          </a:prstGeom>
        </p:spPr>
        <p:txBody>
          <a:bodyPr>
            <a:spAutoFit/>
          </a:bodyPr>
          <a:lstStyle/>
          <a:p>
            <a:r>
              <a:rPr lang="uk-UA" dirty="0" err="1"/>
              <a:t>The</a:t>
            </a:r>
            <a:r>
              <a:rPr lang="uk-UA" dirty="0"/>
              <a:t> </a:t>
            </a:r>
            <a:r>
              <a:rPr lang="uk-UA" dirty="0" err="1"/>
              <a:t>function</a:t>
            </a:r>
            <a:r>
              <a:rPr lang="uk-UA" dirty="0"/>
              <a:t> </a:t>
            </a:r>
            <a:r>
              <a:rPr lang="uk-UA" dirty="0" err="1"/>
              <a:t>declaration</a:t>
            </a:r>
            <a:r>
              <a:rPr lang="uk-UA" dirty="0"/>
              <a:t> </a:t>
            </a:r>
            <a:r>
              <a:rPr lang="uk-UA" dirty="0" err="1"/>
              <a:t>creates</a:t>
            </a:r>
            <a:r>
              <a:rPr lang="uk-UA" dirty="0"/>
              <a:t> a </a:t>
            </a:r>
            <a:r>
              <a:rPr lang="uk-UA" dirty="0" err="1"/>
              <a:t>variable</a:t>
            </a:r>
            <a:r>
              <a:rPr lang="uk-UA" dirty="0"/>
              <a:t> </a:t>
            </a:r>
            <a:r>
              <a:rPr lang="uk-UA" dirty="0" err="1"/>
              <a:t>in</a:t>
            </a:r>
            <a:r>
              <a:rPr lang="uk-UA" dirty="0"/>
              <a:t> </a:t>
            </a:r>
            <a:r>
              <a:rPr lang="uk-UA" dirty="0" err="1"/>
              <a:t>the</a:t>
            </a:r>
            <a:r>
              <a:rPr lang="uk-UA" dirty="0"/>
              <a:t> </a:t>
            </a:r>
            <a:r>
              <a:rPr lang="uk-UA" dirty="0" err="1"/>
              <a:t>current</a:t>
            </a:r>
            <a:r>
              <a:rPr lang="uk-UA" dirty="0"/>
              <a:t> </a:t>
            </a:r>
            <a:r>
              <a:rPr lang="uk-UA" dirty="0" err="1"/>
              <a:t>scope</a:t>
            </a:r>
            <a:r>
              <a:rPr lang="uk-UA" dirty="0"/>
              <a:t> </a:t>
            </a:r>
            <a:r>
              <a:rPr lang="uk-UA" dirty="0" err="1"/>
              <a:t>with</a:t>
            </a:r>
            <a:r>
              <a:rPr lang="uk-UA" dirty="0"/>
              <a:t> </a:t>
            </a:r>
            <a:r>
              <a:rPr lang="uk-UA" dirty="0" err="1"/>
              <a:t>the</a:t>
            </a:r>
            <a:r>
              <a:rPr lang="uk-UA" dirty="0"/>
              <a:t> </a:t>
            </a:r>
            <a:r>
              <a:rPr lang="uk-UA" dirty="0" err="1"/>
              <a:t>identifier</a:t>
            </a:r>
            <a:r>
              <a:rPr lang="uk-UA" dirty="0"/>
              <a:t> </a:t>
            </a:r>
            <a:r>
              <a:rPr lang="uk-UA" dirty="0" err="1"/>
              <a:t>equal</a:t>
            </a:r>
            <a:r>
              <a:rPr lang="uk-UA" dirty="0"/>
              <a:t> </a:t>
            </a:r>
            <a:r>
              <a:rPr lang="uk-UA" dirty="0" err="1"/>
              <a:t>to</a:t>
            </a:r>
            <a:r>
              <a:rPr lang="uk-UA" dirty="0"/>
              <a:t> </a:t>
            </a:r>
            <a:r>
              <a:rPr lang="uk-UA" dirty="0" err="1"/>
              <a:t>the</a:t>
            </a:r>
            <a:r>
              <a:rPr lang="uk-UA" dirty="0"/>
              <a:t> </a:t>
            </a:r>
            <a:r>
              <a:rPr lang="uk-UA" dirty="0" err="1"/>
              <a:t>function</a:t>
            </a:r>
            <a:r>
              <a:rPr lang="uk-UA" dirty="0"/>
              <a:t> </a:t>
            </a:r>
            <a:r>
              <a:rPr lang="uk-UA" dirty="0" err="1"/>
              <a:t>name</a:t>
            </a:r>
            <a:r>
              <a:rPr lang="uk-UA" dirty="0"/>
              <a:t>. </a:t>
            </a:r>
            <a:r>
              <a:rPr lang="uk-UA" dirty="0" err="1"/>
              <a:t>This</a:t>
            </a:r>
            <a:r>
              <a:rPr lang="uk-UA" dirty="0"/>
              <a:t> </a:t>
            </a:r>
            <a:r>
              <a:rPr lang="uk-UA" dirty="0" err="1"/>
              <a:t>variable</a:t>
            </a:r>
            <a:r>
              <a:rPr lang="uk-UA" dirty="0"/>
              <a:t> </a:t>
            </a:r>
            <a:r>
              <a:rPr lang="uk-UA" dirty="0" err="1"/>
              <a:t>holds</a:t>
            </a:r>
            <a:r>
              <a:rPr lang="uk-UA" dirty="0"/>
              <a:t> </a:t>
            </a:r>
            <a:r>
              <a:rPr lang="uk-UA" dirty="0" err="1"/>
              <a:t>the</a:t>
            </a:r>
            <a:r>
              <a:rPr lang="uk-UA" dirty="0"/>
              <a:t> </a:t>
            </a:r>
            <a:r>
              <a:rPr lang="uk-UA" dirty="0" err="1"/>
              <a:t>function</a:t>
            </a:r>
            <a:r>
              <a:rPr lang="uk-UA" dirty="0"/>
              <a:t> </a:t>
            </a:r>
            <a:r>
              <a:rPr lang="uk-UA" dirty="0" err="1"/>
              <a:t>object</a:t>
            </a:r>
            <a:r>
              <a:rPr lang="uk-UA" dirty="0"/>
              <a:t>.</a:t>
            </a:r>
          </a:p>
          <a:p>
            <a:endParaRPr lang="uk-UA" dirty="0"/>
          </a:p>
          <a:p>
            <a:r>
              <a:rPr lang="uk-UA" dirty="0" err="1"/>
              <a:t>The</a:t>
            </a:r>
            <a:r>
              <a:rPr lang="uk-UA" dirty="0"/>
              <a:t> </a:t>
            </a:r>
            <a:r>
              <a:rPr lang="uk-UA" dirty="0" err="1"/>
              <a:t>function</a:t>
            </a:r>
            <a:r>
              <a:rPr lang="uk-UA" dirty="0"/>
              <a:t> </a:t>
            </a:r>
            <a:r>
              <a:rPr lang="uk-UA" dirty="0" err="1"/>
              <a:t>variable</a:t>
            </a:r>
            <a:r>
              <a:rPr lang="uk-UA" dirty="0"/>
              <a:t> </a:t>
            </a:r>
            <a:r>
              <a:rPr lang="uk-UA" dirty="0" err="1"/>
              <a:t>is</a:t>
            </a:r>
            <a:r>
              <a:rPr lang="uk-UA" dirty="0"/>
              <a:t> </a:t>
            </a:r>
            <a:r>
              <a:rPr lang="uk-UA" dirty="0" err="1"/>
              <a:t>hoisted</a:t>
            </a:r>
            <a:r>
              <a:rPr lang="uk-UA" dirty="0"/>
              <a:t> </a:t>
            </a:r>
            <a:r>
              <a:rPr lang="uk-UA" dirty="0" err="1"/>
              <a:t>up</a:t>
            </a:r>
            <a:r>
              <a:rPr lang="uk-UA" dirty="0"/>
              <a:t> </a:t>
            </a:r>
            <a:r>
              <a:rPr lang="uk-UA" dirty="0" err="1"/>
              <a:t>to</a:t>
            </a:r>
            <a:r>
              <a:rPr lang="uk-UA" dirty="0"/>
              <a:t> </a:t>
            </a:r>
            <a:r>
              <a:rPr lang="uk-UA" dirty="0" err="1"/>
              <a:t>the</a:t>
            </a:r>
            <a:r>
              <a:rPr lang="uk-UA" dirty="0"/>
              <a:t> </a:t>
            </a:r>
            <a:r>
              <a:rPr lang="uk-UA" dirty="0" err="1"/>
              <a:t>top</a:t>
            </a:r>
            <a:r>
              <a:rPr lang="uk-UA" dirty="0"/>
              <a:t> </a:t>
            </a:r>
            <a:r>
              <a:rPr lang="uk-UA" dirty="0" err="1"/>
              <a:t>of</a:t>
            </a:r>
            <a:r>
              <a:rPr lang="uk-UA" dirty="0"/>
              <a:t> </a:t>
            </a:r>
            <a:r>
              <a:rPr lang="uk-UA" dirty="0" err="1"/>
              <a:t>the</a:t>
            </a:r>
            <a:r>
              <a:rPr lang="uk-UA" dirty="0"/>
              <a:t> </a:t>
            </a:r>
            <a:r>
              <a:rPr lang="uk-UA" dirty="0" err="1"/>
              <a:t>current</a:t>
            </a:r>
            <a:r>
              <a:rPr lang="uk-UA" dirty="0"/>
              <a:t> </a:t>
            </a:r>
            <a:r>
              <a:rPr lang="uk-UA" dirty="0" err="1"/>
              <a:t>scope</a:t>
            </a:r>
            <a:r>
              <a:rPr lang="uk-UA" dirty="0"/>
              <a:t>, </a:t>
            </a:r>
            <a:r>
              <a:rPr lang="uk-UA" dirty="0" err="1"/>
              <a:t>which</a:t>
            </a:r>
            <a:r>
              <a:rPr lang="uk-UA" dirty="0"/>
              <a:t> </a:t>
            </a:r>
            <a:r>
              <a:rPr lang="uk-UA" dirty="0" err="1"/>
              <a:t>means</a:t>
            </a:r>
            <a:r>
              <a:rPr lang="uk-UA" dirty="0"/>
              <a:t> </a:t>
            </a:r>
            <a:r>
              <a:rPr lang="uk-UA" dirty="0" err="1"/>
              <a:t>that</a:t>
            </a:r>
            <a:r>
              <a:rPr lang="uk-UA" dirty="0"/>
              <a:t> </a:t>
            </a:r>
            <a:r>
              <a:rPr lang="uk-UA" dirty="0" err="1"/>
              <a:t>the</a:t>
            </a:r>
            <a:r>
              <a:rPr lang="uk-UA" dirty="0"/>
              <a:t> </a:t>
            </a:r>
            <a:r>
              <a:rPr lang="uk-UA" dirty="0" err="1"/>
              <a:t>function</a:t>
            </a:r>
            <a:r>
              <a:rPr lang="uk-UA" dirty="0"/>
              <a:t> </a:t>
            </a:r>
            <a:r>
              <a:rPr lang="uk-UA" dirty="0" err="1"/>
              <a:t>can</a:t>
            </a:r>
            <a:r>
              <a:rPr lang="uk-UA" dirty="0"/>
              <a:t> </a:t>
            </a:r>
            <a:r>
              <a:rPr lang="uk-UA" dirty="0" err="1"/>
              <a:t>be</a:t>
            </a:r>
            <a:r>
              <a:rPr lang="uk-UA" dirty="0"/>
              <a:t> </a:t>
            </a:r>
            <a:r>
              <a:rPr lang="uk-UA" dirty="0" err="1"/>
              <a:t>invoked</a:t>
            </a:r>
            <a:r>
              <a:rPr lang="uk-UA" dirty="0"/>
              <a:t> </a:t>
            </a:r>
            <a:r>
              <a:rPr lang="uk-UA" dirty="0" err="1"/>
              <a:t>before</a:t>
            </a:r>
            <a:r>
              <a:rPr lang="uk-UA" dirty="0"/>
              <a:t> </a:t>
            </a:r>
            <a:r>
              <a:rPr lang="uk-UA" dirty="0" err="1"/>
              <a:t>the</a:t>
            </a:r>
            <a:r>
              <a:rPr lang="uk-UA" dirty="0"/>
              <a:t> </a:t>
            </a:r>
            <a:r>
              <a:rPr lang="uk-UA" dirty="0" err="1" smtClean="0"/>
              <a:t>declaration</a:t>
            </a:r>
            <a:r>
              <a:rPr lang="uk-UA" dirty="0" smtClean="0"/>
              <a:t>.</a:t>
            </a:r>
            <a:endParaRPr lang="uk-UA" dirty="0"/>
          </a:p>
        </p:txBody>
      </p:sp>
    </p:spTree>
    <p:extLst>
      <p:ext uri="{BB962C8B-B14F-4D97-AF65-F5344CB8AC3E}">
        <p14:creationId xmlns:p14="http://schemas.microsoft.com/office/powerpoint/2010/main" val="1943036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A236E6E-CCA1-48F4-8FC1-2690E5DA5F74}"/>
              </a:ext>
            </a:extLst>
          </p:cNvPr>
          <p:cNvSpPr>
            <a:spLocks noGrp="1"/>
          </p:cNvSpPr>
          <p:nvPr>
            <p:ph type="title"/>
          </p:nvPr>
        </p:nvSpPr>
        <p:spPr/>
        <p:txBody>
          <a:bodyPr/>
          <a:lstStyle/>
          <a:p>
            <a:r>
              <a:rPr lang="en-US" dirty="0"/>
              <a:t>Function Declarations</a:t>
            </a:r>
            <a:br>
              <a:rPr lang="en-US" dirty="0"/>
            </a:br>
            <a:endParaRPr lang="uk-UA" dirty="0"/>
          </a:p>
        </p:txBody>
      </p:sp>
      <p:sp>
        <p:nvSpPr>
          <p:cNvPr id="5" name="Text Placeholder 4">
            <a:extLst>
              <a:ext uri="{FF2B5EF4-FFF2-40B4-BE49-F238E27FC236}">
                <a16:creationId xmlns="" xmlns:a16="http://schemas.microsoft.com/office/drawing/2014/main" id="{9C6E0AE2-DB35-40C9-B9A1-25494B29AECD}"/>
              </a:ext>
            </a:extLst>
          </p:cNvPr>
          <p:cNvSpPr>
            <a:spLocks noGrp="1"/>
          </p:cNvSpPr>
          <p:nvPr>
            <p:ph type="body" sz="quarter" idx="10"/>
          </p:nvPr>
        </p:nvSpPr>
        <p:spPr>
          <a:xfrm>
            <a:off x="649510" y="4617817"/>
            <a:ext cx="10820400" cy="674557"/>
          </a:xfrm>
        </p:spPr>
        <p:txBody>
          <a:bodyPr/>
          <a:lstStyle/>
          <a:p>
            <a:r>
              <a:rPr lang="en-US" dirty="0"/>
              <a:t>The function declaration function hello(name) {...} create a variable hello that is hoisted to the top of the current scope. hello variable holds the function object and hello.name contains the function name: 'hello'.</a:t>
            </a:r>
            <a:endParaRPr lang="uk-UA" dirty="0"/>
          </a:p>
        </p:txBody>
      </p:sp>
      <p:pic>
        <p:nvPicPr>
          <p:cNvPr id="6" name="Рисунок 5"/>
          <p:cNvPicPr>
            <a:picLocks noChangeAspect="1"/>
          </p:cNvPicPr>
          <p:nvPr/>
        </p:nvPicPr>
        <p:blipFill>
          <a:blip r:embed="rId2"/>
          <a:stretch>
            <a:fillRect/>
          </a:stretch>
        </p:blipFill>
        <p:spPr>
          <a:xfrm>
            <a:off x="5355172" y="1860142"/>
            <a:ext cx="5446490" cy="2224165"/>
          </a:xfrm>
          <a:prstGeom prst="rect">
            <a:avLst/>
          </a:prstGeom>
        </p:spPr>
      </p:pic>
    </p:spTree>
    <p:extLst>
      <p:ext uri="{BB962C8B-B14F-4D97-AF65-F5344CB8AC3E}">
        <p14:creationId xmlns:p14="http://schemas.microsoft.com/office/powerpoint/2010/main" val="1582156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A236E6E-CCA1-48F4-8FC1-2690E5DA5F74}"/>
              </a:ext>
            </a:extLst>
          </p:cNvPr>
          <p:cNvSpPr>
            <a:spLocks noGrp="1"/>
          </p:cNvSpPr>
          <p:nvPr>
            <p:ph type="title"/>
          </p:nvPr>
        </p:nvSpPr>
        <p:spPr>
          <a:xfrm>
            <a:off x="494675" y="715782"/>
            <a:ext cx="10820400" cy="685800"/>
          </a:xfrm>
        </p:spPr>
        <p:txBody>
          <a:bodyPr/>
          <a:lstStyle/>
          <a:p>
            <a:r>
              <a:rPr lang="en-US" dirty="0"/>
              <a:t>JavaScript Function Scope</a:t>
            </a:r>
          </a:p>
        </p:txBody>
      </p:sp>
      <p:sp>
        <p:nvSpPr>
          <p:cNvPr id="5" name="Text Placeholder 4">
            <a:extLst>
              <a:ext uri="{FF2B5EF4-FFF2-40B4-BE49-F238E27FC236}">
                <a16:creationId xmlns="" xmlns:a16="http://schemas.microsoft.com/office/drawing/2014/main" id="{9C6E0AE2-DB35-40C9-B9A1-25494B29AECD}"/>
              </a:ext>
            </a:extLst>
          </p:cNvPr>
          <p:cNvSpPr>
            <a:spLocks noGrp="1"/>
          </p:cNvSpPr>
          <p:nvPr>
            <p:ph type="body" sz="quarter" idx="10"/>
          </p:nvPr>
        </p:nvSpPr>
        <p:spPr>
          <a:xfrm>
            <a:off x="494675" y="2136099"/>
            <a:ext cx="10381938" cy="2653259"/>
          </a:xfrm>
        </p:spPr>
        <p:txBody>
          <a:bodyPr/>
          <a:lstStyle/>
          <a:p>
            <a:r>
              <a:rPr lang="en-US" dirty="0"/>
              <a:t>In JavaScript there are two types of scope:</a:t>
            </a:r>
          </a:p>
          <a:p>
            <a:pPr marL="342900" indent="-342900">
              <a:buFont typeface="Arial" panose="020B0604020202020204" pitchFamily="34" charset="0"/>
              <a:buChar char="•"/>
            </a:pPr>
            <a:r>
              <a:rPr lang="en-US" dirty="0"/>
              <a:t>Local scope</a:t>
            </a:r>
          </a:p>
          <a:p>
            <a:pPr marL="342900" indent="-342900">
              <a:buFont typeface="Arial" panose="020B0604020202020204" pitchFamily="34" charset="0"/>
              <a:buChar char="•"/>
            </a:pPr>
            <a:r>
              <a:rPr lang="en-US" dirty="0"/>
              <a:t>Global scope</a:t>
            </a:r>
          </a:p>
          <a:p>
            <a:r>
              <a:rPr lang="en-US" dirty="0"/>
              <a:t>JavaScript has function scope: Each function creates a new scope.</a:t>
            </a:r>
          </a:p>
          <a:p>
            <a:r>
              <a:rPr lang="en-US" dirty="0"/>
              <a:t>Scope determines the accessibility (visibility) of these variables.</a:t>
            </a:r>
          </a:p>
          <a:p>
            <a:r>
              <a:rPr lang="en-US" dirty="0"/>
              <a:t>Variables defined inside a function are not accessible (visible) from outside the function.</a:t>
            </a:r>
          </a:p>
        </p:txBody>
      </p:sp>
    </p:spTree>
    <p:extLst>
      <p:ext uri="{BB962C8B-B14F-4D97-AF65-F5344CB8AC3E}">
        <p14:creationId xmlns:p14="http://schemas.microsoft.com/office/powerpoint/2010/main" val="2087590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A236E6E-CCA1-48F4-8FC1-2690E5DA5F74}"/>
              </a:ext>
            </a:extLst>
          </p:cNvPr>
          <p:cNvSpPr>
            <a:spLocks noGrp="1"/>
          </p:cNvSpPr>
          <p:nvPr>
            <p:ph type="title"/>
          </p:nvPr>
        </p:nvSpPr>
        <p:spPr>
          <a:xfrm>
            <a:off x="494675" y="715782"/>
            <a:ext cx="10820400" cy="685800"/>
          </a:xfrm>
        </p:spPr>
        <p:txBody>
          <a:bodyPr/>
          <a:lstStyle/>
          <a:p>
            <a:r>
              <a:rPr lang="en-US" dirty="0" smtClean="0"/>
              <a:t>Local/Global Variables</a:t>
            </a:r>
            <a:endParaRPr lang="en-US" dirty="0"/>
          </a:p>
        </p:txBody>
      </p:sp>
      <p:sp>
        <p:nvSpPr>
          <p:cNvPr id="5" name="Text Placeholder 4">
            <a:extLst>
              <a:ext uri="{FF2B5EF4-FFF2-40B4-BE49-F238E27FC236}">
                <a16:creationId xmlns="" xmlns:a16="http://schemas.microsoft.com/office/drawing/2014/main" id="{9C6E0AE2-DB35-40C9-B9A1-25494B29AECD}"/>
              </a:ext>
            </a:extLst>
          </p:cNvPr>
          <p:cNvSpPr>
            <a:spLocks noGrp="1"/>
          </p:cNvSpPr>
          <p:nvPr>
            <p:ph type="body" sz="quarter" idx="10"/>
          </p:nvPr>
        </p:nvSpPr>
        <p:spPr>
          <a:xfrm>
            <a:off x="629586" y="1671405"/>
            <a:ext cx="4905622" cy="1251678"/>
          </a:xfrm>
        </p:spPr>
        <p:txBody>
          <a:bodyPr/>
          <a:lstStyle/>
          <a:p>
            <a:r>
              <a:rPr lang="en-US" sz="2400" b="1" dirty="0">
                <a:hlinkClick r:id="rId2"/>
              </a:rPr>
              <a:t>Local variables</a:t>
            </a:r>
            <a:endParaRPr lang="en-US" sz="2400" b="1" dirty="0"/>
          </a:p>
          <a:p>
            <a:r>
              <a:rPr lang="en-US" dirty="0"/>
              <a:t>A variable declared inside a function is only visible inside that function.</a:t>
            </a:r>
          </a:p>
        </p:txBody>
      </p:sp>
      <p:pic>
        <p:nvPicPr>
          <p:cNvPr id="2" name="Рисунок 1"/>
          <p:cNvPicPr>
            <a:picLocks noChangeAspect="1"/>
          </p:cNvPicPr>
          <p:nvPr/>
        </p:nvPicPr>
        <p:blipFill>
          <a:blip r:embed="rId3"/>
          <a:stretch>
            <a:fillRect/>
          </a:stretch>
        </p:blipFill>
        <p:spPr>
          <a:xfrm>
            <a:off x="629586" y="3496544"/>
            <a:ext cx="4905622" cy="2194084"/>
          </a:xfrm>
          <a:prstGeom prst="rect">
            <a:avLst/>
          </a:prstGeom>
        </p:spPr>
      </p:pic>
      <p:sp>
        <p:nvSpPr>
          <p:cNvPr id="6" name="Прямокутник 5"/>
          <p:cNvSpPr/>
          <p:nvPr/>
        </p:nvSpPr>
        <p:spPr>
          <a:xfrm>
            <a:off x="6456469" y="1531341"/>
            <a:ext cx="5188390" cy="1692771"/>
          </a:xfrm>
          <a:prstGeom prst="rect">
            <a:avLst/>
          </a:prstGeom>
        </p:spPr>
        <p:txBody>
          <a:bodyPr wrap="square">
            <a:spAutoFit/>
          </a:bodyPr>
          <a:lstStyle/>
          <a:p>
            <a:r>
              <a:rPr lang="en-US" sz="2400" b="1" dirty="0" smtClean="0">
                <a:hlinkClick r:id="rId2"/>
              </a:rPr>
              <a:t>Global variables</a:t>
            </a:r>
            <a:endParaRPr lang="en-US" sz="2400" dirty="0" smtClean="0"/>
          </a:p>
          <a:p>
            <a:r>
              <a:rPr lang="en-US" sz="2000" dirty="0" smtClean="0"/>
              <a:t>A </a:t>
            </a:r>
            <a:r>
              <a:rPr lang="en-US" sz="2000" dirty="0"/>
              <a:t>variable declared outside a function, becomes GLOBAL</a:t>
            </a:r>
            <a:r>
              <a:rPr lang="en-US" sz="2000" dirty="0" smtClean="0"/>
              <a:t>.</a:t>
            </a:r>
            <a:endParaRPr lang="en-US" sz="2000" dirty="0"/>
          </a:p>
          <a:p>
            <a:r>
              <a:rPr lang="en-US" sz="2000" dirty="0"/>
              <a:t>A global variable has global scope: All scripts and functions on a web page can access it. </a:t>
            </a:r>
            <a:endParaRPr lang="uk-UA" sz="2000" dirty="0"/>
          </a:p>
        </p:txBody>
      </p:sp>
      <p:pic>
        <p:nvPicPr>
          <p:cNvPr id="7" name="Рисунок 6"/>
          <p:cNvPicPr>
            <a:picLocks noChangeAspect="1"/>
          </p:cNvPicPr>
          <p:nvPr/>
        </p:nvPicPr>
        <p:blipFill>
          <a:blip r:embed="rId4"/>
          <a:stretch>
            <a:fillRect/>
          </a:stretch>
        </p:blipFill>
        <p:spPr>
          <a:xfrm>
            <a:off x="6456468" y="3496544"/>
            <a:ext cx="5188390" cy="2214709"/>
          </a:xfrm>
          <a:prstGeom prst="rect">
            <a:avLst/>
          </a:prstGeom>
        </p:spPr>
      </p:pic>
    </p:spTree>
    <p:extLst>
      <p:ext uri="{BB962C8B-B14F-4D97-AF65-F5344CB8AC3E}">
        <p14:creationId xmlns:p14="http://schemas.microsoft.com/office/powerpoint/2010/main" val="1985963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A236E6E-CCA1-48F4-8FC1-2690E5DA5F74}"/>
              </a:ext>
            </a:extLst>
          </p:cNvPr>
          <p:cNvSpPr>
            <a:spLocks noGrp="1"/>
          </p:cNvSpPr>
          <p:nvPr>
            <p:ph type="title"/>
          </p:nvPr>
        </p:nvSpPr>
        <p:spPr>
          <a:xfrm>
            <a:off x="494675" y="460949"/>
            <a:ext cx="10820400" cy="685800"/>
          </a:xfrm>
        </p:spPr>
        <p:txBody>
          <a:bodyPr/>
          <a:lstStyle/>
          <a:p>
            <a:r>
              <a:rPr lang="en-US" dirty="0"/>
              <a:t>Hoisting</a:t>
            </a:r>
            <a:br>
              <a:rPr lang="en-US" dirty="0"/>
            </a:br>
            <a:endParaRPr lang="en-US" dirty="0"/>
          </a:p>
        </p:txBody>
      </p:sp>
      <p:sp>
        <p:nvSpPr>
          <p:cNvPr id="5" name="Text Placeholder 4">
            <a:extLst>
              <a:ext uri="{FF2B5EF4-FFF2-40B4-BE49-F238E27FC236}">
                <a16:creationId xmlns="" xmlns:a16="http://schemas.microsoft.com/office/drawing/2014/main" id="{9C6E0AE2-DB35-40C9-B9A1-25494B29AECD}"/>
              </a:ext>
            </a:extLst>
          </p:cNvPr>
          <p:cNvSpPr>
            <a:spLocks noGrp="1"/>
          </p:cNvSpPr>
          <p:nvPr>
            <p:ph type="body" sz="quarter" idx="10"/>
          </p:nvPr>
        </p:nvSpPr>
        <p:spPr>
          <a:xfrm>
            <a:off x="494675" y="1334126"/>
            <a:ext cx="10820400" cy="1199212"/>
          </a:xfrm>
        </p:spPr>
        <p:txBody>
          <a:bodyPr/>
          <a:lstStyle/>
          <a:p>
            <a:r>
              <a:rPr lang="en-US" dirty="0"/>
              <a:t>JavaScript Declarations are </a:t>
            </a:r>
            <a:r>
              <a:rPr lang="en-US" dirty="0" smtClean="0"/>
              <a:t>Hoisted. </a:t>
            </a:r>
          </a:p>
          <a:p>
            <a:r>
              <a:rPr lang="en-US" dirty="0"/>
              <a:t>In JavaScript, a variable can be declared after it has been used.</a:t>
            </a:r>
          </a:p>
          <a:p>
            <a:r>
              <a:rPr lang="en-US" dirty="0"/>
              <a:t>In other words; a variable can be used before it has been declared.</a:t>
            </a:r>
          </a:p>
          <a:p>
            <a:endParaRPr lang="en-US" dirty="0"/>
          </a:p>
        </p:txBody>
      </p:sp>
      <p:pic>
        <p:nvPicPr>
          <p:cNvPr id="2" name="Рисунок 1"/>
          <p:cNvPicPr>
            <a:picLocks noChangeAspect="1"/>
          </p:cNvPicPr>
          <p:nvPr/>
        </p:nvPicPr>
        <p:blipFill rotWithShape="1">
          <a:blip r:embed="rId2"/>
          <a:srcRect r="1840"/>
          <a:stretch/>
        </p:blipFill>
        <p:spPr>
          <a:xfrm>
            <a:off x="311181" y="3306402"/>
            <a:ext cx="5533734" cy="1482957"/>
          </a:xfrm>
          <a:prstGeom prst="rect">
            <a:avLst/>
          </a:prstGeom>
        </p:spPr>
      </p:pic>
      <p:pic>
        <p:nvPicPr>
          <p:cNvPr id="3" name="Рисунок 2"/>
          <p:cNvPicPr>
            <a:picLocks noChangeAspect="1"/>
          </p:cNvPicPr>
          <p:nvPr/>
        </p:nvPicPr>
        <p:blipFill rotWithShape="1">
          <a:blip r:embed="rId3"/>
          <a:srcRect r="2553"/>
          <a:stretch/>
        </p:blipFill>
        <p:spPr>
          <a:xfrm>
            <a:off x="5844915" y="4343935"/>
            <a:ext cx="6192187" cy="1422997"/>
          </a:xfrm>
          <a:prstGeom prst="rect">
            <a:avLst/>
          </a:prstGeom>
        </p:spPr>
      </p:pic>
      <p:sp>
        <p:nvSpPr>
          <p:cNvPr id="6" name="TextBox 5"/>
          <p:cNvSpPr txBox="1"/>
          <p:nvPr/>
        </p:nvSpPr>
        <p:spPr>
          <a:xfrm>
            <a:off x="494675" y="2822069"/>
            <a:ext cx="316112" cy="400110"/>
          </a:xfrm>
          <a:prstGeom prst="rect">
            <a:avLst/>
          </a:prstGeom>
          <a:noFill/>
        </p:spPr>
        <p:txBody>
          <a:bodyPr wrap="none" rtlCol="0">
            <a:spAutoFit/>
          </a:bodyPr>
          <a:lstStyle/>
          <a:p>
            <a:r>
              <a:rPr lang="en-US" sz="2000" b="1" dirty="0" smtClean="0">
                <a:solidFill>
                  <a:schemeClr val="bg1"/>
                </a:solidFill>
              </a:rPr>
              <a:t>1</a:t>
            </a:r>
            <a:endParaRPr lang="uk-UA" b="1" dirty="0">
              <a:solidFill>
                <a:schemeClr val="bg1"/>
              </a:solidFill>
            </a:endParaRPr>
          </a:p>
        </p:txBody>
      </p:sp>
      <p:sp>
        <p:nvSpPr>
          <p:cNvPr id="7" name="TextBox 6"/>
          <p:cNvSpPr txBox="1"/>
          <p:nvPr/>
        </p:nvSpPr>
        <p:spPr>
          <a:xfrm>
            <a:off x="11327566" y="3847825"/>
            <a:ext cx="316112" cy="400110"/>
          </a:xfrm>
          <a:prstGeom prst="rect">
            <a:avLst/>
          </a:prstGeom>
          <a:noFill/>
        </p:spPr>
        <p:txBody>
          <a:bodyPr wrap="none" rtlCol="0">
            <a:spAutoFit/>
          </a:bodyPr>
          <a:lstStyle/>
          <a:p>
            <a:r>
              <a:rPr lang="en-US" sz="2000" b="1" dirty="0" smtClean="0">
                <a:solidFill>
                  <a:schemeClr val="bg1"/>
                </a:solidFill>
              </a:rPr>
              <a:t>2</a:t>
            </a:r>
            <a:endParaRPr lang="uk-UA" b="1" dirty="0">
              <a:solidFill>
                <a:schemeClr val="bg1"/>
              </a:solidFill>
            </a:endParaRPr>
          </a:p>
        </p:txBody>
      </p:sp>
    </p:spTree>
    <p:extLst>
      <p:ext uri="{BB962C8B-B14F-4D97-AF65-F5344CB8AC3E}">
        <p14:creationId xmlns:p14="http://schemas.microsoft.com/office/powerpoint/2010/main" val="1756432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A236E6E-CCA1-48F4-8FC1-2690E5DA5F74}"/>
              </a:ext>
            </a:extLst>
          </p:cNvPr>
          <p:cNvSpPr>
            <a:spLocks noGrp="1"/>
          </p:cNvSpPr>
          <p:nvPr>
            <p:ph type="title"/>
          </p:nvPr>
        </p:nvSpPr>
        <p:spPr>
          <a:xfrm>
            <a:off x="494675" y="460949"/>
            <a:ext cx="10820400" cy="685800"/>
          </a:xfrm>
        </p:spPr>
        <p:txBody>
          <a:bodyPr/>
          <a:lstStyle/>
          <a:p>
            <a:r>
              <a:rPr lang="en-US" dirty="0"/>
              <a:t>Hoisting</a:t>
            </a:r>
            <a:br>
              <a:rPr lang="en-US" dirty="0"/>
            </a:br>
            <a:endParaRPr lang="en-US" dirty="0"/>
          </a:p>
        </p:txBody>
      </p:sp>
      <p:sp>
        <p:nvSpPr>
          <p:cNvPr id="5" name="Text Placeholder 4">
            <a:extLst>
              <a:ext uri="{FF2B5EF4-FFF2-40B4-BE49-F238E27FC236}">
                <a16:creationId xmlns="" xmlns:a16="http://schemas.microsoft.com/office/drawing/2014/main" id="{9C6E0AE2-DB35-40C9-B9A1-25494B29AECD}"/>
              </a:ext>
            </a:extLst>
          </p:cNvPr>
          <p:cNvSpPr>
            <a:spLocks noGrp="1"/>
          </p:cNvSpPr>
          <p:nvPr>
            <p:ph type="body" sz="quarter" idx="10"/>
          </p:nvPr>
        </p:nvSpPr>
        <p:spPr>
          <a:xfrm>
            <a:off x="494675" y="1334126"/>
            <a:ext cx="10820400" cy="914399"/>
          </a:xfrm>
        </p:spPr>
        <p:txBody>
          <a:bodyPr/>
          <a:lstStyle/>
          <a:p>
            <a:r>
              <a:rPr lang="en-US" dirty="0"/>
              <a:t>JavaScript Initializations are Not Hoisted</a:t>
            </a:r>
          </a:p>
          <a:p>
            <a:r>
              <a:rPr lang="en-US" dirty="0"/>
              <a:t>JavaScript only hoists declarations, not initializations.</a:t>
            </a:r>
          </a:p>
          <a:p>
            <a:endParaRPr lang="en-US" dirty="0"/>
          </a:p>
        </p:txBody>
      </p:sp>
      <p:sp>
        <p:nvSpPr>
          <p:cNvPr id="6" name="TextBox 5"/>
          <p:cNvSpPr txBox="1"/>
          <p:nvPr/>
        </p:nvSpPr>
        <p:spPr>
          <a:xfrm>
            <a:off x="384883" y="2390338"/>
            <a:ext cx="316112" cy="400110"/>
          </a:xfrm>
          <a:prstGeom prst="rect">
            <a:avLst/>
          </a:prstGeom>
          <a:noFill/>
        </p:spPr>
        <p:txBody>
          <a:bodyPr wrap="none" rtlCol="0">
            <a:spAutoFit/>
          </a:bodyPr>
          <a:lstStyle/>
          <a:p>
            <a:r>
              <a:rPr lang="en-US" sz="2000" b="1" dirty="0" smtClean="0">
                <a:solidFill>
                  <a:schemeClr val="bg1"/>
                </a:solidFill>
              </a:rPr>
              <a:t>1</a:t>
            </a:r>
            <a:endParaRPr lang="uk-UA" b="1" dirty="0">
              <a:solidFill>
                <a:schemeClr val="bg1"/>
              </a:solidFill>
            </a:endParaRPr>
          </a:p>
        </p:txBody>
      </p:sp>
      <p:sp>
        <p:nvSpPr>
          <p:cNvPr id="7" name="TextBox 6"/>
          <p:cNvSpPr txBox="1"/>
          <p:nvPr/>
        </p:nvSpPr>
        <p:spPr>
          <a:xfrm>
            <a:off x="11193478" y="1663022"/>
            <a:ext cx="316112" cy="400110"/>
          </a:xfrm>
          <a:prstGeom prst="rect">
            <a:avLst/>
          </a:prstGeom>
          <a:noFill/>
        </p:spPr>
        <p:txBody>
          <a:bodyPr wrap="none" rtlCol="0">
            <a:spAutoFit/>
          </a:bodyPr>
          <a:lstStyle/>
          <a:p>
            <a:r>
              <a:rPr lang="en-US" sz="2000" b="1" dirty="0" smtClean="0">
                <a:solidFill>
                  <a:schemeClr val="bg1"/>
                </a:solidFill>
              </a:rPr>
              <a:t>2</a:t>
            </a:r>
            <a:endParaRPr lang="uk-UA" b="1" dirty="0">
              <a:solidFill>
                <a:schemeClr val="bg1"/>
              </a:solidFill>
            </a:endParaRPr>
          </a:p>
        </p:txBody>
      </p:sp>
      <p:sp>
        <p:nvSpPr>
          <p:cNvPr id="9" name="Прямокутник 8"/>
          <p:cNvSpPr/>
          <p:nvPr/>
        </p:nvSpPr>
        <p:spPr>
          <a:xfrm>
            <a:off x="384883" y="5630308"/>
            <a:ext cx="6685614" cy="369332"/>
          </a:xfrm>
          <a:prstGeom prst="rect">
            <a:avLst/>
          </a:prstGeom>
        </p:spPr>
        <p:txBody>
          <a:bodyPr wrap="square">
            <a:spAutoFit/>
          </a:bodyPr>
          <a:lstStyle/>
          <a:p>
            <a:r>
              <a:rPr lang="en-US" dirty="0"/>
              <a:t>To avoid bugs, always declare all variables at the beginning of every scope.</a:t>
            </a:r>
            <a:endParaRPr lang="uk-UA" dirty="0"/>
          </a:p>
        </p:txBody>
      </p:sp>
      <p:pic>
        <p:nvPicPr>
          <p:cNvPr id="8" name="Рисунок 7"/>
          <p:cNvPicPr>
            <a:picLocks noChangeAspect="1"/>
          </p:cNvPicPr>
          <p:nvPr/>
        </p:nvPicPr>
        <p:blipFill>
          <a:blip r:embed="rId2"/>
          <a:stretch>
            <a:fillRect/>
          </a:stretch>
        </p:blipFill>
        <p:spPr>
          <a:xfrm>
            <a:off x="700995" y="2887964"/>
            <a:ext cx="5747416" cy="1420854"/>
          </a:xfrm>
          <a:prstGeom prst="rect">
            <a:avLst/>
          </a:prstGeom>
        </p:spPr>
      </p:pic>
      <p:pic>
        <p:nvPicPr>
          <p:cNvPr id="10" name="Рисунок 9"/>
          <p:cNvPicPr>
            <a:picLocks noChangeAspect="1"/>
          </p:cNvPicPr>
          <p:nvPr/>
        </p:nvPicPr>
        <p:blipFill>
          <a:blip r:embed="rId3"/>
          <a:stretch>
            <a:fillRect/>
          </a:stretch>
        </p:blipFill>
        <p:spPr>
          <a:xfrm>
            <a:off x="6774795" y="2162036"/>
            <a:ext cx="4929311" cy="1436355"/>
          </a:xfrm>
          <a:prstGeom prst="rect">
            <a:avLst/>
          </a:prstGeom>
        </p:spPr>
      </p:pic>
      <p:pic>
        <p:nvPicPr>
          <p:cNvPr id="11" name="Рисунок 10"/>
          <p:cNvPicPr>
            <a:picLocks noChangeAspect="1"/>
          </p:cNvPicPr>
          <p:nvPr/>
        </p:nvPicPr>
        <p:blipFill>
          <a:blip r:embed="rId4"/>
          <a:stretch>
            <a:fillRect/>
          </a:stretch>
        </p:blipFill>
        <p:spPr>
          <a:xfrm>
            <a:off x="9406366" y="3834909"/>
            <a:ext cx="2297740" cy="473909"/>
          </a:xfrm>
          <a:prstGeom prst="rect">
            <a:avLst/>
          </a:prstGeom>
        </p:spPr>
      </p:pic>
      <p:pic>
        <p:nvPicPr>
          <p:cNvPr id="12" name="Рисунок 11"/>
          <p:cNvPicPr>
            <a:picLocks noChangeAspect="1"/>
          </p:cNvPicPr>
          <p:nvPr/>
        </p:nvPicPr>
        <p:blipFill>
          <a:blip r:embed="rId5"/>
          <a:stretch>
            <a:fillRect/>
          </a:stretch>
        </p:blipFill>
        <p:spPr>
          <a:xfrm>
            <a:off x="5737461" y="4426916"/>
            <a:ext cx="710950" cy="467196"/>
          </a:xfrm>
          <a:prstGeom prst="rect">
            <a:avLst/>
          </a:prstGeom>
        </p:spPr>
      </p:pic>
    </p:spTree>
    <p:extLst>
      <p:ext uri="{BB962C8B-B14F-4D97-AF65-F5344CB8AC3E}">
        <p14:creationId xmlns:p14="http://schemas.microsoft.com/office/powerpoint/2010/main" val="2661167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A236E6E-CCA1-48F4-8FC1-2690E5DA5F74}"/>
              </a:ext>
            </a:extLst>
          </p:cNvPr>
          <p:cNvSpPr>
            <a:spLocks noGrp="1"/>
          </p:cNvSpPr>
          <p:nvPr>
            <p:ph type="title"/>
          </p:nvPr>
        </p:nvSpPr>
        <p:spPr>
          <a:xfrm>
            <a:off x="494675" y="715782"/>
            <a:ext cx="10820400" cy="685800"/>
          </a:xfrm>
        </p:spPr>
        <p:txBody>
          <a:bodyPr/>
          <a:lstStyle/>
          <a:p>
            <a:r>
              <a:rPr lang="en-US" dirty="0"/>
              <a:t>Arrow Function</a:t>
            </a:r>
            <a:br>
              <a:rPr lang="en-US" dirty="0"/>
            </a:br>
            <a:endParaRPr lang="en-US" dirty="0"/>
          </a:p>
        </p:txBody>
      </p:sp>
      <p:sp>
        <p:nvSpPr>
          <p:cNvPr id="5" name="Text Placeholder 4">
            <a:extLst>
              <a:ext uri="{FF2B5EF4-FFF2-40B4-BE49-F238E27FC236}">
                <a16:creationId xmlns="" xmlns:a16="http://schemas.microsoft.com/office/drawing/2014/main" id="{9C6E0AE2-DB35-40C9-B9A1-25494B29AECD}"/>
              </a:ext>
            </a:extLst>
          </p:cNvPr>
          <p:cNvSpPr>
            <a:spLocks noGrp="1"/>
          </p:cNvSpPr>
          <p:nvPr>
            <p:ph type="body" sz="quarter" idx="10"/>
          </p:nvPr>
        </p:nvSpPr>
        <p:spPr>
          <a:xfrm>
            <a:off x="494675" y="1521502"/>
            <a:ext cx="10381938" cy="864735"/>
          </a:xfrm>
        </p:spPr>
        <p:txBody>
          <a:bodyPr/>
          <a:lstStyle/>
          <a:p>
            <a:r>
              <a:rPr lang="en-US" dirty="0"/>
              <a:t>Arrow functions were introduced in ES6.</a:t>
            </a:r>
          </a:p>
          <a:p>
            <a:r>
              <a:rPr lang="en-US" dirty="0"/>
              <a:t>Arrow functions allow us to write shorter function syntax:</a:t>
            </a:r>
          </a:p>
          <a:p>
            <a:endParaRPr lang="en-US" dirty="0"/>
          </a:p>
        </p:txBody>
      </p:sp>
      <p:pic>
        <p:nvPicPr>
          <p:cNvPr id="2" name="Рисунок 1"/>
          <p:cNvPicPr>
            <a:picLocks noChangeAspect="1"/>
          </p:cNvPicPr>
          <p:nvPr/>
        </p:nvPicPr>
        <p:blipFill>
          <a:blip r:embed="rId2"/>
          <a:stretch>
            <a:fillRect/>
          </a:stretch>
        </p:blipFill>
        <p:spPr>
          <a:xfrm>
            <a:off x="928144" y="2923081"/>
            <a:ext cx="2607143" cy="961994"/>
          </a:xfrm>
          <a:prstGeom prst="rect">
            <a:avLst/>
          </a:prstGeom>
        </p:spPr>
      </p:pic>
      <p:pic>
        <p:nvPicPr>
          <p:cNvPr id="3" name="Рисунок 2"/>
          <p:cNvPicPr>
            <a:picLocks noChangeAspect="1"/>
          </p:cNvPicPr>
          <p:nvPr/>
        </p:nvPicPr>
        <p:blipFill>
          <a:blip r:embed="rId3"/>
          <a:stretch>
            <a:fillRect/>
          </a:stretch>
        </p:blipFill>
        <p:spPr>
          <a:xfrm>
            <a:off x="4586633" y="2923081"/>
            <a:ext cx="2648388" cy="956748"/>
          </a:xfrm>
          <a:prstGeom prst="rect">
            <a:avLst/>
          </a:prstGeom>
        </p:spPr>
      </p:pic>
      <p:sp>
        <p:nvSpPr>
          <p:cNvPr id="6" name="Прямокутник 5"/>
          <p:cNvSpPr/>
          <p:nvPr/>
        </p:nvSpPr>
        <p:spPr>
          <a:xfrm>
            <a:off x="928144" y="2507468"/>
            <a:ext cx="891783" cy="369332"/>
          </a:xfrm>
          <a:prstGeom prst="rect">
            <a:avLst/>
          </a:prstGeom>
        </p:spPr>
        <p:txBody>
          <a:bodyPr wrap="none">
            <a:spAutoFit/>
          </a:bodyPr>
          <a:lstStyle/>
          <a:p>
            <a:r>
              <a:rPr lang="en-US" dirty="0">
                <a:solidFill>
                  <a:srgbClr val="000000"/>
                </a:solidFill>
                <a:latin typeface="Segoe UI" panose="020B0502040204020203" pitchFamily="34" charset="0"/>
              </a:rPr>
              <a:t>Before:</a:t>
            </a:r>
            <a:endParaRPr lang="en-US" b="0" i="0" dirty="0">
              <a:solidFill>
                <a:srgbClr val="000000"/>
              </a:solidFill>
              <a:effectLst/>
              <a:latin typeface="Segoe UI" panose="020B0502040204020203" pitchFamily="34" charset="0"/>
            </a:endParaRPr>
          </a:p>
        </p:txBody>
      </p:sp>
      <p:sp>
        <p:nvSpPr>
          <p:cNvPr id="7" name="Прямокутник 6"/>
          <p:cNvSpPr/>
          <p:nvPr/>
        </p:nvSpPr>
        <p:spPr>
          <a:xfrm>
            <a:off x="4546360" y="2507468"/>
            <a:ext cx="2326471" cy="369332"/>
          </a:xfrm>
          <a:prstGeom prst="rect">
            <a:avLst/>
          </a:prstGeom>
        </p:spPr>
        <p:txBody>
          <a:bodyPr wrap="none">
            <a:spAutoFit/>
          </a:bodyPr>
          <a:lstStyle/>
          <a:p>
            <a:r>
              <a:rPr lang="en-US" dirty="0">
                <a:solidFill>
                  <a:srgbClr val="000000"/>
                </a:solidFill>
                <a:latin typeface="Segoe UI" panose="020B0502040204020203" pitchFamily="34" charset="0"/>
              </a:rPr>
              <a:t>With Arrow Function:</a:t>
            </a:r>
            <a:endParaRPr lang="en-US" b="0" i="0" dirty="0">
              <a:solidFill>
                <a:srgbClr val="000000"/>
              </a:solidFill>
              <a:effectLst/>
              <a:latin typeface="Segoe UI" panose="020B0502040204020203" pitchFamily="34" charset="0"/>
            </a:endParaRPr>
          </a:p>
        </p:txBody>
      </p:sp>
      <p:pic>
        <p:nvPicPr>
          <p:cNvPr id="8" name="Рисунок 7"/>
          <p:cNvPicPr>
            <a:picLocks noChangeAspect="1"/>
          </p:cNvPicPr>
          <p:nvPr/>
        </p:nvPicPr>
        <p:blipFill>
          <a:blip r:embed="rId4"/>
          <a:stretch>
            <a:fillRect/>
          </a:stretch>
        </p:blipFill>
        <p:spPr>
          <a:xfrm>
            <a:off x="8410104" y="3225218"/>
            <a:ext cx="2267266" cy="352474"/>
          </a:xfrm>
          <a:prstGeom prst="rect">
            <a:avLst/>
          </a:prstGeom>
        </p:spPr>
      </p:pic>
      <p:cxnSp>
        <p:nvCxnSpPr>
          <p:cNvPr id="10" name="Пряма зі стрілкою 9"/>
          <p:cNvCxnSpPr/>
          <p:nvPr/>
        </p:nvCxnSpPr>
        <p:spPr>
          <a:xfrm>
            <a:off x="3672590" y="3225218"/>
            <a:ext cx="689548" cy="0"/>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11" name="Пряма зі стрілкою 10"/>
          <p:cNvCxnSpPr/>
          <p:nvPr/>
        </p:nvCxnSpPr>
        <p:spPr>
          <a:xfrm>
            <a:off x="7437619" y="3346325"/>
            <a:ext cx="689548" cy="0"/>
          </a:xfrm>
          <a:prstGeom prst="straightConnector1">
            <a:avLst/>
          </a:prstGeom>
          <a:ln w="38100">
            <a:solidFill>
              <a:schemeClr val="tx2"/>
            </a:solidFill>
            <a:tailEnd type="triangle"/>
          </a:ln>
        </p:spPr>
        <p:style>
          <a:lnRef idx="1">
            <a:schemeClr val="accent2"/>
          </a:lnRef>
          <a:fillRef idx="0">
            <a:schemeClr val="accent2"/>
          </a:fillRef>
          <a:effectRef idx="0">
            <a:schemeClr val="accent2"/>
          </a:effectRef>
          <a:fontRef idx="minor">
            <a:schemeClr val="tx1"/>
          </a:fontRef>
        </p:style>
      </p:cxnSp>
      <p:sp>
        <p:nvSpPr>
          <p:cNvPr id="13" name="Прямокутник 12"/>
          <p:cNvSpPr/>
          <p:nvPr/>
        </p:nvSpPr>
        <p:spPr>
          <a:xfrm>
            <a:off x="494675" y="4454102"/>
            <a:ext cx="9749226" cy="923330"/>
          </a:xfrm>
          <a:prstGeom prst="rect">
            <a:avLst/>
          </a:prstGeom>
        </p:spPr>
        <p:txBody>
          <a:bodyPr wrap="square">
            <a:spAutoFit/>
          </a:bodyPr>
          <a:lstStyle/>
          <a:p>
            <a:r>
              <a:rPr lang="en-US" dirty="0"/>
              <a:t>Arrow functions do not have their own this. They are not well suited for defining object methods.</a:t>
            </a:r>
          </a:p>
          <a:p>
            <a:endParaRPr lang="en-US" dirty="0"/>
          </a:p>
          <a:p>
            <a:r>
              <a:rPr lang="en-US" dirty="0"/>
              <a:t>Arrow functions are not hoisted. They must be defined before they are used.</a:t>
            </a:r>
            <a:endParaRPr lang="uk-UA" dirty="0"/>
          </a:p>
        </p:txBody>
      </p:sp>
      <p:sp>
        <p:nvSpPr>
          <p:cNvPr id="12" name="Прямокутник 11"/>
          <p:cNvSpPr/>
          <p:nvPr/>
        </p:nvSpPr>
        <p:spPr>
          <a:xfrm>
            <a:off x="494675" y="5457131"/>
            <a:ext cx="9277984" cy="646331"/>
          </a:xfrm>
          <a:prstGeom prst="rect">
            <a:avLst/>
          </a:prstGeom>
        </p:spPr>
        <p:txBody>
          <a:bodyPr wrap="square">
            <a:spAutoFit/>
          </a:bodyPr>
          <a:lstStyle/>
          <a:p>
            <a:r>
              <a:rPr lang="en-US" dirty="0"/>
              <a:t>Arrow functions can’t run with </a:t>
            </a:r>
            <a:r>
              <a:rPr lang="en-US" dirty="0" smtClean="0"/>
              <a:t>new</a:t>
            </a:r>
            <a:r>
              <a:rPr lang="uk-UA" dirty="0" smtClean="0"/>
              <a:t>. </a:t>
            </a:r>
            <a:r>
              <a:rPr lang="en-US" dirty="0"/>
              <a:t>Not having this naturally means another limitation: arrow functions can’t be used as constructors. They can’t be called with new.</a:t>
            </a:r>
            <a:endParaRPr lang="uk-UA" dirty="0"/>
          </a:p>
        </p:txBody>
      </p:sp>
    </p:spTree>
    <p:extLst>
      <p:ext uri="{BB962C8B-B14F-4D97-AF65-F5344CB8AC3E}">
        <p14:creationId xmlns:p14="http://schemas.microsoft.com/office/powerpoint/2010/main" val="101085293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http://purl.org/dc/elements/1.1/"/>
    <ds:schemaRef ds:uri="http://purl.org/dc/terms/"/>
    <ds:schemaRef ds:uri="http://schemas.openxmlformats.org/package/2006/metadata/core-properties"/>
    <ds:schemaRef ds:uri="http://purl.org/dc/dcmitype/"/>
    <ds:schemaRef ds:uri="http://schemas.microsoft.com/office/2006/documentManagement/types"/>
    <ds:schemaRef ds:uri="341e6018-ac0a-4dfb-8409-db9e0d25502e"/>
    <ds:schemaRef ds:uri="http://schemas.microsoft.com/office/2006/metadata/properties"/>
    <ds:schemaRef ds:uri="http://www.w3.org/XML/1998/namespace"/>
    <ds:schemaRef ds:uri="http://schemas.microsoft.com/office/infopath/2007/PartnerControls"/>
    <ds:schemaRef ds:uri="835f28f2-30f1-4728-84d2-86d96e143488"/>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420</TotalTime>
  <Words>834</Words>
  <Application>Microsoft Office PowerPoint</Application>
  <PresentationFormat>Широкий екран</PresentationFormat>
  <Paragraphs>79</Paragraphs>
  <Slides>17</Slides>
  <Notes>1</Notes>
  <HiddenSlides>0</HiddenSlides>
  <MMClips>0</MMClips>
  <ScaleCrop>false</ScaleCrop>
  <HeadingPairs>
    <vt:vector size="6" baseType="variant">
      <vt:variant>
        <vt:lpstr>Використані шрифти</vt:lpstr>
      </vt:variant>
      <vt:variant>
        <vt:i4>8</vt:i4>
      </vt:variant>
      <vt:variant>
        <vt:lpstr>Тема</vt:lpstr>
      </vt:variant>
      <vt:variant>
        <vt:i4>3</vt:i4>
      </vt:variant>
      <vt:variant>
        <vt:lpstr>Заголовки слайдів</vt:lpstr>
      </vt:variant>
      <vt:variant>
        <vt:i4>17</vt:i4>
      </vt:variant>
    </vt:vector>
  </HeadingPairs>
  <TitlesOfParts>
    <vt:vector size="28" baseType="lpstr">
      <vt:lpstr>Arial</vt:lpstr>
      <vt:lpstr>BlinkMacSystemFont</vt:lpstr>
      <vt:lpstr>Calibri</vt:lpstr>
      <vt:lpstr>Consolas</vt:lpstr>
      <vt:lpstr>Open Sans</vt:lpstr>
      <vt:lpstr>Open Sans Regular</vt:lpstr>
      <vt:lpstr>Proxima Nova Black</vt:lpstr>
      <vt:lpstr>Segoe UI</vt:lpstr>
      <vt:lpstr>1_GRADIENT THEME</vt:lpstr>
      <vt:lpstr>2_GRADIENT THEME</vt:lpstr>
      <vt:lpstr>2_DARK THEME</vt:lpstr>
      <vt:lpstr>Functions.  Part1</vt:lpstr>
      <vt:lpstr>What is a Function? </vt:lpstr>
      <vt:lpstr>Function Declarations </vt:lpstr>
      <vt:lpstr>Function Declarations </vt:lpstr>
      <vt:lpstr>JavaScript Function Scope</vt:lpstr>
      <vt:lpstr>Local/Global Variables</vt:lpstr>
      <vt:lpstr>Hoisting </vt:lpstr>
      <vt:lpstr>Hoisting </vt:lpstr>
      <vt:lpstr>Arrow Function </vt:lpstr>
      <vt:lpstr>Arguments (ES5) </vt:lpstr>
      <vt:lpstr>Arguments (ES5) </vt:lpstr>
      <vt:lpstr>Arguments (ES5) </vt:lpstr>
      <vt:lpstr>Rest Parameters (ES6)  </vt:lpstr>
      <vt:lpstr>Function object</vt:lpstr>
      <vt:lpstr>Function object </vt:lpstr>
      <vt:lpstr>Function object </vt:lpstr>
      <vt:lpstr>Презентація PowerPoint</vt:lpstr>
    </vt:vector>
  </TitlesOfParts>
  <Company>Verint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RePack by Diakov</cp:lastModifiedBy>
  <cp:revision>20</cp:revision>
  <dcterms:created xsi:type="dcterms:W3CDTF">2018-11-02T13:55:27Z</dcterms:created>
  <dcterms:modified xsi:type="dcterms:W3CDTF">2020-04-28T18:37:47Z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