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5"/>
  </p:notesMasterIdLst>
  <p:sldIdLst>
    <p:sldId id="1229" r:id="rId7"/>
    <p:sldId id="1230" r:id="rId8"/>
    <p:sldId id="1234" r:id="rId9"/>
    <p:sldId id="1235" r:id="rId10"/>
    <p:sldId id="1231" r:id="rId11"/>
    <p:sldId id="1236" r:id="rId12"/>
    <p:sldId id="1237" r:id="rId13"/>
    <p:sldId id="1238" r:id="rId14"/>
    <p:sldId id="1239" r:id="rId15"/>
    <p:sldId id="1240" r:id="rId16"/>
    <p:sldId id="1241" r:id="rId17"/>
    <p:sldId id="1242" r:id="rId18"/>
    <p:sldId id="1243" r:id="rId19"/>
    <p:sldId id="1244" r:id="rId20"/>
    <p:sldId id="1245" r:id="rId21"/>
    <p:sldId id="1246" r:id="rId22"/>
    <p:sldId id="1247" r:id="rId23"/>
    <p:sldId id="1206" r:id="rId2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9"/>
            <p14:sldId id="1230"/>
            <p14:sldId id="1234"/>
            <p14:sldId id="1235"/>
            <p14:sldId id="1231"/>
            <p14:sldId id="1236"/>
            <p14:sldId id="1237"/>
            <p14:sldId id="1238"/>
            <p14:sldId id="1239"/>
            <p14:sldId id="1240"/>
            <p14:sldId id="1241"/>
            <p14:sldId id="1242"/>
            <p14:sldId id="1243"/>
            <p14:sldId id="1244"/>
            <p14:sldId id="1245"/>
            <p14:sldId id="1246"/>
            <p14:sldId id="1247"/>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22/04/2020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12</a:t>
            </a:fld>
            <a:endParaRPr lang="en-GB"/>
          </a:p>
        </p:txBody>
      </p:sp>
    </p:spTree>
    <p:extLst>
      <p:ext uri="{BB962C8B-B14F-4D97-AF65-F5344CB8AC3E}">
        <p14:creationId xmlns:p14="http://schemas.microsoft.com/office/powerpoint/2010/main" val="2255064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13</a:t>
            </a:fld>
            <a:endParaRPr lang="en-GB"/>
          </a:p>
        </p:txBody>
      </p:sp>
    </p:spTree>
    <p:extLst>
      <p:ext uri="{BB962C8B-B14F-4D97-AF65-F5344CB8AC3E}">
        <p14:creationId xmlns:p14="http://schemas.microsoft.com/office/powerpoint/2010/main" val="374737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14</a:t>
            </a:fld>
            <a:endParaRPr lang="en-GB"/>
          </a:p>
        </p:txBody>
      </p:sp>
    </p:spTree>
    <p:extLst>
      <p:ext uri="{BB962C8B-B14F-4D97-AF65-F5344CB8AC3E}">
        <p14:creationId xmlns:p14="http://schemas.microsoft.com/office/powerpoint/2010/main" val="767898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15</a:t>
            </a:fld>
            <a:endParaRPr lang="en-GB"/>
          </a:p>
        </p:txBody>
      </p:sp>
    </p:spTree>
    <p:extLst>
      <p:ext uri="{BB962C8B-B14F-4D97-AF65-F5344CB8AC3E}">
        <p14:creationId xmlns:p14="http://schemas.microsoft.com/office/powerpoint/2010/main" val="2866793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16</a:t>
            </a:fld>
            <a:endParaRPr lang="en-GB"/>
          </a:p>
        </p:txBody>
      </p:sp>
    </p:spTree>
    <p:extLst>
      <p:ext uri="{BB962C8B-B14F-4D97-AF65-F5344CB8AC3E}">
        <p14:creationId xmlns:p14="http://schemas.microsoft.com/office/powerpoint/2010/main" val="2460343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17</a:t>
            </a:fld>
            <a:endParaRPr lang="en-GB"/>
          </a:p>
        </p:txBody>
      </p:sp>
    </p:spTree>
    <p:extLst>
      <p:ext uri="{BB962C8B-B14F-4D97-AF65-F5344CB8AC3E}">
        <p14:creationId xmlns:p14="http://schemas.microsoft.com/office/powerpoint/2010/main" val="833396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831415F-B9DB-4820-AEA0-7D4B3738F685}"/>
              </a:ext>
            </a:extLst>
          </p:cNvPr>
          <p:cNvSpPr>
            <a:spLocks noGrp="1"/>
          </p:cNvSpPr>
          <p:nvPr>
            <p:ph type="title"/>
          </p:nvPr>
        </p:nvSpPr>
        <p:spPr/>
        <p:txBody>
          <a:bodyPr/>
          <a:lstStyle/>
          <a:p>
            <a:r>
              <a:rPr lang="en-US" dirty="0"/>
              <a:t>Loops. </a:t>
            </a:r>
            <a:r>
              <a:rPr lang="en-US" dirty="0" smtClean="0"/>
              <a:t/>
            </a:r>
            <a:br>
              <a:rPr lang="en-US" dirty="0" smtClean="0"/>
            </a:br>
            <a:r>
              <a:rPr lang="en-US" dirty="0" smtClean="0"/>
              <a:t>Error Handling. </a:t>
            </a:r>
            <a:br>
              <a:rPr lang="en-US" dirty="0" smtClean="0"/>
            </a:br>
            <a:r>
              <a:rPr lang="en-US" dirty="0" smtClean="0"/>
              <a:t>Strict mode.</a:t>
            </a:r>
            <a:endParaRPr lang="uk-UA" dirty="0"/>
          </a:p>
        </p:txBody>
      </p:sp>
      <p:sp>
        <p:nvSpPr>
          <p:cNvPr id="5" name="Text Placeholder 4">
            <a:extLst>
              <a:ext uri="{FF2B5EF4-FFF2-40B4-BE49-F238E27FC236}">
                <a16:creationId xmlns:a16="http://schemas.microsoft.com/office/drawing/2014/main" xmlns="" id="{548BC74F-B18A-4578-98FC-BCE7C88CA179}"/>
              </a:ext>
            </a:extLst>
          </p:cNvPr>
          <p:cNvSpPr>
            <a:spLocks noGrp="1"/>
          </p:cNvSpPr>
          <p:nvPr>
            <p:ph type="body" sz="quarter" idx="10"/>
          </p:nvPr>
        </p:nvSpPr>
        <p:spPr/>
        <p:txBody>
          <a:bodyPr/>
          <a:lstStyle/>
          <a:p>
            <a:r>
              <a:rPr lang="en-US" dirty="0" smtClean="0"/>
              <a:t>By Anastasiia Khudnytska</a:t>
            </a:r>
            <a:endParaRPr lang="uk-UA" dirty="0"/>
          </a:p>
        </p:txBody>
      </p:sp>
    </p:spTree>
    <p:extLst>
      <p:ext uri="{BB962C8B-B14F-4D97-AF65-F5344CB8AC3E}">
        <p14:creationId xmlns:p14="http://schemas.microsoft.com/office/powerpoint/2010/main" val="796952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28708"/>
            <a:ext cx="10820400" cy="685800"/>
          </a:xfrm>
        </p:spPr>
        <p:txBody>
          <a:bodyPr/>
          <a:lstStyle/>
          <a:p>
            <a:r>
              <a:rPr lang="en-US" b="1" dirty="0"/>
              <a:t>The for...of Loop</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endParaRPr lang="uk-UA" dirty="0"/>
          </a:p>
        </p:txBody>
      </p:sp>
      <p:sp>
        <p:nvSpPr>
          <p:cNvPr id="3" name="Місце для тексту 2"/>
          <p:cNvSpPr>
            <a:spLocks noGrp="1"/>
          </p:cNvSpPr>
          <p:nvPr>
            <p:ph type="body" sz="quarter" idx="10"/>
          </p:nvPr>
        </p:nvSpPr>
        <p:spPr>
          <a:xfrm>
            <a:off x="685800" y="1446663"/>
            <a:ext cx="10820400" cy="4862810"/>
          </a:xfrm>
        </p:spPr>
        <p:txBody>
          <a:bodyPr/>
          <a:lstStyle/>
          <a:p>
            <a:r>
              <a:rPr lang="en-US" dirty="0"/>
              <a:t>ES6 introduces a new for-of loop which allows us to iterate over arrays or other </a:t>
            </a:r>
            <a:r>
              <a:rPr lang="en-US" dirty="0" err="1"/>
              <a:t>iterable</a:t>
            </a:r>
            <a:r>
              <a:rPr lang="en-US" dirty="0"/>
              <a:t> objects (e.g. strings) very easily. Also, the code inside the loop is executed for each element of the </a:t>
            </a:r>
            <a:r>
              <a:rPr lang="en-US" dirty="0" err="1"/>
              <a:t>iterable</a:t>
            </a:r>
            <a:r>
              <a:rPr lang="en-US" dirty="0"/>
              <a:t> object</a:t>
            </a:r>
            <a:r>
              <a:rPr lang="en-US" dirty="0" smtClean="0"/>
              <a:t>.</a:t>
            </a:r>
            <a:endParaRPr lang="en-US" dirty="0"/>
          </a:p>
          <a:p>
            <a:r>
              <a:rPr lang="en-US" dirty="0"/>
              <a:t>The following example will show you how to loop through arrays and strings using this loop.</a:t>
            </a:r>
            <a:endParaRPr lang="uk-UA" dirty="0" smtClean="0"/>
          </a:p>
        </p:txBody>
      </p:sp>
      <p:sp>
        <p:nvSpPr>
          <p:cNvPr id="6" name="Прямокутник 5"/>
          <p:cNvSpPr/>
          <p:nvPr/>
        </p:nvSpPr>
        <p:spPr>
          <a:xfrm>
            <a:off x="781334" y="2904658"/>
            <a:ext cx="7966881" cy="2862322"/>
          </a:xfrm>
          <a:prstGeom prst="rect">
            <a:avLst/>
          </a:prstGeom>
          <a:solidFill>
            <a:schemeClr val="tx2"/>
          </a:solidFill>
        </p:spPr>
        <p:txBody>
          <a:bodyPr wrap="square">
            <a:spAutoFit/>
          </a:bodyPr>
          <a:lstStyle/>
          <a:p>
            <a:r>
              <a:rPr lang="en-US" dirty="0">
                <a:solidFill>
                  <a:srgbClr val="999999"/>
                </a:solidFill>
                <a:latin typeface="Consolas" panose="020B0609020204030204" pitchFamily="49" charset="0"/>
              </a:rPr>
              <a:t>// Iterating over array</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77AA"/>
                </a:solidFill>
                <a:latin typeface="Consolas" panose="020B0609020204030204" pitchFamily="49" charset="0"/>
              </a:rPr>
              <a:t>let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letters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"a"</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"b"</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"c"</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"d"</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"e"</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"f"</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77AA"/>
                </a:solidFill>
                <a:latin typeface="Consolas" panose="020B0609020204030204" pitchFamily="49" charset="0"/>
              </a:rPr>
              <a:t>for</a:t>
            </a:r>
            <a:r>
              <a:rPr lang="en-US" dirty="0" smtClean="0">
                <a:solidFill>
                  <a:srgbClr val="5F6364"/>
                </a:solidFill>
                <a:latin typeface="Consolas" panose="020B0609020204030204" pitchFamily="49" charset="0"/>
              </a:rPr>
              <a:t>(</a:t>
            </a:r>
            <a:r>
              <a:rPr lang="en-US" dirty="0" smtClean="0">
                <a:solidFill>
                  <a:srgbClr val="0077AA"/>
                </a:solidFill>
                <a:latin typeface="Consolas" panose="020B0609020204030204" pitchFamily="49" charset="0"/>
              </a:rPr>
              <a:t>let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letter </a:t>
            </a:r>
            <a:r>
              <a:rPr lang="en-US" dirty="0">
                <a:solidFill>
                  <a:srgbClr val="0077AA"/>
                </a:solidFill>
                <a:latin typeface="Consolas" panose="020B0609020204030204" pitchFamily="49" charset="0"/>
              </a:rPr>
              <a:t>of</a:t>
            </a:r>
            <a:r>
              <a:rPr lang="en-US" dirty="0">
                <a:solidFill>
                  <a:srgbClr val="000000"/>
                </a:solidFill>
                <a:latin typeface="Consolas" panose="020B0609020204030204" pitchFamily="49" charset="0"/>
              </a:rPr>
              <a:t> letters</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console</a:t>
            </a:r>
            <a:r>
              <a:rPr lang="en-US" dirty="0" smtClean="0">
                <a:solidFill>
                  <a:srgbClr val="5F6364"/>
                </a:solidFill>
                <a:latin typeface="Consolas" panose="020B0609020204030204" pitchFamily="49" charset="0"/>
              </a:rPr>
              <a:t>.</a:t>
            </a:r>
            <a:r>
              <a:rPr lang="en-US" dirty="0" smtClean="0">
                <a:solidFill>
                  <a:srgbClr val="DD4A68"/>
                </a:solidFill>
                <a:latin typeface="Consolas" panose="020B0609020204030204" pitchFamily="49" charset="0"/>
              </a:rPr>
              <a:t>log</a:t>
            </a:r>
            <a:r>
              <a:rPr lang="en-US" dirty="0" smtClean="0">
                <a:solidFill>
                  <a:srgbClr val="5F6364"/>
                </a:solidFill>
                <a:latin typeface="Consolas" panose="020B0609020204030204" pitchFamily="49" charset="0"/>
              </a:rPr>
              <a:t>(</a:t>
            </a:r>
            <a:r>
              <a:rPr lang="en-US" dirty="0" smtClean="0">
                <a:solidFill>
                  <a:srgbClr val="000000"/>
                </a:solidFill>
                <a:latin typeface="Consolas" panose="020B0609020204030204" pitchFamily="49" charset="0"/>
              </a:rPr>
              <a:t>letter</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999999"/>
                </a:solidFill>
                <a:latin typeface="Consolas" panose="020B0609020204030204" pitchFamily="49" charset="0"/>
              </a:rPr>
              <a:t>// </a:t>
            </a:r>
            <a:r>
              <a:rPr lang="en-US" dirty="0" err="1">
                <a:solidFill>
                  <a:srgbClr val="999999"/>
                </a:solidFill>
                <a:latin typeface="Consolas" panose="020B0609020204030204" pitchFamily="49" charset="0"/>
              </a:rPr>
              <a:t>a,b,c,d,e,f</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a:t>
            </a:r>
            <a:r>
              <a:rPr lang="en-US" dirty="0" smtClean="0">
                <a:solidFill>
                  <a:srgbClr val="000000"/>
                </a:solidFill>
                <a:latin typeface="Consolas" panose="020B0609020204030204" pitchFamily="49" charset="0"/>
              </a:rPr>
              <a:t> </a:t>
            </a:r>
          </a:p>
          <a:p>
            <a:r>
              <a:rPr lang="en-US" dirty="0" smtClean="0">
                <a:solidFill>
                  <a:srgbClr val="999999"/>
                </a:solidFill>
                <a:latin typeface="Consolas" panose="020B0609020204030204" pitchFamily="49" charset="0"/>
              </a:rPr>
              <a:t>// </a:t>
            </a:r>
            <a:r>
              <a:rPr lang="en-US" dirty="0">
                <a:solidFill>
                  <a:srgbClr val="999999"/>
                </a:solidFill>
                <a:latin typeface="Consolas" panose="020B0609020204030204" pitchFamily="49" charset="0"/>
              </a:rPr>
              <a:t>Iterating over string</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77AA"/>
                </a:solidFill>
                <a:latin typeface="Consolas" panose="020B0609020204030204" pitchFamily="49" charset="0"/>
              </a:rPr>
              <a:t>let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greet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"Hello World!"</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77AA"/>
                </a:solidFill>
                <a:latin typeface="Consolas" panose="020B0609020204030204" pitchFamily="49" charset="0"/>
              </a:rPr>
              <a:t>for</a:t>
            </a:r>
            <a:r>
              <a:rPr lang="en-US" dirty="0" smtClean="0">
                <a:solidFill>
                  <a:srgbClr val="5F6364"/>
                </a:solidFill>
                <a:latin typeface="Consolas" panose="020B0609020204030204" pitchFamily="49" charset="0"/>
              </a:rPr>
              <a:t>(</a:t>
            </a:r>
            <a:r>
              <a:rPr lang="en-US" dirty="0" smtClean="0">
                <a:solidFill>
                  <a:srgbClr val="0077AA"/>
                </a:solidFill>
                <a:latin typeface="Consolas" panose="020B0609020204030204" pitchFamily="49" charset="0"/>
              </a:rPr>
              <a:t>let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character </a:t>
            </a:r>
            <a:r>
              <a:rPr lang="en-US" dirty="0">
                <a:solidFill>
                  <a:srgbClr val="0077AA"/>
                </a:solidFill>
                <a:latin typeface="Consolas" panose="020B0609020204030204" pitchFamily="49" charset="0"/>
              </a:rPr>
              <a:t>of</a:t>
            </a:r>
            <a:r>
              <a:rPr lang="en-US" dirty="0">
                <a:solidFill>
                  <a:srgbClr val="000000"/>
                </a:solidFill>
                <a:latin typeface="Consolas" panose="020B0609020204030204" pitchFamily="49" charset="0"/>
              </a:rPr>
              <a:t> greet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console</a:t>
            </a:r>
            <a:r>
              <a:rPr lang="en-US" dirty="0" smtClean="0">
                <a:solidFill>
                  <a:srgbClr val="5F6364"/>
                </a:solidFill>
                <a:latin typeface="Consolas" panose="020B0609020204030204" pitchFamily="49" charset="0"/>
              </a:rPr>
              <a:t>.</a:t>
            </a:r>
            <a:r>
              <a:rPr lang="en-US" dirty="0" smtClean="0">
                <a:solidFill>
                  <a:srgbClr val="DD4A68"/>
                </a:solidFill>
                <a:latin typeface="Consolas" panose="020B0609020204030204" pitchFamily="49" charset="0"/>
              </a:rPr>
              <a:t>log</a:t>
            </a:r>
            <a:r>
              <a:rPr lang="en-US" dirty="0" smtClean="0">
                <a:solidFill>
                  <a:srgbClr val="5F6364"/>
                </a:solidFill>
                <a:latin typeface="Consolas" panose="020B0609020204030204" pitchFamily="49" charset="0"/>
              </a:rPr>
              <a:t>(</a:t>
            </a:r>
            <a:r>
              <a:rPr lang="en-US" dirty="0" smtClean="0">
                <a:solidFill>
                  <a:srgbClr val="000000"/>
                </a:solidFill>
                <a:latin typeface="Consolas" panose="020B0609020204030204" pitchFamily="49" charset="0"/>
              </a:rPr>
              <a:t>character</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999999"/>
                </a:solidFill>
                <a:latin typeface="Consolas" panose="020B0609020204030204" pitchFamily="49" charset="0"/>
              </a:rPr>
              <a:t>// </a:t>
            </a:r>
            <a:r>
              <a:rPr lang="en-US" dirty="0" err="1">
                <a:solidFill>
                  <a:srgbClr val="999999"/>
                </a:solidFill>
                <a:latin typeface="Consolas" panose="020B0609020204030204" pitchFamily="49" charset="0"/>
              </a:rPr>
              <a:t>H,e,l,l,o</a:t>
            </a:r>
            <a:r>
              <a:rPr lang="en-US" dirty="0">
                <a:solidFill>
                  <a:srgbClr val="999999"/>
                </a:solidFill>
                <a:latin typeface="Consolas" panose="020B0609020204030204" pitchFamily="49" charset="0"/>
              </a:rPr>
              <a:t>, ,</a:t>
            </a:r>
            <a:r>
              <a:rPr lang="en-US" dirty="0" err="1">
                <a:solidFill>
                  <a:srgbClr val="999999"/>
                </a:solidFill>
                <a:latin typeface="Consolas" panose="020B0609020204030204" pitchFamily="49" charset="0"/>
              </a:rPr>
              <a:t>W,o,r,l,d</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a:t>
            </a:r>
            <a:endParaRPr lang="uk-UA" dirty="0"/>
          </a:p>
        </p:txBody>
      </p:sp>
    </p:spTree>
    <p:extLst>
      <p:ext uri="{BB962C8B-B14F-4D97-AF65-F5344CB8AC3E}">
        <p14:creationId xmlns:p14="http://schemas.microsoft.com/office/powerpoint/2010/main" val="2894181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182360"/>
            <a:ext cx="10820400" cy="685800"/>
          </a:xfrm>
        </p:spPr>
        <p:txBody>
          <a:bodyPr/>
          <a:lstStyle/>
          <a:p>
            <a:r>
              <a:rPr lang="en-US" b="1" dirty="0"/>
              <a:t>for…of Loops And Objects (won’t work)</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endParaRPr lang="uk-UA" dirty="0"/>
          </a:p>
        </p:txBody>
      </p:sp>
      <p:sp>
        <p:nvSpPr>
          <p:cNvPr id="3" name="Місце для тексту 2"/>
          <p:cNvSpPr>
            <a:spLocks noGrp="1"/>
          </p:cNvSpPr>
          <p:nvPr>
            <p:ph type="body" sz="quarter" idx="10"/>
          </p:nvPr>
        </p:nvSpPr>
        <p:spPr>
          <a:xfrm>
            <a:off x="685800" y="868160"/>
            <a:ext cx="10820400" cy="2079779"/>
          </a:xfrm>
        </p:spPr>
        <p:txBody>
          <a:bodyPr/>
          <a:lstStyle/>
          <a:p>
            <a:r>
              <a:rPr lang="en-US" b="1" i="1" dirty="0" smtClean="0"/>
              <a:t>for…of</a:t>
            </a:r>
            <a:r>
              <a:rPr lang="en-US" i="1" dirty="0" smtClean="0"/>
              <a:t> loops work only with </a:t>
            </a:r>
            <a:r>
              <a:rPr lang="en-US" b="1" i="1" dirty="0" err="1" smtClean="0"/>
              <a:t>iterable</a:t>
            </a:r>
            <a:r>
              <a:rPr lang="en-US" i="1" dirty="0" smtClean="0"/>
              <a:t>  values. An object is not an </a:t>
            </a:r>
            <a:r>
              <a:rPr lang="en-US" b="1" i="1" dirty="0" err="1" smtClean="0"/>
              <a:t>iterable</a:t>
            </a:r>
            <a:r>
              <a:rPr lang="en-US" i="1" dirty="0" smtClean="0"/>
              <a:t>.</a:t>
            </a:r>
            <a:endParaRPr lang="uk-UA" i="1" dirty="0" smtClean="0"/>
          </a:p>
          <a:p>
            <a:endParaRPr lang="uk-UA" i="1" dirty="0"/>
          </a:p>
          <a:p>
            <a:endParaRPr lang="uk-UA" i="1" dirty="0" smtClean="0"/>
          </a:p>
          <a:p>
            <a:r>
              <a:rPr lang="en-US" dirty="0"/>
              <a:t>As a remedy you can first convert an object to an </a:t>
            </a:r>
            <a:r>
              <a:rPr lang="en-US" i="1" dirty="0" err="1"/>
              <a:t>iterable</a:t>
            </a:r>
            <a:r>
              <a:rPr lang="en-US" dirty="0"/>
              <a:t> using some of the built-in </a:t>
            </a:r>
            <a:r>
              <a:rPr lang="en-US" dirty="0" smtClean="0"/>
              <a:t>Object</a:t>
            </a:r>
            <a:r>
              <a:rPr lang="uk-UA" dirty="0" smtClean="0"/>
              <a:t> </a:t>
            </a:r>
            <a:r>
              <a:rPr lang="en-US" dirty="0" smtClean="0"/>
              <a:t>methods</a:t>
            </a:r>
            <a:r>
              <a:rPr lang="en-US" dirty="0"/>
              <a:t>: </a:t>
            </a:r>
            <a:r>
              <a:rPr lang="uk-UA" dirty="0" smtClean="0"/>
              <a:t> </a:t>
            </a:r>
            <a:r>
              <a:rPr lang="en-US" b="1" dirty="0" smtClean="0"/>
              <a:t>.</a:t>
            </a:r>
            <a:r>
              <a:rPr lang="en-US" b="1" dirty="0"/>
              <a:t>keys()</a:t>
            </a:r>
            <a:r>
              <a:rPr lang="en-US" dirty="0"/>
              <a:t>, </a:t>
            </a:r>
            <a:r>
              <a:rPr lang="en-US" b="1" dirty="0"/>
              <a:t>.values()</a:t>
            </a:r>
            <a:r>
              <a:rPr lang="en-US" dirty="0"/>
              <a:t> or </a:t>
            </a:r>
            <a:r>
              <a:rPr lang="en-US" b="1" dirty="0"/>
              <a:t>.entries()</a:t>
            </a:r>
            <a:r>
              <a:rPr lang="en-US" dirty="0"/>
              <a:t>:</a:t>
            </a:r>
            <a:endParaRPr lang="uk-UA" i="1" dirty="0"/>
          </a:p>
        </p:txBody>
      </p:sp>
      <p:sp>
        <p:nvSpPr>
          <p:cNvPr id="4" name="Rectangle 1"/>
          <p:cNvSpPr>
            <a:spLocks noChangeArrowheads="1"/>
          </p:cNvSpPr>
          <p:nvPr/>
        </p:nvSpPr>
        <p:spPr bwMode="auto">
          <a:xfrm>
            <a:off x="685800" y="1298136"/>
            <a:ext cx="7660943" cy="830997"/>
          </a:xfrm>
          <a:prstGeom prst="rect">
            <a:avLst/>
          </a:prstGeom>
          <a:solidFill>
            <a:srgbClr val="EEEE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smtClean="0">
                <a:ln>
                  <a:noFill/>
                </a:ln>
                <a:solidFill>
                  <a:srgbClr val="0077AA"/>
                </a:solidFill>
                <a:effectLst/>
                <a:latin typeface="Consolas" panose="020B0609020204030204" pitchFamily="49" charset="0"/>
              </a:rPr>
              <a:t>let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0000"/>
                </a:solidFill>
                <a:effectLst/>
                <a:latin typeface="Consolas" panose="020B0609020204030204" pitchFamily="49" charset="0"/>
              </a:rPr>
              <a:t>object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A6E3A"/>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0055"/>
                </a:solidFill>
                <a:effectLst/>
                <a:latin typeface="Consolas" panose="020B0609020204030204" pitchFamily="49" charset="0"/>
              </a:rPr>
              <a:t>1</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b</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0055"/>
                </a:solidFill>
                <a:effectLst/>
                <a:latin typeface="Consolas" panose="020B0609020204030204" pitchFamily="49" charset="0"/>
              </a:rPr>
              <a:t>2</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c</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0055"/>
                </a:solidFill>
                <a:effectLst/>
                <a:latin typeface="Consolas" panose="020B0609020204030204" pitchFamily="49" charset="0"/>
              </a:rPr>
              <a:t>3</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endParaRPr kumimoji="0" lang="en-US" altLang="uk-UA"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smtClean="0">
                <a:ln>
                  <a:noFill/>
                </a:ln>
                <a:solidFill>
                  <a:srgbClr val="0077AA"/>
                </a:solidFill>
                <a:effectLst/>
                <a:latin typeface="Consolas" panose="020B0609020204030204" pitchFamily="49" charset="0"/>
              </a:rPr>
              <a:t>for</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err="1" smtClean="0">
                <a:ln>
                  <a:noFill/>
                </a:ln>
                <a:solidFill>
                  <a:srgbClr val="0077AA"/>
                </a:solidFill>
                <a:effectLst/>
                <a:latin typeface="Consolas" panose="020B0609020204030204" pitchFamily="49" charset="0"/>
              </a:rPr>
              <a:t>let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0000"/>
                </a:solidFill>
                <a:effectLst/>
                <a:latin typeface="Consolas" panose="020B0609020204030204" pitchFamily="49" charset="0"/>
              </a:rPr>
              <a:t>value</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77AA"/>
                </a:solidFill>
                <a:effectLst/>
                <a:latin typeface="Consolas" panose="020B0609020204030204" pitchFamily="49" charset="0"/>
              </a:rPr>
              <a:t>of</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0000"/>
                </a:solidFill>
                <a:effectLst/>
                <a:latin typeface="Consolas" panose="020B0609020204030204" pitchFamily="49" charset="0"/>
              </a:rPr>
              <a:t>object</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708090"/>
                </a:solidFill>
                <a:effectLst/>
                <a:latin typeface="Consolas" panose="020B0609020204030204" pitchFamily="49" charset="0"/>
              </a:rPr>
              <a:t>// </a:t>
            </a:r>
            <a:r>
              <a:rPr kumimoji="0" lang="uk-UA" altLang="uk-UA" b="0" i="0" u="none" strike="noStrike" cap="none" normalizeH="0" baseline="0" dirty="0" err="1" smtClean="0">
                <a:ln>
                  <a:noFill/>
                </a:ln>
                <a:solidFill>
                  <a:srgbClr val="708090"/>
                </a:solidFill>
                <a:effectLst/>
                <a:latin typeface="Consolas" panose="020B0609020204030204" pitchFamily="49" charset="0"/>
              </a:rPr>
              <a:t>Error</a:t>
            </a:r>
            <a:r>
              <a:rPr kumimoji="0" lang="uk-UA" altLang="uk-UA" b="0" i="0" u="none" strike="noStrike" cap="none" normalizeH="0" baseline="0" dirty="0" smtClean="0">
                <a:ln>
                  <a:noFill/>
                </a:ln>
                <a:solidFill>
                  <a:srgbClr val="708090"/>
                </a:solidFill>
                <a:effectLst/>
                <a:latin typeface="Consolas" panose="020B0609020204030204" pitchFamily="49" charset="0"/>
              </a:rPr>
              <a:t>: </a:t>
            </a:r>
            <a:r>
              <a:rPr kumimoji="0" lang="uk-UA" altLang="uk-UA" b="0" i="0" u="none" strike="noStrike" cap="none" normalizeH="0" baseline="0" dirty="0" err="1" smtClean="0">
                <a:ln>
                  <a:noFill/>
                </a:ln>
                <a:solidFill>
                  <a:srgbClr val="708090"/>
                </a:solidFill>
                <a:effectLst/>
                <a:latin typeface="Consolas" panose="020B0609020204030204" pitchFamily="49" charset="0"/>
              </a:rPr>
              <a:t>object</a:t>
            </a:r>
            <a:r>
              <a:rPr kumimoji="0" lang="uk-UA" altLang="uk-UA" b="0" i="0" u="none" strike="noStrike" cap="none" normalizeH="0" baseline="0" dirty="0" smtClean="0">
                <a:ln>
                  <a:noFill/>
                </a:ln>
                <a:solidFill>
                  <a:srgbClr val="708090"/>
                </a:solidFill>
                <a:effectLst/>
                <a:latin typeface="Consolas" panose="020B0609020204030204" pitchFamily="49" charset="0"/>
              </a:rPr>
              <a:t> </a:t>
            </a:r>
            <a:r>
              <a:rPr kumimoji="0" lang="uk-UA" altLang="uk-UA" b="0" i="0" u="none" strike="noStrike" cap="none" normalizeH="0" baseline="0" dirty="0" err="1" smtClean="0">
                <a:ln>
                  <a:noFill/>
                </a:ln>
                <a:solidFill>
                  <a:srgbClr val="708090"/>
                </a:solidFill>
                <a:effectLst/>
                <a:latin typeface="Consolas" panose="020B0609020204030204" pitchFamily="49" charset="0"/>
              </a:rPr>
              <a:t>is</a:t>
            </a:r>
            <a:r>
              <a:rPr kumimoji="0" lang="uk-UA" altLang="uk-UA" b="0" i="0" u="none" strike="noStrike" cap="none" normalizeH="0" baseline="0" dirty="0" smtClean="0">
                <a:ln>
                  <a:noFill/>
                </a:ln>
                <a:solidFill>
                  <a:srgbClr val="708090"/>
                </a:solidFill>
                <a:effectLst/>
                <a:latin typeface="Consolas" panose="020B0609020204030204" pitchFamily="49" charset="0"/>
              </a:rPr>
              <a:t> </a:t>
            </a:r>
            <a:r>
              <a:rPr kumimoji="0" lang="uk-UA" altLang="uk-UA" b="0" i="0" u="none" strike="noStrike" cap="none" normalizeH="0" baseline="0" dirty="0" err="1" smtClean="0">
                <a:ln>
                  <a:noFill/>
                </a:ln>
                <a:solidFill>
                  <a:srgbClr val="708090"/>
                </a:solidFill>
                <a:effectLst/>
                <a:latin typeface="Consolas" panose="020B0609020204030204" pitchFamily="49" charset="0"/>
              </a:rPr>
              <a:t>not</a:t>
            </a:r>
            <a:r>
              <a:rPr kumimoji="0" lang="uk-UA" altLang="uk-UA" b="0" i="0" u="none" strike="noStrike" cap="none" normalizeH="0" baseline="0" dirty="0" smtClean="0">
                <a:ln>
                  <a:noFill/>
                </a:ln>
                <a:solidFill>
                  <a:srgbClr val="708090"/>
                </a:solidFill>
                <a:effectLst/>
                <a:latin typeface="Consolas" panose="020B0609020204030204" pitchFamily="49" charset="0"/>
              </a:rPr>
              <a:t> </a:t>
            </a:r>
            <a:r>
              <a:rPr kumimoji="0" lang="uk-UA" altLang="uk-UA" b="0" i="0" u="none" strike="noStrike" cap="none" normalizeH="0" baseline="0" dirty="0" err="1" smtClean="0">
                <a:ln>
                  <a:noFill/>
                </a:ln>
                <a:solidFill>
                  <a:srgbClr val="708090"/>
                </a:solidFill>
                <a:effectLst/>
                <a:latin typeface="Consolas" panose="020B0609020204030204" pitchFamily="49" charset="0"/>
              </a:rPr>
              <a:t>iterable</a:t>
            </a:r>
            <a:r>
              <a:rPr kumimoji="0" lang="uk-UA" altLang="uk-UA" b="0" i="0" u="none" strike="noStrike" cap="none" normalizeH="0" baseline="0" dirty="0" smtClean="0">
                <a:ln>
                  <a:noFill/>
                </a:ln>
                <a:solidFill>
                  <a:srgbClr val="000000"/>
                </a:solidFill>
                <a:effectLst/>
                <a:latin typeface="Consolas" panose="020B0609020204030204" pitchFamily="49" charset="0"/>
              </a:rPr>
              <a:t> console</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DD4A68"/>
                </a:solidFill>
                <a:effectLst/>
                <a:latin typeface="Consolas" panose="020B0609020204030204" pitchFamily="49" charset="0"/>
              </a:rPr>
              <a:t>log</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0000"/>
                </a:solidFill>
                <a:effectLst/>
                <a:latin typeface="Consolas" panose="020B0609020204030204" pitchFamily="49" charset="0"/>
              </a:rPr>
              <a:t>value</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chemeClr val="tx1"/>
                </a:solidFill>
                <a:effectLst/>
                <a:latin typeface="Consolas" panose="020B0609020204030204" pitchFamily="49" charset="0"/>
              </a:rPr>
              <a:t> </a:t>
            </a:r>
          </a:p>
        </p:txBody>
      </p:sp>
      <p:sp>
        <p:nvSpPr>
          <p:cNvPr id="5" name="Rectangle 2"/>
          <p:cNvSpPr>
            <a:spLocks noChangeArrowheads="1"/>
          </p:cNvSpPr>
          <p:nvPr/>
        </p:nvSpPr>
        <p:spPr bwMode="auto">
          <a:xfrm>
            <a:off x="685800" y="2947939"/>
            <a:ext cx="9001722" cy="3600986"/>
          </a:xfrm>
          <a:prstGeom prst="rect">
            <a:avLst/>
          </a:prstGeom>
          <a:solidFill>
            <a:srgbClr val="EEEE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smtClean="0">
                <a:ln>
                  <a:noFill/>
                </a:ln>
                <a:solidFill>
                  <a:srgbClr val="0077AA"/>
                </a:solidFill>
                <a:effectLst/>
                <a:latin typeface="Consolas" panose="020B0609020204030204" pitchFamily="49" charset="0"/>
              </a:rPr>
              <a:t>let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0000"/>
                </a:solidFill>
                <a:effectLst/>
                <a:latin typeface="Consolas" panose="020B0609020204030204" pitchFamily="49" charset="0"/>
              </a:rPr>
              <a:t>enumerable</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A6E3A"/>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0000"/>
                </a:solidFill>
                <a:effectLst/>
                <a:latin typeface="Consolas" panose="020B0609020204030204" pitchFamily="49" charset="0"/>
              </a:rPr>
              <a:t>property</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0055"/>
                </a:solidFill>
                <a:effectLst/>
                <a:latin typeface="Consolas" panose="020B0609020204030204" pitchFamily="49" charset="0"/>
              </a:rPr>
              <a:t>1</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DD4A68"/>
                </a:solidFill>
                <a:effectLst/>
                <a:latin typeface="Consolas" panose="020B0609020204030204" pitchFamily="49" charset="0"/>
              </a:rPr>
              <a:t>method</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A6E3A"/>
                </a:solidFill>
                <a:effectLst/>
                <a:latin typeface="Consolas" panose="020B0609020204030204" pitchFamily="49" charset="0"/>
              </a:rPr>
              <a:t>=&gt;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uk-UA" altLang="uk-UA"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smtClean="0">
                <a:ln>
                  <a:noFill/>
                </a:ln>
                <a:solidFill>
                  <a:srgbClr val="0077AA"/>
                </a:solidFill>
                <a:effectLst/>
                <a:latin typeface="Consolas" panose="020B0609020204030204" pitchFamily="49" charset="0"/>
              </a:rPr>
              <a:t>for</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err="1" smtClean="0">
                <a:ln>
                  <a:noFill/>
                </a:ln>
                <a:solidFill>
                  <a:srgbClr val="0077AA"/>
                </a:solidFill>
                <a:effectLst/>
                <a:latin typeface="Consolas" panose="020B0609020204030204" pitchFamily="49" charset="0"/>
              </a:rPr>
              <a:t>let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0000"/>
                </a:solidFill>
                <a:effectLst/>
                <a:latin typeface="Consolas" panose="020B0609020204030204" pitchFamily="49" charset="0"/>
              </a:rPr>
              <a:t>key</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77AA"/>
                </a:solidFill>
                <a:effectLst/>
                <a:latin typeface="Consolas" panose="020B0609020204030204" pitchFamily="49" charset="0"/>
              </a:rPr>
              <a:t>of</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0000"/>
                </a:solidFill>
                <a:effectLst/>
                <a:latin typeface="Consolas" panose="020B0609020204030204" pitchFamily="49" charset="0"/>
              </a:rPr>
              <a:t>Object</a:t>
            </a:r>
            <a:r>
              <a:rPr kumimoji="0" lang="uk-UA" altLang="uk-UA" b="0" i="0" u="none" strike="noStrike" cap="none" normalizeH="0" baseline="0" dirty="0" err="1" smtClean="0">
                <a:ln>
                  <a:noFill/>
                </a:ln>
                <a:solidFill>
                  <a:srgbClr val="999999"/>
                </a:solidFill>
                <a:effectLst/>
                <a:latin typeface="Consolas" panose="020B0609020204030204" pitchFamily="49" charset="0"/>
              </a:rPr>
              <a:t>.</a:t>
            </a:r>
            <a:r>
              <a:rPr kumimoji="0" lang="uk-UA" altLang="uk-UA" b="0" i="0" u="none" strike="noStrike" cap="none" normalizeH="0" baseline="0" dirty="0" err="1" smtClean="0">
                <a:ln>
                  <a:noFill/>
                </a:ln>
                <a:solidFill>
                  <a:srgbClr val="DD4A68"/>
                </a:solidFill>
                <a:effectLst/>
                <a:latin typeface="Consolas" panose="020B0609020204030204" pitchFamily="49" charset="0"/>
              </a:rPr>
              <a:t>keys</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0000"/>
                </a:solidFill>
                <a:effectLst/>
                <a:latin typeface="Consolas" panose="020B0609020204030204" pitchFamily="49" charset="0"/>
              </a:rPr>
              <a:t>enumerable</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console</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DD4A68"/>
                </a:solidFill>
                <a:effectLst/>
                <a:latin typeface="Consolas" panose="020B0609020204030204" pitchFamily="49" charset="0"/>
              </a:rPr>
              <a:t>log</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err="1" smtClean="0">
                <a:ln>
                  <a:noFill/>
                </a:ln>
                <a:solidFill>
                  <a:srgbClr val="000000"/>
                </a:solidFill>
                <a:effectLst/>
                <a:latin typeface="Consolas" panose="020B0609020204030204" pitchFamily="49" charset="0"/>
              </a:rPr>
              <a:t>key</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uk-UA" altLang="uk-UA" b="0" i="0" u="none" strike="noStrike" cap="none" normalizeH="0" baseline="0" dirty="0" err="1" smtClean="0">
                <a:ln>
                  <a:noFill/>
                </a:ln>
                <a:solidFill>
                  <a:srgbClr val="000000"/>
                </a:solidFill>
                <a:effectLst/>
                <a:latin typeface="Consolas" panose="020B0609020204030204" pitchFamily="49" charset="0"/>
              </a:rPr>
              <a:t>property</a:t>
            </a:r>
            <a:r>
              <a:rPr kumimoji="0" lang="uk-UA" altLang="uk-UA" b="0" i="0" u="none" strike="noStrike" cap="none" normalizeH="0" baseline="0" dirty="0" smtClean="0">
                <a:ln>
                  <a:noFill/>
                </a:ln>
                <a:solidFill>
                  <a:srgbClr val="000000"/>
                </a:solidFill>
                <a:effectLst/>
                <a:latin typeface="Consolas" panose="020B0609020204030204" pitchFamily="49"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uk-UA" altLang="uk-UA" b="0" i="0" u="none" strike="noStrike" cap="none" normalizeH="0" baseline="0" dirty="0" err="1" smtClean="0">
                <a:ln>
                  <a:noFill/>
                </a:ln>
                <a:solidFill>
                  <a:srgbClr val="000000"/>
                </a:solidFill>
                <a:effectLst/>
                <a:latin typeface="Consolas" panose="020B0609020204030204" pitchFamily="49" charset="0"/>
              </a:rPr>
              <a:t>method</a:t>
            </a:r>
            <a:r>
              <a:rPr kumimoji="0" lang="uk-UA" altLang="uk-UA" b="0" i="0" u="none" strike="noStrike" cap="none" normalizeH="0" baseline="0" dirty="0" smtClean="0">
                <a:ln>
                  <a:noFill/>
                </a:ln>
                <a:solidFill>
                  <a:srgbClr val="000000"/>
                </a:solidFill>
                <a:effectLst/>
                <a:latin typeface="Consolas" panose="020B0609020204030204" pitchFamily="49" charset="0"/>
              </a:rPr>
              <a:t> </a:t>
            </a:r>
          </a:p>
          <a:p>
            <a:pPr marR="0" lvl="0" algn="l" defTabSz="914400" rtl="0" eaLnBrk="0" fontAlgn="base" latinLnBrk="0" hangingPunct="0">
              <a:lnSpc>
                <a:spcPct val="100000"/>
              </a:lnSpc>
              <a:spcBef>
                <a:spcPct val="0"/>
              </a:spcBef>
              <a:spcAft>
                <a:spcPct val="0"/>
              </a:spcAft>
              <a:buClrTx/>
              <a:buSzTx/>
              <a:tabLst/>
            </a:pPr>
            <a:endParaRPr kumimoji="0" lang="uk-UA" altLang="uk-UA" b="0" i="0" u="none" strike="noStrike" cap="none" normalizeH="0" baseline="0" dirty="0" smtClean="0">
              <a:ln>
                <a:noFill/>
              </a:ln>
              <a:solidFill>
                <a:srgbClr val="000000"/>
              </a:solidFill>
              <a:effectLst/>
              <a:latin typeface="Consolas" panose="020B0609020204030204" pitchFamily="49" charset="0"/>
            </a:endParaRPr>
          </a:p>
          <a:p>
            <a:pPr marR="0" lvl="0" algn="l" defTabSz="914400" rtl="0" eaLnBrk="0" fontAlgn="base" latinLnBrk="0" hangingPunct="0">
              <a:lnSpc>
                <a:spcPct val="100000"/>
              </a:lnSpc>
              <a:spcBef>
                <a:spcPct val="0"/>
              </a:spcBef>
              <a:spcAft>
                <a:spcPct val="0"/>
              </a:spcAft>
              <a:buClrTx/>
              <a:buSzTx/>
              <a:tabLst/>
            </a:pPr>
            <a:r>
              <a:rPr kumimoji="0" lang="uk-UA" altLang="uk-UA" b="0" i="0" u="none" strike="noStrike" cap="none" normalizeH="0" baseline="0" dirty="0" err="1" smtClean="0">
                <a:ln>
                  <a:noFill/>
                </a:ln>
                <a:solidFill>
                  <a:srgbClr val="0077AA"/>
                </a:solidFill>
                <a:effectLst/>
                <a:latin typeface="Consolas" panose="020B0609020204030204" pitchFamily="49" charset="0"/>
              </a:rPr>
              <a:t>for</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err="1" smtClean="0">
                <a:ln>
                  <a:noFill/>
                </a:ln>
                <a:solidFill>
                  <a:srgbClr val="0077AA"/>
                </a:solidFill>
                <a:effectLst/>
                <a:latin typeface="Consolas" panose="020B0609020204030204" pitchFamily="49" charset="0"/>
              </a:rPr>
              <a:t>let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0000"/>
                </a:solidFill>
                <a:effectLst/>
                <a:latin typeface="Consolas" panose="020B0609020204030204" pitchFamily="49" charset="0"/>
              </a:rPr>
              <a:t>value</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77AA"/>
                </a:solidFill>
                <a:effectLst/>
                <a:latin typeface="Consolas" panose="020B0609020204030204" pitchFamily="49" charset="0"/>
              </a:rPr>
              <a:t>of</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0000"/>
                </a:solidFill>
                <a:effectLst/>
                <a:latin typeface="Consolas" panose="020B0609020204030204" pitchFamily="49" charset="0"/>
              </a:rPr>
              <a:t>Object</a:t>
            </a:r>
            <a:r>
              <a:rPr kumimoji="0" lang="uk-UA" altLang="uk-UA" b="0" i="0" u="none" strike="noStrike" cap="none" normalizeH="0" baseline="0" dirty="0" err="1" smtClean="0">
                <a:ln>
                  <a:noFill/>
                </a:ln>
                <a:solidFill>
                  <a:srgbClr val="999999"/>
                </a:solidFill>
                <a:effectLst/>
                <a:latin typeface="Consolas" panose="020B0609020204030204" pitchFamily="49" charset="0"/>
              </a:rPr>
              <a:t>.</a:t>
            </a:r>
            <a:r>
              <a:rPr kumimoji="0" lang="uk-UA" altLang="uk-UA" b="0" i="0" u="none" strike="noStrike" cap="none" normalizeH="0" baseline="0" dirty="0" err="1" smtClean="0">
                <a:ln>
                  <a:noFill/>
                </a:ln>
                <a:solidFill>
                  <a:srgbClr val="DD4A68"/>
                </a:solidFill>
                <a:effectLst/>
                <a:latin typeface="Consolas" panose="020B0609020204030204" pitchFamily="49" charset="0"/>
              </a:rPr>
              <a:t>values</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0000"/>
                </a:solidFill>
                <a:effectLst/>
                <a:latin typeface="Consolas" panose="020B0609020204030204" pitchFamily="49" charset="0"/>
              </a:rPr>
              <a:t>enumerable</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console</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DD4A68"/>
                </a:solidFill>
                <a:effectLst/>
                <a:latin typeface="Consolas" panose="020B0609020204030204" pitchFamily="49" charset="0"/>
              </a:rPr>
              <a:t>log</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err="1" smtClean="0">
                <a:ln>
                  <a:noFill/>
                </a:ln>
                <a:solidFill>
                  <a:srgbClr val="000000"/>
                </a:solidFill>
                <a:effectLst/>
                <a:latin typeface="Consolas" panose="020B0609020204030204" pitchFamily="49" charset="0"/>
              </a:rPr>
              <a:t>value</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uk-UA" altLang="uk-UA" b="0" i="0" u="none" strike="noStrike" cap="none" normalizeH="0" baseline="0" dirty="0" smtClean="0">
                <a:ln>
                  <a:noFill/>
                </a:ln>
                <a:solidFill>
                  <a:schemeClr val="bg2"/>
                </a:solidFill>
                <a:effectLst/>
                <a:latin typeface="Consolas" panose="020B0609020204030204" pitchFamily="49" charset="0"/>
              </a:rPr>
              <a:t>1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uk-UA" altLang="uk-UA" b="0" i="0" u="none" strike="noStrike" cap="none" normalizeH="0" baseline="0" dirty="0" smtClean="0">
                <a:ln>
                  <a:noFill/>
                </a:ln>
                <a:solidFill>
                  <a:schemeClr val="bg2"/>
                </a:solidFill>
                <a:effectLst/>
                <a:latin typeface="Consolas" panose="020B0609020204030204" pitchFamily="49" charset="0"/>
              </a:rPr>
              <a:t>() =&gt; {}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uk-UA" altLang="uk-UA" dirty="0">
              <a:solidFill>
                <a:srgbClr val="000000"/>
              </a:solidFill>
              <a:latin typeface="Consolas" panose="020B0609020204030204" pitchFamily="49" charset="0"/>
            </a:endParaRPr>
          </a:p>
          <a:p>
            <a:pPr marR="0" lvl="0" algn="l" defTabSz="914400" rtl="0" eaLnBrk="0" fontAlgn="base" latinLnBrk="0" hangingPunct="0">
              <a:lnSpc>
                <a:spcPct val="100000"/>
              </a:lnSpc>
              <a:spcBef>
                <a:spcPct val="0"/>
              </a:spcBef>
              <a:spcAft>
                <a:spcPct val="0"/>
              </a:spcAft>
              <a:buClrTx/>
              <a:buSzTx/>
              <a:tabLst/>
            </a:pPr>
            <a:r>
              <a:rPr kumimoji="0" lang="uk-UA" altLang="uk-UA" b="0" i="0" u="none" strike="noStrike" cap="none" normalizeH="0" baseline="0" dirty="0" err="1" smtClean="0">
                <a:ln>
                  <a:noFill/>
                </a:ln>
                <a:solidFill>
                  <a:srgbClr val="0077AA"/>
                </a:solidFill>
                <a:effectLst/>
                <a:latin typeface="Consolas" panose="020B0609020204030204" pitchFamily="49" charset="0"/>
              </a:rPr>
              <a:t>for</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err="1" smtClean="0">
                <a:ln>
                  <a:noFill/>
                </a:ln>
                <a:solidFill>
                  <a:srgbClr val="0077AA"/>
                </a:solidFill>
                <a:effectLst/>
                <a:latin typeface="Consolas" panose="020B0609020204030204" pitchFamily="49" charset="0"/>
              </a:rPr>
              <a:t>let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0000"/>
                </a:solidFill>
                <a:effectLst/>
                <a:latin typeface="Consolas" panose="020B0609020204030204" pitchFamily="49" charset="0"/>
              </a:rPr>
              <a:t>entry</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77AA"/>
                </a:solidFill>
                <a:effectLst/>
                <a:latin typeface="Consolas" panose="020B0609020204030204" pitchFamily="49" charset="0"/>
              </a:rPr>
              <a:t>of</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0000"/>
                </a:solidFill>
                <a:effectLst/>
                <a:latin typeface="Consolas" panose="020B0609020204030204" pitchFamily="49" charset="0"/>
              </a:rPr>
              <a:t>Object</a:t>
            </a:r>
            <a:r>
              <a:rPr kumimoji="0" lang="uk-UA" altLang="uk-UA" b="0" i="0" u="none" strike="noStrike" cap="none" normalizeH="0" baseline="0" dirty="0" err="1" smtClean="0">
                <a:ln>
                  <a:noFill/>
                </a:ln>
                <a:solidFill>
                  <a:srgbClr val="999999"/>
                </a:solidFill>
                <a:effectLst/>
                <a:latin typeface="Consolas" panose="020B0609020204030204" pitchFamily="49" charset="0"/>
              </a:rPr>
              <a:t>.</a:t>
            </a:r>
            <a:r>
              <a:rPr kumimoji="0" lang="uk-UA" altLang="uk-UA" b="0" i="0" u="none" strike="noStrike" cap="none" normalizeH="0" baseline="0" dirty="0" err="1" smtClean="0">
                <a:ln>
                  <a:noFill/>
                </a:ln>
                <a:solidFill>
                  <a:srgbClr val="DD4A68"/>
                </a:solidFill>
                <a:effectLst/>
                <a:latin typeface="Consolas" panose="020B0609020204030204" pitchFamily="49" charset="0"/>
              </a:rPr>
              <a:t>entries</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err="1" smtClean="0">
                <a:ln>
                  <a:noFill/>
                </a:ln>
                <a:solidFill>
                  <a:srgbClr val="000000"/>
                </a:solidFill>
                <a:effectLst/>
                <a:latin typeface="Consolas" panose="020B0609020204030204" pitchFamily="49" charset="0"/>
              </a:rPr>
              <a:t>enumerable</a:t>
            </a:r>
            <a:r>
              <a:rPr kumimoji="0" lang="uk-UA" altLang="uk-UA" b="0" i="0" u="none" strike="noStrike" cap="none" normalizeH="0" baseline="0" dirty="0" smtClean="0">
                <a:ln>
                  <a:noFill/>
                </a:ln>
                <a:solidFill>
                  <a:srgbClr val="000000"/>
                </a:solidFill>
                <a:effectLst/>
                <a:latin typeface="Consolas" panose="020B0609020204030204" pitchFamily="49" charset="0"/>
              </a:rPr>
              <a:t> </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console</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DD4A68"/>
                </a:solidFill>
                <a:effectLst/>
                <a:latin typeface="Consolas" panose="020B0609020204030204" pitchFamily="49" charset="0"/>
              </a:rPr>
              <a:t>log</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err="1" smtClean="0">
                <a:ln>
                  <a:noFill/>
                </a:ln>
                <a:solidFill>
                  <a:srgbClr val="000000"/>
                </a:solidFill>
                <a:effectLst/>
                <a:latin typeface="Consolas" panose="020B0609020204030204" pitchFamily="49" charset="0"/>
              </a:rPr>
              <a:t>entry</a:t>
            </a:r>
            <a:r>
              <a:rPr kumimoji="0" lang="uk-UA" altLang="uk-UA" b="0" i="0" u="none" strike="noStrike" cap="none" normalizeH="0" baseline="0" dirty="0" smtClean="0">
                <a:ln>
                  <a:noFill/>
                </a:ln>
                <a:solidFill>
                  <a:srgbClr val="999999"/>
                </a:solidFill>
                <a:effectLst/>
                <a:latin typeface="Consolas" panose="020B0609020204030204" pitchFamily="49" charset="0"/>
              </a:rPr>
              <a:t>);</a:t>
            </a:r>
            <a:r>
              <a:rPr kumimoji="0" lang="uk-UA" altLang="uk-UA" b="0" i="0" u="none" strike="noStrike" cap="none" normalizeH="0" baseline="0" dirty="0" smtClean="0">
                <a:ln>
                  <a:noFill/>
                </a:ln>
                <a:solidFill>
                  <a:srgbClr val="000000"/>
                </a:solidFill>
                <a:effectLst/>
                <a:latin typeface="Consolas" panose="020B0609020204030204" pitchFamily="49" charset="0"/>
              </a:rPr>
              <a:t> </a:t>
            </a:r>
          </a:p>
          <a:p>
            <a:pPr marL="285750" lvl="0" indent="-285750">
              <a:buFont typeface="Wingdings" panose="05000000000000000000" pitchFamily="2" charset="2"/>
              <a:buChar char="Ø"/>
            </a:pPr>
            <a:r>
              <a:rPr kumimoji="0" lang="uk-UA" altLang="uk-UA" b="0" i="0" u="none" strike="noStrike" cap="none" normalizeH="0" baseline="0" dirty="0" smtClean="0">
                <a:ln>
                  <a:noFill/>
                </a:ln>
                <a:solidFill>
                  <a:schemeClr val="bg2"/>
                </a:solidFill>
                <a:effectLst/>
                <a:latin typeface="Consolas" panose="020B0609020204030204" pitchFamily="49" charset="0"/>
              </a:rPr>
              <a:t>(2) ["</a:t>
            </a:r>
            <a:r>
              <a:rPr kumimoji="0" lang="uk-UA" altLang="uk-UA" b="0" i="0" u="none" strike="noStrike" cap="none" normalizeH="0" baseline="0" dirty="0" err="1" smtClean="0">
                <a:ln>
                  <a:noFill/>
                </a:ln>
                <a:solidFill>
                  <a:schemeClr val="bg2"/>
                </a:solidFill>
                <a:effectLst/>
                <a:latin typeface="Consolas" panose="020B0609020204030204" pitchFamily="49" charset="0"/>
              </a:rPr>
              <a:t>prop</a:t>
            </a:r>
            <a:r>
              <a:rPr lang="uk-UA" altLang="uk-UA" dirty="0" err="1">
                <a:solidFill>
                  <a:srgbClr val="000000"/>
                </a:solidFill>
                <a:latin typeface="Consolas" panose="020B0609020204030204" pitchFamily="49" charset="0"/>
              </a:rPr>
              <a:t>erty</a:t>
            </a:r>
            <a:r>
              <a:rPr kumimoji="0" lang="uk-UA" altLang="uk-UA" b="0" i="0" u="none" strike="noStrike" cap="none" normalizeH="0" baseline="0" dirty="0" smtClean="0">
                <a:ln>
                  <a:noFill/>
                </a:ln>
                <a:solidFill>
                  <a:schemeClr val="bg2"/>
                </a:solidFill>
                <a:effectLst/>
                <a:latin typeface="Consolas" panose="020B0609020204030204" pitchFamily="49" charset="0"/>
              </a:rPr>
              <a:t>", 1] </a:t>
            </a:r>
          </a:p>
          <a:p>
            <a:pPr marL="285750" lvl="0" indent="-285750">
              <a:buFont typeface="Wingdings" panose="05000000000000000000" pitchFamily="2" charset="2"/>
              <a:buChar char="Ø"/>
            </a:pPr>
            <a:r>
              <a:rPr kumimoji="0" lang="uk-UA" altLang="uk-UA" b="0" i="0" u="none" strike="noStrike" cap="none" normalizeH="0" baseline="0" dirty="0" smtClean="0">
                <a:ln>
                  <a:noFill/>
                </a:ln>
                <a:solidFill>
                  <a:schemeClr val="bg2"/>
                </a:solidFill>
                <a:effectLst/>
                <a:latin typeface="Consolas" panose="020B0609020204030204" pitchFamily="49" charset="0"/>
              </a:rPr>
              <a:t>(2) ["</a:t>
            </a:r>
            <a:r>
              <a:rPr kumimoji="0" lang="uk-UA" altLang="uk-UA" b="0" i="0" u="none" strike="noStrike" cap="none" normalizeH="0" baseline="0" dirty="0" err="1" smtClean="0">
                <a:ln>
                  <a:noFill/>
                </a:ln>
                <a:solidFill>
                  <a:schemeClr val="bg2"/>
                </a:solidFill>
                <a:effectLst/>
                <a:latin typeface="Consolas" panose="020B0609020204030204" pitchFamily="49" charset="0"/>
              </a:rPr>
              <a:t>meth</a:t>
            </a:r>
            <a:r>
              <a:rPr lang="uk-UA" altLang="uk-UA" dirty="0" err="1">
                <a:solidFill>
                  <a:srgbClr val="000000"/>
                </a:solidFill>
                <a:latin typeface="Consolas" panose="020B0609020204030204" pitchFamily="49" charset="0"/>
              </a:rPr>
              <a:t>od</a:t>
            </a:r>
            <a:r>
              <a:rPr kumimoji="0" lang="uk-UA" altLang="uk-UA" b="0" i="0" u="none" strike="noStrike" cap="none" normalizeH="0" baseline="0" dirty="0" smtClean="0">
                <a:ln>
                  <a:noFill/>
                </a:ln>
                <a:solidFill>
                  <a:schemeClr val="bg2"/>
                </a:solidFill>
                <a:effectLst/>
                <a:latin typeface="Consolas" panose="020B0609020204030204" pitchFamily="49" charset="0"/>
              </a:rPr>
              <a:t>", ƒ()] </a:t>
            </a:r>
          </a:p>
        </p:txBody>
      </p:sp>
    </p:spTree>
    <p:extLst>
      <p:ext uri="{BB962C8B-B14F-4D97-AF65-F5344CB8AC3E}">
        <p14:creationId xmlns:p14="http://schemas.microsoft.com/office/powerpoint/2010/main" val="1141535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9323" y="342105"/>
            <a:ext cx="10820400" cy="685800"/>
          </a:xfrm>
        </p:spPr>
        <p:txBody>
          <a:bodyPr/>
          <a:lstStyle/>
          <a:p>
            <a:r>
              <a:rPr lang="en-US" b="1" dirty="0"/>
              <a:t>Error handling, "</a:t>
            </a:r>
            <a:r>
              <a:rPr lang="en-US" b="1" dirty="0" err="1"/>
              <a:t>try..catch</a:t>
            </a:r>
            <a:r>
              <a:rPr lang="en-US" b="1" dirty="0"/>
              <a:t>"</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endParaRPr lang="uk-UA" dirty="0"/>
          </a:p>
        </p:txBody>
      </p:sp>
      <p:sp>
        <p:nvSpPr>
          <p:cNvPr id="3" name="Місце для тексту 2"/>
          <p:cNvSpPr>
            <a:spLocks noGrp="1"/>
          </p:cNvSpPr>
          <p:nvPr>
            <p:ph type="body" sz="quarter" idx="10"/>
          </p:nvPr>
        </p:nvSpPr>
        <p:spPr>
          <a:xfrm>
            <a:off x="549323" y="1137087"/>
            <a:ext cx="10820400" cy="5281568"/>
          </a:xfrm>
        </p:spPr>
        <p:txBody>
          <a:bodyPr/>
          <a:lstStyle/>
          <a:p>
            <a:r>
              <a:rPr lang="en-US" dirty="0"/>
              <a:t>The </a:t>
            </a:r>
            <a:r>
              <a:rPr lang="en-US" dirty="0" err="1"/>
              <a:t>try..catch</a:t>
            </a:r>
            <a:r>
              <a:rPr lang="en-US" dirty="0"/>
              <a:t> construct has two main blocks: try, and then catch</a:t>
            </a:r>
            <a:r>
              <a:rPr lang="en-US" dirty="0" smtClean="0"/>
              <a:t>:</a:t>
            </a:r>
            <a:endParaRPr lang="uk-UA" dirty="0" smtClean="0"/>
          </a:p>
          <a:p>
            <a:endParaRPr lang="uk-UA" dirty="0"/>
          </a:p>
          <a:p>
            <a:endParaRPr lang="uk-UA" dirty="0" smtClean="0"/>
          </a:p>
          <a:p>
            <a:endParaRPr lang="uk-UA" dirty="0"/>
          </a:p>
          <a:p>
            <a:endParaRPr lang="uk-UA" dirty="0" smtClean="0"/>
          </a:p>
          <a:p>
            <a:endParaRPr lang="uk-UA" dirty="0"/>
          </a:p>
          <a:p>
            <a:r>
              <a:rPr lang="en-US" dirty="0"/>
              <a:t>It works like this</a:t>
            </a:r>
            <a:r>
              <a:rPr lang="en-US" dirty="0" smtClean="0"/>
              <a:t>:</a:t>
            </a:r>
            <a:endParaRPr lang="en-US" dirty="0"/>
          </a:p>
          <a:p>
            <a:r>
              <a:rPr lang="uk-UA" dirty="0" smtClean="0"/>
              <a:t>1) </a:t>
            </a:r>
            <a:r>
              <a:rPr lang="en-US" dirty="0" smtClean="0"/>
              <a:t>First</a:t>
            </a:r>
            <a:r>
              <a:rPr lang="en-US" dirty="0"/>
              <a:t>, the code in try {...} is executed.</a:t>
            </a:r>
          </a:p>
          <a:p>
            <a:r>
              <a:rPr lang="uk-UA" dirty="0" smtClean="0"/>
              <a:t>2) </a:t>
            </a:r>
            <a:r>
              <a:rPr lang="en-US" dirty="0" smtClean="0"/>
              <a:t>If </a:t>
            </a:r>
            <a:r>
              <a:rPr lang="en-US" dirty="0"/>
              <a:t>there were no errors, then catch(err) is ignored: the execution reaches the end of try and goes on, skipping catch.</a:t>
            </a:r>
          </a:p>
          <a:p>
            <a:r>
              <a:rPr lang="uk-UA" dirty="0" smtClean="0"/>
              <a:t>3) </a:t>
            </a:r>
            <a:r>
              <a:rPr lang="en-US" dirty="0" smtClean="0"/>
              <a:t>If </a:t>
            </a:r>
            <a:r>
              <a:rPr lang="en-US" dirty="0"/>
              <a:t>an error occurs, then the try execution is stopped, and control flows to the beginning of catch(err). The err variable (we can use any name for it) will contain an error object with details about what happened</a:t>
            </a:r>
            <a:r>
              <a:rPr lang="en-US" dirty="0" smtClean="0"/>
              <a:t>.</a:t>
            </a:r>
            <a:endParaRPr lang="uk-UA" dirty="0" smtClean="0"/>
          </a:p>
          <a:p>
            <a:r>
              <a:rPr lang="uk-UA" dirty="0" smtClean="0"/>
              <a:t> </a:t>
            </a:r>
            <a:r>
              <a:rPr lang="en-US" dirty="0"/>
              <a:t>So, an error inside the try {…} block does not kill the script – we have a chance to handle it in catch.</a:t>
            </a:r>
          </a:p>
          <a:p>
            <a:endParaRPr lang="uk-UA" dirty="0" smtClean="0"/>
          </a:p>
        </p:txBody>
      </p:sp>
      <p:pic>
        <p:nvPicPr>
          <p:cNvPr id="9" name="Рисунок 8"/>
          <p:cNvPicPr>
            <a:picLocks noChangeAspect="1"/>
          </p:cNvPicPr>
          <p:nvPr/>
        </p:nvPicPr>
        <p:blipFill>
          <a:blip r:embed="rId3"/>
          <a:stretch>
            <a:fillRect/>
          </a:stretch>
        </p:blipFill>
        <p:spPr>
          <a:xfrm>
            <a:off x="549323" y="1584499"/>
            <a:ext cx="5572903" cy="1914792"/>
          </a:xfrm>
          <a:prstGeom prst="rect">
            <a:avLst/>
          </a:prstGeom>
        </p:spPr>
      </p:pic>
      <p:pic>
        <p:nvPicPr>
          <p:cNvPr id="10" name="Рисунок 9"/>
          <p:cNvPicPr>
            <a:picLocks noChangeAspect="1"/>
          </p:cNvPicPr>
          <p:nvPr/>
        </p:nvPicPr>
        <p:blipFill>
          <a:blip r:embed="rId4"/>
          <a:stretch>
            <a:fillRect/>
          </a:stretch>
        </p:blipFill>
        <p:spPr>
          <a:xfrm>
            <a:off x="6777449" y="342105"/>
            <a:ext cx="5010849" cy="4096322"/>
          </a:xfrm>
          <a:prstGeom prst="rect">
            <a:avLst/>
          </a:prstGeom>
        </p:spPr>
      </p:pic>
    </p:spTree>
    <p:extLst>
      <p:ext uri="{BB962C8B-B14F-4D97-AF65-F5344CB8AC3E}">
        <p14:creationId xmlns:p14="http://schemas.microsoft.com/office/powerpoint/2010/main" val="2429620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9323" y="342105"/>
            <a:ext cx="10820400" cy="685800"/>
          </a:xfrm>
        </p:spPr>
        <p:txBody>
          <a:bodyPr/>
          <a:lstStyle/>
          <a:p>
            <a:r>
              <a:rPr lang="en-US" b="1" dirty="0" smtClean="0"/>
              <a:t>Example </a:t>
            </a:r>
            <a:r>
              <a:rPr lang="en-US" b="1" dirty="0"/>
              <a:t>with an error</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endParaRPr lang="uk-UA" dirty="0"/>
          </a:p>
        </p:txBody>
      </p:sp>
      <p:pic>
        <p:nvPicPr>
          <p:cNvPr id="6" name="Рисунок 5"/>
          <p:cNvPicPr>
            <a:picLocks noChangeAspect="1"/>
          </p:cNvPicPr>
          <p:nvPr/>
        </p:nvPicPr>
        <p:blipFill>
          <a:blip r:embed="rId3"/>
          <a:stretch>
            <a:fillRect/>
          </a:stretch>
        </p:blipFill>
        <p:spPr>
          <a:xfrm>
            <a:off x="448627" y="2727698"/>
            <a:ext cx="6895934" cy="3224577"/>
          </a:xfrm>
          <a:prstGeom prst="rect">
            <a:avLst/>
          </a:prstGeom>
        </p:spPr>
      </p:pic>
      <p:pic>
        <p:nvPicPr>
          <p:cNvPr id="4" name="Рисунок 3"/>
          <p:cNvPicPr>
            <a:picLocks noChangeAspect="1"/>
          </p:cNvPicPr>
          <p:nvPr/>
        </p:nvPicPr>
        <p:blipFill>
          <a:blip r:embed="rId4"/>
          <a:stretch>
            <a:fillRect/>
          </a:stretch>
        </p:blipFill>
        <p:spPr>
          <a:xfrm>
            <a:off x="5330573" y="1156354"/>
            <a:ext cx="6290320" cy="3183633"/>
          </a:xfrm>
          <a:prstGeom prst="rect">
            <a:avLst/>
          </a:prstGeom>
        </p:spPr>
      </p:pic>
    </p:spTree>
    <p:extLst>
      <p:ext uri="{BB962C8B-B14F-4D97-AF65-F5344CB8AC3E}">
        <p14:creationId xmlns:p14="http://schemas.microsoft.com/office/powerpoint/2010/main" val="3847241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9323" y="342105"/>
            <a:ext cx="10820400" cy="685800"/>
          </a:xfrm>
        </p:spPr>
        <p:txBody>
          <a:bodyPr/>
          <a:lstStyle/>
          <a:p>
            <a:r>
              <a:rPr lang="en-US" b="1" dirty="0"/>
              <a:t>try…catch…finally</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endParaRPr lang="uk-UA" dirty="0"/>
          </a:p>
        </p:txBody>
      </p:sp>
      <p:sp>
        <p:nvSpPr>
          <p:cNvPr id="3" name="Місце для тексту 2"/>
          <p:cNvSpPr>
            <a:spLocks noGrp="1"/>
          </p:cNvSpPr>
          <p:nvPr>
            <p:ph type="body" sz="quarter" idx="10"/>
          </p:nvPr>
        </p:nvSpPr>
        <p:spPr>
          <a:xfrm>
            <a:off x="549323" y="1137087"/>
            <a:ext cx="10820400" cy="5281568"/>
          </a:xfrm>
        </p:spPr>
        <p:txBody>
          <a:bodyPr/>
          <a:lstStyle/>
          <a:p>
            <a:r>
              <a:rPr lang="en-US" dirty="0"/>
              <a:t>The </a:t>
            </a:r>
            <a:r>
              <a:rPr lang="en-US" dirty="0" err="1"/>
              <a:t>try..catch</a:t>
            </a:r>
            <a:r>
              <a:rPr lang="en-US" dirty="0"/>
              <a:t> construct may have one more code clause: finally</a:t>
            </a:r>
            <a:r>
              <a:rPr lang="en-US" dirty="0" smtClean="0"/>
              <a:t>.</a:t>
            </a:r>
            <a:endParaRPr lang="en-US" dirty="0"/>
          </a:p>
          <a:p>
            <a:endParaRPr lang="uk-UA" dirty="0" smtClean="0"/>
          </a:p>
          <a:p>
            <a:r>
              <a:rPr lang="en-US" dirty="0" smtClean="0"/>
              <a:t>If </a:t>
            </a:r>
            <a:r>
              <a:rPr lang="en-US" dirty="0"/>
              <a:t>it exists, it runs in all cases</a:t>
            </a:r>
            <a:r>
              <a:rPr lang="en-US" dirty="0" smtClean="0"/>
              <a:t>:</a:t>
            </a:r>
            <a:endParaRPr lang="en-US" dirty="0"/>
          </a:p>
          <a:p>
            <a:pPr marL="342900" indent="-342900">
              <a:buFont typeface="Arial" panose="020B0604020202020204" pitchFamily="34" charset="0"/>
              <a:buChar char="•"/>
            </a:pPr>
            <a:r>
              <a:rPr lang="en-US" dirty="0"/>
              <a:t>after try, if there were no errors,</a:t>
            </a:r>
          </a:p>
          <a:p>
            <a:pPr marL="342900" indent="-342900">
              <a:buFont typeface="Arial" panose="020B0604020202020204" pitchFamily="34" charset="0"/>
              <a:buChar char="•"/>
            </a:pPr>
            <a:r>
              <a:rPr lang="en-US" dirty="0"/>
              <a:t>after catch, if there were errors.</a:t>
            </a:r>
          </a:p>
          <a:p>
            <a:r>
              <a:rPr lang="en-US" dirty="0"/>
              <a:t>The extended syntax looks like this</a:t>
            </a:r>
            <a:r>
              <a:rPr lang="en-US" dirty="0" smtClean="0"/>
              <a:t>:</a:t>
            </a:r>
            <a:endParaRPr lang="uk-UA" dirty="0" smtClean="0"/>
          </a:p>
          <a:p>
            <a:endParaRPr lang="uk-UA" dirty="0"/>
          </a:p>
          <a:p>
            <a:endParaRPr lang="uk-UA" dirty="0" smtClean="0"/>
          </a:p>
          <a:p>
            <a:endParaRPr lang="uk-UA" dirty="0"/>
          </a:p>
          <a:p>
            <a:endParaRPr lang="uk-UA" dirty="0" smtClean="0"/>
          </a:p>
          <a:p>
            <a:r>
              <a:rPr lang="en-US" dirty="0"/>
              <a:t>The finally clause is often used when we start doing something and want to finalize it in any case of outcome.</a:t>
            </a:r>
            <a:endParaRPr lang="uk-UA" dirty="0" smtClean="0"/>
          </a:p>
        </p:txBody>
      </p:sp>
      <p:pic>
        <p:nvPicPr>
          <p:cNvPr id="5" name="Рисунок 4"/>
          <p:cNvPicPr>
            <a:picLocks noChangeAspect="1"/>
          </p:cNvPicPr>
          <p:nvPr/>
        </p:nvPicPr>
        <p:blipFill>
          <a:blip r:embed="rId3"/>
          <a:stretch>
            <a:fillRect/>
          </a:stretch>
        </p:blipFill>
        <p:spPr>
          <a:xfrm>
            <a:off x="549323" y="3884382"/>
            <a:ext cx="5229955" cy="1600423"/>
          </a:xfrm>
          <a:prstGeom prst="rect">
            <a:avLst/>
          </a:prstGeom>
        </p:spPr>
      </p:pic>
    </p:spTree>
    <p:extLst>
      <p:ext uri="{BB962C8B-B14F-4D97-AF65-F5344CB8AC3E}">
        <p14:creationId xmlns:p14="http://schemas.microsoft.com/office/powerpoint/2010/main" val="1019194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9323" y="342105"/>
            <a:ext cx="10820400" cy="685800"/>
          </a:xfrm>
        </p:spPr>
        <p:txBody>
          <a:bodyPr/>
          <a:lstStyle/>
          <a:p>
            <a:r>
              <a:rPr lang="en-US" dirty="0"/>
              <a:t>The throw Statement</a:t>
            </a:r>
            <a:br>
              <a:rPr lang="en-US"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endParaRPr lang="uk-UA" dirty="0"/>
          </a:p>
        </p:txBody>
      </p:sp>
      <p:sp>
        <p:nvSpPr>
          <p:cNvPr id="3" name="Місце для тексту 2"/>
          <p:cNvSpPr>
            <a:spLocks noGrp="1"/>
          </p:cNvSpPr>
          <p:nvPr>
            <p:ph type="body" sz="quarter" idx="10"/>
          </p:nvPr>
        </p:nvSpPr>
        <p:spPr>
          <a:xfrm>
            <a:off x="549323" y="1137087"/>
            <a:ext cx="10820400" cy="5281568"/>
          </a:xfrm>
        </p:spPr>
        <p:txBody>
          <a:bodyPr/>
          <a:lstStyle/>
          <a:p>
            <a:r>
              <a:rPr lang="en-US" dirty="0"/>
              <a:t>The throw statement allows you to create a custom error</a:t>
            </a:r>
            <a:r>
              <a:rPr lang="en-US" dirty="0" smtClean="0"/>
              <a:t>.</a:t>
            </a:r>
            <a:endParaRPr lang="en-US" dirty="0"/>
          </a:p>
          <a:p>
            <a:r>
              <a:rPr lang="en-US" dirty="0"/>
              <a:t>Technically you can throw an exception (throw an error</a:t>
            </a:r>
            <a:r>
              <a:rPr lang="en-US" dirty="0" smtClean="0"/>
              <a:t>).</a:t>
            </a:r>
            <a:endParaRPr lang="en-US" dirty="0"/>
          </a:p>
          <a:p>
            <a:r>
              <a:rPr lang="en-US" dirty="0"/>
              <a:t>The exception can be a JavaScript String, a Number, a Boolean or an </a:t>
            </a:r>
            <a:r>
              <a:rPr lang="en-US" dirty="0" smtClean="0"/>
              <a:t>Object</a:t>
            </a:r>
            <a:r>
              <a:rPr lang="uk-UA" dirty="0" smtClean="0"/>
              <a:t>.</a:t>
            </a:r>
            <a:endParaRPr lang="uk-UA" dirty="0"/>
          </a:p>
          <a:p>
            <a:r>
              <a:rPr lang="en-US" dirty="0"/>
              <a:t>If you use throw together with try and catch, you can control program flow and generate custom error messages.</a:t>
            </a:r>
            <a:endParaRPr lang="uk-UA" dirty="0" smtClean="0"/>
          </a:p>
          <a:p>
            <a:endParaRPr lang="uk-UA" dirty="0"/>
          </a:p>
          <a:p>
            <a:endParaRPr lang="uk-UA" dirty="0" smtClean="0"/>
          </a:p>
        </p:txBody>
      </p:sp>
      <p:pic>
        <p:nvPicPr>
          <p:cNvPr id="6" name="Рисунок 5"/>
          <p:cNvPicPr>
            <a:picLocks noChangeAspect="1"/>
          </p:cNvPicPr>
          <p:nvPr/>
        </p:nvPicPr>
        <p:blipFill>
          <a:blip r:embed="rId3"/>
          <a:stretch>
            <a:fillRect/>
          </a:stretch>
        </p:blipFill>
        <p:spPr>
          <a:xfrm>
            <a:off x="549323" y="2972608"/>
            <a:ext cx="5886105" cy="3446047"/>
          </a:xfrm>
          <a:prstGeom prst="rect">
            <a:avLst/>
          </a:prstGeom>
        </p:spPr>
      </p:pic>
      <p:pic>
        <p:nvPicPr>
          <p:cNvPr id="7" name="Рисунок 6"/>
          <p:cNvPicPr>
            <a:picLocks noChangeAspect="1"/>
          </p:cNvPicPr>
          <p:nvPr/>
        </p:nvPicPr>
        <p:blipFill rotWithShape="1">
          <a:blip r:embed="rId4"/>
          <a:srcRect r="10103" b="10234"/>
          <a:stretch/>
        </p:blipFill>
        <p:spPr>
          <a:xfrm>
            <a:off x="6648693" y="4548650"/>
            <a:ext cx="2476846" cy="957756"/>
          </a:xfrm>
          <a:prstGeom prst="rect">
            <a:avLst/>
          </a:prstGeom>
        </p:spPr>
      </p:pic>
      <p:pic>
        <p:nvPicPr>
          <p:cNvPr id="8" name="Рисунок 7"/>
          <p:cNvPicPr>
            <a:picLocks noChangeAspect="1"/>
          </p:cNvPicPr>
          <p:nvPr/>
        </p:nvPicPr>
        <p:blipFill>
          <a:blip r:embed="rId5"/>
          <a:stretch>
            <a:fillRect/>
          </a:stretch>
        </p:blipFill>
        <p:spPr>
          <a:xfrm>
            <a:off x="6648693" y="3448730"/>
            <a:ext cx="2476846" cy="990738"/>
          </a:xfrm>
          <a:prstGeom prst="rect">
            <a:avLst/>
          </a:prstGeom>
        </p:spPr>
      </p:pic>
      <p:pic>
        <p:nvPicPr>
          <p:cNvPr id="9" name="Рисунок 8"/>
          <p:cNvPicPr>
            <a:picLocks noChangeAspect="1"/>
          </p:cNvPicPr>
          <p:nvPr/>
        </p:nvPicPr>
        <p:blipFill rotWithShape="1">
          <a:blip r:embed="rId6"/>
          <a:srcRect b="15250"/>
          <a:stretch/>
        </p:blipFill>
        <p:spPr>
          <a:xfrm>
            <a:off x="9338804" y="3448730"/>
            <a:ext cx="2467319" cy="990738"/>
          </a:xfrm>
          <a:prstGeom prst="rect">
            <a:avLst/>
          </a:prstGeom>
        </p:spPr>
      </p:pic>
      <p:pic>
        <p:nvPicPr>
          <p:cNvPr id="10" name="Рисунок 9"/>
          <p:cNvPicPr>
            <a:picLocks noChangeAspect="1"/>
          </p:cNvPicPr>
          <p:nvPr/>
        </p:nvPicPr>
        <p:blipFill rotWithShape="1">
          <a:blip r:embed="rId7"/>
          <a:srcRect r="4367" b="8216"/>
          <a:stretch/>
        </p:blipFill>
        <p:spPr>
          <a:xfrm>
            <a:off x="9338803" y="4548650"/>
            <a:ext cx="2467319" cy="941786"/>
          </a:xfrm>
          <a:prstGeom prst="rect">
            <a:avLst/>
          </a:prstGeom>
        </p:spPr>
      </p:pic>
    </p:spTree>
    <p:extLst>
      <p:ext uri="{BB962C8B-B14F-4D97-AF65-F5344CB8AC3E}">
        <p14:creationId xmlns:p14="http://schemas.microsoft.com/office/powerpoint/2010/main" val="564598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9323" y="342105"/>
            <a:ext cx="10820400" cy="685800"/>
          </a:xfrm>
        </p:spPr>
        <p:txBody>
          <a:bodyPr/>
          <a:lstStyle/>
          <a:p>
            <a:r>
              <a:rPr lang="en-US" dirty="0"/>
              <a:t>“use strict”</a:t>
            </a:r>
            <a:br>
              <a:rPr lang="en-US"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endParaRPr lang="uk-UA" dirty="0"/>
          </a:p>
        </p:txBody>
      </p:sp>
      <p:sp>
        <p:nvSpPr>
          <p:cNvPr id="3" name="Місце для тексту 2"/>
          <p:cNvSpPr>
            <a:spLocks noGrp="1"/>
          </p:cNvSpPr>
          <p:nvPr>
            <p:ph type="body" sz="quarter" idx="10"/>
          </p:nvPr>
        </p:nvSpPr>
        <p:spPr>
          <a:xfrm>
            <a:off x="549323" y="1137087"/>
            <a:ext cx="10820400" cy="5281568"/>
          </a:xfrm>
        </p:spPr>
        <p:txBody>
          <a:bodyPr/>
          <a:lstStyle/>
          <a:p>
            <a:r>
              <a:rPr lang="en-US" dirty="0"/>
              <a:t>The directive looks like a string: "use strict" or 'use strict'. When it is located at the top of a script, the whole script works the “modern” way.</a:t>
            </a:r>
            <a:endParaRPr lang="uk-UA" dirty="0"/>
          </a:p>
          <a:p>
            <a:endParaRPr lang="en-US" dirty="0" smtClean="0"/>
          </a:p>
          <a:p>
            <a:endParaRPr lang="en-US" dirty="0"/>
          </a:p>
          <a:p>
            <a:endParaRPr lang="en-US" dirty="0" smtClean="0"/>
          </a:p>
          <a:p>
            <a:endParaRPr lang="en-US" dirty="0"/>
          </a:p>
          <a:p>
            <a:r>
              <a:rPr lang="en-US" dirty="0" smtClean="0"/>
              <a:t>1</a:t>
            </a:r>
            <a:r>
              <a:rPr lang="en-US" dirty="0"/>
              <a:t>) Illegal assignments</a:t>
            </a:r>
          </a:p>
          <a:p>
            <a:r>
              <a:rPr lang="en-US" dirty="0"/>
              <a:t>In </a:t>
            </a:r>
            <a:r>
              <a:rPr lang="en-US" dirty="0" err="1"/>
              <a:t>Javascript</a:t>
            </a:r>
            <a:r>
              <a:rPr lang="en-US" dirty="0"/>
              <a:t>, assigning values to protected </a:t>
            </a:r>
            <a:endParaRPr lang="en-US" dirty="0" smtClean="0"/>
          </a:p>
          <a:p>
            <a:r>
              <a:rPr lang="en-US" dirty="0" smtClean="0"/>
              <a:t>variables </a:t>
            </a:r>
            <a:r>
              <a:rPr lang="en-US" dirty="0"/>
              <a:t>would fail silently. In strict mode, </a:t>
            </a:r>
            <a:endParaRPr lang="en-US" dirty="0" smtClean="0"/>
          </a:p>
          <a:p>
            <a:r>
              <a:rPr lang="en-US" dirty="0" smtClean="0"/>
              <a:t>it </a:t>
            </a:r>
            <a:r>
              <a:rPr lang="en-US" dirty="0"/>
              <a:t>throws errors. For example, the following:</a:t>
            </a:r>
            <a:endParaRPr lang="uk-UA" dirty="0" smtClean="0"/>
          </a:p>
        </p:txBody>
      </p:sp>
      <p:pic>
        <p:nvPicPr>
          <p:cNvPr id="5" name="Рисунок 4"/>
          <p:cNvPicPr>
            <a:picLocks noChangeAspect="1"/>
          </p:cNvPicPr>
          <p:nvPr/>
        </p:nvPicPr>
        <p:blipFill>
          <a:blip r:embed="rId3"/>
          <a:stretch>
            <a:fillRect/>
          </a:stretch>
        </p:blipFill>
        <p:spPr>
          <a:xfrm>
            <a:off x="549323" y="2058248"/>
            <a:ext cx="4715533" cy="1076475"/>
          </a:xfrm>
          <a:prstGeom prst="rect">
            <a:avLst/>
          </a:prstGeom>
        </p:spPr>
      </p:pic>
      <p:pic>
        <p:nvPicPr>
          <p:cNvPr id="11" name="Рисунок 10"/>
          <p:cNvPicPr>
            <a:picLocks noChangeAspect="1"/>
          </p:cNvPicPr>
          <p:nvPr/>
        </p:nvPicPr>
        <p:blipFill>
          <a:blip r:embed="rId4"/>
          <a:stretch>
            <a:fillRect/>
          </a:stretch>
        </p:blipFill>
        <p:spPr>
          <a:xfrm>
            <a:off x="5539609" y="1570928"/>
            <a:ext cx="5830114" cy="1848108"/>
          </a:xfrm>
          <a:prstGeom prst="rect">
            <a:avLst/>
          </a:prstGeom>
        </p:spPr>
      </p:pic>
      <p:pic>
        <p:nvPicPr>
          <p:cNvPr id="12" name="Рисунок 11"/>
          <p:cNvPicPr>
            <a:picLocks noChangeAspect="1"/>
          </p:cNvPicPr>
          <p:nvPr/>
        </p:nvPicPr>
        <p:blipFill rotWithShape="1">
          <a:blip r:embed="rId5"/>
          <a:srcRect r="60963"/>
          <a:stretch/>
        </p:blipFill>
        <p:spPr>
          <a:xfrm>
            <a:off x="549323" y="5365937"/>
            <a:ext cx="2753435" cy="844001"/>
          </a:xfrm>
          <a:prstGeom prst="rect">
            <a:avLst/>
          </a:prstGeom>
        </p:spPr>
      </p:pic>
      <p:sp>
        <p:nvSpPr>
          <p:cNvPr id="13" name="TextBox 12"/>
          <p:cNvSpPr txBox="1"/>
          <p:nvPr/>
        </p:nvSpPr>
        <p:spPr>
          <a:xfrm>
            <a:off x="6474838" y="3668689"/>
            <a:ext cx="4817660" cy="1200329"/>
          </a:xfrm>
          <a:prstGeom prst="rect">
            <a:avLst/>
          </a:prstGeom>
          <a:noFill/>
        </p:spPr>
        <p:txBody>
          <a:bodyPr wrap="square" rtlCol="0">
            <a:spAutoFit/>
          </a:bodyPr>
          <a:lstStyle/>
          <a:p>
            <a:r>
              <a:rPr lang="en-US" dirty="0" smtClean="0"/>
              <a:t>2) </a:t>
            </a:r>
            <a:r>
              <a:rPr lang="en-US" dirty="0"/>
              <a:t>Duplicated properties in </a:t>
            </a:r>
            <a:r>
              <a:rPr lang="en-US" dirty="0" smtClean="0"/>
              <a:t>objects</a:t>
            </a:r>
            <a:endParaRPr lang="en-US" dirty="0"/>
          </a:p>
          <a:p>
            <a:r>
              <a:rPr lang="en-US" dirty="0"/>
              <a:t>In JavaScript you can define an object property twice or more: it will just take the last definition and override the previous ones:</a:t>
            </a:r>
            <a:endParaRPr lang="uk-UA" dirty="0"/>
          </a:p>
        </p:txBody>
      </p:sp>
      <p:pic>
        <p:nvPicPr>
          <p:cNvPr id="14" name="Рисунок 13"/>
          <p:cNvPicPr>
            <a:picLocks noChangeAspect="1"/>
          </p:cNvPicPr>
          <p:nvPr/>
        </p:nvPicPr>
        <p:blipFill>
          <a:blip r:embed="rId6"/>
          <a:stretch>
            <a:fillRect/>
          </a:stretch>
        </p:blipFill>
        <p:spPr>
          <a:xfrm>
            <a:off x="6474838" y="4978200"/>
            <a:ext cx="5048955" cy="1619476"/>
          </a:xfrm>
          <a:prstGeom prst="rect">
            <a:avLst/>
          </a:prstGeom>
        </p:spPr>
      </p:pic>
    </p:spTree>
    <p:extLst>
      <p:ext uri="{BB962C8B-B14F-4D97-AF65-F5344CB8AC3E}">
        <p14:creationId xmlns:p14="http://schemas.microsoft.com/office/powerpoint/2010/main" val="1096802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9323" y="342105"/>
            <a:ext cx="10820400" cy="685800"/>
          </a:xfrm>
        </p:spPr>
        <p:txBody>
          <a:bodyPr/>
          <a:lstStyle/>
          <a:p>
            <a:r>
              <a:rPr lang="en-US" dirty="0"/>
              <a:t>“use strict”</a:t>
            </a:r>
            <a:br>
              <a:rPr lang="en-US"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endParaRPr lang="uk-UA" dirty="0"/>
          </a:p>
        </p:txBody>
      </p:sp>
      <p:sp>
        <p:nvSpPr>
          <p:cNvPr id="3" name="Місце для тексту 2"/>
          <p:cNvSpPr>
            <a:spLocks noGrp="1"/>
          </p:cNvSpPr>
          <p:nvPr>
            <p:ph type="body" sz="quarter" idx="10"/>
          </p:nvPr>
        </p:nvSpPr>
        <p:spPr>
          <a:xfrm>
            <a:off x="530727" y="1733302"/>
            <a:ext cx="5073555" cy="2288501"/>
          </a:xfrm>
        </p:spPr>
        <p:txBody>
          <a:bodyPr/>
          <a:lstStyle/>
          <a:p>
            <a:r>
              <a:rPr lang="en-US" dirty="0" smtClean="0"/>
              <a:t>3) </a:t>
            </a:r>
            <a:r>
              <a:rPr lang="en-US" dirty="0"/>
              <a:t>Arguments in </a:t>
            </a:r>
            <a:r>
              <a:rPr lang="en-US" dirty="0" smtClean="0"/>
              <a:t>functions</a:t>
            </a:r>
          </a:p>
          <a:p>
            <a:r>
              <a:rPr lang="en-US" dirty="0"/>
              <a:t>In normal JavaScript, we can repeat arguments names in functions. The late occurrence of this arguments will override the previous ones:</a:t>
            </a:r>
          </a:p>
          <a:p>
            <a:endParaRPr lang="uk-UA" dirty="0" smtClean="0"/>
          </a:p>
        </p:txBody>
      </p:sp>
      <p:pic>
        <p:nvPicPr>
          <p:cNvPr id="4" name="Рисунок 3"/>
          <p:cNvPicPr>
            <a:picLocks noChangeAspect="1"/>
          </p:cNvPicPr>
          <p:nvPr/>
        </p:nvPicPr>
        <p:blipFill>
          <a:blip r:embed="rId3"/>
          <a:stretch>
            <a:fillRect/>
          </a:stretch>
        </p:blipFill>
        <p:spPr>
          <a:xfrm>
            <a:off x="699448" y="3403430"/>
            <a:ext cx="3477110" cy="733527"/>
          </a:xfrm>
          <a:prstGeom prst="rect">
            <a:avLst/>
          </a:prstGeom>
        </p:spPr>
      </p:pic>
      <p:sp>
        <p:nvSpPr>
          <p:cNvPr id="6" name="TextBox 5"/>
          <p:cNvSpPr txBox="1"/>
          <p:nvPr/>
        </p:nvSpPr>
        <p:spPr>
          <a:xfrm>
            <a:off x="7232213" y="1796475"/>
            <a:ext cx="3504486" cy="400110"/>
          </a:xfrm>
          <a:prstGeom prst="rect">
            <a:avLst/>
          </a:prstGeom>
          <a:noFill/>
        </p:spPr>
        <p:txBody>
          <a:bodyPr wrap="none" rtlCol="0">
            <a:spAutoFit/>
          </a:bodyPr>
          <a:lstStyle/>
          <a:p>
            <a:r>
              <a:rPr lang="uk-UA" sz="2000" dirty="0" smtClean="0"/>
              <a:t>4) </a:t>
            </a:r>
            <a:r>
              <a:rPr lang="en-US" sz="2000" dirty="0" smtClean="0"/>
              <a:t>Requires declaration </a:t>
            </a:r>
            <a:r>
              <a:rPr lang="en-US" sz="2000" dirty="0"/>
              <a:t>of variables</a:t>
            </a:r>
            <a:endParaRPr lang="uk-UA" sz="2000" dirty="0"/>
          </a:p>
        </p:txBody>
      </p:sp>
      <p:pic>
        <p:nvPicPr>
          <p:cNvPr id="7" name="Рисунок 6"/>
          <p:cNvPicPr>
            <a:picLocks noChangeAspect="1"/>
          </p:cNvPicPr>
          <p:nvPr/>
        </p:nvPicPr>
        <p:blipFill>
          <a:blip r:embed="rId4"/>
          <a:stretch>
            <a:fillRect/>
          </a:stretch>
        </p:blipFill>
        <p:spPr>
          <a:xfrm>
            <a:off x="7375136" y="2537643"/>
            <a:ext cx="3361563" cy="1228263"/>
          </a:xfrm>
          <a:prstGeom prst="rect">
            <a:avLst/>
          </a:prstGeom>
        </p:spPr>
      </p:pic>
    </p:spTree>
    <p:extLst>
      <p:ext uri="{BB962C8B-B14F-4D97-AF65-F5344CB8AC3E}">
        <p14:creationId xmlns:p14="http://schemas.microsoft.com/office/powerpoint/2010/main" val="3894920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AFA0E05-D6A3-44DB-8E1F-AE9104489031}"/>
              </a:ext>
            </a:extLst>
          </p:cNvPr>
          <p:cNvSpPr>
            <a:spLocks noGrp="1"/>
          </p:cNvSpPr>
          <p:nvPr>
            <p:ph type="title"/>
          </p:nvPr>
        </p:nvSpPr>
        <p:spPr>
          <a:xfrm>
            <a:off x="685800" y="508380"/>
            <a:ext cx="10820400" cy="685800"/>
          </a:xfrm>
        </p:spPr>
        <p:txBody>
          <a:bodyPr/>
          <a:lstStyle/>
          <a:p>
            <a:r>
              <a:rPr lang="en-US" dirty="0"/>
              <a:t>Loops in JavaScript</a:t>
            </a:r>
            <a:br>
              <a:rPr lang="en-US" dirty="0"/>
            </a:br>
            <a:endParaRPr lang="uk-UA" dirty="0"/>
          </a:p>
        </p:txBody>
      </p:sp>
      <p:sp>
        <p:nvSpPr>
          <p:cNvPr id="5" name="Text Placeholder 4">
            <a:extLst>
              <a:ext uri="{FF2B5EF4-FFF2-40B4-BE49-F238E27FC236}">
                <a16:creationId xmlns:a16="http://schemas.microsoft.com/office/drawing/2014/main" xmlns="" id="{817D4F48-03D6-4A34-979F-5C60DD1330B6}"/>
              </a:ext>
            </a:extLst>
          </p:cNvPr>
          <p:cNvSpPr>
            <a:spLocks noGrp="1"/>
          </p:cNvSpPr>
          <p:nvPr>
            <p:ph type="body" sz="quarter" idx="10"/>
          </p:nvPr>
        </p:nvSpPr>
        <p:spPr>
          <a:xfrm>
            <a:off x="685800" y="1555845"/>
            <a:ext cx="10820400" cy="4572000"/>
          </a:xfrm>
        </p:spPr>
        <p:txBody>
          <a:bodyPr/>
          <a:lstStyle/>
          <a:p>
            <a:r>
              <a:rPr lang="en-US" dirty="0"/>
              <a:t>Loops are used to execute the same block of code again and again, as long as a certain condition is met. The basic idea behind a loop is to automate the repetitive tasks within a program to save the time and effort. JavaScript now supports </a:t>
            </a:r>
            <a:r>
              <a:rPr lang="en-US" dirty="0" smtClean="0"/>
              <a:t>six different </a:t>
            </a:r>
            <a:r>
              <a:rPr lang="en-US" dirty="0"/>
              <a:t>types of loops</a:t>
            </a:r>
            <a:r>
              <a:rPr lang="en-US" dirty="0" smtClean="0"/>
              <a:t>:</a:t>
            </a:r>
            <a:endParaRPr lang="uk-UA" dirty="0" smtClean="0"/>
          </a:p>
          <a:p>
            <a:endParaRPr lang="en-US" sz="100" dirty="0" smtClean="0"/>
          </a:p>
          <a:p>
            <a:r>
              <a:rPr lang="en-US" b="1" dirty="0">
                <a:solidFill>
                  <a:schemeClr val="bg1"/>
                </a:solidFill>
              </a:rPr>
              <a:t>while</a:t>
            </a:r>
            <a:r>
              <a:rPr lang="en-US" dirty="0">
                <a:solidFill>
                  <a:schemeClr val="bg1"/>
                </a:solidFill>
              </a:rPr>
              <a:t> — loops through a block of code as long as the condition specified evaluates to true.</a:t>
            </a:r>
          </a:p>
          <a:p>
            <a:r>
              <a:rPr lang="en-US" b="1" dirty="0">
                <a:solidFill>
                  <a:schemeClr val="bg1"/>
                </a:solidFill>
              </a:rPr>
              <a:t>do…while</a:t>
            </a:r>
            <a:r>
              <a:rPr lang="en-US" dirty="0">
                <a:solidFill>
                  <a:schemeClr val="bg1"/>
                </a:solidFill>
              </a:rPr>
              <a:t> — loops through a block of code once; then the condition is evaluated. If the condition is true, the statement is repeated as long as the specified condition is true.</a:t>
            </a:r>
          </a:p>
          <a:p>
            <a:r>
              <a:rPr lang="en-US" b="1" dirty="0">
                <a:solidFill>
                  <a:schemeClr val="bg1"/>
                </a:solidFill>
              </a:rPr>
              <a:t>for</a:t>
            </a:r>
            <a:r>
              <a:rPr lang="en-US" dirty="0">
                <a:solidFill>
                  <a:schemeClr val="bg1"/>
                </a:solidFill>
              </a:rPr>
              <a:t> — loops through a block of code until the counter reaches a specified number.</a:t>
            </a:r>
          </a:p>
          <a:p>
            <a:r>
              <a:rPr lang="en-US" b="1" dirty="0">
                <a:solidFill>
                  <a:schemeClr val="bg1"/>
                </a:solidFill>
              </a:rPr>
              <a:t>for…in</a:t>
            </a:r>
            <a:r>
              <a:rPr lang="en-US" dirty="0">
                <a:solidFill>
                  <a:schemeClr val="bg1"/>
                </a:solidFill>
              </a:rPr>
              <a:t> — loops through the properties of an object.</a:t>
            </a:r>
          </a:p>
          <a:p>
            <a:r>
              <a:rPr lang="en-US" b="1" dirty="0">
                <a:solidFill>
                  <a:schemeClr val="bg1"/>
                </a:solidFill>
              </a:rPr>
              <a:t>for…of</a:t>
            </a:r>
            <a:r>
              <a:rPr lang="en-US" dirty="0">
                <a:solidFill>
                  <a:schemeClr val="bg1"/>
                </a:solidFill>
              </a:rPr>
              <a:t> — loops over </a:t>
            </a:r>
            <a:r>
              <a:rPr lang="en-US" dirty="0" err="1">
                <a:solidFill>
                  <a:schemeClr val="bg1"/>
                </a:solidFill>
              </a:rPr>
              <a:t>iterable</a:t>
            </a:r>
            <a:r>
              <a:rPr lang="en-US" dirty="0">
                <a:solidFill>
                  <a:schemeClr val="bg1"/>
                </a:solidFill>
              </a:rPr>
              <a:t> objects such as arrays, strings, etc</a:t>
            </a:r>
            <a:r>
              <a:rPr lang="en-US" dirty="0" smtClean="0">
                <a:solidFill>
                  <a:schemeClr val="bg1"/>
                </a:solidFill>
              </a:rPr>
              <a:t>.</a:t>
            </a:r>
          </a:p>
          <a:p>
            <a:r>
              <a:rPr lang="en-US" b="1" dirty="0" err="1" smtClean="0">
                <a:solidFill>
                  <a:schemeClr val="bg1"/>
                </a:solidFill>
              </a:rPr>
              <a:t>forEach</a:t>
            </a:r>
            <a:r>
              <a:rPr lang="en-US" dirty="0">
                <a:solidFill>
                  <a:schemeClr val="bg1"/>
                </a:solidFill>
              </a:rPr>
              <a:t> — method for looping through arrays</a:t>
            </a:r>
            <a:r>
              <a:rPr lang="en-US" dirty="0" smtClean="0">
                <a:solidFill>
                  <a:schemeClr val="bg1"/>
                </a:solidFill>
              </a:rPr>
              <a:t>.</a:t>
            </a:r>
            <a:endParaRPr lang="en-US" dirty="0">
              <a:solidFill>
                <a:schemeClr val="bg1"/>
              </a:solidFill>
            </a:endParaRPr>
          </a:p>
          <a:p>
            <a:endParaRPr lang="en-US" dirty="0">
              <a:solidFill>
                <a:schemeClr val="bg1"/>
              </a:solidFill>
            </a:endParaRPr>
          </a:p>
          <a:p>
            <a:endParaRPr lang="uk-UA" dirty="0"/>
          </a:p>
        </p:txBody>
      </p:sp>
    </p:spTree>
    <p:extLst>
      <p:ext uri="{BB962C8B-B14F-4D97-AF65-F5344CB8AC3E}">
        <p14:creationId xmlns:p14="http://schemas.microsoft.com/office/powerpoint/2010/main" val="1856492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03557"/>
            <a:ext cx="10820400" cy="685800"/>
          </a:xfrm>
        </p:spPr>
        <p:txBody>
          <a:bodyPr/>
          <a:lstStyle/>
          <a:p>
            <a:r>
              <a:rPr lang="en-US" b="1" dirty="0"/>
              <a:t>The while Loop</a:t>
            </a:r>
            <a:br>
              <a:rPr lang="en-US" b="1" dirty="0"/>
            </a:br>
            <a:endParaRPr lang="uk-UA" dirty="0"/>
          </a:p>
        </p:txBody>
      </p:sp>
      <p:sp>
        <p:nvSpPr>
          <p:cNvPr id="3" name="Місце для тексту 2"/>
          <p:cNvSpPr>
            <a:spLocks noGrp="1"/>
          </p:cNvSpPr>
          <p:nvPr>
            <p:ph type="body" sz="quarter" idx="10"/>
          </p:nvPr>
        </p:nvSpPr>
        <p:spPr>
          <a:xfrm>
            <a:off x="685800" y="1371601"/>
            <a:ext cx="10820400" cy="5329450"/>
          </a:xfrm>
        </p:spPr>
        <p:txBody>
          <a:bodyPr/>
          <a:lstStyle/>
          <a:p>
            <a:r>
              <a:rPr lang="en-US" dirty="0"/>
              <a:t>This is the simplest looping statement provided by JavaScript</a:t>
            </a:r>
            <a:r>
              <a:rPr lang="en-US" dirty="0" smtClean="0"/>
              <a:t>.</a:t>
            </a:r>
            <a:endParaRPr lang="en-US" dirty="0"/>
          </a:p>
          <a:p>
            <a:r>
              <a:rPr lang="en-US" dirty="0"/>
              <a:t>The while loop loops through a block of code as long as the specified condition evaluates to true. As soon as the condition fails, </a:t>
            </a:r>
            <a:r>
              <a:rPr lang="en-US" dirty="0" smtClean="0"/>
              <a:t>the </a:t>
            </a:r>
            <a:r>
              <a:rPr lang="en-US" dirty="0"/>
              <a:t>loop is stopped. The generic syntax of the while loop is</a:t>
            </a:r>
            <a:r>
              <a:rPr lang="en-US" dirty="0" smtClean="0"/>
              <a:t>:</a:t>
            </a:r>
            <a:endParaRPr lang="uk-UA" dirty="0" smtClean="0"/>
          </a:p>
          <a:p>
            <a:endParaRPr lang="uk-UA" dirty="0" smtClean="0"/>
          </a:p>
          <a:p>
            <a:endParaRPr lang="en-US" dirty="0" smtClean="0"/>
          </a:p>
          <a:p>
            <a:r>
              <a:rPr lang="en-US" dirty="0" smtClean="0"/>
              <a:t>The </a:t>
            </a:r>
            <a:r>
              <a:rPr lang="en-US" dirty="0"/>
              <a:t>following example defines a loop that will continue to run as long as the variable </a:t>
            </a:r>
            <a:r>
              <a:rPr lang="en-US" dirty="0" err="1"/>
              <a:t>i</a:t>
            </a:r>
            <a:r>
              <a:rPr lang="en-US" dirty="0"/>
              <a:t> is less than or equal to 5. The variable </a:t>
            </a:r>
            <a:r>
              <a:rPr lang="en-US" dirty="0" err="1"/>
              <a:t>i</a:t>
            </a:r>
            <a:r>
              <a:rPr lang="en-US" dirty="0"/>
              <a:t> will increase by 1 each time the loop runs:</a:t>
            </a:r>
            <a:endParaRPr lang="uk-UA" dirty="0"/>
          </a:p>
        </p:txBody>
      </p:sp>
      <p:sp>
        <p:nvSpPr>
          <p:cNvPr id="5" name="Прямокутник 4"/>
          <p:cNvSpPr/>
          <p:nvPr/>
        </p:nvSpPr>
        <p:spPr>
          <a:xfrm>
            <a:off x="7682547" y="2162960"/>
            <a:ext cx="3638266" cy="923330"/>
          </a:xfrm>
          <a:prstGeom prst="rect">
            <a:avLst/>
          </a:prstGeom>
          <a:solidFill>
            <a:schemeClr val="tx2"/>
          </a:solidFill>
        </p:spPr>
        <p:txBody>
          <a:bodyPr wrap="square">
            <a:spAutoFit/>
          </a:bodyPr>
          <a:lstStyle/>
          <a:p>
            <a:r>
              <a:rPr lang="en-US" dirty="0">
                <a:solidFill>
                  <a:srgbClr val="881280"/>
                </a:solidFill>
                <a:latin typeface="Consolas" panose="020B0609020204030204" pitchFamily="49" charset="0"/>
              </a:rPr>
              <a:t>while</a:t>
            </a:r>
            <a:r>
              <a:rPr lang="en-US" dirty="0">
                <a:solidFill>
                  <a:srgbClr val="2F4959"/>
                </a:solidFill>
                <a:latin typeface="Consolas" panose="020B0609020204030204" pitchFamily="49" charset="0"/>
              </a:rPr>
              <a:t>(</a:t>
            </a:r>
            <a:r>
              <a:rPr lang="en-US" i="1" dirty="0">
                <a:solidFill>
                  <a:srgbClr val="2F4959"/>
                </a:solidFill>
                <a:latin typeface="Consolas" panose="020B0609020204030204" pitchFamily="49" charset="0"/>
              </a:rPr>
              <a:t>condition</a:t>
            </a:r>
            <a:r>
              <a:rPr lang="en-US" dirty="0">
                <a:solidFill>
                  <a:srgbClr val="2F4959"/>
                </a:solidFill>
                <a:latin typeface="Consolas" panose="020B0609020204030204" pitchFamily="49" charset="0"/>
              </a:rPr>
              <a:t>) {</a:t>
            </a:r>
            <a:r>
              <a:rPr lang="en-US" dirty="0"/>
              <a:t/>
            </a:r>
            <a:br>
              <a:rPr lang="en-US" dirty="0"/>
            </a:br>
            <a:r>
              <a:rPr lang="en-US" dirty="0">
                <a:solidFill>
                  <a:srgbClr val="2F4959"/>
                </a:solidFill>
                <a:latin typeface="Consolas" panose="020B0609020204030204" pitchFamily="49" charset="0"/>
              </a:rPr>
              <a:t>    </a:t>
            </a:r>
            <a:r>
              <a:rPr lang="en-US" i="1" dirty="0">
                <a:solidFill>
                  <a:srgbClr val="2F4959"/>
                </a:solidFill>
                <a:latin typeface="Consolas" panose="020B0609020204030204" pitchFamily="49" charset="0"/>
              </a:rPr>
              <a:t>// Code to be executed</a:t>
            </a:r>
            <a:r>
              <a:rPr lang="en-US" dirty="0"/>
              <a:t/>
            </a:r>
            <a:br>
              <a:rPr lang="en-US" dirty="0"/>
            </a:br>
            <a:r>
              <a:rPr lang="en-US" dirty="0">
                <a:solidFill>
                  <a:srgbClr val="2F4959"/>
                </a:solidFill>
                <a:latin typeface="Consolas" panose="020B0609020204030204" pitchFamily="49" charset="0"/>
              </a:rPr>
              <a:t>}</a:t>
            </a:r>
            <a:endParaRPr lang="uk-UA" dirty="0"/>
          </a:p>
        </p:txBody>
      </p:sp>
      <p:sp>
        <p:nvSpPr>
          <p:cNvPr id="9" name="Прямокутник 8"/>
          <p:cNvSpPr/>
          <p:nvPr/>
        </p:nvSpPr>
        <p:spPr>
          <a:xfrm>
            <a:off x="685800" y="4336578"/>
            <a:ext cx="6996747" cy="1477328"/>
          </a:xfrm>
          <a:prstGeom prst="rect">
            <a:avLst/>
          </a:prstGeom>
          <a:solidFill>
            <a:schemeClr val="tx2"/>
          </a:solidFill>
        </p:spPr>
        <p:txBody>
          <a:bodyPr wrap="square">
            <a:spAutoFit/>
          </a:bodyPr>
          <a:lstStyle/>
          <a:p>
            <a:r>
              <a:rPr lang="en-US" dirty="0" smtClean="0">
                <a:solidFill>
                  <a:srgbClr val="0077AA"/>
                </a:solidFill>
                <a:latin typeface="Consolas" panose="020B0609020204030204" pitchFamily="49" charset="0"/>
              </a:rPr>
              <a:t>let</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990055"/>
                </a:solidFill>
                <a:latin typeface="Consolas" panose="020B0609020204030204" pitchFamily="49" charset="0"/>
              </a:rPr>
              <a:t>1</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uk-UA" dirty="0" smtClean="0">
              <a:solidFill>
                <a:srgbClr val="000000"/>
              </a:solidFill>
              <a:latin typeface="Consolas" panose="020B0609020204030204" pitchFamily="49" charset="0"/>
            </a:endParaRPr>
          </a:p>
          <a:p>
            <a:r>
              <a:rPr lang="en-US" dirty="0" smtClean="0">
                <a:solidFill>
                  <a:srgbClr val="0077AA"/>
                </a:solidFill>
                <a:latin typeface="Consolas" panose="020B0609020204030204" pitchFamily="49" charset="0"/>
              </a:rPr>
              <a:t>while</a:t>
            </a:r>
            <a:r>
              <a:rPr lang="en-US" dirty="0" smtClean="0">
                <a:solidFill>
                  <a:srgbClr val="5F6364"/>
                </a:solidFill>
                <a:latin typeface="Consolas" panose="020B0609020204030204" pitchFamily="49" charset="0"/>
              </a:rPr>
              <a:t>(</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 </a:t>
            </a:r>
            <a:r>
              <a:rPr lang="en-US" dirty="0">
                <a:solidFill>
                  <a:srgbClr val="A67F59"/>
                </a:solidFill>
                <a:latin typeface="Consolas" panose="020B0609020204030204" pitchFamily="49" charset="0"/>
              </a:rPr>
              <a:t>&lt;=</a:t>
            </a:r>
            <a:r>
              <a:rPr lang="en-US" dirty="0">
                <a:solidFill>
                  <a:srgbClr val="000000"/>
                </a:solidFill>
                <a:latin typeface="Consolas" panose="020B0609020204030204" pitchFamily="49" charset="0"/>
              </a:rPr>
              <a:t> </a:t>
            </a:r>
            <a:r>
              <a:rPr lang="en-US" dirty="0">
                <a:solidFill>
                  <a:srgbClr val="990055"/>
                </a:solidFill>
                <a:latin typeface="Consolas" panose="020B0609020204030204" pitchFamily="49" charset="0"/>
              </a:rPr>
              <a:t>5</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uk-UA" dirty="0" smtClean="0">
              <a:solidFill>
                <a:srgbClr val="000000"/>
              </a:solidFill>
              <a:latin typeface="Consolas" panose="020B0609020204030204" pitchFamily="49" charset="0"/>
            </a:endParaRPr>
          </a:p>
          <a:p>
            <a:pPr lvl="1"/>
            <a:r>
              <a:rPr lang="en-US" dirty="0" err="1" smtClean="0">
                <a:solidFill>
                  <a:srgbClr val="000000"/>
                </a:solidFill>
                <a:latin typeface="Consolas" panose="020B0609020204030204" pitchFamily="49" charset="0"/>
              </a:rPr>
              <a:t>document</a:t>
            </a:r>
            <a:r>
              <a:rPr lang="en-US" dirty="0" err="1" smtClean="0">
                <a:solidFill>
                  <a:srgbClr val="5F6364"/>
                </a:solidFill>
                <a:latin typeface="Consolas" panose="020B0609020204030204" pitchFamily="49" charset="0"/>
              </a:rPr>
              <a:t>.</a:t>
            </a:r>
            <a:r>
              <a:rPr lang="en-US" dirty="0" err="1" smtClean="0">
                <a:solidFill>
                  <a:srgbClr val="DD4A68"/>
                </a:solidFill>
                <a:latin typeface="Consolas" panose="020B0609020204030204" pitchFamily="49" charset="0"/>
              </a:rPr>
              <a:t>write</a:t>
            </a:r>
            <a:r>
              <a:rPr lang="en-US" dirty="0" smtClean="0">
                <a:solidFill>
                  <a:srgbClr val="5F6364"/>
                </a:solidFill>
                <a:latin typeface="Consolas" panose="020B0609020204030204" pitchFamily="49" charset="0"/>
              </a:rPr>
              <a:t>(</a:t>
            </a:r>
            <a:r>
              <a:rPr lang="en-US" dirty="0" smtClean="0">
                <a:solidFill>
                  <a:srgbClr val="669900"/>
                </a:solidFill>
                <a:latin typeface="Consolas" panose="020B0609020204030204" pitchFamily="49" charset="0"/>
              </a:rPr>
              <a:t>&lt;</a:t>
            </a:r>
            <a:r>
              <a:rPr lang="en-US" dirty="0">
                <a:solidFill>
                  <a:srgbClr val="669900"/>
                </a:solidFill>
                <a:latin typeface="Consolas" panose="020B0609020204030204" pitchFamily="49" charset="0"/>
              </a:rPr>
              <a:t>p&gt;The number is "</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"&lt;/p&gt;"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uk-UA" dirty="0" smtClean="0">
              <a:solidFill>
                <a:srgbClr val="000000"/>
              </a:solidFill>
              <a:latin typeface="Consolas" panose="020B0609020204030204" pitchFamily="49" charset="0"/>
            </a:endParaRPr>
          </a:p>
          <a:p>
            <a:pPr lvl="1"/>
            <a:r>
              <a:rPr lang="en-US" dirty="0" err="1" smtClean="0">
                <a:solidFill>
                  <a:srgbClr val="000000"/>
                </a:solidFill>
                <a:latin typeface="Consolas" panose="020B0609020204030204" pitchFamily="49" charset="0"/>
              </a:rPr>
              <a:t>i</a:t>
            </a:r>
            <a:r>
              <a:rPr lang="en-US" dirty="0">
                <a:solidFill>
                  <a:srgbClr val="A67F59"/>
                </a:solidFill>
                <a:latin typeface="Consolas" panose="020B0609020204030204" pitchFamily="49" charset="0"/>
              </a:rPr>
              <a: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uk-UA"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a:t>
            </a:r>
            <a:endParaRPr lang="uk-UA" dirty="0"/>
          </a:p>
        </p:txBody>
      </p:sp>
      <p:sp>
        <p:nvSpPr>
          <p:cNvPr id="10" name="Прямокутник 9"/>
          <p:cNvSpPr/>
          <p:nvPr/>
        </p:nvSpPr>
        <p:spPr>
          <a:xfrm>
            <a:off x="8165910" y="4440661"/>
            <a:ext cx="1769660" cy="1477328"/>
          </a:xfrm>
          <a:prstGeom prst="rect">
            <a:avLst/>
          </a:prstGeom>
          <a:solidFill>
            <a:schemeClr val="bg1">
              <a:lumMod val="65000"/>
              <a:lumOff val="35000"/>
            </a:schemeClr>
          </a:solidFill>
        </p:spPr>
        <p:txBody>
          <a:bodyPr wrap="square">
            <a:spAutoFit/>
          </a:bodyPr>
          <a:lstStyle/>
          <a:p>
            <a:r>
              <a:rPr lang="en-US" dirty="0">
                <a:latin typeface="Times New Roman" panose="02020603050405020304" pitchFamily="18" charset="0"/>
              </a:rPr>
              <a:t>The number is 1</a:t>
            </a:r>
          </a:p>
          <a:p>
            <a:r>
              <a:rPr lang="en-US" dirty="0">
                <a:latin typeface="Times New Roman" panose="02020603050405020304" pitchFamily="18" charset="0"/>
              </a:rPr>
              <a:t>The number is 2</a:t>
            </a:r>
          </a:p>
          <a:p>
            <a:r>
              <a:rPr lang="en-US" dirty="0">
                <a:latin typeface="Times New Roman" panose="02020603050405020304" pitchFamily="18" charset="0"/>
              </a:rPr>
              <a:t>The number is 3</a:t>
            </a:r>
          </a:p>
          <a:p>
            <a:r>
              <a:rPr lang="en-US" dirty="0">
                <a:latin typeface="Times New Roman" panose="02020603050405020304" pitchFamily="18" charset="0"/>
              </a:rPr>
              <a:t>The number is 4</a:t>
            </a:r>
          </a:p>
          <a:p>
            <a:r>
              <a:rPr lang="en-US" dirty="0">
                <a:latin typeface="Times New Roman" panose="02020603050405020304" pitchFamily="18" charset="0"/>
              </a:rPr>
              <a:t>The number is 5</a:t>
            </a:r>
            <a:endParaRPr lang="en-US" b="0" i="0" dirty="0">
              <a:effectLst/>
              <a:latin typeface="Times New Roman" panose="02020603050405020304" pitchFamily="18" charset="0"/>
            </a:endParaRPr>
          </a:p>
        </p:txBody>
      </p:sp>
    </p:spTree>
    <p:extLst>
      <p:ext uri="{BB962C8B-B14F-4D97-AF65-F5344CB8AC3E}">
        <p14:creationId xmlns:p14="http://schemas.microsoft.com/office/powerpoint/2010/main" val="3542469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385676"/>
            <a:ext cx="10820400" cy="685800"/>
          </a:xfrm>
        </p:spPr>
        <p:txBody>
          <a:bodyPr/>
          <a:lstStyle/>
          <a:p>
            <a:r>
              <a:rPr lang="en-US" b="1" dirty="0"/>
              <a:t>The do...while Loop</a:t>
            </a:r>
            <a:br>
              <a:rPr lang="en-US" b="1" dirty="0"/>
            </a:br>
            <a:r>
              <a:rPr lang="en-US" b="1" dirty="0"/>
              <a:t/>
            </a:r>
            <a:br>
              <a:rPr lang="en-US" b="1" dirty="0"/>
            </a:br>
            <a:endParaRPr lang="uk-UA" dirty="0"/>
          </a:p>
        </p:txBody>
      </p:sp>
      <p:sp>
        <p:nvSpPr>
          <p:cNvPr id="3" name="Місце для тексту 2"/>
          <p:cNvSpPr>
            <a:spLocks noGrp="1"/>
          </p:cNvSpPr>
          <p:nvPr>
            <p:ph type="body" sz="quarter" idx="10"/>
          </p:nvPr>
        </p:nvSpPr>
        <p:spPr>
          <a:xfrm>
            <a:off x="685800" y="1071476"/>
            <a:ext cx="10820400" cy="5329450"/>
          </a:xfrm>
        </p:spPr>
        <p:txBody>
          <a:bodyPr/>
          <a:lstStyle/>
          <a:p>
            <a:r>
              <a:rPr lang="en-US" dirty="0"/>
              <a:t>The do-while loop is a variant of the while loop, which evaluates the condition at the end of each loop iteration. With a do-while loop the block of code executed once, and then the condition is evaluated, if the condition is true, the statement is repeated as long as the specified condition evaluated to is true. The generic syntax of the do-while loop is:</a:t>
            </a:r>
            <a:endParaRPr lang="uk-UA" dirty="0" smtClean="0"/>
          </a:p>
          <a:p>
            <a:endParaRPr lang="en-US" dirty="0" smtClean="0"/>
          </a:p>
          <a:p>
            <a:endParaRPr lang="en-US" dirty="0" smtClean="0"/>
          </a:p>
          <a:p>
            <a:r>
              <a:rPr lang="en-US" dirty="0" smtClean="0"/>
              <a:t/>
            </a:r>
            <a:br>
              <a:rPr lang="en-US" dirty="0" smtClean="0"/>
            </a:br>
            <a:r>
              <a:rPr lang="en-US" dirty="0" smtClean="0"/>
              <a:t>The </a:t>
            </a:r>
            <a:r>
              <a:rPr lang="en-US" dirty="0"/>
              <a:t>JavaScript code in the following example defines a loop that starts with </a:t>
            </a:r>
            <a:r>
              <a:rPr lang="en-US" dirty="0" err="1"/>
              <a:t>i</a:t>
            </a:r>
            <a:r>
              <a:rPr lang="en-US" dirty="0"/>
              <a:t>=1. It will then print the output and increase the value of variable </a:t>
            </a:r>
            <a:r>
              <a:rPr lang="en-US" dirty="0" err="1"/>
              <a:t>i</a:t>
            </a:r>
            <a:r>
              <a:rPr lang="en-US" dirty="0"/>
              <a:t> by 1. After that the condition is evaluated, and the loop will continue to run as long as the variable </a:t>
            </a:r>
            <a:r>
              <a:rPr lang="en-US" dirty="0" err="1"/>
              <a:t>i</a:t>
            </a:r>
            <a:r>
              <a:rPr lang="en-US" dirty="0"/>
              <a:t> is less than, or equal to 5.</a:t>
            </a:r>
          </a:p>
          <a:p>
            <a:endParaRPr lang="en-US" dirty="0"/>
          </a:p>
          <a:p>
            <a:endParaRPr lang="en-US" dirty="0" smtClean="0"/>
          </a:p>
        </p:txBody>
      </p:sp>
      <p:sp>
        <p:nvSpPr>
          <p:cNvPr id="4" name="Прямокутник 3"/>
          <p:cNvSpPr/>
          <p:nvPr/>
        </p:nvSpPr>
        <p:spPr>
          <a:xfrm>
            <a:off x="1110019" y="2078209"/>
            <a:ext cx="3584812" cy="1200329"/>
          </a:xfrm>
          <a:prstGeom prst="rect">
            <a:avLst/>
          </a:prstGeom>
          <a:solidFill>
            <a:schemeClr val="tx2"/>
          </a:solidFill>
        </p:spPr>
        <p:txBody>
          <a:bodyPr wrap="square">
            <a:spAutoFit/>
          </a:bodyPr>
          <a:lstStyle/>
          <a:p>
            <a:r>
              <a:rPr lang="en-US" dirty="0">
                <a:solidFill>
                  <a:srgbClr val="881280"/>
                </a:solidFill>
                <a:latin typeface="Consolas" panose="020B0609020204030204" pitchFamily="49" charset="0"/>
              </a:rPr>
              <a:t>do</a:t>
            </a:r>
            <a:r>
              <a:rPr lang="en-US" dirty="0">
                <a:solidFill>
                  <a:srgbClr val="2F4959"/>
                </a:solidFill>
                <a:latin typeface="Consolas" panose="020B0609020204030204" pitchFamily="49" charset="0"/>
              </a:rPr>
              <a:t> {</a:t>
            </a:r>
            <a:r>
              <a:rPr lang="en-US" dirty="0"/>
              <a:t/>
            </a:r>
            <a:br>
              <a:rPr lang="en-US" dirty="0"/>
            </a:br>
            <a:r>
              <a:rPr lang="en-US" dirty="0">
                <a:solidFill>
                  <a:srgbClr val="2F4959"/>
                </a:solidFill>
                <a:latin typeface="Consolas" panose="020B0609020204030204" pitchFamily="49" charset="0"/>
              </a:rPr>
              <a:t>    </a:t>
            </a:r>
            <a:r>
              <a:rPr lang="en-US" i="1" dirty="0">
                <a:solidFill>
                  <a:srgbClr val="2F4959"/>
                </a:solidFill>
                <a:latin typeface="Consolas" panose="020B0609020204030204" pitchFamily="49" charset="0"/>
              </a:rPr>
              <a:t>// Code to be executed</a:t>
            </a:r>
            <a:r>
              <a:rPr lang="en-US" dirty="0"/>
              <a:t/>
            </a:r>
            <a:br>
              <a:rPr lang="en-US" dirty="0"/>
            </a:br>
            <a:r>
              <a:rPr lang="en-US" dirty="0">
                <a:solidFill>
                  <a:srgbClr val="2F4959"/>
                </a:solidFill>
                <a:latin typeface="Consolas" panose="020B0609020204030204" pitchFamily="49" charset="0"/>
              </a:rPr>
              <a:t>}</a:t>
            </a:r>
            <a:r>
              <a:rPr lang="en-US" dirty="0"/>
              <a:t/>
            </a:r>
            <a:br>
              <a:rPr lang="en-US" dirty="0"/>
            </a:br>
            <a:r>
              <a:rPr lang="en-US" dirty="0">
                <a:solidFill>
                  <a:srgbClr val="881280"/>
                </a:solidFill>
                <a:latin typeface="Consolas" panose="020B0609020204030204" pitchFamily="49" charset="0"/>
              </a:rPr>
              <a:t>while</a:t>
            </a:r>
            <a:r>
              <a:rPr lang="en-US" dirty="0">
                <a:solidFill>
                  <a:srgbClr val="2F4959"/>
                </a:solidFill>
                <a:latin typeface="Consolas" panose="020B0609020204030204" pitchFamily="49" charset="0"/>
              </a:rPr>
              <a:t>(</a:t>
            </a:r>
            <a:r>
              <a:rPr lang="en-US" i="1" dirty="0">
                <a:solidFill>
                  <a:srgbClr val="2F4959"/>
                </a:solidFill>
                <a:latin typeface="Consolas" panose="020B0609020204030204" pitchFamily="49" charset="0"/>
              </a:rPr>
              <a:t>condition</a:t>
            </a:r>
            <a:r>
              <a:rPr lang="en-US" dirty="0">
                <a:solidFill>
                  <a:srgbClr val="2F4959"/>
                </a:solidFill>
                <a:latin typeface="Consolas" panose="020B0609020204030204" pitchFamily="49" charset="0"/>
              </a:rPr>
              <a:t>);</a:t>
            </a:r>
            <a:endParaRPr lang="uk-UA" dirty="0"/>
          </a:p>
        </p:txBody>
      </p:sp>
      <p:sp>
        <p:nvSpPr>
          <p:cNvPr id="8" name="Прямокутник 7"/>
          <p:cNvSpPr/>
          <p:nvPr/>
        </p:nvSpPr>
        <p:spPr>
          <a:xfrm>
            <a:off x="685800" y="4740912"/>
            <a:ext cx="6996747" cy="1754326"/>
          </a:xfrm>
          <a:prstGeom prst="rect">
            <a:avLst/>
          </a:prstGeom>
          <a:solidFill>
            <a:schemeClr val="tx2"/>
          </a:solidFill>
        </p:spPr>
        <p:txBody>
          <a:bodyPr wrap="square">
            <a:spAutoFit/>
          </a:bodyPr>
          <a:lstStyle/>
          <a:p>
            <a:r>
              <a:rPr lang="en-US" dirty="0" smtClean="0">
                <a:solidFill>
                  <a:srgbClr val="0077AA"/>
                </a:solidFill>
                <a:latin typeface="Consolas" panose="020B0609020204030204" pitchFamily="49" charset="0"/>
              </a:rPr>
              <a:t>let</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990055"/>
                </a:solidFill>
                <a:latin typeface="Consolas" panose="020B0609020204030204" pitchFamily="49" charset="0"/>
              </a:rPr>
              <a:t>1</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uk-UA" dirty="0" smtClean="0">
              <a:solidFill>
                <a:srgbClr val="000000"/>
              </a:solidFill>
              <a:latin typeface="Consolas" panose="020B0609020204030204" pitchFamily="49" charset="0"/>
            </a:endParaRPr>
          </a:p>
          <a:p>
            <a:r>
              <a:rPr lang="en-US" dirty="0" smtClean="0">
                <a:solidFill>
                  <a:srgbClr val="0077AA"/>
                </a:solidFill>
                <a:latin typeface="Consolas" panose="020B0609020204030204" pitchFamily="49" charset="0"/>
              </a:rPr>
              <a:t>do</a:t>
            </a:r>
            <a:r>
              <a:rPr lang="en-US" dirty="0" smtClean="0">
                <a:solidFill>
                  <a:srgbClr val="5F6364"/>
                </a:solidFill>
                <a:latin typeface="Consolas" panose="020B0609020204030204" pitchFamily="49" charset="0"/>
              </a:rPr>
              <a:t> {</a:t>
            </a:r>
            <a:r>
              <a:rPr lang="en-US" dirty="0" smtClean="0">
                <a:solidFill>
                  <a:srgbClr val="000000"/>
                </a:solidFill>
                <a:latin typeface="Consolas" panose="020B0609020204030204" pitchFamily="49" charset="0"/>
              </a:rPr>
              <a:t> </a:t>
            </a:r>
            <a:endParaRPr lang="uk-UA" dirty="0" smtClean="0">
              <a:solidFill>
                <a:srgbClr val="000000"/>
              </a:solidFill>
              <a:latin typeface="Consolas" panose="020B0609020204030204" pitchFamily="49" charset="0"/>
            </a:endParaRPr>
          </a:p>
          <a:p>
            <a:pPr lvl="1"/>
            <a:r>
              <a:rPr lang="en-US" dirty="0" err="1" smtClean="0">
                <a:solidFill>
                  <a:srgbClr val="000000"/>
                </a:solidFill>
                <a:latin typeface="Consolas" panose="020B0609020204030204" pitchFamily="49" charset="0"/>
              </a:rPr>
              <a:t>document</a:t>
            </a:r>
            <a:r>
              <a:rPr lang="en-US" dirty="0" err="1" smtClean="0">
                <a:solidFill>
                  <a:srgbClr val="5F6364"/>
                </a:solidFill>
                <a:latin typeface="Consolas" panose="020B0609020204030204" pitchFamily="49" charset="0"/>
              </a:rPr>
              <a:t>.</a:t>
            </a:r>
            <a:r>
              <a:rPr lang="en-US" dirty="0" err="1" smtClean="0">
                <a:solidFill>
                  <a:srgbClr val="DD4A68"/>
                </a:solidFill>
                <a:latin typeface="Consolas" panose="020B0609020204030204" pitchFamily="49" charset="0"/>
              </a:rPr>
              <a:t>write</a:t>
            </a:r>
            <a:r>
              <a:rPr lang="en-US" dirty="0" smtClean="0">
                <a:solidFill>
                  <a:srgbClr val="5F6364"/>
                </a:solidFill>
                <a:latin typeface="Consolas" panose="020B0609020204030204" pitchFamily="49" charset="0"/>
              </a:rPr>
              <a:t>(</a:t>
            </a:r>
            <a:r>
              <a:rPr lang="en-US" dirty="0" smtClean="0">
                <a:solidFill>
                  <a:srgbClr val="669900"/>
                </a:solidFill>
                <a:latin typeface="Consolas" panose="020B0609020204030204" pitchFamily="49" charset="0"/>
              </a:rPr>
              <a:t>&lt;</a:t>
            </a:r>
            <a:r>
              <a:rPr lang="en-US" dirty="0">
                <a:solidFill>
                  <a:srgbClr val="669900"/>
                </a:solidFill>
                <a:latin typeface="Consolas" panose="020B0609020204030204" pitchFamily="49" charset="0"/>
              </a:rPr>
              <a:t>p&gt;The number is "</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"&lt;/p&gt;"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uk-UA" dirty="0" smtClean="0">
              <a:solidFill>
                <a:srgbClr val="000000"/>
              </a:solidFill>
              <a:latin typeface="Consolas" panose="020B0609020204030204" pitchFamily="49" charset="0"/>
            </a:endParaRPr>
          </a:p>
          <a:p>
            <a:pPr lvl="1"/>
            <a:r>
              <a:rPr lang="en-US" dirty="0" err="1" smtClean="0">
                <a:solidFill>
                  <a:srgbClr val="000000"/>
                </a:solidFill>
                <a:latin typeface="Consolas" panose="020B0609020204030204" pitchFamily="49" charset="0"/>
              </a:rPr>
              <a:t>i</a:t>
            </a:r>
            <a:r>
              <a:rPr lang="en-US" dirty="0">
                <a:solidFill>
                  <a:srgbClr val="A67F59"/>
                </a:solidFill>
                <a:latin typeface="Consolas" panose="020B0609020204030204" pitchFamily="49" charset="0"/>
              </a:rPr>
              <a: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uk-UA"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a:t>
            </a:r>
          </a:p>
          <a:p>
            <a:r>
              <a:rPr lang="en-US" dirty="0" smtClean="0">
                <a:solidFill>
                  <a:srgbClr val="0077AA"/>
                </a:solidFill>
                <a:latin typeface="Consolas" panose="020B0609020204030204" pitchFamily="49" charset="0"/>
              </a:rPr>
              <a:t>while</a:t>
            </a:r>
            <a:r>
              <a:rPr lang="en-US" dirty="0" smtClean="0">
                <a:solidFill>
                  <a:srgbClr val="5F6364"/>
                </a:solidFill>
                <a:latin typeface="Consolas" panose="020B0609020204030204" pitchFamily="49" charset="0"/>
              </a:rPr>
              <a:t>(</a:t>
            </a:r>
            <a:r>
              <a:rPr lang="en-US" dirty="0" err="1" smtClean="0">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 </a:t>
            </a:r>
            <a:r>
              <a:rPr lang="en-US" dirty="0">
                <a:solidFill>
                  <a:srgbClr val="A67F59"/>
                </a:solidFill>
                <a:latin typeface="Consolas" panose="020B0609020204030204" pitchFamily="49" charset="0"/>
              </a:rPr>
              <a:t>&lt;=</a:t>
            </a:r>
            <a:r>
              <a:rPr lang="en-US" dirty="0">
                <a:solidFill>
                  <a:srgbClr val="000000"/>
                </a:solidFill>
                <a:latin typeface="Consolas" panose="020B0609020204030204" pitchFamily="49" charset="0"/>
              </a:rPr>
              <a:t> </a:t>
            </a:r>
            <a:r>
              <a:rPr lang="en-US" dirty="0">
                <a:solidFill>
                  <a:srgbClr val="990055"/>
                </a:solidFill>
                <a:latin typeface="Consolas" panose="020B0609020204030204" pitchFamily="49" charset="0"/>
              </a:rPr>
              <a:t>5</a:t>
            </a:r>
            <a:r>
              <a:rPr lang="en-US" dirty="0" smtClean="0">
                <a:solidFill>
                  <a:srgbClr val="5F6364"/>
                </a:solidFill>
                <a:latin typeface="Consolas" panose="020B0609020204030204" pitchFamily="49" charset="0"/>
              </a:rPr>
              <a:t>)</a:t>
            </a:r>
            <a:r>
              <a:rPr lang="en-US" dirty="0" smtClean="0">
                <a:solidFill>
                  <a:srgbClr val="000000"/>
                </a:solidFill>
                <a:latin typeface="Consolas" panose="020B0609020204030204" pitchFamily="49" charset="0"/>
              </a:rPr>
              <a:t>;</a:t>
            </a:r>
            <a:endParaRPr lang="uk-UA" dirty="0"/>
          </a:p>
        </p:txBody>
      </p:sp>
      <p:sp>
        <p:nvSpPr>
          <p:cNvPr id="11" name="Прямокутник 10"/>
          <p:cNvSpPr/>
          <p:nvPr/>
        </p:nvSpPr>
        <p:spPr>
          <a:xfrm>
            <a:off x="8061274" y="4536196"/>
            <a:ext cx="1769660" cy="1477328"/>
          </a:xfrm>
          <a:prstGeom prst="rect">
            <a:avLst/>
          </a:prstGeom>
          <a:solidFill>
            <a:schemeClr val="bg1">
              <a:lumMod val="65000"/>
              <a:lumOff val="35000"/>
            </a:schemeClr>
          </a:solidFill>
        </p:spPr>
        <p:txBody>
          <a:bodyPr wrap="square">
            <a:spAutoFit/>
          </a:bodyPr>
          <a:lstStyle/>
          <a:p>
            <a:r>
              <a:rPr lang="en-US" dirty="0">
                <a:latin typeface="Times New Roman" panose="02020603050405020304" pitchFamily="18" charset="0"/>
              </a:rPr>
              <a:t>The number is 1</a:t>
            </a:r>
          </a:p>
          <a:p>
            <a:r>
              <a:rPr lang="en-US" dirty="0">
                <a:latin typeface="Times New Roman" panose="02020603050405020304" pitchFamily="18" charset="0"/>
              </a:rPr>
              <a:t>The number is 2</a:t>
            </a:r>
          </a:p>
          <a:p>
            <a:r>
              <a:rPr lang="en-US" dirty="0">
                <a:latin typeface="Times New Roman" panose="02020603050405020304" pitchFamily="18" charset="0"/>
              </a:rPr>
              <a:t>The number is 3</a:t>
            </a:r>
          </a:p>
          <a:p>
            <a:r>
              <a:rPr lang="en-US" dirty="0">
                <a:latin typeface="Times New Roman" panose="02020603050405020304" pitchFamily="18" charset="0"/>
              </a:rPr>
              <a:t>The number is 4</a:t>
            </a:r>
          </a:p>
          <a:p>
            <a:r>
              <a:rPr lang="en-US" dirty="0">
                <a:latin typeface="Times New Roman" panose="02020603050405020304" pitchFamily="18" charset="0"/>
              </a:rPr>
              <a:t>The number is 5</a:t>
            </a:r>
            <a:endParaRPr lang="en-US" b="0" i="0" dirty="0">
              <a:effectLst/>
              <a:latin typeface="Times New Roman" panose="02020603050405020304" pitchFamily="18" charset="0"/>
            </a:endParaRPr>
          </a:p>
        </p:txBody>
      </p:sp>
    </p:spTree>
    <p:extLst>
      <p:ext uri="{BB962C8B-B14F-4D97-AF65-F5344CB8AC3E}">
        <p14:creationId xmlns:p14="http://schemas.microsoft.com/office/powerpoint/2010/main" val="1247390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89C1B92-534C-47A0-B35C-7F8EBB8DA40C}"/>
              </a:ext>
            </a:extLst>
          </p:cNvPr>
          <p:cNvSpPr>
            <a:spLocks noGrp="1"/>
          </p:cNvSpPr>
          <p:nvPr>
            <p:ph type="title"/>
          </p:nvPr>
        </p:nvSpPr>
        <p:spPr/>
        <p:txBody>
          <a:bodyPr/>
          <a:lstStyle/>
          <a:p>
            <a:r>
              <a:rPr lang="en-US" b="1" dirty="0"/>
              <a:t>Difference Between while and do...while Loop</a:t>
            </a:r>
            <a:br>
              <a:rPr lang="en-US" b="1" dirty="0"/>
            </a:br>
            <a:endParaRPr lang="uk-UA" dirty="0"/>
          </a:p>
        </p:txBody>
      </p:sp>
      <p:sp>
        <p:nvSpPr>
          <p:cNvPr id="5" name="Text Placeholder 4">
            <a:extLst>
              <a:ext uri="{FF2B5EF4-FFF2-40B4-BE49-F238E27FC236}">
                <a16:creationId xmlns:a16="http://schemas.microsoft.com/office/drawing/2014/main" xmlns="" id="{8FA807B4-AFD7-4059-940E-031033A6C169}"/>
              </a:ext>
            </a:extLst>
          </p:cNvPr>
          <p:cNvSpPr>
            <a:spLocks noGrp="1"/>
          </p:cNvSpPr>
          <p:nvPr>
            <p:ph type="body" sz="quarter" idx="10"/>
          </p:nvPr>
        </p:nvSpPr>
        <p:spPr>
          <a:xfrm>
            <a:off x="685800" y="2439537"/>
            <a:ext cx="10820400" cy="3429000"/>
          </a:xfrm>
        </p:spPr>
        <p:txBody>
          <a:bodyPr/>
          <a:lstStyle/>
          <a:p>
            <a:r>
              <a:rPr lang="en-US" dirty="0"/>
              <a:t>The while loop differs from the do-while loop in one important way — with a while loop, the condition to be evaluated is tested at the beginning of each loop iteration, so if the conditional expression evaluates to false, the loop will never be executed.</a:t>
            </a:r>
          </a:p>
          <a:p>
            <a:endParaRPr lang="en-US" dirty="0"/>
          </a:p>
          <a:p>
            <a:r>
              <a:rPr lang="en-US" dirty="0"/>
              <a:t>With a do-while loop, on the other hand, the loop will always be executed once even if the conditional expression evaluates to false, because unlike the while loop, the condition is evaluated at the end of the loop iteration rather than the beginning.</a:t>
            </a:r>
            <a:endParaRPr lang="uk-UA" dirty="0"/>
          </a:p>
        </p:txBody>
      </p:sp>
    </p:spTree>
    <p:extLst>
      <p:ext uri="{BB962C8B-B14F-4D97-AF65-F5344CB8AC3E}">
        <p14:creationId xmlns:p14="http://schemas.microsoft.com/office/powerpoint/2010/main" val="3440774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84686"/>
            <a:ext cx="10820400" cy="685800"/>
          </a:xfrm>
        </p:spPr>
        <p:txBody>
          <a:bodyPr/>
          <a:lstStyle/>
          <a:p>
            <a:r>
              <a:rPr lang="en-US" b="1" dirty="0"/>
              <a:t>The for Loop</a:t>
            </a:r>
            <a:br>
              <a:rPr lang="en-US" b="1" dirty="0"/>
            </a:br>
            <a:r>
              <a:rPr lang="en-US" b="1" dirty="0"/>
              <a:t/>
            </a:r>
            <a:br>
              <a:rPr lang="en-US" b="1" dirty="0"/>
            </a:br>
            <a:r>
              <a:rPr lang="en-US" b="1" dirty="0"/>
              <a:t/>
            </a:r>
            <a:br>
              <a:rPr lang="en-US" b="1" dirty="0"/>
            </a:br>
            <a:endParaRPr lang="uk-UA" dirty="0"/>
          </a:p>
        </p:txBody>
      </p:sp>
      <p:sp>
        <p:nvSpPr>
          <p:cNvPr id="3" name="Місце для тексту 2"/>
          <p:cNvSpPr>
            <a:spLocks noGrp="1"/>
          </p:cNvSpPr>
          <p:nvPr>
            <p:ph type="body" sz="quarter" idx="10"/>
          </p:nvPr>
        </p:nvSpPr>
        <p:spPr>
          <a:xfrm>
            <a:off x="685800" y="1092074"/>
            <a:ext cx="10820400" cy="5329450"/>
          </a:xfrm>
        </p:spPr>
        <p:txBody>
          <a:bodyPr/>
          <a:lstStyle/>
          <a:p>
            <a:endParaRPr lang="uk-UA" dirty="0" smtClean="0"/>
          </a:p>
          <a:p>
            <a:r>
              <a:rPr lang="en-US" dirty="0" smtClean="0"/>
              <a:t>The </a:t>
            </a:r>
            <a:r>
              <a:rPr lang="en-US" dirty="0"/>
              <a:t>for loop repeats a block of code as long as a certain condition is met. It is typically used to execute a block of code for certain number of times. Its syntax is:</a:t>
            </a:r>
            <a:endParaRPr lang="en-US" dirty="0" smtClean="0"/>
          </a:p>
          <a:p>
            <a:endParaRPr lang="en-US" dirty="0" smtClean="0"/>
          </a:p>
          <a:p>
            <a:endParaRPr lang="uk-UA" dirty="0" smtClean="0"/>
          </a:p>
          <a:p>
            <a:r>
              <a:rPr lang="en-US" dirty="0" smtClean="0"/>
              <a:t>The </a:t>
            </a:r>
            <a:r>
              <a:rPr lang="en-US" dirty="0"/>
              <a:t>parameters of the for loop statement have following meanings</a:t>
            </a:r>
            <a:r>
              <a:rPr lang="en-US" dirty="0" smtClean="0"/>
              <a:t>:</a:t>
            </a:r>
            <a:endParaRPr lang="en-US" dirty="0"/>
          </a:p>
          <a:p>
            <a:r>
              <a:rPr lang="en-US" dirty="0">
                <a:solidFill>
                  <a:schemeClr val="bg2"/>
                </a:solidFill>
              </a:rPr>
              <a:t>initialization</a:t>
            </a:r>
            <a:r>
              <a:rPr lang="en-US" dirty="0"/>
              <a:t> — it is used to initialize the counter variables, and evaluated once unconditionally before the first execution of the body of the loop.</a:t>
            </a:r>
          </a:p>
          <a:p>
            <a:r>
              <a:rPr lang="en-US" dirty="0">
                <a:solidFill>
                  <a:schemeClr val="bg2"/>
                </a:solidFill>
              </a:rPr>
              <a:t>condition</a:t>
            </a:r>
            <a:r>
              <a:rPr lang="en-US" dirty="0"/>
              <a:t> — it is evaluated at the beginning of each iteration. If it evaluates to true, the loop statements execute. If it evaluates to false, the execution of the loop ends.</a:t>
            </a:r>
          </a:p>
          <a:p>
            <a:r>
              <a:rPr lang="en-US" dirty="0">
                <a:solidFill>
                  <a:schemeClr val="bg2"/>
                </a:solidFill>
              </a:rPr>
              <a:t>increment</a:t>
            </a:r>
            <a:r>
              <a:rPr lang="en-US" dirty="0"/>
              <a:t> — it updates the loop counter with a new value each time the loop runs.</a:t>
            </a:r>
            <a:endParaRPr lang="en-US" dirty="0" smtClean="0"/>
          </a:p>
        </p:txBody>
      </p:sp>
      <p:sp>
        <p:nvSpPr>
          <p:cNvPr id="6" name="Прямокутник 5"/>
          <p:cNvSpPr/>
          <p:nvPr/>
        </p:nvSpPr>
        <p:spPr>
          <a:xfrm>
            <a:off x="5108812" y="1934697"/>
            <a:ext cx="6096000" cy="923330"/>
          </a:xfrm>
          <a:prstGeom prst="rect">
            <a:avLst/>
          </a:prstGeom>
          <a:solidFill>
            <a:schemeClr val="tx2"/>
          </a:solidFill>
        </p:spPr>
        <p:txBody>
          <a:bodyPr>
            <a:spAutoFit/>
          </a:bodyPr>
          <a:lstStyle/>
          <a:p>
            <a:r>
              <a:rPr lang="en-US" dirty="0">
                <a:solidFill>
                  <a:srgbClr val="881280"/>
                </a:solidFill>
                <a:latin typeface="Consolas" panose="020B0609020204030204" pitchFamily="49" charset="0"/>
              </a:rPr>
              <a:t>for</a:t>
            </a:r>
            <a:r>
              <a:rPr lang="en-US" dirty="0">
                <a:solidFill>
                  <a:srgbClr val="2F4959"/>
                </a:solidFill>
                <a:latin typeface="Consolas" panose="020B0609020204030204" pitchFamily="49" charset="0"/>
              </a:rPr>
              <a:t>(</a:t>
            </a:r>
            <a:r>
              <a:rPr lang="en-US" i="1" dirty="0">
                <a:solidFill>
                  <a:srgbClr val="2F4959"/>
                </a:solidFill>
                <a:latin typeface="Consolas" panose="020B0609020204030204" pitchFamily="49" charset="0"/>
              </a:rPr>
              <a:t>initialization</a:t>
            </a:r>
            <a:r>
              <a:rPr lang="en-US" dirty="0">
                <a:solidFill>
                  <a:srgbClr val="2F4959"/>
                </a:solidFill>
                <a:latin typeface="Consolas" panose="020B0609020204030204" pitchFamily="49" charset="0"/>
              </a:rPr>
              <a:t>; </a:t>
            </a:r>
            <a:r>
              <a:rPr lang="en-US" i="1" dirty="0">
                <a:solidFill>
                  <a:srgbClr val="2F4959"/>
                </a:solidFill>
                <a:latin typeface="Consolas" panose="020B0609020204030204" pitchFamily="49" charset="0"/>
              </a:rPr>
              <a:t>condition</a:t>
            </a:r>
            <a:r>
              <a:rPr lang="en-US" dirty="0">
                <a:solidFill>
                  <a:srgbClr val="2F4959"/>
                </a:solidFill>
                <a:latin typeface="Consolas" panose="020B0609020204030204" pitchFamily="49" charset="0"/>
              </a:rPr>
              <a:t>; </a:t>
            </a:r>
            <a:r>
              <a:rPr lang="en-US" i="1" dirty="0">
                <a:solidFill>
                  <a:srgbClr val="2F4959"/>
                </a:solidFill>
                <a:latin typeface="Consolas" panose="020B0609020204030204" pitchFamily="49" charset="0"/>
              </a:rPr>
              <a:t>increment</a:t>
            </a:r>
            <a:r>
              <a:rPr lang="en-US" dirty="0">
                <a:solidFill>
                  <a:srgbClr val="2F4959"/>
                </a:solidFill>
                <a:latin typeface="Consolas" panose="020B0609020204030204" pitchFamily="49" charset="0"/>
              </a:rPr>
              <a:t>) {</a:t>
            </a:r>
            <a:r>
              <a:rPr lang="en-US" dirty="0"/>
              <a:t/>
            </a:r>
            <a:br>
              <a:rPr lang="en-US" dirty="0"/>
            </a:br>
            <a:r>
              <a:rPr lang="en-US" dirty="0">
                <a:solidFill>
                  <a:srgbClr val="2F4959"/>
                </a:solidFill>
                <a:latin typeface="Consolas" panose="020B0609020204030204" pitchFamily="49" charset="0"/>
              </a:rPr>
              <a:t>    </a:t>
            </a:r>
            <a:r>
              <a:rPr lang="en-US" i="1" dirty="0">
                <a:solidFill>
                  <a:srgbClr val="2F4959"/>
                </a:solidFill>
                <a:latin typeface="Consolas" panose="020B0609020204030204" pitchFamily="49" charset="0"/>
              </a:rPr>
              <a:t>// Code to be executed</a:t>
            </a:r>
            <a:r>
              <a:rPr lang="en-US" dirty="0"/>
              <a:t/>
            </a:r>
            <a:br>
              <a:rPr lang="en-US" dirty="0"/>
            </a:br>
            <a:r>
              <a:rPr lang="en-US" dirty="0">
                <a:solidFill>
                  <a:srgbClr val="2F4959"/>
                </a:solidFill>
                <a:latin typeface="Consolas" panose="020B0609020204030204" pitchFamily="49" charset="0"/>
              </a:rPr>
              <a:t>}</a:t>
            </a:r>
            <a:endParaRPr lang="uk-UA" dirty="0"/>
          </a:p>
        </p:txBody>
      </p:sp>
    </p:spTree>
    <p:extLst>
      <p:ext uri="{BB962C8B-B14F-4D97-AF65-F5344CB8AC3E}">
        <p14:creationId xmlns:p14="http://schemas.microsoft.com/office/powerpoint/2010/main" val="1312018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84686"/>
            <a:ext cx="10820400" cy="685800"/>
          </a:xfrm>
        </p:spPr>
        <p:txBody>
          <a:bodyPr/>
          <a:lstStyle/>
          <a:p>
            <a:r>
              <a:rPr lang="en-US" b="1" dirty="0"/>
              <a:t>The for Loop</a:t>
            </a:r>
            <a:br>
              <a:rPr lang="en-US" b="1" dirty="0"/>
            </a:br>
            <a:r>
              <a:rPr lang="en-US" b="1" dirty="0"/>
              <a:t/>
            </a:r>
            <a:br>
              <a:rPr lang="en-US" b="1" dirty="0"/>
            </a:br>
            <a:r>
              <a:rPr lang="en-US" b="1" dirty="0"/>
              <a:t/>
            </a:r>
            <a:br>
              <a:rPr lang="en-US" b="1" dirty="0"/>
            </a:br>
            <a:endParaRPr lang="uk-UA" dirty="0"/>
          </a:p>
        </p:txBody>
      </p:sp>
      <p:sp>
        <p:nvSpPr>
          <p:cNvPr id="3" name="Місце для тексту 2"/>
          <p:cNvSpPr>
            <a:spLocks noGrp="1"/>
          </p:cNvSpPr>
          <p:nvPr>
            <p:ph type="body" sz="quarter" idx="10"/>
          </p:nvPr>
        </p:nvSpPr>
        <p:spPr>
          <a:xfrm>
            <a:off x="685800" y="1266626"/>
            <a:ext cx="10820400" cy="5329450"/>
          </a:xfrm>
        </p:spPr>
        <p:txBody>
          <a:bodyPr/>
          <a:lstStyle/>
          <a:p>
            <a:r>
              <a:rPr lang="en-US" dirty="0"/>
              <a:t>The following example defines a loop that starts with </a:t>
            </a:r>
            <a:r>
              <a:rPr lang="en-US" dirty="0" err="1"/>
              <a:t>i</a:t>
            </a:r>
            <a:r>
              <a:rPr lang="en-US" dirty="0"/>
              <a:t>=1. The loop will continue until the value of variable </a:t>
            </a:r>
            <a:r>
              <a:rPr lang="en-US" dirty="0" err="1"/>
              <a:t>i</a:t>
            </a:r>
            <a:r>
              <a:rPr lang="en-US" dirty="0"/>
              <a:t> is less than or equal to 5. The variable </a:t>
            </a:r>
            <a:r>
              <a:rPr lang="en-US" dirty="0" err="1" smtClean="0"/>
              <a:t>i</a:t>
            </a:r>
            <a:r>
              <a:rPr lang="en-US" dirty="0" smtClean="0"/>
              <a:t> </a:t>
            </a:r>
            <a:r>
              <a:rPr lang="en-US" dirty="0"/>
              <a:t>will increase by 1 each time the loop runs</a:t>
            </a:r>
            <a:r>
              <a:rPr lang="en-US" dirty="0" smtClean="0"/>
              <a:t>:</a:t>
            </a:r>
            <a:endParaRPr lang="uk-UA" dirty="0" smtClean="0"/>
          </a:p>
          <a:p>
            <a:endParaRPr lang="uk-UA" dirty="0"/>
          </a:p>
          <a:p>
            <a:endParaRPr lang="uk-UA" dirty="0" smtClean="0"/>
          </a:p>
          <a:p>
            <a:endParaRPr lang="uk-UA" dirty="0"/>
          </a:p>
          <a:p>
            <a:r>
              <a:rPr lang="en-US" dirty="0" smtClean="0"/>
              <a:t>The </a:t>
            </a:r>
            <a:r>
              <a:rPr lang="en-US" dirty="0"/>
              <a:t>for loop is particularly useful for iterating over an array. The following example will show you how to print each item or element of the JavaScript array.</a:t>
            </a:r>
            <a:endParaRPr lang="uk-UA" dirty="0" smtClean="0"/>
          </a:p>
        </p:txBody>
      </p:sp>
      <p:sp>
        <p:nvSpPr>
          <p:cNvPr id="4" name="Прямокутник 3"/>
          <p:cNvSpPr/>
          <p:nvPr/>
        </p:nvSpPr>
        <p:spPr>
          <a:xfrm>
            <a:off x="685800" y="2044496"/>
            <a:ext cx="7369791" cy="923330"/>
          </a:xfrm>
          <a:prstGeom prst="rect">
            <a:avLst/>
          </a:prstGeom>
          <a:solidFill>
            <a:schemeClr val="tx2"/>
          </a:solidFill>
        </p:spPr>
        <p:txBody>
          <a:bodyPr wrap="square">
            <a:spAutoFit/>
          </a:bodyPr>
          <a:lstStyle/>
          <a:p>
            <a:r>
              <a:rPr lang="en-US" dirty="0">
                <a:solidFill>
                  <a:srgbClr val="0077AA"/>
                </a:solidFill>
                <a:latin typeface="Consolas" panose="020B0609020204030204" pitchFamily="49" charset="0"/>
              </a:rPr>
              <a:t>for</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A67F59"/>
                </a:solidFill>
                <a:latin typeface="Consolas" panose="020B0609020204030204" pitchFamily="49" charset="0"/>
              </a:rPr>
              <a:t>=</a:t>
            </a:r>
            <a:r>
              <a:rPr lang="en-US" dirty="0">
                <a:solidFill>
                  <a:srgbClr val="990055"/>
                </a:solidFill>
                <a:latin typeface="Consolas" panose="020B0609020204030204" pitchFamily="49" charset="0"/>
              </a:rPr>
              <a:t>1</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A67F59"/>
                </a:solidFill>
                <a:latin typeface="Consolas" panose="020B0609020204030204" pitchFamily="49" charset="0"/>
              </a:rPr>
              <a:t>&lt;=</a:t>
            </a:r>
            <a:r>
              <a:rPr lang="en-US" dirty="0">
                <a:solidFill>
                  <a:srgbClr val="990055"/>
                </a:solidFill>
                <a:latin typeface="Consolas" panose="020B0609020204030204" pitchFamily="49" charset="0"/>
              </a:rPr>
              <a:t>5</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A67F59"/>
                </a:solidFill>
                <a:latin typeface="Consolas" panose="020B0609020204030204" pitchFamily="49" charset="0"/>
              </a:rPr>
              <a: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smtClean="0">
                <a:solidFill>
                  <a:srgbClr val="5F6364"/>
                </a:solidFill>
                <a:latin typeface="Consolas" panose="020B0609020204030204" pitchFamily="49" charset="0"/>
              </a:rPr>
              <a:t>{</a:t>
            </a:r>
            <a:endParaRPr lang="uk-UA" dirty="0">
              <a:solidFill>
                <a:srgbClr val="000000"/>
              </a:solidFill>
              <a:latin typeface="Consolas" panose="020B0609020204030204" pitchFamily="49" charset="0"/>
            </a:endParaRPr>
          </a:p>
          <a:p>
            <a:r>
              <a:rPr lang="uk-UA" dirty="0">
                <a:solidFill>
                  <a:srgbClr val="000000"/>
                </a:solidFill>
                <a:latin typeface="Consolas" panose="020B0609020204030204" pitchFamily="49" charset="0"/>
              </a:rPr>
              <a:t> </a:t>
            </a:r>
            <a:r>
              <a:rPr lang="uk-UA"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document</a:t>
            </a:r>
            <a:r>
              <a:rPr lang="en-US" dirty="0" err="1" smtClean="0">
                <a:solidFill>
                  <a:srgbClr val="5F6364"/>
                </a:solidFill>
                <a:latin typeface="Consolas" panose="020B0609020204030204" pitchFamily="49" charset="0"/>
              </a:rPr>
              <a:t>.</a:t>
            </a:r>
            <a:r>
              <a:rPr lang="en-US" dirty="0" err="1" smtClean="0">
                <a:solidFill>
                  <a:srgbClr val="DD4A68"/>
                </a:solidFill>
                <a:latin typeface="Consolas" panose="020B0609020204030204" pitchFamily="49" charset="0"/>
              </a:rPr>
              <a:t>write</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"&lt;p&gt;The number is "</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"&lt;/p&gt;"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uk-UA"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a:t>
            </a:r>
            <a:endParaRPr lang="uk-UA" dirty="0"/>
          </a:p>
        </p:txBody>
      </p:sp>
      <p:sp>
        <p:nvSpPr>
          <p:cNvPr id="7" name="Прямокутник 6"/>
          <p:cNvSpPr/>
          <p:nvPr/>
        </p:nvSpPr>
        <p:spPr>
          <a:xfrm>
            <a:off x="8648128" y="1748762"/>
            <a:ext cx="1769660" cy="1477328"/>
          </a:xfrm>
          <a:prstGeom prst="rect">
            <a:avLst/>
          </a:prstGeom>
          <a:solidFill>
            <a:schemeClr val="bg1">
              <a:lumMod val="65000"/>
              <a:lumOff val="35000"/>
            </a:schemeClr>
          </a:solidFill>
        </p:spPr>
        <p:txBody>
          <a:bodyPr wrap="square">
            <a:spAutoFit/>
          </a:bodyPr>
          <a:lstStyle/>
          <a:p>
            <a:r>
              <a:rPr lang="en-US" dirty="0">
                <a:latin typeface="Times New Roman" panose="02020603050405020304" pitchFamily="18" charset="0"/>
              </a:rPr>
              <a:t>The number is 1</a:t>
            </a:r>
          </a:p>
          <a:p>
            <a:r>
              <a:rPr lang="en-US" dirty="0">
                <a:latin typeface="Times New Roman" panose="02020603050405020304" pitchFamily="18" charset="0"/>
              </a:rPr>
              <a:t>The number is 2</a:t>
            </a:r>
          </a:p>
          <a:p>
            <a:r>
              <a:rPr lang="en-US" dirty="0">
                <a:latin typeface="Times New Roman" panose="02020603050405020304" pitchFamily="18" charset="0"/>
              </a:rPr>
              <a:t>The number is 3</a:t>
            </a:r>
          </a:p>
          <a:p>
            <a:r>
              <a:rPr lang="en-US" dirty="0">
                <a:latin typeface="Times New Roman" panose="02020603050405020304" pitchFamily="18" charset="0"/>
              </a:rPr>
              <a:t>The number is 4</a:t>
            </a:r>
          </a:p>
          <a:p>
            <a:r>
              <a:rPr lang="en-US" dirty="0">
                <a:latin typeface="Times New Roman" panose="02020603050405020304" pitchFamily="18" charset="0"/>
              </a:rPr>
              <a:t>The number is 5</a:t>
            </a:r>
            <a:endParaRPr lang="en-US" b="0" i="0" dirty="0">
              <a:effectLst/>
              <a:latin typeface="Times New Roman" panose="02020603050405020304" pitchFamily="18" charset="0"/>
            </a:endParaRPr>
          </a:p>
        </p:txBody>
      </p:sp>
      <p:sp>
        <p:nvSpPr>
          <p:cNvPr id="9" name="Прямокутник 8"/>
          <p:cNvSpPr/>
          <p:nvPr/>
        </p:nvSpPr>
        <p:spPr>
          <a:xfrm>
            <a:off x="685800" y="4033920"/>
            <a:ext cx="8130654" cy="1754326"/>
          </a:xfrm>
          <a:prstGeom prst="rect">
            <a:avLst/>
          </a:prstGeom>
          <a:solidFill>
            <a:schemeClr val="tx2"/>
          </a:solidFill>
        </p:spPr>
        <p:txBody>
          <a:bodyPr wrap="square">
            <a:spAutoFit/>
          </a:bodyPr>
          <a:lstStyle/>
          <a:p>
            <a:r>
              <a:rPr lang="en-US" dirty="0">
                <a:solidFill>
                  <a:srgbClr val="999999"/>
                </a:solidFill>
                <a:latin typeface="Consolas" panose="020B0609020204030204" pitchFamily="49" charset="0"/>
              </a:rPr>
              <a:t>// An array with some elements</a:t>
            </a:r>
            <a:r>
              <a:rPr lang="en-US" dirty="0">
                <a:solidFill>
                  <a:srgbClr val="000000"/>
                </a:solidFill>
                <a:latin typeface="Consolas" panose="020B0609020204030204" pitchFamily="49" charset="0"/>
              </a:rPr>
              <a:t> </a:t>
            </a:r>
            <a:endParaRPr lang="uk-UA" dirty="0" smtClean="0">
              <a:solidFill>
                <a:srgbClr val="000000"/>
              </a:solidFill>
              <a:latin typeface="Consolas" panose="020B0609020204030204" pitchFamily="49" charset="0"/>
            </a:endParaRPr>
          </a:p>
          <a:p>
            <a:r>
              <a:rPr lang="en-US" dirty="0" smtClean="0">
                <a:solidFill>
                  <a:srgbClr val="0077AA"/>
                </a:solidFill>
                <a:latin typeface="Consolas" panose="020B0609020204030204" pitchFamily="49" charset="0"/>
              </a:rPr>
              <a:t>let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fruits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"Apple"</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"Banana"</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"Mango"</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"Orange"</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"Papaya"</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999999"/>
                </a:solidFill>
                <a:latin typeface="Consolas" panose="020B0609020204030204" pitchFamily="49" charset="0"/>
              </a:rPr>
              <a:t>// Loop through all the elements in the array </a:t>
            </a:r>
            <a:endParaRPr lang="en-US" dirty="0" smtClean="0">
              <a:solidFill>
                <a:srgbClr val="999999"/>
              </a:solidFill>
              <a:latin typeface="Consolas" panose="020B0609020204030204" pitchFamily="49" charset="0"/>
            </a:endParaRPr>
          </a:p>
          <a:p>
            <a:r>
              <a:rPr lang="en-US" dirty="0" smtClean="0">
                <a:solidFill>
                  <a:srgbClr val="0077AA"/>
                </a:solidFill>
                <a:latin typeface="Consolas" panose="020B0609020204030204" pitchFamily="49" charset="0"/>
              </a:rPr>
              <a:t>for</a:t>
            </a:r>
            <a:r>
              <a:rPr lang="en-US" dirty="0" smtClean="0">
                <a:solidFill>
                  <a:srgbClr val="5F6364"/>
                </a:solidFill>
                <a:latin typeface="Consolas" panose="020B0609020204030204" pitchFamily="49" charset="0"/>
              </a:rPr>
              <a:t>(</a:t>
            </a:r>
            <a:r>
              <a:rPr lang="en-US" dirty="0" smtClean="0">
                <a:solidFill>
                  <a:srgbClr val="0077AA"/>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A67F59"/>
                </a:solidFill>
                <a:latin typeface="Consolas" panose="020B0609020204030204" pitchFamily="49" charset="0"/>
              </a:rPr>
              <a:t>=</a:t>
            </a:r>
            <a:r>
              <a:rPr lang="en-US" dirty="0">
                <a:solidFill>
                  <a:srgbClr val="990055"/>
                </a:solidFill>
                <a:latin typeface="Consolas" panose="020B0609020204030204" pitchFamily="49" charset="0"/>
              </a:rPr>
              <a:t>0</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A67F59"/>
                </a:solidFill>
                <a:latin typeface="Consolas" panose="020B0609020204030204" pitchFamily="49" charset="0"/>
              </a:rPr>
              <a:t>&lt;</a:t>
            </a:r>
            <a:r>
              <a:rPr lang="en-US" dirty="0" err="1">
                <a:solidFill>
                  <a:srgbClr val="000000"/>
                </a:solidFill>
                <a:latin typeface="Consolas" panose="020B0609020204030204" pitchFamily="49" charset="0"/>
              </a:rPr>
              <a:t>fruits</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length</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A67F59"/>
                </a:solidFill>
                <a:latin typeface="Consolas" panose="020B0609020204030204" pitchFamily="49" charset="0"/>
              </a:rPr>
              <a: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document</a:t>
            </a:r>
            <a:r>
              <a:rPr lang="en-US" dirty="0" err="1" smtClean="0">
                <a:solidFill>
                  <a:srgbClr val="5F6364"/>
                </a:solidFill>
                <a:latin typeface="Consolas" panose="020B0609020204030204" pitchFamily="49" charset="0"/>
              </a:rPr>
              <a:t>.</a:t>
            </a:r>
            <a:r>
              <a:rPr lang="en-US" dirty="0" err="1" smtClean="0">
                <a:solidFill>
                  <a:srgbClr val="DD4A68"/>
                </a:solidFill>
                <a:latin typeface="Consolas" panose="020B0609020204030204" pitchFamily="49" charset="0"/>
              </a:rPr>
              <a:t>write</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"&lt;p&gt;"</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fruits</a:t>
            </a:r>
            <a:r>
              <a:rPr lang="en-US" dirty="0">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"&lt;/p&gt;"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a:t>
            </a:r>
            <a:endParaRPr lang="uk-UA" dirty="0"/>
          </a:p>
        </p:txBody>
      </p:sp>
      <p:sp>
        <p:nvSpPr>
          <p:cNvPr id="10" name="Прямокутник 9"/>
          <p:cNvSpPr/>
          <p:nvPr/>
        </p:nvSpPr>
        <p:spPr>
          <a:xfrm>
            <a:off x="9248630" y="3931351"/>
            <a:ext cx="1169158" cy="1477328"/>
          </a:xfrm>
          <a:prstGeom prst="rect">
            <a:avLst/>
          </a:prstGeom>
          <a:solidFill>
            <a:schemeClr val="bg1">
              <a:lumMod val="65000"/>
              <a:lumOff val="35000"/>
            </a:schemeClr>
          </a:solidFill>
        </p:spPr>
        <p:txBody>
          <a:bodyPr wrap="square">
            <a:spAutoFit/>
          </a:bodyPr>
          <a:lstStyle/>
          <a:p>
            <a:r>
              <a:rPr lang="it-IT" dirty="0">
                <a:latin typeface="Times New Roman" panose="02020603050405020304" pitchFamily="18" charset="0"/>
              </a:rPr>
              <a:t>Apple</a:t>
            </a:r>
          </a:p>
          <a:p>
            <a:r>
              <a:rPr lang="it-IT" dirty="0">
                <a:latin typeface="Times New Roman" panose="02020603050405020304" pitchFamily="18" charset="0"/>
              </a:rPr>
              <a:t>Banana</a:t>
            </a:r>
          </a:p>
          <a:p>
            <a:r>
              <a:rPr lang="it-IT" dirty="0">
                <a:latin typeface="Times New Roman" panose="02020603050405020304" pitchFamily="18" charset="0"/>
              </a:rPr>
              <a:t>Mango</a:t>
            </a:r>
          </a:p>
          <a:p>
            <a:r>
              <a:rPr lang="it-IT" dirty="0">
                <a:latin typeface="Times New Roman" panose="02020603050405020304" pitchFamily="18" charset="0"/>
              </a:rPr>
              <a:t>Orange</a:t>
            </a:r>
          </a:p>
          <a:p>
            <a:r>
              <a:rPr lang="it-IT" dirty="0">
                <a:latin typeface="Times New Roman" panose="02020603050405020304" pitchFamily="18" charset="0"/>
              </a:rPr>
              <a:t>Papaya</a:t>
            </a:r>
            <a:endParaRPr lang="it-IT" b="0" i="0" dirty="0">
              <a:effectLst/>
              <a:latin typeface="Times New Roman" panose="02020603050405020304" pitchFamily="18" charset="0"/>
            </a:endParaRPr>
          </a:p>
        </p:txBody>
      </p:sp>
    </p:spTree>
    <p:extLst>
      <p:ext uri="{BB962C8B-B14F-4D97-AF65-F5344CB8AC3E}">
        <p14:creationId xmlns:p14="http://schemas.microsoft.com/office/powerpoint/2010/main" val="273447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84686"/>
            <a:ext cx="10820400" cy="685800"/>
          </a:xfrm>
        </p:spPr>
        <p:txBody>
          <a:bodyPr/>
          <a:lstStyle/>
          <a:p>
            <a:r>
              <a:rPr lang="en-US" b="1" dirty="0"/>
              <a:t>The for...in Loop</a:t>
            </a:r>
            <a:br>
              <a:rPr lang="en-US" b="1" dirty="0"/>
            </a:br>
            <a:r>
              <a:rPr lang="en-US" b="1" dirty="0"/>
              <a:t/>
            </a:r>
            <a:br>
              <a:rPr lang="en-US" b="1" dirty="0"/>
            </a:br>
            <a:r>
              <a:rPr lang="en-US" b="1" dirty="0"/>
              <a:t/>
            </a:r>
            <a:br>
              <a:rPr lang="en-US" b="1" dirty="0"/>
            </a:br>
            <a:r>
              <a:rPr lang="en-US" b="1" dirty="0"/>
              <a:t/>
            </a:r>
            <a:br>
              <a:rPr lang="en-US" b="1" dirty="0"/>
            </a:br>
            <a:endParaRPr lang="uk-UA" dirty="0"/>
          </a:p>
        </p:txBody>
      </p:sp>
      <p:sp>
        <p:nvSpPr>
          <p:cNvPr id="3" name="Місце для тексту 2"/>
          <p:cNvSpPr>
            <a:spLocks noGrp="1"/>
          </p:cNvSpPr>
          <p:nvPr>
            <p:ph type="body" sz="quarter" idx="10"/>
          </p:nvPr>
        </p:nvSpPr>
        <p:spPr>
          <a:xfrm>
            <a:off x="685800" y="1266626"/>
            <a:ext cx="10820400" cy="5329450"/>
          </a:xfrm>
        </p:spPr>
        <p:txBody>
          <a:bodyPr/>
          <a:lstStyle/>
          <a:p>
            <a:r>
              <a:rPr lang="en-US" dirty="0"/>
              <a:t>The for-in loop is a special type of a loop that iterates over the properties of an object, or the elements of an array. The generic syntax of the for-in loop is</a:t>
            </a:r>
            <a:r>
              <a:rPr lang="en-US" dirty="0" smtClean="0"/>
              <a:t>:</a:t>
            </a:r>
          </a:p>
          <a:p>
            <a:endParaRPr lang="en-US" dirty="0"/>
          </a:p>
          <a:p>
            <a:endParaRPr lang="en-US" dirty="0" smtClean="0"/>
          </a:p>
          <a:p>
            <a:r>
              <a:rPr lang="en-US" dirty="0"/>
              <a:t>The loop counter i.e. variable in the for-in loop is a string, not a number. It contains the name of current property or the index of the current array element</a:t>
            </a:r>
            <a:r>
              <a:rPr lang="en-US" dirty="0" smtClean="0"/>
              <a:t>.</a:t>
            </a:r>
            <a:endParaRPr lang="en-US" dirty="0"/>
          </a:p>
          <a:p>
            <a:r>
              <a:rPr lang="en-US" dirty="0"/>
              <a:t>The following example will show you how to loop through all properties of a JavaScript object.</a:t>
            </a:r>
            <a:endParaRPr lang="uk-UA" dirty="0" smtClean="0"/>
          </a:p>
        </p:txBody>
      </p:sp>
      <p:sp>
        <p:nvSpPr>
          <p:cNvPr id="8" name="Прямокутник 7"/>
          <p:cNvSpPr/>
          <p:nvPr/>
        </p:nvSpPr>
        <p:spPr>
          <a:xfrm>
            <a:off x="4426423" y="1698094"/>
            <a:ext cx="3734937" cy="923330"/>
          </a:xfrm>
          <a:prstGeom prst="rect">
            <a:avLst/>
          </a:prstGeom>
          <a:solidFill>
            <a:schemeClr val="tx2"/>
          </a:solidFill>
        </p:spPr>
        <p:txBody>
          <a:bodyPr wrap="square">
            <a:spAutoFit/>
          </a:bodyPr>
          <a:lstStyle/>
          <a:p>
            <a:r>
              <a:rPr lang="en-US" dirty="0">
                <a:solidFill>
                  <a:srgbClr val="881280"/>
                </a:solidFill>
                <a:latin typeface="Consolas" panose="020B0609020204030204" pitchFamily="49" charset="0"/>
              </a:rPr>
              <a:t>for</a:t>
            </a:r>
            <a:r>
              <a:rPr lang="en-US" dirty="0">
                <a:solidFill>
                  <a:srgbClr val="2F4959"/>
                </a:solidFill>
                <a:latin typeface="Consolas" panose="020B0609020204030204" pitchFamily="49" charset="0"/>
              </a:rPr>
              <a:t>(</a:t>
            </a:r>
            <a:r>
              <a:rPr lang="en-US" i="1" dirty="0">
                <a:solidFill>
                  <a:srgbClr val="2F4959"/>
                </a:solidFill>
                <a:latin typeface="Consolas" panose="020B0609020204030204" pitchFamily="49" charset="0"/>
              </a:rPr>
              <a:t>variable</a:t>
            </a:r>
            <a:r>
              <a:rPr lang="en-US" dirty="0">
                <a:solidFill>
                  <a:srgbClr val="2F4959"/>
                </a:solidFill>
                <a:latin typeface="Consolas" panose="020B0609020204030204" pitchFamily="49" charset="0"/>
              </a:rPr>
              <a:t> </a:t>
            </a:r>
            <a:r>
              <a:rPr lang="en-US" dirty="0">
                <a:solidFill>
                  <a:srgbClr val="881280"/>
                </a:solidFill>
                <a:latin typeface="Consolas" panose="020B0609020204030204" pitchFamily="49" charset="0"/>
              </a:rPr>
              <a:t>in</a:t>
            </a:r>
            <a:r>
              <a:rPr lang="en-US" dirty="0">
                <a:solidFill>
                  <a:srgbClr val="2F4959"/>
                </a:solidFill>
                <a:latin typeface="Consolas" panose="020B0609020204030204" pitchFamily="49" charset="0"/>
              </a:rPr>
              <a:t> </a:t>
            </a:r>
            <a:r>
              <a:rPr lang="en-US" i="1" dirty="0">
                <a:solidFill>
                  <a:srgbClr val="2F4959"/>
                </a:solidFill>
                <a:latin typeface="Consolas" panose="020B0609020204030204" pitchFamily="49" charset="0"/>
              </a:rPr>
              <a:t>object</a:t>
            </a:r>
            <a:r>
              <a:rPr lang="en-US" dirty="0">
                <a:solidFill>
                  <a:srgbClr val="2F4959"/>
                </a:solidFill>
                <a:latin typeface="Consolas" panose="020B0609020204030204" pitchFamily="49" charset="0"/>
              </a:rPr>
              <a:t>) {</a:t>
            </a:r>
            <a:r>
              <a:rPr lang="en-US" dirty="0"/>
              <a:t/>
            </a:r>
            <a:br>
              <a:rPr lang="en-US" dirty="0"/>
            </a:br>
            <a:r>
              <a:rPr lang="en-US" dirty="0">
                <a:solidFill>
                  <a:srgbClr val="2F4959"/>
                </a:solidFill>
                <a:latin typeface="Consolas" panose="020B0609020204030204" pitchFamily="49" charset="0"/>
              </a:rPr>
              <a:t>    </a:t>
            </a:r>
            <a:r>
              <a:rPr lang="en-US" i="1" dirty="0">
                <a:solidFill>
                  <a:srgbClr val="2F4959"/>
                </a:solidFill>
                <a:latin typeface="Consolas" panose="020B0609020204030204" pitchFamily="49" charset="0"/>
              </a:rPr>
              <a:t>// Code to be executed</a:t>
            </a:r>
            <a:r>
              <a:rPr lang="en-US" dirty="0"/>
              <a:t/>
            </a:r>
            <a:br>
              <a:rPr lang="en-US" dirty="0"/>
            </a:br>
            <a:r>
              <a:rPr lang="en-US" dirty="0">
                <a:solidFill>
                  <a:srgbClr val="2F4959"/>
                </a:solidFill>
                <a:latin typeface="Consolas" panose="020B0609020204030204" pitchFamily="49" charset="0"/>
              </a:rPr>
              <a:t>}</a:t>
            </a:r>
            <a:endParaRPr lang="uk-UA" dirty="0"/>
          </a:p>
        </p:txBody>
      </p:sp>
      <p:sp>
        <p:nvSpPr>
          <p:cNvPr id="12" name="Прямокутник 11"/>
          <p:cNvSpPr/>
          <p:nvPr/>
        </p:nvSpPr>
        <p:spPr>
          <a:xfrm>
            <a:off x="685800" y="4216864"/>
            <a:ext cx="8538950" cy="1754326"/>
          </a:xfrm>
          <a:prstGeom prst="rect">
            <a:avLst/>
          </a:prstGeom>
          <a:solidFill>
            <a:schemeClr val="tx2"/>
          </a:solidFill>
        </p:spPr>
        <p:txBody>
          <a:bodyPr wrap="square">
            <a:spAutoFit/>
          </a:bodyPr>
          <a:lstStyle/>
          <a:p>
            <a:r>
              <a:rPr lang="en-US" dirty="0">
                <a:solidFill>
                  <a:srgbClr val="999999"/>
                </a:solidFill>
                <a:latin typeface="Consolas" panose="020B0609020204030204" pitchFamily="49" charset="0"/>
              </a:rPr>
              <a:t>// An object with some properties </a:t>
            </a:r>
            <a:endParaRPr lang="en-US" dirty="0" smtClean="0">
              <a:solidFill>
                <a:srgbClr val="999999"/>
              </a:solidFill>
              <a:latin typeface="Consolas" panose="020B0609020204030204" pitchFamily="49" charset="0"/>
            </a:endParaRPr>
          </a:p>
          <a:p>
            <a:r>
              <a:rPr lang="en-US" dirty="0" smtClean="0">
                <a:solidFill>
                  <a:srgbClr val="0077AA"/>
                </a:solidFill>
                <a:latin typeface="Consolas" panose="020B0609020204030204" pitchFamily="49" charset="0"/>
              </a:rPr>
              <a:t>let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person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"name"</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"Clark"</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"surname"</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"Kent"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"age"</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"36"</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999999"/>
                </a:solidFill>
                <a:latin typeface="Consolas" panose="020B0609020204030204" pitchFamily="49" charset="0"/>
              </a:rPr>
              <a:t>// </a:t>
            </a:r>
            <a:r>
              <a:rPr lang="en-US" dirty="0">
                <a:solidFill>
                  <a:srgbClr val="999999"/>
                </a:solidFill>
                <a:latin typeface="Consolas" panose="020B0609020204030204" pitchFamily="49" charset="0"/>
              </a:rPr>
              <a:t>Loop through all the properties in the object </a:t>
            </a:r>
            <a:endParaRPr lang="en-US" dirty="0" smtClean="0">
              <a:solidFill>
                <a:srgbClr val="999999"/>
              </a:solidFill>
              <a:latin typeface="Consolas" panose="020B0609020204030204" pitchFamily="49" charset="0"/>
            </a:endParaRPr>
          </a:p>
          <a:p>
            <a:r>
              <a:rPr lang="en-US" dirty="0" smtClean="0">
                <a:solidFill>
                  <a:srgbClr val="0077AA"/>
                </a:solidFill>
                <a:latin typeface="Consolas" panose="020B0609020204030204" pitchFamily="49" charset="0"/>
              </a:rPr>
              <a:t>for</a:t>
            </a:r>
            <a:r>
              <a:rPr lang="en-US" dirty="0" smtClean="0">
                <a:solidFill>
                  <a:srgbClr val="5F6364"/>
                </a:solidFill>
                <a:latin typeface="Consolas" panose="020B0609020204030204" pitchFamily="49" charset="0"/>
              </a:rPr>
              <a:t>(</a:t>
            </a:r>
            <a:r>
              <a:rPr lang="en-US" dirty="0" smtClean="0">
                <a:solidFill>
                  <a:srgbClr val="0077AA"/>
                </a:solidFill>
                <a:latin typeface="Consolas" panose="020B0609020204030204" pitchFamily="49" charset="0"/>
              </a:rPr>
              <a:t>let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prop </a:t>
            </a:r>
            <a:r>
              <a:rPr lang="en-US" dirty="0">
                <a:solidFill>
                  <a:srgbClr val="0077AA"/>
                </a:solidFill>
                <a:latin typeface="Consolas" panose="020B0609020204030204" pitchFamily="49" charset="0"/>
              </a:rPr>
              <a:t>in</a:t>
            </a:r>
            <a:r>
              <a:rPr lang="en-US" dirty="0">
                <a:solidFill>
                  <a:srgbClr val="000000"/>
                </a:solidFill>
                <a:latin typeface="Consolas" panose="020B0609020204030204" pitchFamily="49" charset="0"/>
              </a:rPr>
              <a:t> person</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document</a:t>
            </a:r>
            <a:r>
              <a:rPr lang="en-US" dirty="0" err="1" smtClean="0">
                <a:solidFill>
                  <a:srgbClr val="5F6364"/>
                </a:solidFill>
                <a:latin typeface="Consolas" panose="020B0609020204030204" pitchFamily="49" charset="0"/>
              </a:rPr>
              <a:t>.</a:t>
            </a:r>
            <a:r>
              <a:rPr lang="en-US" dirty="0" err="1" smtClean="0">
                <a:solidFill>
                  <a:srgbClr val="DD4A68"/>
                </a:solidFill>
                <a:latin typeface="Consolas" panose="020B0609020204030204" pitchFamily="49" charset="0"/>
              </a:rPr>
              <a:t>write</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"&lt;p&gt;"</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prop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 = "</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person</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prop</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"&lt;/p&gt;"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a:t>
            </a:r>
            <a:endParaRPr lang="uk-UA" dirty="0"/>
          </a:p>
        </p:txBody>
      </p:sp>
      <p:sp>
        <p:nvSpPr>
          <p:cNvPr id="13" name="Прямокутник 12"/>
          <p:cNvSpPr/>
          <p:nvPr/>
        </p:nvSpPr>
        <p:spPr>
          <a:xfrm>
            <a:off x="9437426" y="4413998"/>
            <a:ext cx="1865194" cy="923330"/>
          </a:xfrm>
          <a:prstGeom prst="rect">
            <a:avLst/>
          </a:prstGeom>
          <a:solidFill>
            <a:schemeClr val="bg1">
              <a:lumMod val="65000"/>
              <a:lumOff val="35000"/>
            </a:schemeClr>
          </a:solidFill>
        </p:spPr>
        <p:txBody>
          <a:bodyPr wrap="square">
            <a:spAutoFit/>
          </a:bodyPr>
          <a:lstStyle/>
          <a:p>
            <a:r>
              <a:rPr lang="en-US" dirty="0">
                <a:solidFill>
                  <a:schemeClr val="tx2"/>
                </a:solidFill>
                <a:latin typeface="Times New Roman" panose="02020603050405020304" pitchFamily="18" charset="0"/>
              </a:rPr>
              <a:t>name = Clark</a:t>
            </a:r>
          </a:p>
          <a:p>
            <a:r>
              <a:rPr lang="en-US" dirty="0">
                <a:solidFill>
                  <a:schemeClr val="tx2"/>
                </a:solidFill>
                <a:latin typeface="Times New Roman" panose="02020603050405020304" pitchFamily="18" charset="0"/>
              </a:rPr>
              <a:t>surname = Kent</a:t>
            </a:r>
          </a:p>
          <a:p>
            <a:r>
              <a:rPr lang="en-US" dirty="0">
                <a:solidFill>
                  <a:schemeClr val="tx2"/>
                </a:solidFill>
                <a:latin typeface="Times New Roman" panose="02020603050405020304" pitchFamily="18" charset="0"/>
              </a:rPr>
              <a:t>age = 36</a:t>
            </a:r>
            <a:endParaRPr lang="en-US" b="0" i="0" dirty="0">
              <a:solidFill>
                <a:schemeClr val="tx2"/>
              </a:solidFill>
              <a:effectLst/>
              <a:latin typeface="Times New Roman" panose="02020603050405020304" pitchFamily="18" charset="0"/>
            </a:endParaRPr>
          </a:p>
        </p:txBody>
      </p:sp>
    </p:spTree>
    <p:extLst>
      <p:ext uri="{BB962C8B-B14F-4D97-AF65-F5344CB8AC3E}">
        <p14:creationId xmlns:p14="http://schemas.microsoft.com/office/powerpoint/2010/main" val="2179634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28708"/>
            <a:ext cx="10820400" cy="685800"/>
          </a:xfrm>
        </p:spPr>
        <p:txBody>
          <a:bodyPr/>
          <a:lstStyle/>
          <a:p>
            <a:r>
              <a:rPr lang="en-US" b="1" dirty="0"/>
              <a:t>The for...in Loop</a:t>
            </a:r>
            <a:br>
              <a:rPr lang="en-US" b="1" dirty="0"/>
            </a:br>
            <a:r>
              <a:rPr lang="en-US" b="1" dirty="0"/>
              <a:t/>
            </a:r>
            <a:br>
              <a:rPr lang="en-US" b="1" dirty="0"/>
            </a:br>
            <a:r>
              <a:rPr lang="en-US" b="1" dirty="0"/>
              <a:t/>
            </a:r>
            <a:br>
              <a:rPr lang="en-US" b="1" dirty="0"/>
            </a:br>
            <a:r>
              <a:rPr lang="en-US" b="1" dirty="0"/>
              <a:t/>
            </a:r>
            <a:br>
              <a:rPr lang="en-US" b="1" dirty="0"/>
            </a:br>
            <a:endParaRPr lang="uk-UA" dirty="0"/>
          </a:p>
        </p:txBody>
      </p:sp>
      <p:sp>
        <p:nvSpPr>
          <p:cNvPr id="3" name="Місце для тексту 2"/>
          <p:cNvSpPr>
            <a:spLocks noGrp="1"/>
          </p:cNvSpPr>
          <p:nvPr>
            <p:ph type="body" sz="quarter" idx="10"/>
          </p:nvPr>
        </p:nvSpPr>
        <p:spPr>
          <a:xfrm>
            <a:off x="685800" y="1733266"/>
            <a:ext cx="10820400" cy="4862810"/>
          </a:xfrm>
        </p:spPr>
        <p:txBody>
          <a:bodyPr/>
          <a:lstStyle/>
          <a:p>
            <a:r>
              <a:rPr lang="en-US" dirty="0"/>
              <a:t>Similarly, you can loop through the elements of an array, like this:</a:t>
            </a:r>
            <a:endParaRPr lang="uk-UA" dirty="0" smtClean="0"/>
          </a:p>
        </p:txBody>
      </p:sp>
      <p:sp>
        <p:nvSpPr>
          <p:cNvPr id="4" name="Прямокутник 3"/>
          <p:cNvSpPr/>
          <p:nvPr/>
        </p:nvSpPr>
        <p:spPr>
          <a:xfrm>
            <a:off x="685800" y="2509209"/>
            <a:ext cx="8907440" cy="1754326"/>
          </a:xfrm>
          <a:prstGeom prst="rect">
            <a:avLst/>
          </a:prstGeom>
          <a:solidFill>
            <a:schemeClr val="tx2"/>
          </a:solidFill>
        </p:spPr>
        <p:txBody>
          <a:bodyPr wrap="square">
            <a:spAutoFit/>
          </a:bodyPr>
          <a:lstStyle/>
          <a:p>
            <a:r>
              <a:rPr lang="en-US" dirty="0">
                <a:solidFill>
                  <a:srgbClr val="999999"/>
                </a:solidFill>
                <a:latin typeface="Consolas" panose="020B0609020204030204" pitchFamily="49" charset="0"/>
              </a:rPr>
              <a:t>// An array with some elements</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77AA"/>
                </a:solidFill>
                <a:latin typeface="Consolas" panose="020B0609020204030204" pitchFamily="49" charset="0"/>
              </a:rPr>
              <a:t>let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fruits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"Apple"</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"Banana"</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"Mango"</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"Orange"</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"Papaya"</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999999"/>
                </a:solidFill>
                <a:latin typeface="Consolas" panose="020B0609020204030204" pitchFamily="49" charset="0"/>
              </a:rPr>
              <a:t>// </a:t>
            </a:r>
            <a:r>
              <a:rPr lang="en-US" dirty="0">
                <a:solidFill>
                  <a:srgbClr val="999999"/>
                </a:solidFill>
                <a:latin typeface="Consolas" panose="020B0609020204030204" pitchFamily="49" charset="0"/>
              </a:rPr>
              <a:t>Loop through all the elements in the array </a:t>
            </a:r>
            <a:endParaRPr lang="en-US" dirty="0" smtClean="0">
              <a:solidFill>
                <a:srgbClr val="999999"/>
              </a:solidFill>
              <a:latin typeface="Consolas" panose="020B0609020204030204" pitchFamily="49" charset="0"/>
            </a:endParaRPr>
          </a:p>
          <a:p>
            <a:r>
              <a:rPr lang="en-US" dirty="0" smtClean="0">
                <a:solidFill>
                  <a:srgbClr val="0077AA"/>
                </a:solidFill>
                <a:latin typeface="Consolas" panose="020B0609020204030204" pitchFamily="49" charset="0"/>
              </a:rPr>
              <a:t>for</a:t>
            </a:r>
            <a:r>
              <a:rPr lang="en-US" dirty="0" smtClean="0">
                <a:solidFill>
                  <a:srgbClr val="5F6364"/>
                </a:solidFill>
                <a:latin typeface="Consolas" panose="020B0609020204030204" pitchFamily="49" charset="0"/>
              </a:rPr>
              <a:t>(</a:t>
            </a:r>
            <a:r>
              <a:rPr lang="en-US" dirty="0" smtClean="0">
                <a:solidFill>
                  <a:srgbClr val="0077AA"/>
                </a:solidFill>
                <a:latin typeface="Consolas" panose="020B0609020204030204" pitchFamily="49" charset="0"/>
              </a:rPr>
              <a:t>let</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77AA"/>
                </a:solidFill>
                <a:latin typeface="Consolas" panose="020B0609020204030204" pitchFamily="49" charset="0"/>
              </a:rPr>
              <a:t>in</a:t>
            </a:r>
            <a:r>
              <a:rPr lang="en-US" dirty="0">
                <a:solidFill>
                  <a:srgbClr val="000000"/>
                </a:solidFill>
                <a:latin typeface="Consolas" panose="020B0609020204030204" pitchFamily="49" charset="0"/>
              </a:rPr>
              <a:t> fruits</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document</a:t>
            </a:r>
            <a:r>
              <a:rPr lang="en-US" dirty="0" err="1" smtClean="0">
                <a:solidFill>
                  <a:srgbClr val="5F6364"/>
                </a:solidFill>
                <a:latin typeface="Consolas" panose="020B0609020204030204" pitchFamily="49" charset="0"/>
              </a:rPr>
              <a:t>.</a:t>
            </a:r>
            <a:r>
              <a:rPr lang="en-US" dirty="0" err="1" smtClean="0">
                <a:solidFill>
                  <a:srgbClr val="DD4A68"/>
                </a:solidFill>
                <a:latin typeface="Consolas" panose="020B0609020204030204" pitchFamily="49" charset="0"/>
              </a:rPr>
              <a:t>write</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"&lt;p&gt;"</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fruits</a:t>
            </a:r>
            <a:r>
              <a:rPr lang="en-US" dirty="0">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"&lt;/p&gt;"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a:t>
            </a:r>
            <a:endParaRPr lang="uk-UA" dirty="0"/>
          </a:p>
        </p:txBody>
      </p:sp>
      <p:sp>
        <p:nvSpPr>
          <p:cNvPr id="5" name="Прямокутник 4"/>
          <p:cNvSpPr/>
          <p:nvPr/>
        </p:nvSpPr>
        <p:spPr>
          <a:xfrm>
            <a:off x="10105030" y="3426007"/>
            <a:ext cx="1251045" cy="1477328"/>
          </a:xfrm>
          <a:prstGeom prst="rect">
            <a:avLst/>
          </a:prstGeom>
          <a:solidFill>
            <a:schemeClr val="bg1">
              <a:lumMod val="65000"/>
              <a:lumOff val="35000"/>
            </a:schemeClr>
          </a:solidFill>
        </p:spPr>
        <p:txBody>
          <a:bodyPr wrap="square">
            <a:spAutoFit/>
          </a:bodyPr>
          <a:lstStyle/>
          <a:p>
            <a:r>
              <a:rPr lang="it-IT" dirty="0">
                <a:solidFill>
                  <a:schemeClr val="tx2"/>
                </a:solidFill>
                <a:latin typeface="Times New Roman" panose="02020603050405020304" pitchFamily="18" charset="0"/>
              </a:rPr>
              <a:t>Apple</a:t>
            </a:r>
          </a:p>
          <a:p>
            <a:r>
              <a:rPr lang="it-IT" dirty="0">
                <a:solidFill>
                  <a:schemeClr val="tx2"/>
                </a:solidFill>
                <a:latin typeface="Times New Roman" panose="02020603050405020304" pitchFamily="18" charset="0"/>
              </a:rPr>
              <a:t>Banana</a:t>
            </a:r>
          </a:p>
          <a:p>
            <a:r>
              <a:rPr lang="it-IT" dirty="0">
                <a:solidFill>
                  <a:schemeClr val="tx2"/>
                </a:solidFill>
                <a:latin typeface="Times New Roman" panose="02020603050405020304" pitchFamily="18" charset="0"/>
              </a:rPr>
              <a:t>Mango</a:t>
            </a:r>
          </a:p>
          <a:p>
            <a:r>
              <a:rPr lang="it-IT" dirty="0">
                <a:solidFill>
                  <a:schemeClr val="tx2"/>
                </a:solidFill>
                <a:latin typeface="Times New Roman" panose="02020603050405020304" pitchFamily="18" charset="0"/>
              </a:rPr>
              <a:t>Orange</a:t>
            </a:r>
          </a:p>
          <a:p>
            <a:r>
              <a:rPr lang="it-IT" dirty="0">
                <a:solidFill>
                  <a:schemeClr val="tx2"/>
                </a:solidFill>
                <a:latin typeface="Times New Roman" panose="02020603050405020304" pitchFamily="18" charset="0"/>
              </a:rPr>
              <a:t>Papaya</a:t>
            </a:r>
            <a:endParaRPr lang="it-IT" b="0" i="0" dirty="0">
              <a:solidFill>
                <a:schemeClr val="tx2"/>
              </a:solidFill>
              <a:effectLst/>
              <a:latin typeface="Times New Roman" panose="02020603050405020304" pitchFamily="18" charset="0"/>
            </a:endParaRPr>
          </a:p>
        </p:txBody>
      </p:sp>
    </p:spTree>
    <p:extLst>
      <p:ext uri="{BB962C8B-B14F-4D97-AF65-F5344CB8AC3E}">
        <p14:creationId xmlns:p14="http://schemas.microsoft.com/office/powerpoint/2010/main" val="9228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33E08-7FE9-4F6D-B155-A8777B4A5A57}">
  <ds:schemaRefs>
    <ds:schemaRef ds:uri="http://purl.org/dc/dcmitype/"/>
    <ds:schemaRef ds:uri="http://schemas.microsoft.com/office/2006/metadata/properties"/>
    <ds:schemaRef ds:uri="341e6018-ac0a-4dfb-8409-db9e0d25502e"/>
    <ds:schemaRef ds:uri="835f28f2-30f1-4728-84d2-86d96e143488"/>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187</TotalTime>
  <Words>1642</Words>
  <Application>Microsoft Office PowerPoint</Application>
  <PresentationFormat>Широкий екран</PresentationFormat>
  <Paragraphs>197</Paragraphs>
  <Slides>18</Slides>
  <Notes>6</Notes>
  <HiddenSlides>0</HiddenSlides>
  <MMClips>0</MMClips>
  <ScaleCrop>false</ScaleCrop>
  <HeadingPairs>
    <vt:vector size="6" baseType="variant">
      <vt:variant>
        <vt:lpstr>Використані шрифти</vt:lpstr>
      </vt:variant>
      <vt:variant>
        <vt:i4>8</vt:i4>
      </vt:variant>
      <vt:variant>
        <vt:lpstr>Тема</vt:lpstr>
      </vt:variant>
      <vt:variant>
        <vt:i4>3</vt:i4>
      </vt:variant>
      <vt:variant>
        <vt:lpstr>Заголовки слайдів</vt:lpstr>
      </vt:variant>
      <vt:variant>
        <vt:i4>18</vt:i4>
      </vt:variant>
    </vt:vector>
  </HeadingPairs>
  <TitlesOfParts>
    <vt:vector size="29" baseType="lpstr">
      <vt:lpstr>Arial</vt:lpstr>
      <vt:lpstr>Calibri</vt:lpstr>
      <vt:lpstr>Consolas</vt:lpstr>
      <vt:lpstr>Open Sans</vt:lpstr>
      <vt:lpstr>Open Sans Regular</vt:lpstr>
      <vt:lpstr>Proxima Nova Black</vt:lpstr>
      <vt:lpstr>Times New Roman</vt:lpstr>
      <vt:lpstr>Wingdings</vt:lpstr>
      <vt:lpstr>1_GRADIENT THEME</vt:lpstr>
      <vt:lpstr>2_GRADIENT THEME</vt:lpstr>
      <vt:lpstr>2_DARK THEME</vt:lpstr>
      <vt:lpstr>Loops.  Error Handling.  Strict mode.</vt:lpstr>
      <vt:lpstr>Loops in JavaScript </vt:lpstr>
      <vt:lpstr>The while Loop </vt:lpstr>
      <vt:lpstr>The do...while Loop  </vt:lpstr>
      <vt:lpstr>Difference Between while and do...while Loop </vt:lpstr>
      <vt:lpstr>The for Loop   </vt:lpstr>
      <vt:lpstr>The for Loop   </vt:lpstr>
      <vt:lpstr>The for...in Loop    </vt:lpstr>
      <vt:lpstr>The for...in Loop    </vt:lpstr>
      <vt:lpstr>The for...of Loop     </vt:lpstr>
      <vt:lpstr>for…of Loops And Objects (won’t work)      </vt:lpstr>
      <vt:lpstr>Error handling, "try..catch"     </vt:lpstr>
      <vt:lpstr>Example with an error     </vt:lpstr>
      <vt:lpstr>try…catch…finally     </vt:lpstr>
      <vt:lpstr>The throw Statement      </vt:lpstr>
      <vt:lpstr>“use strict”      </vt:lpstr>
      <vt:lpstr>“use strict”      </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RePack by Diakov</cp:lastModifiedBy>
  <cp:revision>19</cp:revision>
  <dcterms:created xsi:type="dcterms:W3CDTF">2018-11-02T13:55:27Z</dcterms:created>
  <dcterms:modified xsi:type="dcterms:W3CDTF">2020-04-22T11:24:31Z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