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30"/>
  </p:notesMasterIdLst>
  <p:sldIdLst>
    <p:sldId id="1224" r:id="rId7"/>
    <p:sldId id="1231" r:id="rId8"/>
    <p:sldId id="1244" r:id="rId9"/>
    <p:sldId id="1228" r:id="rId10"/>
    <p:sldId id="1230" r:id="rId11"/>
    <p:sldId id="1232" r:id="rId12"/>
    <p:sldId id="1233" r:id="rId13"/>
    <p:sldId id="1234" r:id="rId14"/>
    <p:sldId id="1238" r:id="rId15"/>
    <p:sldId id="1245" r:id="rId16"/>
    <p:sldId id="1246" r:id="rId17"/>
    <p:sldId id="1249" r:id="rId18"/>
    <p:sldId id="1235" r:id="rId19"/>
    <p:sldId id="1236" r:id="rId20"/>
    <p:sldId id="1247" r:id="rId21"/>
    <p:sldId id="1248" r:id="rId22"/>
    <p:sldId id="1254" r:id="rId23"/>
    <p:sldId id="1256" r:id="rId24"/>
    <p:sldId id="1255" r:id="rId25"/>
    <p:sldId id="1257" r:id="rId26"/>
    <p:sldId id="1258" r:id="rId27"/>
    <p:sldId id="1259" r:id="rId28"/>
    <p:sldId id="1206" r:id="rId2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4"/>
            <p14:sldId id="1231"/>
            <p14:sldId id="1244"/>
            <p14:sldId id="1228"/>
            <p14:sldId id="1230"/>
            <p14:sldId id="1232"/>
            <p14:sldId id="1233"/>
            <p14:sldId id="1234"/>
            <p14:sldId id="1238"/>
            <p14:sldId id="1245"/>
            <p14:sldId id="1246"/>
            <p14:sldId id="1249"/>
            <p14:sldId id="1235"/>
            <p14:sldId id="1236"/>
            <p14:sldId id="1247"/>
            <p14:sldId id="1248"/>
            <p14:sldId id="1254"/>
            <p14:sldId id="1256"/>
            <p14:sldId id="1255"/>
            <p14:sldId id="1257"/>
            <p14:sldId id="1258"/>
            <p14:sldId id="1259"/>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F49EEE"/>
    <a:srgbClr val="E93BDD"/>
    <a:srgbClr val="F26D26"/>
    <a:srgbClr val="BA124A"/>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microsoft.com/office/2016/11/relationships/changesInfo" Target="changesInfos/changesInfo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2.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23/05/2020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109304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9</a:t>
            </a:fld>
            <a:endParaRPr lang="en-GB"/>
          </a:p>
        </p:txBody>
      </p:sp>
    </p:spTree>
    <p:extLst>
      <p:ext uri="{BB962C8B-B14F-4D97-AF65-F5344CB8AC3E}">
        <p14:creationId xmlns:p14="http://schemas.microsoft.com/office/powerpoint/2010/main" val="3321415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10</a:t>
            </a:fld>
            <a:endParaRPr lang="en-GB"/>
          </a:p>
        </p:txBody>
      </p:sp>
    </p:spTree>
    <p:extLst>
      <p:ext uri="{BB962C8B-B14F-4D97-AF65-F5344CB8AC3E}">
        <p14:creationId xmlns:p14="http://schemas.microsoft.com/office/powerpoint/2010/main" val="1390524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xmlns=""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xmlns=""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xmlns=""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xmlns=""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xmlns=""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xmlns=""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xmlns=""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F49EEE"/>
            </a:gs>
            <a:gs pos="100000">
              <a:srgbClr val="8F2585"/>
            </a:gs>
          </a:gsLst>
          <a:lin ang="10800000" scaled="0"/>
          <a:tileRect/>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F49EEE"/>
            </a:gs>
            <a:gs pos="100000">
              <a:srgbClr val="8F2585"/>
            </a:gs>
          </a:gsLst>
          <a:lin ang="10800000" scaled="0"/>
          <a:tileRect/>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F49EEE"/>
            </a:gs>
            <a:gs pos="100000">
              <a:srgbClr val="8F2585"/>
            </a:gs>
          </a:gsLst>
          <a:lin ang="10800000" scaled="0"/>
          <a:tileRect/>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6.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6.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6.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C6BFCD7C-0C79-467A-9369-0675D4B541D4}"/>
              </a:ext>
            </a:extLst>
          </p:cNvPr>
          <p:cNvSpPr>
            <a:spLocks noGrp="1"/>
          </p:cNvSpPr>
          <p:nvPr>
            <p:ph type="body" sz="quarter" idx="10"/>
          </p:nvPr>
        </p:nvSpPr>
        <p:spPr/>
        <p:txBody>
          <a:bodyPr/>
          <a:lstStyle/>
          <a:p>
            <a:r>
              <a:rPr lang="en-US" dirty="0" smtClean="0"/>
              <a:t>By </a:t>
            </a:r>
            <a:r>
              <a:rPr lang="en-US" dirty="0" err="1" smtClean="0"/>
              <a:t>Anastasiia</a:t>
            </a:r>
            <a:r>
              <a:rPr lang="en-US" dirty="0" smtClean="0"/>
              <a:t> </a:t>
            </a:r>
            <a:r>
              <a:rPr lang="en-US" dirty="0" err="1" smtClean="0"/>
              <a:t>Khudnytska</a:t>
            </a:r>
            <a:endParaRPr lang="uk-UA" dirty="0"/>
          </a:p>
        </p:txBody>
      </p:sp>
      <p:sp>
        <p:nvSpPr>
          <p:cNvPr id="2" name="Title 1">
            <a:extLst>
              <a:ext uri="{FF2B5EF4-FFF2-40B4-BE49-F238E27FC236}">
                <a16:creationId xmlns:a16="http://schemas.microsoft.com/office/drawing/2014/main" xmlns="" id="{3F314A52-F715-4894-9739-384FC3085337}"/>
              </a:ext>
            </a:extLst>
          </p:cNvPr>
          <p:cNvSpPr>
            <a:spLocks noGrp="1"/>
          </p:cNvSpPr>
          <p:nvPr>
            <p:ph type="title"/>
          </p:nvPr>
        </p:nvSpPr>
        <p:spPr>
          <a:xfrm>
            <a:off x="286603" y="545910"/>
            <a:ext cx="11895872" cy="6312089"/>
          </a:xfrm>
          <a:prstGeom prst="rect">
            <a:avLst/>
          </a:prstGeom>
        </p:spPr>
        <p:txBody>
          <a:bodyPr/>
          <a:lstStyle/>
          <a:p>
            <a:pPr lvl="0"/>
            <a:r>
              <a:rPr lang="en-US" dirty="0"/>
              <a:t>Functional Approach to write code</a:t>
            </a:r>
          </a:p>
        </p:txBody>
      </p:sp>
    </p:spTree>
    <p:extLst>
      <p:ext uri="{BB962C8B-B14F-4D97-AF65-F5344CB8AC3E}">
        <p14:creationId xmlns:p14="http://schemas.microsoft.com/office/powerpoint/2010/main" val="4001193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A236E6E-CCA1-48F4-8FC1-2690E5DA5F74}"/>
              </a:ext>
            </a:extLst>
          </p:cNvPr>
          <p:cNvSpPr>
            <a:spLocks noGrp="1"/>
          </p:cNvSpPr>
          <p:nvPr>
            <p:ph type="title"/>
          </p:nvPr>
        </p:nvSpPr>
        <p:spPr>
          <a:xfrm>
            <a:off x="537437" y="388092"/>
            <a:ext cx="10820400" cy="685800"/>
          </a:xfrm>
        </p:spPr>
        <p:txBody>
          <a:bodyPr/>
          <a:lstStyle/>
          <a:p>
            <a:r>
              <a:rPr lang="en-US" dirty="0" smtClean="0"/>
              <a:t>Avoid </a:t>
            </a:r>
            <a:r>
              <a:rPr lang="en-US" dirty="0" smtClean="0"/>
              <a:t>loop</a:t>
            </a:r>
            <a:r>
              <a:rPr lang="en-US" dirty="0"/>
              <a:t/>
            </a:r>
            <a:br>
              <a:rPr lang="en-US" dirty="0"/>
            </a:br>
            <a:endParaRPr lang="en-US" dirty="0"/>
          </a:p>
        </p:txBody>
      </p:sp>
      <p:pic>
        <p:nvPicPr>
          <p:cNvPr id="6" name="Рисунок 5"/>
          <p:cNvPicPr>
            <a:picLocks noChangeAspect="1"/>
          </p:cNvPicPr>
          <p:nvPr/>
        </p:nvPicPr>
        <p:blipFill>
          <a:blip r:embed="rId3"/>
          <a:stretch>
            <a:fillRect/>
          </a:stretch>
        </p:blipFill>
        <p:spPr>
          <a:xfrm>
            <a:off x="603370" y="1433612"/>
            <a:ext cx="4039164" cy="1505160"/>
          </a:xfrm>
          <a:prstGeom prst="rect">
            <a:avLst/>
          </a:prstGeom>
        </p:spPr>
      </p:pic>
      <p:pic>
        <p:nvPicPr>
          <p:cNvPr id="7" name="Рисунок 6"/>
          <p:cNvPicPr>
            <a:picLocks noChangeAspect="1"/>
          </p:cNvPicPr>
          <p:nvPr/>
        </p:nvPicPr>
        <p:blipFill>
          <a:blip r:embed="rId4"/>
          <a:stretch>
            <a:fillRect/>
          </a:stretch>
        </p:blipFill>
        <p:spPr>
          <a:xfrm>
            <a:off x="603370" y="4344013"/>
            <a:ext cx="4734586" cy="1390844"/>
          </a:xfrm>
          <a:prstGeom prst="rect">
            <a:avLst/>
          </a:prstGeom>
        </p:spPr>
      </p:pic>
      <p:pic>
        <p:nvPicPr>
          <p:cNvPr id="8" name="Рисунок 7"/>
          <p:cNvPicPr>
            <a:picLocks noChangeAspect="1"/>
          </p:cNvPicPr>
          <p:nvPr/>
        </p:nvPicPr>
        <p:blipFill>
          <a:blip r:embed="rId5"/>
          <a:stretch>
            <a:fillRect/>
          </a:stretch>
        </p:blipFill>
        <p:spPr>
          <a:xfrm>
            <a:off x="6189910" y="4739355"/>
            <a:ext cx="5125165" cy="600159"/>
          </a:xfrm>
          <a:prstGeom prst="rect">
            <a:avLst/>
          </a:prstGeom>
        </p:spPr>
      </p:pic>
      <p:sp>
        <p:nvSpPr>
          <p:cNvPr id="9" name="TextBox 8"/>
          <p:cNvSpPr txBox="1"/>
          <p:nvPr/>
        </p:nvSpPr>
        <p:spPr>
          <a:xfrm>
            <a:off x="603370" y="3785795"/>
            <a:ext cx="558166" cy="369332"/>
          </a:xfrm>
          <a:prstGeom prst="rect">
            <a:avLst/>
          </a:prstGeom>
          <a:noFill/>
        </p:spPr>
        <p:txBody>
          <a:bodyPr wrap="none" rtlCol="0">
            <a:spAutoFit/>
          </a:bodyPr>
          <a:lstStyle/>
          <a:p>
            <a:r>
              <a:rPr lang="en-US" dirty="0" smtClean="0"/>
              <a:t>loop</a:t>
            </a:r>
            <a:endParaRPr lang="uk-UA" dirty="0"/>
          </a:p>
        </p:txBody>
      </p:sp>
      <p:sp>
        <p:nvSpPr>
          <p:cNvPr id="11" name="TextBox 10"/>
          <p:cNvSpPr txBox="1"/>
          <p:nvPr/>
        </p:nvSpPr>
        <p:spPr>
          <a:xfrm>
            <a:off x="6114320" y="3785795"/>
            <a:ext cx="1375441" cy="369332"/>
          </a:xfrm>
          <a:prstGeom prst="rect">
            <a:avLst/>
          </a:prstGeom>
          <a:noFill/>
        </p:spPr>
        <p:txBody>
          <a:bodyPr wrap="none" rtlCol="0">
            <a:spAutoFit/>
          </a:bodyPr>
          <a:lstStyle/>
          <a:p>
            <a:r>
              <a:rPr lang="en-US" dirty="0" smtClean="0"/>
              <a:t>map() method</a:t>
            </a:r>
            <a:endParaRPr lang="uk-UA" dirty="0"/>
          </a:p>
        </p:txBody>
      </p:sp>
      <p:sp>
        <p:nvSpPr>
          <p:cNvPr id="12" name="TextBox 11"/>
          <p:cNvSpPr txBox="1"/>
          <p:nvPr/>
        </p:nvSpPr>
        <p:spPr>
          <a:xfrm>
            <a:off x="5580229" y="4816294"/>
            <a:ext cx="367408" cy="523220"/>
          </a:xfrm>
          <a:prstGeom prst="rect">
            <a:avLst/>
          </a:prstGeom>
          <a:noFill/>
        </p:spPr>
        <p:txBody>
          <a:bodyPr wrap="none" rtlCol="0">
            <a:spAutoFit/>
          </a:bodyPr>
          <a:lstStyle/>
          <a:p>
            <a:r>
              <a:rPr lang="en-US" sz="2800" dirty="0" smtClean="0"/>
              <a:t>=</a:t>
            </a:r>
            <a:endParaRPr lang="uk-UA" sz="2800" dirty="0"/>
          </a:p>
        </p:txBody>
      </p:sp>
    </p:spTree>
    <p:extLst>
      <p:ext uri="{BB962C8B-B14F-4D97-AF65-F5344CB8AC3E}">
        <p14:creationId xmlns:p14="http://schemas.microsoft.com/office/powerpoint/2010/main" val="11336350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A236E6E-CCA1-48F4-8FC1-2690E5DA5F74}"/>
              </a:ext>
            </a:extLst>
          </p:cNvPr>
          <p:cNvSpPr>
            <a:spLocks noGrp="1"/>
          </p:cNvSpPr>
          <p:nvPr>
            <p:ph type="title"/>
          </p:nvPr>
        </p:nvSpPr>
        <p:spPr>
          <a:xfrm>
            <a:off x="453731" y="243848"/>
            <a:ext cx="10820400" cy="685800"/>
          </a:xfrm>
        </p:spPr>
        <p:txBody>
          <a:bodyPr/>
          <a:lstStyle/>
          <a:p>
            <a:r>
              <a:rPr lang="en-US" b="1" dirty="0"/>
              <a:t>Working with </a:t>
            </a:r>
            <a:r>
              <a:rPr lang="en-US" b="1" dirty="0" smtClean="0"/>
              <a:t>objects </a:t>
            </a:r>
            <a:r>
              <a:rPr lang="en-US" b="1" dirty="0"/>
              <a:t>as immutable</a:t>
            </a:r>
            <a:br>
              <a:rPr lang="en-US" b="1" dirty="0"/>
            </a:br>
            <a:r>
              <a:rPr lang="en-US" b="1" dirty="0"/>
              <a:t/>
            </a:r>
            <a:br>
              <a:rPr lang="en-US" b="1" dirty="0"/>
            </a:br>
            <a:endParaRPr lang="en-US" dirty="0"/>
          </a:p>
        </p:txBody>
      </p:sp>
      <p:sp>
        <p:nvSpPr>
          <p:cNvPr id="3" name="Прямокутник 2"/>
          <p:cNvSpPr/>
          <p:nvPr/>
        </p:nvSpPr>
        <p:spPr>
          <a:xfrm>
            <a:off x="4120521" y="854904"/>
            <a:ext cx="3832459" cy="523220"/>
          </a:xfrm>
          <a:prstGeom prst="rect">
            <a:avLst/>
          </a:prstGeom>
        </p:spPr>
        <p:txBody>
          <a:bodyPr wrap="none">
            <a:spAutoFit/>
          </a:bodyPr>
          <a:lstStyle/>
          <a:p>
            <a:r>
              <a:rPr lang="en-US" sz="2800" dirty="0"/>
              <a:t>Modify and/or add property</a:t>
            </a:r>
            <a:endParaRPr lang="uk-UA" sz="2800" dirty="0"/>
          </a:p>
        </p:txBody>
      </p:sp>
      <p:sp>
        <p:nvSpPr>
          <p:cNvPr id="8" name="Прямокутник 7"/>
          <p:cNvSpPr/>
          <p:nvPr/>
        </p:nvSpPr>
        <p:spPr>
          <a:xfrm>
            <a:off x="276087" y="1382134"/>
            <a:ext cx="4282042" cy="923330"/>
          </a:xfrm>
          <a:prstGeom prst="rect">
            <a:avLst/>
          </a:prstGeom>
        </p:spPr>
        <p:txBody>
          <a:bodyPr wrap="square">
            <a:spAutoFit/>
          </a:bodyPr>
          <a:lstStyle/>
          <a:p>
            <a:r>
              <a:rPr lang="en-US" dirty="0"/>
              <a:t>Let’s say we want to change the selected fruit and set the new quantity. The standard way to do it is by mutating the object.</a:t>
            </a:r>
            <a:endParaRPr lang="uk-UA" dirty="0"/>
          </a:p>
        </p:txBody>
      </p:sp>
      <p:pic>
        <p:nvPicPr>
          <p:cNvPr id="10" name="Рисунок 9"/>
          <p:cNvPicPr>
            <a:picLocks noChangeAspect="1"/>
          </p:cNvPicPr>
          <p:nvPr/>
        </p:nvPicPr>
        <p:blipFill>
          <a:blip r:embed="rId2"/>
          <a:stretch>
            <a:fillRect/>
          </a:stretch>
        </p:blipFill>
        <p:spPr>
          <a:xfrm>
            <a:off x="364755" y="2305464"/>
            <a:ext cx="3927200" cy="4326268"/>
          </a:xfrm>
          <a:prstGeom prst="rect">
            <a:avLst/>
          </a:prstGeom>
        </p:spPr>
      </p:pic>
      <p:sp>
        <p:nvSpPr>
          <p:cNvPr id="12" name="Прямокутник 11"/>
          <p:cNvSpPr/>
          <p:nvPr/>
        </p:nvSpPr>
        <p:spPr>
          <a:xfrm>
            <a:off x="4646798" y="2898937"/>
            <a:ext cx="2966308" cy="3139321"/>
          </a:xfrm>
          <a:prstGeom prst="rect">
            <a:avLst/>
          </a:prstGeom>
        </p:spPr>
        <p:txBody>
          <a:bodyPr wrap="square">
            <a:spAutoFit/>
          </a:bodyPr>
          <a:lstStyle/>
          <a:p>
            <a:r>
              <a:rPr lang="en-US" dirty="0"/>
              <a:t>Again, we can leverage the spread operator to create a copy of the object with fields changed. The spread here is, similar to array, spreading the key-value pairs of the original object onto a new one. With the next two lines, we are overriding the values from the original object. The last line is creating a new field called ‘origin’.</a:t>
            </a:r>
            <a:endParaRPr lang="uk-UA" dirty="0"/>
          </a:p>
        </p:txBody>
      </p:sp>
      <p:pic>
        <p:nvPicPr>
          <p:cNvPr id="13" name="Рисунок 12"/>
          <p:cNvPicPr>
            <a:picLocks noChangeAspect="1"/>
          </p:cNvPicPr>
          <p:nvPr/>
        </p:nvPicPr>
        <p:blipFill>
          <a:blip r:embed="rId3"/>
          <a:stretch>
            <a:fillRect/>
          </a:stretch>
        </p:blipFill>
        <p:spPr>
          <a:xfrm>
            <a:off x="7879280" y="1540704"/>
            <a:ext cx="4064373" cy="5046061"/>
          </a:xfrm>
          <a:prstGeom prst="rect">
            <a:avLst/>
          </a:prstGeom>
        </p:spPr>
      </p:pic>
    </p:spTree>
    <p:extLst>
      <p:ext uri="{BB962C8B-B14F-4D97-AF65-F5344CB8AC3E}">
        <p14:creationId xmlns:p14="http://schemas.microsoft.com/office/powerpoint/2010/main" val="1368423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A236E6E-CCA1-48F4-8FC1-2690E5DA5F74}"/>
              </a:ext>
            </a:extLst>
          </p:cNvPr>
          <p:cNvSpPr>
            <a:spLocks noGrp="1"/>
          </p:cNvSpPr>
          <p:nvPr>
            <p:ph type="title"/>
          </p:nvPr>
        </p:nvSpPr>
        <p:spPr>
          <a:xfrm>
            <a:off x="453731" y="243848"/>
            <a:ext cx="10820400" cy="685800"/>
          </a:xfrm>
        </p:spPr>
        <p:txBody>
          <a:bodyPr/>
          <a:lstStyle/>
          <a:p>
            <a:r>
              <a:rPr lang="en-US" b="1" dirty="0"/>
              <a:t>Working with </a:t>
            </a:r>
            <a:r>
              <a:rPr lang="en-US" b="1" dirty="0" smtClean="0"/>
              <a:t>objects </a:t>
            </a:r>
            <a:r>
              <a:rPr lang="en-US" b="1" dirty="0"/>
              <a:t>as immutable</a:t>
            </a:r>
            <a:br>
              <a:rPr lang="en-US" b="1" dirty="0"/>
            </a:br>
            <a:r>
              <a:rPr lang="en-US" b="1" dirty="0"/>
              <a:t/>
            </a:r>
            <a:br>
              <a:rPr lang="en-US" b="1" dirty="0"/>
            </a:br>
            <a:endParaRPr lang="en-US" dirty="0"/>
          </a:p>
        </p:txBody>
      </p:sp>
      <p:sp>
        <p:nvSpPr>
          <p:cNvPr id="3" name="Прямокутник 2"/>
          <p:cNvSpPr/>
          <p:nvPr/>
        </p:nvSpPr>
        <p:spPr>
          <a:xfrm>
            <a:off x="4545108" y="929648"/>
            <a:ext cx="2637645" cy="523220"/>
          </a:xfrm>
          <a:prstGeom prst="rect">
            <a:avLst/>
          </a:prstGeom>
        </p:spPr>
        <p:txBody>
          <a:bodyPr wrap="none">
            <a:spAutoFit/>
          </a:bodyPr>
          <a:lstStyle/>
          <a:p>
            <a:r>
              <a:rPr lang="en-US" sz="2800" dirty="0"/>
              <a:t>Remove a property</a:t>
            </a:r>
          </a:p>
        </p:txBody>
      </p:sp>
      <p:sp>
        <p:nvSpPr>
          <p:cNvPr id="5" name="Прямокутник 4"/>
          <p:cNvSpPr/>
          <p:nvPr/>
        </p:nvSpPr>
        <p:spPr>
          <a:xfrm>
            <a:off x="453731" y="2022253"/>
            <a:ext cx="3835021" cy="646331"/>
          </a:xfrm>
          <a:prstGeom prst="rect">
            <a:avLst/>
          </a:prstGeom>
        </p:spPr>
        <p:txBody>
          <a:bodyPr wrap="square">
            <a:spAutoFit/>
          </a:bodyPr>
          <a:lstStyle/>
          <a:p>
            <a:r>
              <a:rPr lang="en-US" dirty="0"/>
              <a:t>To remove an object’s property in a mutable way, we will simply call delete:</a:t>
            </a:r>
            <a:endParaRPr lang="uk-UA" dirty="0"/>
          </a:p>
        </p:txBody>
      </p:sp>
      <p:pic>
        <p:nvPicPr>
          <p:cNvPr id="6" name="Рисунок 5"/>
          <p:cNvPicPr>
            <a:picLocks noChangeAspect="1"/>
          </p:cNvPicPr>
          <p:nvPr/>
        </p:nvPicPr>
        <p:blipFill>
          <a:blip r:embed="rId2"/>
          <a:stretch>
            <a:fillRect/>
          </a:stretch>
        </p:blipFill>
        <p:spPr>
          <a:xfrm>
            <a:off x="453731" y="2868639"/>
            <a:ext cx="4143953" cy="3353268"/>
          </a:xfrm>
          <a:prstGeom prst="rect">
            <a:avLst/>
          </a:prstGeom>
        </p:spPr>
      </p:pic>
      <p:sp>
        <p:nvSpPr>
          <p:cNvPr id="9" name="Прямокутник 8"/>
          <p:cNvSpPr/>
          <p:nvPr/>
        </p:nvSpPr>
        <p:spPr>
          <a:xfrm>
            <a:off x="5131557" y="1457880"/>
            <a:ext cx="7060441" cy="1754326"/>
          </a:xfrm>
          <a:prstGeom prst="rect">
            <a:avLst/>
          </a:prstGeom>
        </p:spPr>
        <p:txBody>
          <a:bodyPr wrap="square">
            <a:spAutoFit/>
          </a:bodyPr>
          <a:lstStyle/>
          <a:p>
            <a:r>
              <a:rPr lang="en-US" dirty="0"/>
              <a:t>Removing a property in an immutable way requires a little trick provided by spread’s counterpart rest. Rest operator is written in the same way as spread - with .... However, the meaning, in this case, is not to spread all the fields, but rather remaining ones</a:t>
            </a:r>
            <a:r>
              <a:rPr lang="en-US" dirty="0" smtClean="0"/>
              <a:t>.</a:t>
            </a:r>
            <a:endParaRPr lang="uk-UA" dirty="0" smtClean="0"/>
          </a:p>
          <a:p>
            <a:r>
              <a:rPr lang="en-US" dirty="0"/>
              <a:t>This technique is called </a:t>
            </a:r>
            <a:r>
              <a:rPr lang="en-US" dirty="0" err="1"/>
              <a:t>destructuring</a:t>
            </a:r>
            <a:r>
              <a:rPr lang="en-US" dirty="0"/>
              <a:t> assignment as we are unpacking the original state object. </a:t>
            </a:r>
            <a:endParaRPr lang="uk-UA" dirty="0"/>
          </a:p>
        </p:txBody>
      </p:sp>
      <p:pic>
        <p:nvPicPr>
          <p:cNvPr id="11" name="Рисунок 10"/>
          <p:cNvPicPr>
            <a:picLocks noChangeAspect="1"/>
          </p:cNvPicPr>
          <p:nvPr/>
        </p:nvPicPr>
        <p:blipFill>
          <a:blip r:embed="rId3"/>
          <a:stretch>
            <a:fillRect/>
          </a:stretch>
        </p:blipFill>
        <p:spPr>
          <a:xfrm>
            <a:off x="6841559" y="2998905"/>
            <a:ext cx="4334480" cy="3581900"/>
          </a:xfrm>
          <a:prstGeom prst="rect">
            <a:avLst/>
          </a:prstGeom>
        </p:spPr>
      </p:pic>
    </p:spTree>
    <p:extLst>
      <p:ext uri="{BB962C8B-B14F-4D97-AF65-F5344CB8AC3E}">
        <p14:creationId xmlns:p14="http://schemas.microsoft.com/office/powerpoint/2010/main" val="713992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A236E6E-CCA1-48F4-8FC1-2690E5DA5F74}"/>
              </a:ext>
            </a:extLst>
          </p:cNvPr>
          <p:cNvSpPr>
            <a:spLocks noGrp="1"/>
          </p:cNvSpPr>
          <p:nvPr>
            <p:ph type="title"/>
          </p:nvPr>
        </p:nvSpPr>
        <p:spPr>
          <a:xfrm>
            <a:off x="494675" y="482223"/>
            <a:ext cx="10820400" cy="685800"/>
          </a:xfrm>
        </p:spPr>
        <p:txBody>
          <a:bodyPr/>
          <a:lstStyle/>
          <a:p>
            <a:r>
              <a:rPr lang="en-US" b="1" dirty="0"/>
              <a:t>Freezing objects</a:t>
            </a:r>
            <a:br>
              <a:rPr lang="en-US" b="1" dirty="0"/>
            </a:br>
            <a:r>
              <a:rPr lang="en-US" dirty="0"/>
              <a:t/>
            </a:r>
            <a:br>
              <a:rPr lang="en-US" dirty="0"/>
            </a:br>
            <a:endParaRPr lang="en-US" dirty="0"/>
          </a:p>
        </p:txBody>
      </p:sp>
      <p:sp>
        <p:nvSpPr>
          <p:cNvPr id="9" name="Місце для тексту 8"/>
          <p:cNvSpPr>
            <a:spLocks noGrp="1"/>
          </p:cNvSpPr>
          <p:nvPr>
            <p:ph type="body" sz="quarter" idx="10"/>
          </p:nvPr>
        </p:nvSpPr>
        <p:spPr>
          <a:xfrm>
            <a:off x="494675" y="1293601"/>
            <a:ext cx="10820400" cy="3429000"/>
          </a:xfrm>
        </p:spPr>
        <p:txBody>
          <a:bodyPr/>
          <a:lstStyle/>
          <a:p>
            <a:r>
              <a:rPr lang="en-US" dirty="0"/>
              <a:t>To make objects immutable we need to freeze them.</a:t>
            </a:r>
          </a:p>
          <a:p>
            <a:r>
              <a:rPr lang="en-US" dirty="0" err="1"/>
              <a:t>Object.freeze</a:t>
            </a:r>
            <a:r>
              <a:rPr lang="en-US" dirty="0"/>
              <a:t>() can be used to freeze objects. Properties can’t be added, deleted, or changed. The object becomes immutable.</a:t>
            </a:r>
            <a:endParaRPr lang="uk-UA" dirty="0"/>
          </a:p>
        </p:txBody>
      </p:sp>
      <p:pic>
        <p:nvPicPr>
          <p:cNvPr id="15" name="Рисунок 14"/>
          <p:cNvPicPr>
            <a:picLocks noChangeAspect="1"/>
          </p:cNvPicPr>
          <p:nvPr/>
        </p:nvPicPr>
        <p:blipFill>
          <a:blip r:embed="rId2"/>
          <a:stretch>
            <a:fillRect/>
          </a:stretch>
        </p:blipFill>
        <p:spPr>
          <a:xfrm>
            <a:off x="488862" y="2631921"/>
            <a:ext cx="5416013" cy="1965102"/>
          </a:xfrm>
          <a:prstGeom prst="rect">
            <a:avLst/>
          </a:prstGeom>
        </p:spPr>
      </p:pic>
      <p:sp>
        <p:nvSpPr>
          <p:cNvPr id="17" name="Прямокутник 16"/>
          <p:cNvSpPr/>
          <p:nvPr/>
        </p:nvSpPr>
        <p:spPr>
          <a:xfrm>
            <a:off x="6211081" y="3396694"/>
            <a:ext cx="5430999" cy="1200329"/>
          </a:xfrm>
          <a:prstGeom prst="rect">
            <a:avLst/>
          </a:prstGeom>
        </p:spPr>
        <p:txBody>
          <a:bodyPr wrap="square">
            <a:spAutoFit/>
          </a:bodyPr>
          <a:lstStyle/>
          <a:p>
            <a:pPr algn="just"/>
            <a:r>
              <a:rPr lang="en-US" dirty="0" err="1"/>
              <a:t>Object.freeze</a:t>
            </a:r>
            <a:r>
              <a:rPr lang="en-US" dirty="0"/>
              <a:t>() does a shallow freeze. The nested objects can be changed. For deep freeze we need to recursively freeze each property of type object. Here is how we can create a </a:t>
            </a:r>
            <a:r>
              <a:rPr lang="en-US" dirty="0" err="1"/>
              <a:t>deepFreeze</a:t>
            </a:r>
            <a:r>
              <a:rPr lang="en-US" dirty="0"/>
              <a:t>() implementation.</a:t>
            </a:r>
            <a:endParaRPr lang="uk-UA" dirty="0"/>
          </a:p>
        </p:txBody>
      </p:sp>
      <p:pic>
        <p:nvPicPr>
          <p:cNvPr id="18" name="Рисунок 17"/>
          <p:cNvPicPr>
            <a:picLocks noChangeAspect="1"/>
          </p:cNvPicPr>
          <p:nvPr/>
        </p:nvPicPr>
        <p:blipFill>
          <a:blip r:embed="rId3"/>
          <a:stretch>
            <a:fillRect/>
          </a:stretch>
        </p:blipFill>
        <p:spPr>
          <a:xfrm>
            <a:off x="5535703" y="4722601"/>
            <a:ext cx="6106377" cy="1724266"/>
          </a:xfrm>
          <a:prstGeom prst="rect">
            <a:avLst/>
          </a:prstGeom>
        </p:spPr>
      </p:pic>
    </p:spTree>
    <p:extLst>
      <p:ext uri="{BB962C8B-B14F-4D97-AF65-F5344CB8AC3E}">
        <p14:creationId xmlns:p14="http://schemas.microsoft.com/office/powerpoint/2010/main" val="10108529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A236E6E-CCA1-48F4-8FC1-2690E5DA5F74}"/>
              </a:ext>
            </a:extLst>
          </p:cNvPr>
          <p:cNvSpPr>
            <a:spLocks noGrp="1"/>
          </p:cNvSpPr>
          <p:nvPr>
            <p:ph type="title"/>
          </p:nvPr>
        </p:nvSpPr>
        <p:spPr>
          <a:xfrm>
            <a:off x="494675" y="415531"/>
            <a:ext cx="10820400" cy="685800"/>
          </a:xfrm>
        </p:spPr>
        <p:txBody>
          <a:bodyPr/>
          <a:lstStyle/>
          <a:p>
            <a:r>
              <a:rPr lang="en-US" b="1" dirty="0"/>
              <a:t>Working with array as immutable</a:t>
            </a:r>
            <a:br>
              <a:rPr lang="en-US" b="1" dirty="0"/>
            </a:br>
            <a:r>
              <a:rPr lang="en-US" b="1" dirty="0"/>
              <a:t/>
            </a:r>
            <a:br>
              <a:rPr lang="en-US" b="1" dirty="0"/>
            </a:br>
            <a:endParaRPr lang="en-US" dirty="0"/>
          </a:p>
        </p:txBody>
      </p:sp>
      <p:sp>
        <p:nvSpPr>
          <p:cNvPr id="3" name="Місце для тексту 2"/>
          <p:cNvSpPr>
            <a:spLocks noGrp="1"/>
          </p:cNvSpPr>
          <p:nvPr>
            <p:ph type="body" sz="quarter" idx="10"/>
          </p:nvPr>
        </p:nvSpPr>
        <p:spPr>
          <a:xfrm>
            <a:off x="494675" y="1334069"/>
            <a:ext cx="10820400" cy="1723030"/>
          </a:xfrm>
        </p:spPr>
        <p:txBody>
          <a:bodyPr/>
          <a:lstStyle/>
          <a:p>
            <a:r>
              <a:rPr lang="en-US" dirty="0"/>
              <a:t>Array has several mutable operations - </a:t>
            </a:r>
            <a:r>
              <a:rPr lang="en-US" dirty="0">
                <a:solidFill>
                  <a:schemeClr val="accent2">
                    <a:lumMod val="75000"/>
                  </a:schemeClr>
                </a:solidFill>
              </a:rPr>
              <a:t>push, pop, splice, shift, </a:t>
            </a:r>
            <a:r>
              <a:rPr lang="en-US" dirty="0" err="1">
                <a:solidFill>
                  <a:schemeClr val="accent2">
                    <a:lumMod val="75000"/>
                  </a:schemeClr>
                </a:solidFill>
              </a:rPr>
              <a:t>unshift</a:t>
            </a:r>
            <a:r>
              <a:rPr lang="en-US" dirty="0">
                <a:solidFill>
                  <a:schemeClr val="accent2">
                    <a:lumMod val="75000"/>
                  </a:schemeClr>
                </a:solidFill>
              </a:rPr>
              <a:t>, reverse </a:t>
            </a:r>
            <a:r>
              <a:rPr lang="en-US" dirty="0"/>
              <a:t>and</a:t>
            </a:r>
            <a:r>
              <a:rPr lang="en-US" dirty="0">
                <a:solidFill>
                  <a:schemeClr val="accent2">
                    <a:lumMod val="75000"/>
                  </a:schemeClr>
                </a:solidFill>
              </a:rPr>
              <a:t> sort</a:t>
            </a:r>
            <a:r>
              <a:rPr lang="en-US" dirty="0"/>
              <a:t>. Using them is usually causing side effects and bugs that are hard to track. That’s why it’s important to use an immutable way.</a:t>
            </a:r>
            <a:endParaRPr lang="uk-UA" dirty="0" smtClean="0"/>
          </a:p>
          <a:p>
            <a:r>
              <a:rPr lang="en-US" dirty="0" smtClean="0"/>
              <a:t>The </a:t>
            </a:r>
            <a:r>
              <a:rPr lang="en-US" dirty="0"/>
              <a:t>array data structure is not immutable in JavaScript. In order to work with arrays as immutable data structures we need to use only the pure array methods and the spread operator. The pure array methods are the ones that create a new array when something changes.</a:t>
            </a:r>
            <a:endParaRPr lang="uk-UA" dirty="0"/>
          </a:p>
        </p:txBody>
      </p:sp>
      <p:sp>
        <p:nvSpPr>
          <p:cNvPr id="5" name="Прямокутник 4"/>
          <p:cNvSpPr/>
          <p:nvPr/>
        </p:nvSpPr>
        <p:spPr>
          <a:xfrm>
            <a:off x="261705" y="3826399"/>
            <a:ext cx="6096000" cy="369332"/>
          </a:xfrm>
          <a:prstGeom prst="rect">
            <a:avLst/>
          </a:prstGeom>
        </p:spPr>
        <p:txBody>
          <a:bodyPr>
            <a:spAutoFit/>
          </a:bodyPr>
          <a:lstStyle/>
          <a:p>
            <a:pPr algn="ctr"/>
            <a:r>
              <a:rPr lang="en-US" dirty="0" smtClean="0"/>
              <a:t>Push </a:t>
            </a:r>
            <a:r>
              <a:rPr lang="en-US" dirty="0"/>
              <a:t>is an operation that adds a new item on top of the array.</a:t>
            </a:r>
            <a:endParaRPr lang="uk-UA" dirty="0"/>
          </a:p>
        </p:txBody>
      </p:sp>
      <p:pic>
        <p:nvPicPr>
          <p:cNvPr id="7" name="Рисунок 6"/>
          <p:cNvPicPr>
            <a:picLocks noChangeAspect="1"/>
          </p:cNvPicPr>
          <p:nvPr/>
        </p:nvPicPr>
        <p:blipFill>
          <a:blip r:embed="rId2"/>
          <a:stretch>
            <a:fillRect/>
          </a:stretch>
        </p:blipFill>
        <p:spPr>
          <a:xfrm>
            <a:off x="494675" y="4254212"/>
            <a:ext cx="5630061" cy="857370"/>
          </a:xfrm>
          <a:prstGeom prst="rect">
            <a:avLst/>
          </a:prstGeom>
        </p:spPr>
      </p:pic>
      <p:sp>
        <p:nvSpPr>
          <p:cNvPr id="9" name="Прямокутник 8"/>
          <p:cNvSpPr/>
          <p:nvPr/>
        </p:nvSpPr>
        <p:spPr>
          <a:xfrm>
            <a:off x="6357705" y="4643394"/>
            <a:ext cx="5385236" cy="646331"/>
          </a:xfrm>
          <a:prstGeom prst="rect">
            <a:avLst/>
          </a:prstGeom>
        </p:spPr>
        <p:txBody>
          <a:bodyPr wrap="square">
            <a:spAutoFit/>
          </a:bodyPr>
          <a:lstStyle/>
          <a:p>
            <a:pPr algn="r"/>
            <a:r>
              <a:rPr lang="en-US" dirty="0"/>
              <a:t>The resulting array is a concatenation of the original array and the item. Let’s try to accomplish that in an immutable way:</a:t>
            </a:r>
            <a:endParaRPr lang="uk-UA" dirty="0"/>
          </a:p>
        </p:txBody>
      </p:sp>
      <p:pic>
        <p:nvPicPr>
          <p:cNvPr id="10" name="Рисунок 9"/>
          <p:cNvPicPr>
            <a:picLocks noChangeAspect="1"/>
          </p:cNvPicPr>
          <p:nvPr/>
        </p:nvPicPr>
        <p:blipFill>
          <a:blip r:embed="rId3"/>
          <a:stretch>
            <a:fillRect/>
          </a:stretch>
        </p:blipFill>
        <p:spPr>
          <a:xfrm>
            <a:off x="4638405" y="5348206"/>
            <a:ext cx="7030431" cy="828791"/>
          </a:xfrm>
          <a:prstGeom prst="rect">
            <a:avLst/>
          </a:prstGeom>
        </p:spPr>
      </p:pic>
      <p:sp>
        <p:nvSpPr>
          <p:cNvPr id="11" name="Прямокутник 10"/>
          <p:cNvSpPr/>
          <p:nvPr/>
        </p:nvSpPr>
        <p:spPr>
          <a:xfrm>
            <a:off x="5679059" y="3244334"/>
            <a:ext cx="833883" cy="523220"/>
          </a:xfrm>
          <a:prstGeom prst="rect">
            <a:avLst/>
          </a:prstGeom>
        </p:spPr>
        <p:txBody>
          <a:bodyPr wrap="none">
            <a:spAutoFit/>
          </a:bodyPr>
          <a:lstStyle/>
          <a:p>
            <a:pPr algn="ctr"/>
            <a:r>
              <a:rPr lang="en-US" sz="2800" dirty="0"/>
              <a:t>Push</a:t>
            </a:r>
          </a:p>
        </p:txBody>
      </p:sp>
    </p:spTree>
    <p:extLst>
      <p:ext uri="{BB962C8B-B14F-4D97-AF65-F5344CB8AC3E}">
        <p14:creationId xmlns:p14="http://schemas.microsoft.com/office/powerpoint/2010/main" val="29163499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A236E6E-CCA1-48F4-8FC1-2690E5DA5F74}"/>
              </a:ext>
            </a:extLst>
          </p:cNvPr>
          <p:cNvSpPr>
            <a:spLocks noGrp="1"/>
          </p:cNvSpPr>
          <p:nvPr>
            <p:ph type="title"/>
          </p:nvPr>
        </p:nvSpPr>
        <p:spPr>
          <a:xfrm>
            <a:off x="494675" y="415531"/>
            <a:ext cx="10820400" cy="685800"/>
          </a:xfrm>
        </p:spPr>
        <p:txBody>
          <a:bodyPr/>
          <a:lstStyle/>
          <a:p>
            <a:r>
              <a:rPr lang="en-US" b="1" dirty="0"/>
              <a:t>Working with array as immutable</a:t>
            </a:r>
            <a:br>
              <a:rPr lang="en-US" b="1" dirty="0"/>
            </a:br>
            <a:r>
              <a:rPr lang="en-US" b="1" dirty="0"/>
              <a:t/>
            </a:r>
            <a:br>
              <a:rPr lang="en-US" b="1" dirty="0"/>
            </a:br>
            <a:endParaRPr lang="en-US" dirty="0"/>
          </a:p>
        </p:txBody>
      </p:sp>
      <p:sp>
        <p:nvSpPr>
          <p:cNvPr id="11" name="Прямокутник 10"/>
          <p:cNvSpPr/>
          <p:nvPr/>
        </p:nvSpPr>
        <p:spPr>
          <a:xfrm>
            <a:off x="5337989" y="1159812"/>
            <a:ext cx="1133772" cy="523220"/>
          </a:xfrm>
          <a:prstGeom prst="rect">
            <a:avLst/>
          </a:prstGeom>
        </p:spPr>
        <p:txBody>
          <a:bodyPr wrap="none">
            <a:spAutoFit/>
          </a:bodyPr>
          <a:lstStyle/>
          <a:p>
            <a:r>
              <a:rPr lang="en-US" sz="2800" dirty="0" err="1"/>
              <a:t>Unshift</a:t>
            </a:r>
            <a:endParaRPr lang="en-US" sz="2800" dirty="0"/>
          </a:p>
        </p:txBody>
      </p:sp>
      <p:sp>
        <p:nvSpPr>
          <p:cNvPr id="8" name="Прямокутник 7"/>
          <p:cNvSpPr/>
          <p:nvPr/>
        </p:nvSpPr>
        <p:spPr>
          <a:xfrm>
            <a:off x="124132" y="1764748"/>
            <a:ext cx="5780743" cy="923330"/>
          </a:xfrm>
          <a:prstGeom prst="rect">
            <a:avLst/>
          </a:prstGeom>
        </p:spPr>
        <p:txBody>
          <a:bodyPr wrap="square">
            <a:spAutoFit/>
          </a:bodyPr>
          <a:lstStyle/>
          <a:p>
            <a:r>
              <a:rPr lang="en-US" dirty="0" err="1"/>
              <a:t>Unshift</a:t>
            </a:r>
            <a:r>
              <a:rPr lang="en-US" dirty="0"/>
              <a:t> is an operation similar to push. However, instead of adding the item at the end we will prepend the item at the beginning of the array.</a:t>
            </a:r>
            <a:endParaRPr lang="uk-UA" dirty="0"/>
          </a:p>
        </p:txBody>
      </p:sp>
      <p:pic>
        <p:nvPicPr>
          <p:cNvPr id="12" name="Рисунок 11"/>
          <p:cNvPicPr>
            <a:picLocks noChangeAspect="1"/>
          </p:cNvPicPr>
          <p:nvPr/>
        </p:nvPicPr>
        <p:blipFill>
          <a:blip r:embed="rId2"/>
          <a:stretch>
            <a:fillRect/>
          </a:stretch>
        </p:blipFill>
        <p:spPr>
          <a:xfrm>
            <a:off x="235340" y="2744352"/>
            <a:ext cx="5403211" cy="817713"/>
          </a:xfrm>
          <a:prstGeom prst="rect">
            <a:avLst/>
          </a:prstGeom>
        </p:spPr>
      </p:pic>
      <p:sp>
        <p:nvSpPr>
          <p:cNvPr id="14" name="Прямокутник 13"/>
          <p:cNvSpPr/>
          <p:nvPr/>
        </p:nvSpPr>
        <p:spPr>
          <a:xfrm>
            <a:off x="7032268" y="1802550"/>
            <a:ext cx="4676633" cy="646331"/>
          </a:xfrm>
          <a:prstGeom prst="rect">
            <a:avLst/>
          </a:prstGeom>
        </p:spPr>
        <p:txBody>
          <a:bodyPr wrap="square">
            <a:spAutoFit/>
          </a:bodyPr>
          <a:lstStyle/>
          <a:p>
            <a:pPr algn="r"/>
            <a:r>
              <a:rPr lang="en-US" dirty="0"/>
              <a:t>Similarly, we will use a spread operation to achieve immutability, but with a slight modification:</a:t>
            </a:r>
            <a:endParaRPr lang="uk-UA" dirty="0"/>
          </a:p>
        </p:txBody>
      </p:sp>
      <p:pic>
        <p:nvPicPr>
          <p:cNvPr id="15" name="Рисунок 14"/>
          <p:cNvPicPr>
            <a:picLocks noChangeAspect="1"/>
          </p:cNvPicPr>
          <p:nvPr/>
        </p:nvPicPr>
        <p:blipFill>
          <a:blip r:embed="rId3"/>
          <a:stretch>
            <a:fillRect/>
          </a:stretch>
        </p:blipFill>
        <p:spPr>
          <a:xfrm>
            <a:off x="6182435" y="2568398"/>
            <a:ext cx="5803095" cy="993667"/>
          </a:xfrm>
          <a:prstGeom prst="rect">
            <a:avLst/>
          </a:prstGeom>
        </p:spPr>
      </p:pic>
      <p:sp>
        <p:nvSpPr>
          <p:cNvPr id="17" name="Прямокутник 16"/>
          <p:cNvSpPr/>
          <p:nvPr/>
        </p:nvSpPr>
        <p:spPr>
          <a:xfrm>
            <a:off x="5555965" y="3816586"/>
            <a:ext cx="697820" cy="523220"/>
          </a:xfrm>
          <a:prstGeom prst="rect">
            <a:avLst/>
          </a:prstGeom>
        </p:spPr>
        <p:txBody>
          <a:bodyPr wrap="none">
            <a:spAutoFit/>
          </a:bodyPr>
          <a:lstStyle/>
          <a:p>
            <a:r>
              <a:rPr lang="en-US" sz="2800" dirty="0"/>
              <a:t>Pop</a:t>
            </a:r>
            <a:endParaRPr lang="uk-UA" sz="2800" dirty="0"/>
          </a:p>
        </p:txBody>
      </p:sp>
      <p:sp>
        <p:nvSpPr>
          <p:cNvPr id="19" name="Прямокутник 18"/>
          <p:cNvSpPr/>
          <p:nvPr/>
        </p:nvSpPr>
        <p:spPr>
          <a:xfrm>
            <a:off x="157785" y="4339806"/>
            <a:ext cx="5558323" cy="646331"/>
          </a:xfrm>
          <a:prstGeom prst="rect">
            <a:avLst/>
          </a:prstGeom>
        </p:spPr>
        <p:txBody>
          <a:bodyPr wrap="square">
            <a:spAutoFit/>
          </a:bodyPr>
          <a:lstStyle/>
          <a:p>
            <a:r>
              <a:rPr lang="en-US" dirty="0"/>
              <a:t>Pop is an operation that removes the last item from the end of the array and returns it.</a:t>
            </a:r>
            <a:endParaRPr lang="uk-UA" dirty="0"/>
          </a:p>
        </p:txBody>
      </p:sp>
      <p:pic>
        <p:nvPicPr>
          <p:cNvPr id="20" name="Рисунок 19"/>
          <p:cNvPicPr>
            <a:picLocks noChangeAspect="1"/>
          </p:cNvPicPr>
          <p:nvPr/>
        </p:nvPicPr>
        <p:blipFill>
          <a:blip r:embed="rId4"/>
          <a:stretch>
            <a:fillRect/>
          </a:stretch>
        </p:blipFill>
        <p:spPr>
          <a:xfrm>
            <a:off x="235340" y="4986137"/>
            <a:ext cx="5403211" cy="873987"/>
          </a:xfrm>
          <a:prstGeom prst="rect">
            <a:avLst/>
          </a:prstGeom>
        </p:spPr>
      </p:pic>
      <p:sp>
        <p:nvSpPr>
          <p:cNvPr id="22" name="Прямокутник 21"/>
          <p:cNvSpPr/>
          <p:nvPr/>
        </p:nvSpPr>
        <p:spPr>
          <a:xfrm>
            <a:off x="5904875" y="4330049"/>
            <a:ext cx="6080655" cy="923330"/>
          </a:xfrm>
          <a:prstGeom prst="rect">
            <a:avLst/>
          </a:prstGeom>
        </p:spPr>
        <p:txBody>
          <a:bodyPr wrap="square">
            <a:spAutoFit/>
          </a:bodyPr>
          <a:lstStyle/>
          <a:p>
            <a:pPr algn="r"/>
            <a:r>
              <a:rPr lang="en-US" dirty="0"/>
              <a:t>To remove the item in an immutable way we will use slice. Note that we are making a copy of the last item before this operation. If the copy is not needed we can skip the second line, of course.</a:t>
            </a:r>
            <a:endParaRPr lang="uk-UA" dirty="0"/>
          </a:p>
        </p:txBody>
      </p:sp>
      <p:pic>
        <p:nvPicPr>
          <p:cNvPr id="23" name="Рисунок 22"/>
          <p:cNvPicPr>
            <a:picLocks noChangeAspect="1"/>
          </p:cNvPicPr>
          <p:nvPr/>
        </p:nvPicPr>
        <p:blipFill>
          <a:blip r:embed="rId5"/>
          <a:stretch>
            <a:fillRect/>
          </a:stretch>
        </p:blipFill>
        <p:spPr>
          <a:xfrm>
            <a:off x="5904875" y="5325873"/>
            <a:ext cx="6080655" cy="1077064"/>
          </a:xfrm>
          <a:prstGeom prst="rect">
            <a:avLst/>
          </a:prstGeom>
        </p:spPr>
      </p:pic>
    </p:spTree>
    <p:extLst>
      <p:ext uri="{BB962C8B-B14F-4D97-AF65-F5344CB8AC3E}">
        <p14:creationId xmlns:p14="http://schemas.microsoft.com/office/powerpoint/2010/main" val="5427861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A236E6E-CCA1-48F4-8FC1-2690E5DA5F74}"/>
              </a:ext>
            </a:extLst>
          </p:cNvPr>
          <p:cNvSpPr>
            <a:spLocks noGrp="1"/>
          </p:cNvSpPr>
          <p:nvPr>
            <p:ph type="title"/>
          </p:nvPr>
        </p:nvSpPr>
        <p:spPr>
          <a:xfrm>
            <a:off x="494675" y="415531"/>
            <a:ext cx="10820400" cy="685800"/>
          </a:xfrm>
        </p:spPr>
        <p:txBody>
          <a:bodyPr/>
          <a:lstStyle/>
          <a:p>
            <a:r>
              <a:rPr lang="en-US" b="1" dirty="0"/>
              <a:t>Working with array as immutable</a:t>
            </a:r>
            <a:br>
              <a:rPr lang="en-US" b="1" dirty="0"/>
            </a:br>
            <a:r>
              <a:rPr lang="en-US" b="1" dirty="0"/>
              <a:t/>
            </a:r>
            <a:br>
              <a:rPr lang="en-US" b="1" dirty="0"/>
            </a:br>
            <a:endParaRPr lang="en-US" dirty="0"/>
          </a:p>
        </p:txBody>
      </p:sp>
      <p:pic>
        <p:nvPicPr>
          <p:cNvPr id="2" name="Рисунок 1"/>
          <p:cNvPicPr>
            <a:picLocks noChangeAspect="1"/>
          </p:cNvPicPr>
          <p:nvPr/>
        </p:nvPicPr>
        <p:blipFill>
          <a:blip r:embed="rId2"/>
          <a:stretch>
            <a:fillRect/>
          </a:stretch>
        </p:blipFill>
        <p:spPr>
          <a:xfrm>
            <a:off x="321854" y="2178142"/>
            <a:ext cx="5671602" cy="975199"/>
          </a:xfrm>
          <a:prstGeom prst="rect">
            <a:avLst/>
          </a:prstGeom>
        </p:spPr>
      </p:pic>
      <p:pic>
        <p:nvPicPr>
          <p:cNvPr id="3" name="Рисунок 2"/>
          <p:cNvPicPr>
            <a:picLocks noChangeAspect="1"/>
          </p:cNvPicPr>
          <p:nvPr/>
        </p:nvPicPr>
        <p:blipFill>
          <a:blip r:embed="rId3"/>
          <a:stretch>
            <a:fillRect/>
          </a:stretch>
        </p:blipFill>
        <p:spPr>
          <a:xfrm>
            <a:off x="6182486" y="2639807"/>
            <a:ext cx="5763429" cy="952633"/>
          </a:xfrm>
          <a:prstGeom prst="rect">
            <a:avLst/>
          </a:prstGeom>
        </p:spPr>
      </p:pic>
      <p:sp>
        <p:nvSpPr>
          <p:cNvPr id="6" name="Прямокутник 5"/>
          <p:cNvSpPr/>
          <p:nvPr/>
        </p:nvSpPr>
        <p:spPr>
          <a:xfrm>
            <a:off x="235368" y="1505877"/>
            <a:ext cx="6096000" cy="646331"/>
          </a:xfrm>
          <a:prstGeom prst="rect">
            <a:avLst/>
          </a:prstGeom>
        </p:spPr>
        <p:txBody>
          <a:bodyPr>
            <a:spAutoFit/>
          </a:bodyPr>
          <a:lstStyle/>
          <a:p>
            <a:r>
              <a:rPr lang="en-US" dirty="0"/>
              <a:t>Shift is an operation similar to pop, but instead of removing the item from the end we remove the item from the beginning of the array.</a:t>
            </a:r>
            <a:endParaRPr lang="uk-UA" dirty="0"/>
          </a:p>
        </p:txBody>
      </p:sp>
      <p:sp>
        <p:nvSpPr>
          <p:cNvPr id="8" name="Прямокутник 7"/>
          <p:cNvSpPr/>
          <p:nvPr/>
        </p:nvSpPr>
        <p:spPr>
          <a:xfrm>
            <a:off x="6085283" y="1636412"/>
            <a:ext cx="5860632" cy="923330"/>
          </a:xfrm>
          <a:prstGeom prst="rect">
            <a:avLst/>
          </a:prstGeom>
        </p:spPr>
        <p:txBody>
          <a:bodyPr wrap="square">
            <a:spAutoFit/>
          </a:bodyPr>
          <a:lstStyle/>
          <a:p>
            <a:pPr algn="r"/>
            <a:r>
              <a:rPr lang="en-US" dirty="0"/>
              <a:t>Our immutable solution is equivalent to the immutable pop. We don’t have to specify the end limit of slice operation if we want to take all items until the end.</a:t>
            </a:r>
            <a:endParaRPr lang="uk-UA" dirty="0"/>
          </a:p>
        </p:txBody>
      </p:sp>
      <p:sp>
        <p:nvSpPr>
          <p:cNvPr id="10" name="Прямокутник 9"/>
          <p:cNvSpPr/>
          <p:nvPr/>
        </p:nvSpPr>
        <p:spPr>
          <a:xfrm>
            <a:off x="5774297" y="1018278"/>
            <a:ext cx="816377" cy="523220"/>
          </a:xfrm>
          <a:prstGeom prst="rect">
            <a:avLst/>
          </a:prstGeom>
        </p:spPr>
        <p:txBody>
          <a:bodyPr wrap="none">
            <a:spAutoFit/>
          </a:bodyPr>
          <a:lstStyle/>
          <a:p>
            <a:r>
              <a:rPr lang="en-US" sz="2800" dirty="0"/>
              <a:t>Shift</a:t>
            </a:r>
            <a:endParaRPr lang="uk-UA" dirty="0"/>
          </a:p>
        </p:txBody>
      </p:sp>
      <p:sp>
        <p:nvSpPr>
          <p:cNvPr id="12" name="Прямокутник 11"/>
          <p:cNvSpPr/>
          <p:nvPr/>
        </p:nvSpPr>
        <p:spPr>
          <a:xfrm>
            <a:off x="1765189" y="3179275"/>
            <a:ext cx="2331729" cy="523220"/>
          </a:xfrm>
          <a:prstGeom prst="rect">
            <a:avLst/>
          </a:prstGeom>
        </p:spPr>
        <p:txBody>
          <a:bodyPr wrap="none">
            <a:spAutoFit/>
          </a:bodyPr>
          <a:lstStyle/>
          <a:p>
            <a:r>
              <a:rPr lang="en-US" sz="2800" dirty="0"/>
              <a:t>Sort and reverse</a:t>
            </a:r>
            <a:endParaRPr lang="uk-UA" sz="2800" dirty="0"/>
          </a:p>
        </p:txBody>
      </p:sp>
      <p:sp>
        <p:nvSpPr>
          <p:cNvPr id="14" name="Прямокутник 13"/>
          <p:cNvSpPr/>
          <p:nvPr/>
        </p:nvSpPr>
        <p:spPr>
          <a:xfrm>
            <a:off x="321854" y="3618374"/>
            <a:ext cx="6096000" cy="646331"/>
          </a:xfrm>
          <a:prstGeom prst="rect">
            <a:avLst/>
          </a:prstGeom>
        </p:spPr>
        <p:txBody>
          <a:bodyPr>
            <a:spAutoFit/>
          </a:bodyPr>
          <a:lstStyle/>
          <a:p>
            <a:r>
              <a:rPr lang="en-US" dirty="0"/>
              <a:t>Sort and reverse are operators that, respectively, sort and invert the array’s items order.</a:t>
            </a:r>
            <a:endParaRPr lang="uk-UA" dirty="0"/>
          </a:p>
        </p:txBody>
      </p:sp>
      <p:pic>
        <p:nvPicPr>
          <p:cNvPr id="15" name="Рисунок 14"/>
          <p:cNvPicPr>
            <a:picLocks noChangeAspect="1"/>
          </p:cNvPicPr>
          <p:nvPr/>
        </p:nvPicPr>
        <p:blipFill>
          <a:blip r:embed="rId4"/>
          <a:stretch>
            <a:fillRect/>
          </a:stretch>
        </p:blipFill>
        <p:spPr>
          <a:xfrm>
            <a:off x="379691" y="4231878"/>
            <a:ext cx="6038163" cy="1137215"/>
          </a:xfrm>
          <a:prstGeom prst="rect">
            <a:avLst/>
          </a:prstGeom>
        </p:spPr>
      </p:pic>
      <p:sp>
        <p:nvSpPr>
          <p:cNvPr id="17" name="Прямокутник 16"/>
          <p:cNvSpPr/>
          <p:nvPr/>
        </p:nvSpPr>
        <p:spPr>
          <a:xfrm>
            <a:off x="6590674" y="4420185"/>
            <a:ext cx="5355241" cy="923330"/>
          </a:xfrm>
          <a:prstGeom prst="rect">
            <a:avLst/>
          </a:prstGeom>
        </p:spPr>
        <p:txBody>
          <a:bodyPr wrap="square">
            <a:spAutoFit/>
          </a:bodyPr>
          <a:lstStyle/>
          <a:p>
            <a:pPr algn="r"/>
            <a:r>
              <a:rPr lang="en-US" dirty="0"/>
              <a:t>Both, sort and reverse, are mutable in nature. However, using spread, we can make a copy of the array so the mutation happens on the copy, instead of the original array.</a:t>
            </a:r>
            <a:endParaRPr lang="uk-UA" dirty="0"/>
          </a:p>
        </p:txBody>
      </p:sp>
      <p:pic>
        <p:nvPicPr>
          <p:cNvPr id="18" name="Рисунок 17"/>
          <p:cNvPicPr>
            <a:picLocks noChangeAspect="1"/>
          </p:cNvPicPr>
          <p:nvPr/>
        </p:nvPicPr>
        <p:blipFill>
          <a:blip r:embed="rId5"/>
          <a:stretch>
            <a:fillRect/>
          </a:stretch>
        </p:blipFill>
        <p:spPr>
          <a:xfrm>
            <a:off x="4510570" y="5472751"/>
            <a:ext cx="7544853" cy="1219370"/>
          </a:xfrm>
          <a:prstGeom prst="rect">
            <a:avLst/>
          </a:prstGeom>
        </p:spPr>
      </p:pic>
    </p:spTree>
    <p:extLst>
      <p:ext uri="{BB962C8B-B14F-4D97-AF65-F5344CB8AC3E}">
        <p14:creationId xmlns:p14="http://schemas.microsoft.com/office/powerpoint/2010/main" val="25749276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A236E6E-CCA1-48F4-8FC1-2690E5DA5F74}"/>
              </a:ext>
            </a:extLst>
          </p:cNvPr>
          <p:cNvSpPr>
            <a:spLocks noGrp="1"/>
          </p:cNvSpPr>
          <p:nvPr>
            <p:ph type="title"/>
          </p:nvPr>
        </p:nvSpPr>
        <p:spPr>
          <a:xfrm>
            <a:off x="685800" y="220116"/>
            <a:ext cx="10820400" cy="685800"/>
          </a:xfrm>
        </p:spPr>
        <p:txBody>
          <a:bodyPr/>
          <a:lstStyle/>
          <a:p>
            <a:r>
              <a:rPr lang="en-US" b="1" dirty="0"/>
              <a:t>Recursion</a:t>
            </a:r>
            <a:br>
              <a:rPr lang="en-US" b="1" dirty="0"/>
            </a:br>
            <a:r>
              <a:rPr lang="en-US" b="1" dirty="0"/>
              <a:t/>
            </a:r>
            <a:br>
              <a:rPr lang="en-US" b="1" dirty="0"/>
            </a:br>
            <a:r>
              <a:rPr lang="en-US" dirty="0"/>
              <a:t/>
            </a:r>
            <a:br>
              <a:rPr lang="en-US" dirty="0"/>
            </a:br>
            <a:endParaRPr lang="uk-UA" dirty="0"/>
          </a:p>
        </p:txBody>
      </p:sp>
      <p:sp>
        <p:nvSpPr>
          <p:cNvPr id="2" name="Місце для тексту 1"/>
          <p:cNvSpPr>
            <a:spLocks noGrp="1"/>
          </p:cNvSpPr>
          <p:nvPr>
            <p:ph type="body" sz="quarter" idx="10"/>
          </p:nvPr>
        </p:nvSpPr>
        <p:spPr>
          <a:xfrm>
            <a:off x="685800" y="987589"/>
            <a:ext cx="10820400" cy="1064101"/>
          </a:xfrm>
        </p:spPr>
        <p:txBody>
          <a:bodyPr/>
          <a:lstStyle/>
          <a:p>
            <a:r>
              <a:rPr lang="en-US" dirty="0" smtClean="0"/>
              <a:t>First off, let’s do a quick review of what recursion looks like. For the purposes of this article, we’ll use a simple function called </a:t>
            </a:r>
            <a:r>
              <a:rPr lang="en-US" dirty="0" err="1" smtClean="0"/>
              <a:t>sumBelow</a:t>
            </a:r>
            <a:r>
              <a:rPr lang="en-US" dirty="0" smtClean="0"/>
              <a:t> — which takes a number and returns the sum of the number plus all numbers below it. For example, if I were to call </a:t>
            </a:r>
            <a:r>
              <a:rPr lang="en-US" dirty="0" err="1" smtClean="0"/>
              <a:t>sumBelow</a:t>
            </a:r>
            <a:r>
              <a:rPr lang="en-US" dirty="0" smtClean="0"/>
              <a:t>(5), I’d get 15 (5 + 4 + 3 + 2 + 1 = 15).</a:t>
            </a:r>
          </a:p>
          <a:p>
            <a:endParaRPr lang="en-US" dirty="0" smtClean="0"/>
          </a:p>
        </p:txBody>
      </p:sp>
      <p:pic>
        <p:nvPicPr>
          <p:cNvPr id="8" name="Рисунок 7"/>
          <p:cNvPicPr>
            <a:picLocks noChangeAspect="1"/>
          </p:cNvPicPr>
          <p:nvPr/>
        </p:nvPicPr>
        <p:blipFill>
          <a:blip r:embed="rId2"/>
          <a:stretch>
            <a:fillRect/>
          </a:stretch>
        </p:blipFill>
        <p:spPr>
          <a:xfrm>
            <a:off x="772855" y="3269120"/>
            <a:ext cx="4353533" cy="2753109"/>
          </a:xfrm>
          <a:prstGeom prst="rect">
            <a:avLst/>
          </a:prstGeom>
        </p:spPr>
      </p:pic>
      <p:pic>
        <p:nvPicPr>
          <p:cNvPr id="9" name="Рисунок 8"/>
          <p:cNvPicPr>
            <a:picLocks noChangeAspect="1"/>
          </p:cNvPicPr>
          <p:nvPr/>
        </p:nvPicPr>
        <p:blipFill>
          <a:blip r:embed="rId3"/>
          <a:stretch>
            <a:fillRect/>
          </a:stretch>
        </p:blipFill>
        <p:spPr>
          <a:xfrm>
            <a:off x="6336464" y="2421022"/>
            <a:ext cx="4582164" cy="2095792"/>
          </a:xfrm>
          <a:prstGeom prst="rect">
            <a:avLst/>
          </a:prstGeom>
        </p:spPr>
      </p:pic>
      <p:sp>
        <p:nvSpPr>
          <p:cNvPr id="11" name="Прямокутник 10"/>
          <p:cNvSpPr/>
          <p:nvPr/>
        </p:nvSpPr>
        <p:spPr>
          <a:xfrm>
            <a:off x="6131029" y="2051690"/>
            <a:ext cx="4993034" cy="369332"/>
          </a:xfrm>
          <a:prstGeom prst="rect">
            <a:avLst/>
          </a:prstGeom>
        </p:spPr>
        <p:txBody>
          <a:bodyPr wrap="none">
            <a:spAutoFit/>
          </a:bodyPr>
          <a:lstStyle/>
          <a:p>
            <a:r>
              <a:rPr lang="en-US" dirty="0"/>
              <a:t>And in recursive fashion, the function would look like this:</a:t>
            </a:r>
            <a:endParaRPr lang="uk-UA" dirty="0"/>
          </a:p>
        </p:txBody>
      </p:sp>
      <p:sp>
        <p:nvSpPr>
          <p:cNvPr id="12" name="Прямокутник 11"/>
          <p:cNvSpPr/>
          <p:nvPr/>
        </p:nvSpPr>
        <p:spPr>
          <a:xfrm>
            <a:off x="685800" y="2586120"/>
            <a:ext cx="4527645" cy="646331"/>
          </a:xfrm>
          <a:prstGeom prst="rect">
            <a:avLst/>
          </a:prstGeom>
        </p:spPr>
        <p:txBody>
          <a:bodyPr wrap="square">
            <a:spAutoFit/>
          </a:bodyPr>
          <a:lstStyle/>
          <a:p>
            <a:r>
              <a:rPr lang="en-US" dirty="0"/>
              <a:t>If we were to write this function in a classic iterative fashion it would look something like this:</a:t>
            </a:r>
            <a:endParaRPr lang="uk-UA" dirty="0"/>
          </a:p>
        </p:txBody>
      </p:sp>
      <p:sp>
        <p:nvSpPr>
          <p:cNvPr id="13" name="Прямокутник 12"/>
          <p:cNvSpPr/>
          <p:nvPr/>
        </p:nvSpPr>
        <p:spPr>
          <a:xfrm>
            <a:off x="5804848" y="4609006"/>
            <a:ext cx="6096000" cy="1200329"/>
          </a:xfrm>
          <a:prstGeom prst="rect">
            <a:avLst/>
          </a:prstGeom>
        </p:spPr>
        <p:txBody>
          <a:bodyPr>
            <a:spAutoFit/>
          </a:bodyPr>
          <a:lstStyle/>
          <a:p>
            <a:pPr algn="just"/>
            <a:r>
              <a:rPr lang="uk-UA" dirty="0" err="1"/>
              <a:t>The</a:t>
            </a:r>
            <a:r>
              <a:rPr lang="uk-UA" dirty="0"/>
              <a:t> “</a:t>
            </a:r>
            <a:r>
              <a:rPr lang="uk-UA" dirty="0" err="1"/>
              <a:t>secret</a:t>
            </a:r>
            <a:r>
              <a:rPr lang="uk-UA" dirty="0"/>
              <a:t> </a:t>
            </a:r>
            <a:r>
              <a:rPr lang="uk-UA" dirty="0" err="1"/>
              <a:t>sauce</a:t>
            </a:r>
            <a:r>
              <a:rPr lang="uk-UA" dirty="0"/>
              <a:t>” </a:t>
            </a:r>
            <a:r>
              <a:rPr lang="uk-UA" dirty="0" err="1"/>
              <a:t>to</a:t>
            </a:r>
            <a:r>
              <a:rPr lang="uk-UA" dirty="0"/>
              <a:t> </a:t>
            </a:r>
            <a:r>
              <a:rPr lang="uk-UA" dirty="0" err="1"/>
              <a:t>recursion</a:t>
            </a:r>
            <a:r>
              <a:rPr lang="uk-UA" dirty="0"/>
              <a:t> </a:t>
            </a:r>
            <a:r>
              <a:rPr lang="uk-UA" dirty="0" err="1"/>
              <a:t>lies</a:t>
            </a:r>
            <a:r>
              <a:rPr lang="uk-UA" dirty="0"/>
              <a:t> </a:t>
            </a:r>
            <a:r>
              <a:rPr lang="uk-UA" dirty="0" err="1"/>
              <a:t>at</a:t>
            </a:r>
            <a:r>
              <a:rPr lang="uk-UA" dirty="0"/>
              <a:t> </a:t>
            </a:r>
            <a:r>
              <a:rPr lang="uk-UA" dirty="0" err="1"/>
              <a:t>the</a:t>
            </a:r>
            <a:r>
              <a:rPr lang="uk-UA" dirty="0"/>
              <a:t> </a:t>
            </a:r>
            <a:r>
              <a:rPr lang="uk-UA" dirty="0" err="1"/>
              <a:t>end</a:t>
            </a:r>
            <a:r>
              <a:rPr lang="uk-UA" dirty="0"/>
              <a:t> </a:t>
            </a:r>
            <a:r>
              <a:rPr lang="uk-UA" dirty="0" err="1"/>
              <a:t>of</a:t>
            </a:r>
            <a:r>
              <a:rPr lang="uk-UA" dirty="0"/>
              <a:t> </a:t>
            </a:r>
            <a:r>
              <a:rPr lang="uk-UA" dirty="0" err="1"/>
              <a:t>our</a:t>
            </a:r>
            <a:r>
              <a:rPr lang="uk-UA" dirty="0"/>
              <a:t> </a:t>
            </a:r>
            <a:r>
              <a:rPr lang="uk-UA" dirty="0" err="1"/>
              <a:t>sumBelow</a:t>
            </a:r>
            <a:r>
              <a:rPr lang="uk-UA" dirty="0"/>
              <a:t> </a:t>
            </a:r>
            <a:r>
              <a:rPr lang="uk-UA" dirty="0" err="1"/>
              <a:t>function</a:t>
            </a:r>
            <a:r>
              <a:rPr lang="uk-UA" dirty="0"/>
              <a:t>, </a:t>
            </a:r>
            <a:r>
              <a:rPr lang="uk-UA" dirty="0" err="1"/>
              <a:t>where</a:t>
            </a:r>
            <a:r>
              <a:rPr lang="uk-UA" dirty="0"/>
              <a:t> </a:t>
            </a:r>
            <a:r>
              <a:rPr lang="uk-UA" dirty="0" err="1"/>
              <a:t>we</a:t>
            </a:r>
            <a:r>
              <a:rPr lang="uk-UA" dirty="0"/>
              <a:t> </a:t>
            </a:r>
            <a:r>
              <a:rPr lang="uk-UA" dirty="0" err="1"/>
              <a:t>call</a:t>
            </a:r>
            <a:r>
              <a:rPr lang="uk-UA" dirty="0"/>
              <a:t> </a:t>
            </a:r>
            <a:r>
              <a:rPr lang="uk-UA" dirty="0" err="1"/>
              <a:t>sumBelow</a:t>
            </a:r>
            <a:r>
              <a:rPr lang="uk-UA" dirty="0"/>
              <a:t> </a:t>
            </a:r>
            <a:r>
              <a:rPr lang="uk-UA" dirty="0" err="1"/>
              <a:t>from</a:t>
            </a:r>
            <a:r>
              <a:rPr lang="uk-UA" dirty="0"/>
              <a:t> </a:t>
            </a:r>
            <a:r>
              <a:rPr lang="uk-UA" dirty="0" err="1"/>
              <a:t>within</a:t>
            </a:r>
            <a:r>
              <a:rPr lang="uk-UA" dirty="0"/>
              <a:t> </a:t>
            </a:r>
            <a:r>
              <a:rPr lang="uk-UA" dirty="0" err="1"/>
              <a:t>sumBelow</a:t>
            </a:r>
            <a:r>
              <a:rPr lang="uk-UA" dirty="0"/>
              <a:t>. </a:t>
            </a:r>
            <a:r>
              <a:rPr lang="uk-UA" dirty="0" err="1"/>
              <a:t>When</a:t>
            </a:r>
            <a:r>
              <a:rPr lang="uk-UA" dirty="0"/>
              <a:t> </a:t>
            </a:r>
            <a:r>
              <a:rPr lang="uk-UA" dirty="0" err="1"/>
              <a:t>we</a:t>
            </a:r>
            <a:r>
              <a:rPr lang="uk-UA" dirty="0"/>
              <a:t> </a:t>
            </a:r>
            <a:r>
              <a:rPr lang="uk-UA" dirty="0" err="1"/>
              <a:t>do</a:t>
            </a:r>
            <a:r>
              <a:rPr lang="uk-UA" dirty="0"/>
              <a:t> </a:t>
            </a:r>
            <a:r>
              <a:rPr lang="uk-UA" dirty="0" err="1"/>
              <a:t>this</a:t>
            </a:r>
            <a:r>
              <a:rPr lang="uk-UA" dirty="0"/>
              <a:t>, </a:t>
            </a:r>
            <a:r>
              <a:rPr lang="uk-UA" dirty="0" err="1"/>
              <a:t>the</a:t>
            </a:r>
            <a:r>
              <a:rPr lang="uk-UA" dirty="0"/>
              <a:t> </a:t>
            </a:r>
            <a:r>
              <a:rPr lang="uk-UA" dirty="0" err="1"/>
              <a:t>function</a:t>
            </a:r>
            <a:r>
              <a:rPr lang="uk-UA" dirty="0"/>
              <a:t> </a:t>
            </a:r>
            <a:r>
              <a:rPr lang="uk-UA" dirty="0" err="1"/>
              <a:t>continues</a:t>
            </a:r>
            <a:r>
              <a:rPr lang="uk-UA" dirty="0"/>
              <a:t> </a:t>
            </a:r>
            <a:r>
              <a:rPr lang="uk-UA" dirty="0" err="1"/>
              <a:t>to</a:t>
            </a:r>
            <a:r>
              <a:rPr lang="uk-UA" dirty="0"/>
              <a:t> </a:t>
            </a:r>
            <a:r>
              <a:rPr lang="uk-UA" dirty="0" err="1"/>
              <a:t>call</a:t>
            </a:r>
            <a:r>
              <a:rPr lang="uk-UA" dirty="0"/>
              <a:t> </a:t>
            </a:r>
            <a:r>
              <a:rPr lang="uk-UA" dirty="0" err="1"/>
              <a:t>itself</a:t>
            </a:r>
            <a:r>
              <a:rPr lang="uk-UA" dirty="0"/>
              <a:t> </a:t>
            </a:r>
            <a:r>
              <a:rPr lang="uk-UA" dirty="0" err="1"/>
              <a:t>until</a:t>
            </a:r>
            <a:r>
              <a:rPr lang="uk-UA" dirty="0"/>
              <a:t> </a:t>
            </a:r>
            <a:r>
              <a:rPr lang="uk-UA" dirty="0" err="1"/>
              <a:t>it</a:t>
            </a:r>
            <a:r>
              <a:rPr lang="uk-UA" dirty="0"/>
              <a:t> </a:t>
            </a:r>
            <a:r>
              <a:rPr lang="uk-UA" dirty="0" err="1"/>
              <a:t>produces</a:t>
            </a:r>
            <a:r>
              <a:rPr lang="uk-UA" dirty="0"/>
              <a:t> a </a:t>
            </a:r>
            <a:r>
              <a:rPr lang="uk-UA" dirty="0" err="1"/>
              <a:t>value</a:t>
            </a:r>
            <a:r>
              <a:rPr lang="uk-UA" dirty="0"/>
              <a:t>. </a:t>
            </a:r>
            <a:r>
              <a:rPr lang="uk-UA" dirty="0" err="1"/>
              <a:t>Then</a:t>
            </a:r>
            <a:r>
              <a:rPr lang="uk-UA" dirty="0"/>
              <a:t> </a:t>
            </a:r>
            <a:r>
              <a:rPr lang="uk-UA" dirty="0" err="1"/>
              <a:t>it</a:t>
            </a:r>
            <a:r>
              <a:rPr lang="uk-UA" dirty="0"/>
              <a:t> </a:t>
            </a:r>
            <a:r>
              <a:rPr lang="uk-UA" dirty="0" err="1"/>
              <a:t>trickles</a:t>
            </a:r>
            <a:r>
              <a:rPr lang="uk-UA" dirty="0"/>
              <a:t> </a:t>
            </a:r>
            <a:r>
              <a:rPr lang="uk-UA" dirty="0" err="1"/>
              <a:t>that</a:t>
            </a:r>
            <a:r>
              <a:rPr lang="uk-UA" dirty="0"/>
              <a:t> </a:t>
            </a:r>
            <a:r>
              <a:rPr lang="uk-UA" dirty="0" err="1"/>
              <a:t>value</a:t>
            </a:r>
            <a:r>
              <a:rPr lang="uk-UA" dirty="0"/>
              <a:t> </a:t>
            </a:r>
            <a:r>
              <a:rPr lang="uk-UA" dirty="0" err="1"/>
              <a:t>all</a:t>
            </a:r>
            <a:r>
              <a:rPr lang="uk-UA" dirty="0"/>
              <a:t> </a:t>
            </a:r>
            <a:r>
              <a:rPr lang="uk-UA" dirty="0" err="1"/>
              <a:t>the</a:t>
            </a:r>
            <a:r>
              <a:rPr lang="uk-UA" dirty="0"/>
              <a:t> </a:t>
            </a:r>
            <a:r>
              <a:rPr lang="uk-UA" dirty="0" err="1"/>
              <a:t>way</a:t>
            </a:r>
            <a:r>
              <a:rPr lang="uk-UA" dirty="0"/>
              <a:t> </a:t>
            </a:r>
            <a:r>
              <a:rPr lang="uk-UA" dirty="0" err="1"/>
              <a:t>back</a:t>
            </a:r>
            <a:r>
              <a:rPr lang="uk-UA" dirty="0"/>
              <a:t> </a:t>
            </a:r>
            <a:r>
              <a:rPr lang="uk-UA" dirty="0" err="1"/>
              <a:t>up</a:t>
            </a:r>
            <a:r>
              <a:rPr lang="uk-UA" dirty="0"/>
              <a:t> </a:t>
            </a:r>
            <a:r>
              <a:rPr lang="uk-UA" dirty="0" err="1"/>
              <a:t>to</a:t>
            </a:r>
            <a:r>
              <a:rPr lang="uk-UA" dirty="0"/>
              <a:t> </a:t>
            </a:r>
            <a:r>
              <a:rPr lang="uk-UA" dirty="0" err="1"/>
              <a:t>the</a:t>
            </a:r>
            <a:r>
              <a:rPr lang="uk-UA" dirty="0"/>
              <a:t> </a:t>
            </a:r>
            <a:r>
              <a:rPr lang="uk-UA" dirty="0" err="1"/>
              <a:t>first</a:t>
            </a:r>
            <a:r>
              <a:rPr lang="uk-UA" dirty="0"/>
              <a:t> </a:t>
            </a:r>
            <a:r>
              <a:rPr lang="uk-UA" dirty="0" err="1"/>
              <a:t>function</a:t>
            </a:r>
            <a:r>
              <a:rPr lang="uk-UA" dirty="0"/>
              <a:t> </a:t>
            </a:r>
            <a:r>
              <a:rPr lang="uk-UA" dirty="0" err="1"/>
              <a:t>call</a:t>
            </a:r>
            <a:r>
              <a:rPr lang="uk-UA" dirty="0"/>
              <a:t>.</a:t>
            </a:r>
          </a:p>
        </p:txBody>
      </p:sp>
    </p:spTree>
    <p:extLst>
      <p:ext uri="{BB962C8B-B14F-4D97-AF65-F5344CB8AC3E}">
        <p14:creationId xmlns:p14="http://schemas.microsoft.com/office/powerpoint/2010/main" val="38855568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A236E6E-CCA1-48F4-8FC1-2690E5DA5F74}"/>
              </a:ext>
            </a:extLst>
          </p:cNvPr>
          <p:cNvSpPr>
            <a:spLocks noGrp="1"/>
          </p:cNvSpPr>
          <p:nvPr>
            <p:ph type="title"/>
          </p:nvPr>
        </p:nvSpPr>
        <p:spPr>
          <a:xfrm>
            <a:off x="685800" y="478656"/>
            <a:ext cx="10820400" cy="685800"/>
          </a:xfrm>
        </p:spPr>
        <p:txBody>
          <a:bodyPr/>
          <a:lstStyle/>
          <a:p>
            <a:r>
              <a:rPr lang="en-US" b="1" dirty="0"/>
              <a:t>The problem with recursion</a:t>
            </a:r>
            <a:br>
              <a:rPr lang="en-US" b="1" dirty="0"/>
            </a:br>
            <a:r>
              <a:rPr lang="en-US" b="1" dirty="0"/>
              <a:t/>
            </a:r>
            <a:br>
              <a:rPr lang="en-US" b="1" dirty="0"/>
            </a:br>
            <a:r>
              <a:rPr lang="en-US" b="1" dirty="0"/>
              <a:t/>
            </a:r>
            <a:br>
              <a:rPr lang="en-US" b="1" dirty="0"/>
            </a:br>
            <a:r>
              <a:rPr lang="en-US" dirty="0"/>
              <a:t/>
            </a:r>
            <a:br>
              <a:rPr lang="en-US" dirty="0"/>
            </a:br>
            <a:endParaRPr lang="uk-UA" dirty="0"/>
          </a:p>
        </p:txBody>
      </p:sp>
      <p:sp>
        <p:nvSpPr>
          <p:cNvPr id="3" name="Місце для тексту 2"/>
          <p:cNvSpPr>
            <a:spLocks noGrp="1"/>
          </p:cNvSpPr>
          <p:nvPr>
            <p:ph type="body" sz="quarter" idx="10"/>
          </p:nvPr>
        </p:nvSpPr>
        <p:spPr>
          <a:xfrm>
            <a:off x="685800" y="1887357"/>
            <a:ext cx="10820400" cy="745463"/>
          </a:xfrm>
        </p:spPr>
        <p:txBody>
          <a:bodyPr/>
          <a:lstStyle/>
          <a:p>
            <a:r>
              <a:rPr lang="en-US" dirty="0"/>
              <a:t>For example, let’s take out </a:t>
            </a:r>
            <a:r>
              <a:rPr lang="en-US" dirty="0" err="1"/>
              <a:t>sumBelow</a:t>
            </a:r>
            <a:r>
              <a:rPr lang="en-US" dirty="0"/>
              <a:t> function above. If we were to call it with a really big number, what do you think will happen?</a:t>
            </a:r>
            <a:endParaRPr lang="uk-UA" dirty="0"/>
          </a:p>
        </p:txBody>
      </p:sp>
      <p:pic>
        <p:nvPicPr>
          <p:cNvPr id="6" name="Рисунок 5"/>
          <p:cNvPicPr>
            <a:picLocks noChangeAspect="1"/>
          </p:cNvPicPr>
          <p:nvPr/>
        </p:nvPicPr>
        <p:blipFill>
          <a:blip r:embed="rId2"/>
          <a:stretch>
            <a:fillRect/>
          </a:stretch>
        </p:blipFill>
        <p:spPr>
          <a:xfrm>
            <a:off x="685800" y="3178302"/>
            <a:ext cx="6106377" cy="838317"/>
          </a:xfrm>
          <a:prstGeom prst="rect">
            <a:avLst/>
          </a:prstGeom>
        </p:spPr>
      </p:pic>
      <p:sp>
        <p:nvSpPr>
          <p:cNvPr id="7" name="Прямокутник 6"/>
          <p:cNvSpPr/>
          <p:nvPr/>
        </p:nvSpPr>
        <p:spPr>
          <a:xfrm>
            <a:off x="584010" y="4703768"/>
            <a:ext cx="11215048" cy="369332"/>
          </a:xfrm>
          <a:prstGeom prst="rect">
            <a:avLst/>
          </a:prstGeom>
        </p:spPr>
        <p:txBody>
          <a:bodyPr wrap="square">
            <a:spAutoFit/>
          </a:bodyPr>
          <a:lstStyle/>
          <a:p>
            <a:r>
              <a:rPr lang="uk-UA" dirty="0" err="1"/>
              <a:t>The</a:t>
            </a:r>
            <a:r>
              <a:rPr lang="uk-UA" dirty="0"/>
              <a:t> </a:t>
            </a:r>
            <a:r>
              <a:rPr lang="uk-UA" dirty="0" err="1"/>
              <a:t>recursive</a:t>
            </a:r>
            <a:r>
              <a:rPr lang="uk-UA" dirty="0"/>
              <a:t> </a:t>
            </a:r>
            <a:r>
              <a:rPr lang="uk-UA" dirty="0" err="1"/>
              <a:t>function</a:t>
            </a:r>
            <a:r>
              <a:rPr lang="uk-UA" dirty="0"/>
              <a:t> </a:t>
            </a:r>
            <a:r>
              <a:rPr lang="uk-UA" dirty="0" err="1"/>
              <a:t>keeps</a:t>
            </a:r>
            <a:r>
              <a:rPr lang="uk-UA" dirty="0"/>
              <a:t> </a:t>
            </a:r>
            <a:r>
              <a:rPr lang="uk-UA" dirty="0" err="1"/>
              <a:t>adding</a:t>
            </a:r>
            <a:r>
              <a:rPr lang="uk-UA" dirty="0"/>
              <a:t> </a:t>
            </a:r>
            <a:r>
              <a:rPr lang="uk-UA" dirty="0" err="1"/>
              <a:t>entries</a:t>
            </a:r>
            <a:r>
              <a:rPr lang="uk-UA" dirty="0"/>
              <a:t> </a:t>
            </a:r>
            <a:r>
              <a:rPr lang="uk-UA" dirty="0" err="1"/>
              <a:t>to</a:t>
            </a:r>
            <a:r>
              <a:rPr lang="uk-UA" dirty="0"/>
              <a:t> </a:t>
            </a:r>
            <a:r>
              <a:rPr lang="uk-UA" dirty="0" err="1"/>
              <a:t>the</a:t>
            </a:r>
            <a:r>
              <a:rPr lang="uk-UA" dirty="0"/>
              <a:t> </a:t>
            </a:r>
            <a:r>
              <a:rPr lang="uk-UA" dirty="0" err="1"/>
              <a:t>JavaScript</a:t>
            </a:r>
            <a:r>
              <a:rPr lang="uk-UA" dirty="0"/>
              <a:t> </a:t>
            </a:r>
            <a:r>
              <a:rPr lang="uk-UA" dirty="0" err="1"/>
              <a:t>engines</a:t>
            </a:r>
            <a:r>
              <a:rPr lang="uk-UA" dirty="0"/>
              <a:t> </a:t>
            </a:r>
            <a:r>
              <a:rPr lang="uk-UA" dirty="0" err="1"/>
              <a:t>call</a:t>
            </a:r>
            <a:r>
              <a:rPr lang="uk-UA" dirty="0"/>
              <a:t> </a:t>
            </a:r>
            <a:r>
              <a:rPr lang="uk-UA" dirty="0" err="1"/>
              <a:t>stack</a:t>
            </a:r>
            <a:r>
              <a:rPr lang="uk-UA" dirty="0"/>
              <a:t> </a:t>
            </a:r>
            <a:r>
              <a:rPr lang="uk-UA" dirty="0" err="1"/>
              <a:t>until</a:t>
            </a:r>
            <a:r>
              <a:rPr lang="uk-UA" dirty="0"/>
              <a:t> </a:t>
            </a:r>
            <a:r>
              <a:rPr lang="uk-UA" dirty="0" err="1"/>
              <a:t>there’s</a:t>
            </a:r>
            <a:r>
              <a:rPr lang="uk-UA" dirty="0"/>
              <a:t> </a:t>
            </a:r>
            <a:r>
              <a:rPr lang="uk-UA" dirty="0" err="1"/>
              <a:t>no</a:t>
            </a:r>
            <a:r>
              <a:rPr lang="uk-UA" dirty="0"/>
              <a:t> </a:t>
            </a:r>
            <a:r>
              <a:rPr lang="uk-UA" dirty="0" err="1"/>
              <a:t>more</a:t>
            </a:r>
            <a:r>
              <a:rPr lang="uk-UA" dirty="0"/>
              <a:t> </a:t>
            </a:r>
            <a:r>
              <a:rPr lang="uk-UA" dirty="0" err="1"/>
              <a:t>room</a:t>
            </a:r>
            <a:r>
              <a:rPr lang="uk-UA" dirty="0"/>
              <a:t>, </a:t>
            </a:r>
            <a:r>
              <a:rPr lang="uk-UA" dirty="0" err="1"/>
              <a:t>and</a:t>
            </a:r>
            <a:r>
              <a:rPr lang="uk-UA" dirty="0"/>
              <a:t> </a:t>
            </a:r>
            <a:r>
              <a:rPr lang="uk-UA" dirty="0" err="1"/>
              <a:t>then</a:t>
            </a:r>
            <a:r>
              <a:rPr lang="uk-UA" dirty="0"/>
              <a:t> </a:t>
            </a:r>
            <a:r>
              <a:rPr lang="uk-UA" dirty="0" err="1"/>
              <a:t>we</a:t>
            </a:r>
            <a:r>
              <a:rPr lang="uk-UA" dirty="0"/>
              <a:t> </a:t>
            </a:r>
            <a:r>
              <a:rPr lang="uk-UA" dirty="0" err="1"/>
              <a:t>get</a:t>
            </a:r>
            <a:r>
              <a:rPr lang="uk-UA" dirty="0"/>
              <a:t> </a:t>
            </a:r>
            <a:r>
              <a:rPr lang="uk-UA" dirty="0" err="1"/>
              <a:t>an</a:t>
            </a:r>
            <a:r>
              <a:rPr lang="uk-UA" dirty="0"/>
              <a:t> </a:t>
            </a:r>
            <a:r>
              <a:rPr lang="uk-UA" dirty="0" err="1" smtClean="0"/>
              <a:t>error</a:t>
            </a:r>
            <a:r>
              <a:rPr lang="uk-UA" dirty="0" smtClean="0"/>
              <a:t>.</a:t>
            </a:r>
            <a:endParaRPr lang="uk-UA" dirty="0"/>
          </a:p>
        </p:txBody>
      </p:sp>
      <p:pic>
        <p:nvPicPr>
          <p:cNvPr id="8" name="Рисунок 7"/>
          <p:cNvPicPr>
            <a:picLocks noChangeAspect="1"/>
          </p:cNvPicPr>
          <p:nvPr/>
        </p:nvPicPr>
        <p:blipFill rotWithShape="1">
          <a:blip r:embed="rId3"/>
          <a:srcRect b="87328"/>
          <a:stretch/>
        </p:blipFill>
        <p:spPr>
          <a:xfrm>
            <a:off x="685800" y="4167645"/>
            <a:ext cx="5208485" cy="243429"/>
          </a:xfrm>
          <a:prstGeom prst="rect">
            <a:avLst/>
          </a:prstGeom>
        </p:spPr>
      </p:pic>
    </p:spTree>
    <p:extLst>
      <p:ext uri="{BB962C8B-B14F-4D97-AF65-F5344CB8AC3E}">
        <p14:creationId xmlns:p14="http://schemas.microsoft.com/office/powerpoint/2010/main" val="24056425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A236E6E-CCA1-48F4-8FC1-2690E5DA5F74}"/>
              </a:ext>
            </a:extLst>
          </p:cNvPr>
          <p:cNvSpPr>
            <a:spLocks noGrp="1"/>
          </p:cNvSpPr>
          <p:nvPr>
            <p:ph type="title"/>
          </p:nvPr>
        </p:nvSpPr>
        <p:spPr>
          <a:xfrm>
            <a:off x="685800" y="478656"/>
            <a:ext cx="10820400" cy="685800"/>
          </a:xfrm>
        </p:spPr>
        <p:txBody>
          <a:bodyPr/>
          <a:lstStyle/>
          <a:p>
            <a:r>
              <a:rPr lang="en-US" b="1" dirty="0"/>
              <a:t>Optimizing with proper tail calls</a:t>
            </a:r>
            <a:br>
              <a:rPr lang="en-US" b="1" dirty="0"/>
            </a:br>
            <a:r>
              <a:rPr lang="en-US" b="1" dirty="0"/>
              <a:t/>
            </a:r>
            <a:br>
              <a:rPr lang="en-US" b="1" dirty="0"/>
            </a:br>
            <a:r>
              <a:rPr lang="en-US" b="1" dirty="0"/>
              <a:t/>
            </a:r>
            <a:br>
              <a:rPr lang="en-US" b="1" dirty="0"/>
            </a:br>
            <a:r>
              <a:rPr lang="en-US" b="1" dirty="0"/>
              <a:t/>
            </a:r>
            <a:br>
              <a:rPr lang="en-US" b="1" dirty="0"/>
            </a:br>
            <a:r>
              <a:rPr lang="en-US" dirty="0"/>
              <a:t/>
            </a:r>
            <a:br>
              <a:rPr lang="en-US" dirty="0"/>
            </a:br>
            <a:endParaRPr lang="uk-UA" dirty="0"/>
          </a:p>
        </p:txBody>
      </p:sp>
      <p:sp>
        <p:nvSpPr>
          <p:cNvPr id="10" name="Місце для тексту 9"/>
          <p:cNvSpPr>
            <a:spLocks noGrp="1"/>
          </p:cNvSpPr>
          <p:nvPr>
            <p:ph type="body" sz="quarter" idx="10"/>
          </p:nvPr>
        </p:nvSpPr>
        <p:spPr>
          <a:xfrm>
            <a:off x="685800" y="1310185"/>
            <a:ext cx="10820400" cy="5090615"/>
          </a:xfrm>
        </p:spPr>
        <p:txBody>
          <a:bodyPr/>
          <a:lstStyle/>
          <a:p>
            <a:r>
              <a:rPr lang="en-US" dirty="0"/>
              <a:t>One way to avoid blowing up the call stack is to use proper tail calls — these were added in the ES2015 spec. In order to use proper tail calls (PTC), a function satisfy the following conditions</a:t>
            </a:r>
            <a:r>
              <a:rPr lang="en-US" dirty="0" smtClean="0"/>
              <a:t>:</a:t>
            </a:r>
            <a:endParaRPr lang="en-US" dirty="0"/>
          </a:p>
          <a:p>
            <a:pPr marL="342900" indent="-342900">
              <a:buFont typeface="Arial" panose="020B0604020202020204" pitchFamily="34" charset="0"/>
              <a:buChar char="•"/>
            </a:pPr>
            <a:r>
              <a:rPr lang="en-US" dirty="0"/>
              <a:t>You must be in use strict mode.</a:t>
            </a:r>
          </a:p>
          <a:p>
            <a:pPr marL="342900" indent="-342900">
              <a:buFont typeface="Arial" panose="020B0604020202020204" pitchFamily="34" charset="0"/>
              <a:buChar char="•"/>
            </a:pPr>
            <a:r>
              <a:rPr lang="en-US" dirty="0"/>
              <a:t>The recursive function call must be in tail position — that is, it is the very last thing to be evaluated before the return statement. </a:t>
            </a:r>
          </a:p>
          <a:p>
            <a:r>
              <a:rPr lang="en-US" dirty="0"/>
              <a:t>The cool thing with PTC is that if you’re writing your recursive functions already with proper tail calls, you don’t have to change any code! For instance, our </a:t>
            </a:r>
            <a:r>
              <a:rPr lang="en-US" dirty="0" err="1"/>
              <a:t>sumBelow</a:t>
            </a:r>
            <a:r>
              <a:rPr lang="en-US" dirty="0"/>
              <a:t> function is already written with a proper tail call, so all we would have to do is run it in an environment that supports proper tail calls</a:t>
            </a:r>
            <a:r>
              <a:rPr lang="en-US" dirty="0" smtClean="0"/>
              <a:t>.</a:t>
            </a:r>
            <a:endParaRPr lang="en-US" dirty="0"/>
          </a:p>
          <a:p>
            <a:r>
              <a:rPr lang="en-US" dirty="0"/>
              <a:t>The catch is proper tail calls has spotty support at best.</a:t>
            </a:r>
            <a:endParaRPr lang="uk-UA" dirty="0"/>
          </a:p>
        </p:txBody>
      </p:sp>
      <p:pic>
        <p:nvPicPr>
          <p:cNvPr id="5123" name="Picture 3" descr="https://i2.wp.com/storage.googleapis.com/blog-images-backup/1*89uULybtVBbGQdQU7w8nTQ.png?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152" y="4835822"/>
            <a:ext cx="11909696" cy="1677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5541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A236E6E-CCA1-48F4-8FC1-2690E5DA5F74}"/>
              </a:ext>
            </a:extLst>
          </p:cNvPr>
          <p:cNvSpPr>
            <a:spLocks noGrp="1"/>
          </p:cNvSpPr>
          <p:nvPr>
            <p:ph type="title"/>
          </p:nvPr>
        </p:nvSpPr>
        <p:spPr/>
        <p:txBody>
          <a:bodyPr/>
          <a:lstStyle/>
          <a:p>
            <a:r>
              <a:rPr lang="en-US" b="1" dirty="0"/>
              <a:t>What is Functional </a:t>
            </a:r>
            <a:r>
              <a:rPr lang="en-US" b="1" dirty="0" smtClean="0"/>
              <a:t>Programming?</a:t>
            </a:r>
            <a:r>
              <a:rPr lang="en-US" b="1" dirty="0"/>
              <a:t/>
            </a:r>
            <a:br>
              <a:rPr lang="en-US" b="1" dirty="0"/>
            </a:br>
            <a:r>
              <a:rPr lang="en-US" b="1" dirty="0"/>
              <a:t/>
            </a:r>
            <a:br>
              <a:rPr lang="en-US" b="1" dirty="0"/>
            </a:br>
            <a:endParaRPr lang="uk-UA" dirty="0"/>
          </a:p>
        </p:txBody>
      </p:sp>
      <p:sp>
        <p:nvSpPr>
          <p:cNvPr id="5" name="Text Placeholder 4">
            <a:extLst>
              <a:ext uri="{FF2B5EF4-FFF2-40B4-BE49-F238E27FC236}">
                <a16:creationId xmlns:a16="http://schemas.microsoft.com/office/drawing/2014/main" xmlns="" id="{9C6E0AE2-DB35-40C9-B9A1-25494B29AECD}"/>
              </a:ext>
            </a:extLst>
          </p:cNvPr>
          <p:cNvSpPr>
            <a:spLocks noGrp="1"/>
          </p:cNvSpPr>
          <p:nvPr>
            <p:ph type="body" sz="quarter" idx="10"/>
          </p:nvPr>
        </p:nvSpPr>
        <p:spPr>
          <a:xfrm>
            <a:off x="685800" y="2266369"/>
            <a:ext cx="10820400" cy="2141859"/>
          </a:xfrm>
        </p:spPr>
        <p:txBody>
          <a:bodyPr/>
          <a:lstStyle/>
          <a:p>
            <a:pPr marL="342900" indent="-342900">
              <a:buFont typeface="Arial" panose="020B0604020202020204" pitchFamily="34" charset="0"/>
              <a:buChar char="•"/>
            </a:pPr>
            <a:r>
              <a:rPr lang="en-US" sz="2400" dirty="0"/>
              <a:t>In computer science, functional programming is a programming paradigm or pattern (a style of building the structure and elements of computer programs)</a:t>
            </a:r>
          </a:p>
          <a:p>
            <a:pPr marL="342900" indent="-342900">
              <a:buFont typeface="Arial" panose="020B0604020202020204" pitchFamily="34" charset="0"/>
              <a:buChar char="•"/>
            </a:pPr>
            <a:r>
              <a:rPr lang="en-US" sz="2400" dirty="0"/>
              <a:t>Functional Programming treats computation as the evaluation of mathematical functions.</a:t>
            </a:r>
          </a:p>
          <a:p>
            <a:pPr marL="342900" indent="-342900">
              <a:buFont typeface="Arial" panose="020B0604020202020204" pitchFamily="34" charset="0"/>
              <a:buChar char="•"/>
            </a:pPr>
            <a:r>
              <a:rPr lang="en-US" sz="2400" dirty="0"/>
              <a:t>Functional Programming avoids changing-state and mutable data.</a:t>
            </a:r>
          </a:p>
        </p:txBody>
      </p:sp>
      <p:sp>
        <p:nvSpPr>
          <p:cNvPr id="3" name="Прямокутник 2"/>
          <p:cNvSpPr/>
          <p:nvPr/>
        </p:nvSpPr>
        <p:spPr>
          <a:xfrm>
            <a:off x="891654" y="4408229"/>
            <a:ext cx="10614546" cy="1015663"/>
          </a:xfrm>
          <a:prstGeom prst="rect">
            <a:avLst/>
          </a:prstGeom>
        </p:spPr>
        <p:txBody>
          <a:bodyPr wrap="square">
            <a:spAutoFit/>
          </a:bodyPr>
          <a:lstStyle/>
          <a:p>
            <a:r>
              <a:rPr lang="en-US" sz="2000" dirty="0"/>
              <a:t>You could also say that Functional Programming was simply a bunch of functions that don’t allow outside scope nor mutation of objects. Rather than we mutate arrays by adding/removing inside the scope to achieve a solution like OOP does, functional is pure, straightforward and doesn’t mutate. </a:t>
            </a:r>
            <a:endParaRPr lang="uk-UA" sz="2000" dirty="0"/>
          </a:p>
        </p:txBody>
      </p:sp>
    </p:spTree>
    <p:extLst>
      <p:ext uri="{BB962C8B-B14F-4D97-AF65-F5344CB8AC3E}">
        <p14:creationId xmlns:p14="http://schemas.microsoft.com/office/powerpoint/2010/main" val="17788064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A236E6E-CCA1-48F4-8FC1-2690E5DA5F74}"/>
              </a:ext>
            </a:extLst>
          </p:cNvPr>
          <p:cNvSpPr>
            <a:spLocks noGrp="1"/>
          </p:cNvSpPr>
          <p:nvPr>
            <p:ph type="title"/>
          </p:nvPr>
        </p:nvSpPr>
        <p:spPr>
          <a:xfrm>
            <a:off x="685800" y="478656"/>
            <a:ext cx="10820400" cy="685800"/>
          </a:xfrm>
        </p:spPr>
        <p:txBody>
          <a:bodyPr/>
          <a:lstStyle/>
          <a:p>
            <a:r>
              <a:rPr lang="fr-FR" b="1" dirty="0"/>
              <a:t>A simple, non-disruptive option: Trampolines</a:t>
            </a:r>
            <a:br>
              <a:rPr lang="fr-FR"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dirty="0"/>
              <a:t/>
            </a:r>
            <a:br>
              <a:rPr lang="en-US" dirty="0"/>
            </a:br>
            <a:endParaRPr lang="uk-UA" dirty="0"/>
          </a:p>
        </p:txBody>
      </p:sp>
      <p:sp>
        <p:nvSpPr>
          <p:cNvPr id="2" name="Місце для тексту 1"/>
          <p:cNvSpPr>
            <a:spLocks noGrp="1"/>
          </p:cNvSpPr>
          <p:nvPr>
            <p:ph type="body" sz="quarter" idx="10"/>
          </p:nvPr>
        </p:nvSpPr>
        <p:spPr>
          <a:xfrm>
            <a:off x="685800" y="1164456"/>
            <a:ext cx="10820400" cy="677223"/>
          </a:xfrm>
        </p:spPr>
        <p:txBody>
          <a:bodyPr/>
          <a:lstStyle/>
          <a:p>
            <a:r>
              <a:rPr lang="en-US" dirty="0"/>
              <a:t>A trampoline function basically wraps our recursive function in a loop. Under the hood, it calls the recursive function piece by piece until it no longer produces recursive calls.</a:t>
            </a:r>
            <a:endParaRPr lang="uk-UA" dirty="0"/>
          </a:p>
        </p:txBody>
      </p:sp>
      <p:pic>
        <p:nvPicPr>
          <p:cNvPr id="3" name="Рисунок 2"/>
          <p:cNvPicPr>
            <a:picLocks noChangeAspect="1"/>
          </p:cNvPicPr>
          <p:nvPr/>
        </p:nvPicPr>
        <p:blipFill>
          <a:blip r:embed="rId2"/>
          <a:stretch>
            <a:fillRect/>
          </a:stretch>
        </p:blipFill>
        <p:spPr>
          <a:xfrm>
            <a:off x="685800" y="1970468"/>
            <a:ext cx="5563376" cy="2448267"/>
          </a:xfrm>
          <a:prstGeom prst="rect">
            <a:avLst/>
          </a:prstGeom>
        </p:spPr>
      </p:pic>
      <p:sp>
        <p:nvSpPr>
          <p:cNvPr id="5" name="Прямокутник 4"/>
          <p:cNvSpPr/>
          <p:nvPr/>
        </p:nvSpPr>
        <p:spPr>
          <a:xfrm>
            <a:off x="6627104" y="1970468"/>
            <a:ext cx="4564636" cy="3970318"/>
          </a:xfrm>
          <a:prstGeom prst="rect">
            <a:avLst/>
          </a:prstGeom>
        </p:spPr>
        <p:txBody>
          <a:bodyPr wrap="square">
            <a:spAutoFit/>
          </a:bodyPr>
          <a:lstStyle/>
          <a:p>
            <a:r>
              <a:rPr lang="uk-UA" dirty="0" err="1"/>
              <a:t>What’s</a:t>
            </a:r>
            <a:r>
              <a:rPr lang="uk-UA" dirty="0"/>
              <a:t> </a:t>
            </a:r>
            <a:r>
              <a:rPr lang="uk-UA" dirty="0" err="1"/>
              <a:t>happening</a:t>
            </a:r>
            <a:r>
              <a:rPr lang="uk-UA" dirty="0"/>
              <a:t> </a:t>
            </a:r>
            <a:r>
              <a:rPr lang="uk-UA" dirty="0" err="1"/>
              <a:t>under</a:t>
            </a:r>
            <a:r>
              <a:rPr lang="uk-UA" dirty="0"/>
              <a:t> </a:t>
            </a:r>
            <a:r>
              <a:rPr lang="uk-UA" dirty="0" err="1"/>
              <a:t>the</a:t>
            </a:r>
            <a:r>
              <a:rPr lang="uk-UA" dirty="0"/>
              <a:t> </a:t>
            </a:r>
            <a:r>
              <a:rPr lang="uk-UA" dirty="0" err="1"/>
              <a:t>hood</a:t>
            </a:r>
            <a:r>
              <a:rPr lang="uk-UA" dirty="0"/>
              <a:t> </a:t>
            </a:r>
            <a:r>
              <a:rPr lang="uk-UA" dirty="0" err="1"/>
              <a:t>of</a:t>
            </a:r>
            <a:r>
              <a:rPr lang="uk-UA" dirty="0"/>
              <a:t> </a:t>
            </a:r>
            <a:r>
              <a:rPr lang="uk-UA" dirty="0" err="1"/>
              <a:t>this</a:t>
            </a:r>
            <a:r>
              <a:rPr lang="uk-UA" dirty="0"/>
              <a:t> </a:t>
            </a:r>
            <a:r>
              <a:rPr lang="uk-UA" dirty="0" err="1"/>
              <a:t>trampoline</a:t>
            </a:r>
            <a:r>
              <a:rPr lang="uk-UA" dirty="0"/>
              <a:t> </a:t>
            </a:r>
            <a:r>
              <a:rPr lang="uk-UA" dirty="0" err="1"/>
              <a:t>function</a:t>
            </a:r>
            <a:r>
              <a:rPr lang="uk-UA" dirty="0"/>
              <a:t>? </a:t>
            </a:r>
            <a:r>
              <a:rPr lang="uk-UA" dirty="0" err="1"/>
              <a:t>It</a:t>
            </a:r>
            <a:r>
              <a:rPr lang="uk-UA" dirty="0"/>
              <a:t> </a:t>
            </a:r>
            <a:r>
              <a:rPr lang="uk-UA" dirty="0" err="1"/>
              <a:t>takes</a:t>
            </a:r>
            <a:r>
              <a:rPr lang="uk-UA" dirty="0"/>
              <a:t> a </a:t>
            </a:r>
            <a:r>
              <a:rPr lang="uk-UA" dirty="0" err="1"/>
              <a:t>function</a:t>
            </a:r>
            <a:r>
              <a:rPr lang="uk-UA" dirty="0"/>
              <a:t> (</a:t>
            </a:r>
            <a:r>
              <a:rPr lang="uk-UA" dirty="0" err="1"/>
              <a:t>fn</a:t>
            </a:r>
            <a:r>
              <a:rPr lang="uk-UA" dirty="0"/>
              <a:t>) </a:t>
            </a:r>
            <a:r>
              <a:rPr lang="uk-UA" dirty="0" err="1"/>
              <a:t>as</a:t>
            </a:r>
            <a:r>
              <a:rPr lang="uk-UA" dirty="0"/>
              <a:t> </a:t>
            </a:r>
            <a:r>
              <a:rPr lang="uk-UA" dirty="0" err="1"/>
              <a:t>its</a:t>
            </a:r>
            <a:r>
              <a:rPr lang="uk-UA" dirty="0"/>
              <a:t> </a:t>
            </a:r>
            <a:r>
              <a:rPr lang="uk-UA" dirty="0" err="1"/>
              <a:t>argument</a:t>
            </a:r>
            <a:r>
              <a:rPr lang="uk-UA" dirty="0"/>
              <a:t>—</a:t>
            </a:r>
            <a:r>
              <a:rPr lang="uk-UA" dirty="0" err="1"/>
              <a:t>this</a:t>
            </a:r>
            <a:r>
              <a:rPr lang="uk-UA" dirty="0"/>
              <a:t> </a:t>
            </a:r>
            <a:r>
              <a:rPr lang="uk-UA" dirty="0" err="1"/>
              <a:t>is</a:t>
            </a:r>
            <a:r>
              <a:rPr lang="uk-UA" dirty="0"/>
              <a:t> </a:t>
            </a:r>
            <a:r>
              <a:rPr lang="uk-UA" dirty="0" err="1"/>
              <a:t>the</a:t>
            </a:r>
            <a:r>
              <a:rPr lang="uk-UA" dirty="0"/>
              <a:t> </a:t>
            </a:r>
            <a:r>
              <a:rPr lang="uk-UA" dirty="0" err="1"/>
              <a:t>recursive</a:t>
            </a:r>
            <a:r>
              <a:rPr lang="uk-UA" dirty="0"/>
              <a:t> </a:t>
            </a:r>
            <a:r>
              <a:rPr lang="uk-UA" dirty="0" err="1"/>
              <a:t>function</a:t>
            </a:r>
            <a:r>
              <a:rPr lang="uk-UA" dirty="0"/>
              <a:t> </a:t>
            </a:r>
            <a:r>
              <a:rPr lang="uk-UA" dirty="0" err="1"/>
              <a:t>it</a:t>
            </a:r>
            <a:r>
              <a:rPr lang="uk-UA" dirty="0"/>
              <a:t> </a:t>
            </a:r>
            <a:r>
              <a:rPr lang="uk-UA" dirty="0" err="1"/>
              <a:t>is</a:t>
            </a:r>
            <a:r>
              <a:rPr lang="uk-UA" dirty="0"/>
              <a:t> </a:t>
            </a:r>
            <a:r>
              <a:rPr lang="uk-UA" dirty="0" err="1"/>
              <a:t>going</a:t>
            </a:r>
            <a:r>
              <a:rPr lang="uk-UA" dirty="0"/>
              <a:t> </a:t>
            </a:r>
            <a:r>
              <a:rPr lang="uk-UA" dirty="0" err="1"/>
              <a:t>to</a:t>
            </a:r>
            <a:r>
              <a:rPr lang="uk-UA" dirty="0"/>
              <a:t> </a:t>
            </a:r>
            <a:r>
              <a:rPr lang="uk-UA" dirty="0" err="1"/>
              <a:t>wrap</a:t>
            </a:r>
            <a:r>
              <a:rPr lang="uk-UA" dirty="0"/>
              <a:t>—</a:t>
            </a:r>
            <a:r>
              <a:rPr lang="uk-UA" dirty="0" err="1"/>
              <a:t>and</a:t>
            </a:r>
            <a:r>
              <a:rPr lang="uk-UA" dirty="0"/>
              <a:t> </a:t>
            </a:r>
            <a:r>
              <a:rPr lang="uk-UA" dirty="0" err="1"/>
              <a:t>returns</a:t>
            </a:r>
            <a:r>
              <a:rPr lang="uk-UA" dirty="0"/>
              <a:t> a </a:t>
            </a:r>
            <a:r>
              <a:rPr lang="uk-UA" dirty="0" err="1"/>
              <a:t>new</a:t>
            </a:r>
            <a:r>
              <a:rPr lang="uk-UA" dirty="0"/>
              <a:t> </a:t>
            </a:r>
            <a:r>
              <a:rPr lang="uk-UA" dirty="0" err="1"/>
              <a:t>function</a:t>
            </a:r>
            <a:r>
              <a:rPr lang="uk-UA" dirty="0"/>
              <a:t>. </a:t>
            </a:r>
            <a:r>
              <a:rPr lang="uk-UA" dirty="0" err="1"/>
              <a:t>We</a:t>
            </a:r>
            <a:r>
              <a:rPr lang="uk-UA" dirty="0"/>
              <a:t> </a:t>
            </a:r>
            <a:r>
              <a:rPr lang="uk-UA" dirty="0" err="1"/>
              <a:t>keep</a:t>
            </a:r>
            <a:r>
              <a:rPr lang="uk-UA" dirty="0"/>
              <a:t> </a:t>
            </a:r>
            <a:r>
              <a:rPr lang="uk-UA" dirty="0" err="1"/>
              <a:t>the</a:t>
            </a:r>
            <a:r>
              <a:rPr lang="uk-UA" dirty="0"/>
              <a:t> </a:t>
            </a:r>
            <a:r>
              <a:rPr lang="uk-UA" dirty="0" err="1"/>
              <a:t>loop</a:t>
            </a:r>
            <a:r>
              <a:rPr lang="uk-UA" dirty="0"/>
              <a:t> </a:t>
            </a:r>
            <a:r>
              <a:rPr lang="uk-UA" dirty="0" err="1"/>
              <a:t>running</a:t>
            </a:r>
            <a:r>
              <a:rPr lang="uk-UA" dirty="0"/>
              <a:t> </a:t>
            </a:r>
            <a:r>
              <a:rPr lang="uk-UA" dirty="0" err="1"/>
              <a:t>as</a:t>
            </a:r>
            <a:r>
              <a:rPr lang="uk-UA" dirty="0"/>
              <a:t> </a:t>
            </a:r>
            <a:r>
              <a:rPr lang="uk-UA" dirty="0" err="1"/>
              <a:t>long</a:t>
            </a:r>
            <a:r>
              <a:rPr lang="uk-UA" dirty="0"/>
              <a:t> </a:t>
            </a:r>
            <a:r>
              <a:rPr lang="uk-UA" dirty="0" err="1"/>
              <a:t>as</a:t>
            </a:r>
            <a:r>
              <a:rPr lang="uk-UA" dirty="0"/>
              <a:t> </a:t>
            </a:r>
            <a:r>
              <a:rPr lang="uk-UA" dirty="0" err="1"/>
              <a:t>fn</a:t>
            </a:r>
            <a:r>
              <a:rPr lang="uk-UA" dirty="0"/>
              <a:t> </a:t>
            </a:r>
            <a:r>
              <a:rPr lang="uk-UA" dirty="0" err="1"/>
              <a:t>returns</a:t>
            </a:r>
            <a:r>
              <a:rPr lang="uk-UA" dirty="0"/>
              <a:t> </a:t>
            </a:r>
            <a:r>
              <a:rPr lang="uk-UA" dirty="0" err="1"/>
              <a:t>another</a:t>
            </a:r>
            <a:r>
              <a:rPr lang="uk-UA" dirty="0"/>
              <a:t> </a:t>
            </a:r>
            <a:r>
              <a:rPr lang="uk-UA" dirty="0" err="1"/>
              <a:t>function</a:t>
            </a:r>
            <a:r>
              <a:rPr lang="uk-UA" dirty="0"/>
              <a:t>. </a:t>
            </a:r>
            <a:r>
              <a:rPr lang="uk-UA" dirty="0" err="1"/>
              <a:t>Once</a:t>
            </a:r>
            <a:r>
              <a:rPr lang="uk-UA" dirty="0"/>
              <a:t> </a:t>
            </a:r>
            <a:r>
              <a:rPr lang="uk-UA" dirty="0" err="1"/>
              <a:t>fn</a:t>
            </a:r>
            <a:r>
              <a:rPr lang="uk-UA" dirty="0"/>
              <a:t> </a:t>
            </a:r>
            <a:r>
              <a:rPr lang="uk-UA" dirty="0" err="1"/>
              <a:t>resolves</a:t>
            </a:r>
            <a:r>
              <a:rPr lang="uk-UA" dirty="0"/>
              <a:t> </a:t>
            </a:r>
            <a:r>
              <a:rPr lang="uk-UA" dirty="0" err="1"/>
              <a:t>into</a:t>
            </a:r>
            <a:r>
              <a:rPr lang="uk-UA" dirty="0"/>
              <a:t> a </a:t>
            </a:r>
            <a:r>
              <a:rPr lang="uk-UA" dirty="0" err="1"/>
              <a:t>value</a:t>
            </a:r>
            <a:r>
              <a:rPr lang="uk-UA" dirty="0"/>
              <a:t>, </a:t>
            </a:r>
            <a:r>
              <a:rPr lang="uk-UA" dirty="0" err="1"/>
              <a:t>we</a:t>
            </a:r>
            <a:r>
              <a:rPr lang="uk-UA" dirty="0"/>
              <a:t> </a:t>
            </a:r>
            <a:r>
              <a:rPr lang="uk-UA" dirty="0" err="1"/>
              <a:t>stop</a:t>
            </a:r>
            <a:r>
              <a:rPr lang="uk-UA" dirty="0"/>
              <a:t> </a:t>
            </a:r>
            <a:r>
              <a:rPr lang="uk-UA" dirty="0" err="1"/>
              <a:t>running</a:t>
            </a:r>
            <a:r>
              <a:rPr lang="uk-UA" dirty="0"/>
              <a:t> </a:t>
            </a:r>
            <a:r>
              <a:rPr lang="uk-UA" dirty="0" err="1"/>
              <a:t>the</a:t>
            </a:r>
            <a:r>
              <a:rPr lang="uk-UA" dirty="0"/>
              <a:t> </a:t>
            </a:r>
            <a:r>
              <a:rPr lang="uk-UA" dirty="0" err="1"/>
              <a:t>loop</a:t>
            </a:r>
            <a:r>
              <a:rPr lang="uk-UA" dirty="0"/>
              <a:t> </a:t>
            </a:r>
            <a:r>
              <a:rPr lang="uk-UA" dirty="0" err="1"/>
              <a:t>and</a:t>
            </a:r>
            <a:r>
              <a:rPr lang="uk-UA" dirty="0"/>
              <a:t> </a:t>
            </a:r>
            <a:r>
              <a:rPr lang="uk-UA" dirty="0" err="1"/>
              <a:t>return</a:t>
            </a:r>
            <a:r>
              <a:rPr lang="uk-UA" dirty="0"/>
              <a:t> </a:t>
            </a:r>
            <a:r>
              <a:rPr lang="uk-UA" dirty="0" err="1"/>
              <a:t>the</a:t>
            </a:r>
            <a:r>
              <a:rPr lang="uk-UA" dirty="0"/>
              <a:t> </a:t>
            </a:r>
            <a:r>
              <a:rPr lang="uk-UA" dirty="0" err="1"/>
              <a:t>value</a:t>
            </a:r>
            <a:r>
              <a:rPr lang="uk-UA" dirty="0"/>
              <a:t>.</a:t>
            </a:r>
          </a:p>
          <a:p>
            <a:endParaRPr lang="uk-UA" dirty="0"/>
          </a:p>
          <a:p>
            <a:r>
              <a:rPr lang="uk-UA" dirty="0" err="1"/>
              <a:t>We</a:t>
            </a:r>
            <a:r>
              <a:rPr lang="uk-UA" dirty="0"/>
              <a:t> </a:t>
            </a:r>
            <a:r>
              <a:rPr lang="uk-UA" dirty="0" err="1"/>
              <a:t>have</a:t>
            </a:r>
            <a:r>
              <a:rPr lang="uk-UA" dirty="0"/>
              <a:t> </a:t>
            </a:r>
            <a:r>
              <a:rPr lang="uk-UA" dirty="0" err="1"/>
              <a:t>to</a:t>
            </a:r>
            <a:r>
              <a:rPr lang="uk-UA" dirty="0"/>
              <a:t> </a:t>
            </a:r>
            <a:r>
              <a:rPr lang="uk-UA" dirty="0" err="1"/>
              <a:t>slightly</a:t>
            </a:r>
            <a:r>
              <a:rPr lang="uk-UA" dirty="0"/>
              <a:t> </a:t>
            </a:r>
            <a:r>
              <a:rPr lang="uk-UA" dirty="0" err="1"/>
              <a:t>modify</a:t>
            </a:r>
            <a:r>
              <a:rPr lang="uk-UA" dirty="0"/>
              <a:t> </a:t>
            </a:r>
            <a:r>
              <a:rPr lang="uk-UA" dirty="0" err="1"/>
              <a:t>our</a:t>
            </a:r>
            <a:r>
              <a:rPr lang="uk-UA" dirty="0"/>
              <a:t> </a:t>
            </a:r>
            <a:r>
              <a:rPr lang="uk-UA" dirty="0" err="1"/>
              <a:t>recursive</a:t>
            </a:r>
            <a:r>
              <a:rPr lang="uk-UA" dirty="0"/>
              <a:t> </a:t>
            </a:r>
            <a:r>
              <a:rPr lang="uk-UA" dirty="0" err="1"/>
              <a:t>function</a:t>
            </a:r>
            <a:r>
              <a:rPr lang="uk-UA" dirty="0"/>
              <a:t> </a:t>
            </a:r>
            <a:r>
              <a:rPr lang="uk-UA" dirty="0" err="1"/>
              <a:t>in</a:t>
            </a:r>
            <a:r>
              <a:rPr lang="uk-UA" dirty="0"/>
              <a:t> </a:t>
            </a:r>
            <a:r>
              <a:rPr lang="uk-UA" dirty="0" err="1"/>
              <a:t>order</a:t>
            </a:r>
            <a:r>
              <a:rPr lang="uk-UA" dirty="0"/>
              <a:t> </a:t>
            </a:r>
            <a:r>
              <a:rPr lang="uk-UA" dirty="0" err="1"/>
              <a:t>to</a:t>
            </a:r>
            <a:r>
              <a:rPr lang="uk-UA" dirty="0"/>
              <a:t> </a:t>
            </a:r>
            <a:r>
              <a:rPr lang="uk-UA" dirty="0" err="1"/>
              <a:t>be</a:t>
            </a:r>
            <a:r>
              <a:rPr lang="uk-UA" dirty="0"/>
              <a:t> </a:t>
            </a:r>
            <a:r>
              <a:rPr lang="uk-UA" dirty="0" err="1"/>
              <a:t>used</a:t>
            </a:r>
            <a:r>
              <a:rPr lang="uk-UA" dirty="0"/>
              <a:t> by </a:t>
            </a:r>
            <a:r>
              <a:rPr lang="uk-UA" dirty="0" err="1"/>
              <a:t>the</a:t>
            </a:r>
            <a:r>
              <a:rPr lang="uk-UA" dirty="0"/>
              <a:t> </a:t>
            </a:r>
            <a:r>
              <a:rPr lang="uk-UA" dirty="0" err="1"/>
              <a:t>trampoline</a:t>
            </a:r>
            <a:r>
              <a:rPr lang="uk-UA" dirty="0"/>
              <a:t> </a:t>
            </a:r>
            <a:r>
              <a:rPr lang="uk-UA" dirty="0" err="1"/>
              <a:t>function</a:t>
            </a:r>
            <a:r>
              <a:rPr lang="uk-UA" dirty="0"/>
              <a:t>. </a:t>
            </a:r>
            <a:r>
              <a:rPr lang="uk-UA" dirty="0" err="1"/>
              <a:t>All</a:t>
            </a:r>
            <a:r>
              <a:rPr lang="uk-UA" dirty="0"/>
              <a:t> </a:t>
            </a:r>
            <a:r>
              <a:rPr lang="uk-UA" dirty="0" err="1"/>
              <a:t>we</a:t>
            </a:r>
            <a:r>
              <a:rPr lang="uk-UA" dirty="0"/>
              <a:t> </a:t>
            </a:r>
            <a:r>
              <a:rPr lang="uk-UA" dirty="0" err="1"/>
              <a:t>have</a:t>
            </a:r>
            <a:r>
              <a:rPr lang="uk-UA" dirty="0"/>
              <a:t> </a:t>
            </a:r>
            <a:r>
              <a:rPr lang="uk-UA" dirty="0" err="1"/>
              <a:t>to</a:t>
            </a:r>
            <a:r>
              <a:rPr lang="uk-UA" dirty="0"/>
              <a:t> </a:t>
            </a:r>
            <a:r>
              <a:rPr lang="uk-UA" dirty="0" err="1"/>
              <a:t>do</a:t>
            </a:r>
            <a:r>
              <a:rPr lang="uk-UA" dirty="0"/>
              <a:t> </a:t>
            </a:r>
            <a:r>
              <a:rPr lang="uk-UA" dirty="0" err="1"/>
              <a:t>is</a:t>
            </a:r>
            <a:r>
              <a:rPr lang="uk-UA" dirty="0"/>
              <a:t> </a:t>
            </a:r>
            <a:r>
              <a:rPr lang="uk-UA" dirty="0" err="1"/>
              <a:t>add</a:t>
            </a:r>
            <a:r>
              <a:rPr lang="uk-UA" dirty="0"/>
              <a:t> </a:t>
            </a:r>
            <a:r>
              <a:rPr lang="uk-UA" dirty="0" err="1"/>
              <a:t>an</a:t>
            </a:r>
            <a:r>
              <a:rPr lang="uk-UA" dirty="0"/>
              <a:t> </a:t>
            </a:r>
            <a:r>
              <a:rPr lang="uk-UA" dirty="0" err="1"/>
              <a:t>anonymous</a:t>
            </a:r>
            <a:r>
              <a:rPr lang="uk-UA" dirty="0"/>
              <a:t> </a:t>
            </a:r>
            <a:r>
              <a:rPr lang="uk-UA" dirty="0" err="1"/>
              <a:t>function</a:t>
            </a:r>
            <a:r>
              <a:rPr lang="uk-UA" dirty="0"/>
              <a:t> </a:t>
            </a:r>
            <a:r>
              <a:rPr lang="uk-UA" dirty="0" err="1"/>
              <a:t>to</a:t>
            </a:r>
            <a:r>
              <a:rPr lang="uk-UA" dirty="0"/>
              <a:t> </a:t>
            </a:r>
            <a:r>
              <a:rPr lang="uk-UA" dirty="0" err="1"/>
              <a:t>the</a:t>
            </a:r>
            <a:r>
              <a:rPr lang="uk-UA" dirty="0"/>
              <a:t> </a:t>
            </a:r>
            <a:r>
              <a:rPr lang="uk-UA" dirty="0" err="1"/>
              <a:t>recursive</a:t>
            </a:r>
            <a:r>
              <a:rPr lang="uk-UA" dirty="0"/>
              <a:t> </a:t>
            </a:r>
            <a:r>
              <a:rPr lang="uk-UA" dirty="0" err="1"/>
              <a:t>portion</a:t>
            </a:r>
            <a:r>
              <a:rPr lang="uk-UA" dirty="0"/>
              <a:t>. </a:t>
            </a:r>
            <a:r>
              <a:rPr lang="uk-UA" dirty="0" err="1"/>
              <a:t>That</a:t>
            </a:r>
            <a:r>
              <a:rPr lang="uk-UA" dirty="0"/>
              <a:t> </a:t>
            </a:r>
            <a:r>
              <a:rPr lang="uk-UA" dirty="0" err="1"/>
              <a:t>way</a:t>
            </a:r>
            <a:r>
              <a:rPr lang="uk-UA" dirty="0"/>
              <a:t> </a:t>
            </a:r>
            <a:r>
              <a:rPr lang="uk-UA" dirty="0" err="1"/>
              <a:t>it</a:t>
            </a:r>
            <a:r>
              <a:rPr lang="uk-UA" dirty="0"/>
              <a:t> </a:t>
            </a:r>
            <a:r>
              <a:rPr lang="uk-UA" dirty="0" err="1"/>
              <a:t>returns</a:t>
            </a:r>
            <a:r>
              <a:rPr lang="uk-UA" dirty="0"/>
              <a:t> a </a:t>
            </a:r>
            <a:r>
              <a:rPr lang="uk-UA" dirty="0" err="1"/>
              <a:t>function</a:t>
            </a:r>
            <a:r>
              <a:rPr lang="uk-UA" dirty="0"/>
              <a:t> </a:t>
            </a:r>
            <a:r>
              <a:rPr lang="uk-UA" dirty="0" err="1"/>
              <a:t>and</a:t>
            </a:r>
            <a:r>
              <a:rPr lang="uk-UA" dirty="0"/>
              <a:t> </a:t>
            </a:r>
            <a:r>
              <a:rPr lang="uk-UA" dirty="0" err="1"/>
              <a:t>can</a:t>
            </a:r>
            <a:r>
              <a:rPr lang="uk-UA" dirty="0"/>
              <a:t> </a:t>
            </a:r>
            <a:r>
              <a:rPr lang="uk-UA" dirty="0" err="1"/>
              <a:t>be</a:t>
            </a:r>
            <a:r>
              <a:rPr lang="uk-UA" dirty="0"/>
              <a:t> </a:t>
            </a:r>
            <a:r>
              <a:rPr lang="uk-UA" dirty="0" err="1"/>
              <a:t>managed</a:t>
            </a:r>
            <a:r>
              <a:rPr lang="uk-UA" dirty="0"/>
              <a:t> by </a:t>
            </a:r>
            <a:r>
              <a:rPr lang="uk-UA" dirty="0" err="1"/>
              <a:t>the</a:t>
            </a:r>
            <a:r>
              <a:rPr lang="uk-UA" dirty="0"/>
              <a:t> </a:t>
            </a:r>
            <a:r>
              <a:rPr lang="uk-UA" dirty="0" err="1"/>
              <a:t>while</a:t>
            </a:r>
            <a:r>
              <a:rPr lang="uk-UA" dirty="0"/>
              <a:t> </a:t>
            </a:r>
            <a:r>
              <a:rPr lang="uk-UA" dirty="0" err="1"/>
              <a:t>loop</a:t>
            </a:r>
            <a:r>
              <a:rPr lang="uk-UA" dirty="0"/>
              <a:t> </a:t>
            </a:r>
            <a:r>
              <a:rPr lang="uk-UA" dirty="0" err="1"/>
              <a:t>of</a:t>
            </a:r>
            <a:r>
              <a:rPr lang="uk-UA" dirty="0"/>
              <a:t> </a:t>
            </a:r>
            <a:r>
              <a:rPr lang="uk-UA" dirty="0" err="1"/>
              <a:t>the</a:t>
            </a:r>
            <a:r>
              <a:rPr lang="uk-UA" dirty="0"/>
              <a:t> </a:t>
            </a:r>
            <a:r>
              <a:rPr lang="uk-UA" dirty="0" err="1"/>
              <a:t>trampoline</a:t>
            </a:r>
            <a:r>
              <a:rPr lang="uk-UA" dirty="0"/>
              <a:t> </a:t>
            </a:r>
            <a:r>
              <a:rPr lang="uk-UA" dirty="0" err="1"/>
              <a:t>function</a:t>
            </a:r>
            <a:r>
              <a:rPr lang="uk-UA" dirty="0"/>
              <a:t>. </a:t>
            </a:r>
          </a:p>
        </p:txBody>
      </p:sp>
      <p:pic>
        <p:nvPicPr>
          <p:cNvPr id="6" name="Рисунок 5"/>
          <p:cNvPicPr>
            <a:picLocks noChangeAspect="1"/>
          </p:cNvPicPr>
          <p:nvPr/>
        </p:nvPicPr>
        <p:blipFill>
          <a:blip r:embed="rId3"/>
          <a:stretch>
            <a:fillRect/>
          </a:stretch>
        </p:blipFill>
        <p:spPr>
          <a:xfrm>
            <a:off x="685800" y="4661707"/>
            <a:ext cx="5563376" cy="1781592"/>
          </a:xfrm>
          <a:prstGeom prst="rect">
            <a:avLst/>
          </a:prstGeom>
        </p:spPr>
      </p:pic>
    </p:spTree>
    <p:extLst>
      <p:ext uri="{BB962C8B-B14F-4D97-AF65-F5344CB8AC3E}">
        <p14:creationId xmlns:p14="http://schemas.microsoft.com/office/powerpoint/2010/main" val="10412583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A236E6E-CCA1-48F4-8FC1-2690E5DA5F74}"/>
              </a:ext>
            </a:extLst>
          </p:cNvPr>
          <p:cNvSpPr>
            <a:spLocks noGrp="1"/>
          </p:cNvSpPr>
          <p:nvPr>
            <p:ph type="title"/>
          </p:nvPr>
        </p:nvSpPr>
        <p:spPr>
          <a:xfrm>
            <a:off x="685800" y="478656"/>
            <a:ext cx="10820400" cy="685800"/>
          </a:xfrm>
        </p:spPr>
        <p:txBody>
          <a:bodyPr/>
          <a:lstStyle/>
          <a:p>
            <a:r>
              <a:rPr lang="fr-FR" b="1" dirty="0"/>
              <a:t>A simple, non-disruptive option: Trampolines</a:t>
            </a:r>
            <a:br>
              <a:rPr lang="fr-FR"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dirty="0"/>
              <a:t/>
            </a:r>
            <a:br>
              <a:rPr lang="en-US" dirty="0"/>
            </a:br>
            <a:endParaRPr lang="uk-UA" dirty="0"/>
          </a:p>
        </p:txBody>
      </p:sp>
      <p:sp>
        <p:nvSpPr>
          <p:cNvPr id="9" name="Прямокутник 8"/>
          <p:cNvSpPr/>
          <p:nvPr/>
        </p:nvSpPr>
        <p:spPr>
          <a:xfrm>
            <a:off x="433588" y="1602535"/>
            <a:ext cx="11324823" cy="1477328"/>
          </a:xfrm>
          <a:prstGeom prst="rect">
            <a:avLst/>
          </a:prstGeom>
        </p:spPr>
        <p:txBody>
          <a:bodyPr wrap="square">
            <a:spAutoFit/>
          </a:bodyPr>
          <a:lstStyle/>
          <a:p>
            <a:r>
              <a:rPr lang="uk-UA" dirty="0" err="1"/>
              <a:t>Since</a:t>
            </a:r>
            <a:r>
              <a:rPr lang="uk-UA" dirty="0"/>
              <a:t> </a:t>
            </a:r>
            <a:r>
              <a:rPr lang="uk-UA" dirty="0" err="1"/>
              <a:t>our</a:t>
            </a:r>
            <a:r>
              <a:rPr lang="uk-UA" dirty="0"/>
              <a:t> </a:t>
            </a:r>
            <a:r>
              <a:rPr lang="uk-UA" dirty="0" err="1"/>
              <a:t>recursive</a:t>
            </a:r>
            <a:r>
              <a:rPr lang="uk-UA" dirty="0"/>
              <a:t> </a:t>
            </a:r>
            <a:r>
              <a:rPr lang="uk-UA" dirty="0" err="1"/>
              <a:t>function</a:t>
            </a:r>
            <a:r>
              <a:rPr lang="uk-UA" dirty="0"/>
              <a:t> </a:t>
            </a:r>
            <a:r>
              <a:rPr lang="uk-UA" dirty="0" err="1"/>
              <a:t>now</a:t>
            </a:r>
            <a:r>
              <a:rPr lang="uk-UA" dirty="0"/>
              <a:t> </a:t>
            </a:r>
            <a:r>
              <a:rPr lang="uk-UA" dirty="0" err="1"/>
              <a:t>returns</a:t>
            </a:r>
            <a:r>
              <a:rPr lang="uk-UA" dirty="0"/>
              <a:t> a </a:t>
            </a:r>
            <a:r>
              <a:rPr lang="uk-UA" dirty="0" err="1"/>
              <a:t>new</a:t>
            </a:r>
            <a:r>
              <a:rPr lang="uk-UA" dirty="0"/>
              <a:t> </a:t>
            </a:r>
            <a:r>
              <a:rPr lang="uk-UA" dirty="0" err="1"/>
              <a:t>function</a:t>
            </a:r>
            <a:r>
              <a:rPr lang="uk-UA" dirty="0"/>
              <a:t> </a:t>
            </a:r>
            <a:r>
              <a:rPr lang="uk-UA" dirty="0" err="1"/>
              <a:t>without</a:t>
            </a:r>
            <a:r>
              <a:rPr lang="uk-UA" dirty="0"/>
              <a:t> </a:t>
            </a:r>
            <a:r>
              <a:rPr lang="uk-UA" dirty="0" err="1"/>
              <a:t>actually</a:t>
            </a:r>
            <a:r>
              <a:rPr lang="uk-UA" dirty="0"/>
              <a:t> </a:t>
            </a:r>
            <a:r>
              <a:rPr lang="uk-UA" dirty="0" err="1"/>
              <a:t>calling</a:t>
            </a:r>
            <a:r>
              <a:rPr lang="uk-UA" dirty="0"/>
              <a:t> </a:t>
            </a:r>
            <a:r>
              <a:rPr lang="uk-UA" dirty="0" err="1"/>
              <a:t>itself</a:t>
            </a:r>
            <a:r>
              <a:rPr lang="uk-UA" dirty="0"/>
              <a:t> </a:t>
            </a:r>
            <a:r>
              <a:rPr lang="uk-UA" dirty="0" err="1"/>
              <a:t>yet</a:t>
            </a:r>
            <a:r>
              <a:rPr lang="uk-UA" dirty="0"/>
              <a:t>, </a:t>
            </a:r>
            <a:r>
              <a:rPr lang="uk-UA" dirty="0" err="1"/>
              <a:t>we</a:t>
            </a:r>
            <a:r>
              <a:rPr lang="uk-UA" dirty="0"/>
              <a:t> </a:t>
            </a:r>
            <a:r>
              <a:rPr lang="uk-UA" dirty="0" err="1"/>
              <a:t>get</a:t>
            </a:r>
            <a:r>
              <a:rPr lang="uk-UA" dirty="0"/>
              <a:t> </a:t>
            </a:r>
            <a:r>
              <a:rPr lang="uk-UA" dirty="0" err="1"/>
              <a:t>to</a:t>
            </a:r>
            <a:r>
              <a:rPr lang="uk-UA" dirty="0"/>
              <a:t> </a:t>
            </a:r>
            <a:r>
              <a:rPr lang="uk-UA" dirty="0" err="1"/>
              <a:t>control</a:t>
            </a:r>
            <a:r>
              <a:rPr lang="uk-UA" dirty="0"/>
              <a:t> </a:t>
            </a:r>
            <a:r>
              <a:rPr lang="uk-UA" dirty="0" err="1"/>
              <a:t>when</a:t>
            </a:r>
            <a:r>
              <a:rPr lang="uk-UA" dirty="0"/>
              <a:t> </a:t>
            </a:r>
            <a:r>
              <a:rPr lang="uk-UA" dirty="0" err="1"/>
              <a:t>the</a:t>
            </a:r>
            <a:r>
              <a:rPr lang="uk-UA" dirty="0"/>
              <a:t> </a:t>
            </a:r>
            <a:r>
              <a:rPr lang="uk-UA" dirty="0" err="1"/>
              <a:t>next</a:t>
            </a:r>
            <a:r>
              <a:rPr lang="uk-UA" dirty="0"/>
              <a:t> </a:t>
            </a:r>
            <a:r>
              <a:rPr lang="uk-UA" dirty="0" err="1"/>
              <a:t>call</a:t>
            </a:r>
            <a:r>
              <a:rPr lang="uk-UA" dirty="0"/>
              <a:t> </a:t>
            </a:r>
            <a:r>
              <a:rPr lang="uk-UA" dirty="0" err="1"/>
              <a:t>to</a:t>
            </a:r>
            <a:r>
              <a:rPr lang="uk-UA" dirty="0"/>
              <a:t> </a:t>
            </a:r>
            <a:r>
              <a:rPr lang="uk-UA" dirty="0" err="1"/>
              <a:t>sumBelowRecursive</a:t>
            </a:r>
            <a:r>
              <a:rPr lang="uk-UA" dirty="0"/>
              <a:t> </a:t>
            </a:r>
            <a:r>
              <a:rPr lang="uk-UA" dirty="0" err="1"/>
              <a:t>happens</a:t>
            </a:r>
            <a:r>
              <a:rPr lang="uk-UA" dirty="0"/>
              <a:t> </a:t>
            </a:r>
            <a:r>
              <a:rPr lang="uk-UA" dirty="0" err="1"/>
              <a:t>inside</a:t>
            </a:r>
            <a:r>
              <a:rPr lang="uk-UA" dirty="0"/>
              <a:t> </a:t>
            </a:r>
            <a:r>
              <a:rPr lang="uk-UA" dirty="0" err="1"/>
              <a:t>our</a:t>
            </a:r>
            <a:r>
              <a:rPr lang="uk-UA" dirty="0"/>
              <a:t> </a:t>
            </a:r>
            <a:r>
              <a:rPr lang="uk-UA" dirty="0" err="1"/>
              <a:t>trampoline</a:t>
            </a:r>
            <a:r>
              <a:rPr lang="uk-UA" dirty="0"/>
              <a:t> </a:t>
            </a:r>
            <a:r>
              <a:rPr lang="uk-UA" dirty="0" err="1"/>
              <a:t>function</a:t>
            </a:r>
            <a:r>
              <a:rPr lang="uk-UA" dirty="0"/>
              <a:t>. </a:t>
            </a:r>
            <a:r>
              <a:rPr lang="uk-UA" dirty="0" err="1"/>
              <a:t>This</a:t>
            </a:r>
            <a:r>
              <a:rPr lang="uk-UA" dirty="0"/>
              <a:t> </a:t>
            </a:r>
            <a:r>
              <a:rPr lang="uk-UA" dirty="0" err="1"/>
              <a:t>allows</a:t>
            </a:r>
            <a:r>
              <a:rPr lang="uk-UA" dirty="0"/>
              <a:t> </a:t>
            </a:r>
            <a:r>
              <a:rPr lang="uk-UA" dirty="0" err="1"/>
              <a:t>us</a:t>
            </a:r>
            <a:r>
              <a:rPr lang="uk-UA" dirty="0"/>
              <a:t> </a:t>
            </a:r>
            <a:r>
              <a:rPr lang="uk-UA" dirty="0" err="1"/>
              <a:t>to</a:t>
            </a:r>
            <a:r>
              <a:rPr lang="uk-UA" dirty="0"/>
              <a:t> </a:t>
            </a:r>
            <a:r>
              <a:rPr lang="uk-UA" dirty="0" err="1"/>
              <a:t>continue</a:t>
            </a:r>
            <a:r>
              <a:rPr lang="uk-UA" dirty="0"/>
              <a:t> </a:t>
            </a:r>
            <a:r>
              <a:rPr lang="uk-UA" dirty="0" err="1"/>
              <a:t>calling</a:t>
            </a:r>
            <a:r>
              <a:rPr lang="uk-UA" dirty="0"/>
              <a:t> </a:t>
            </a:r>
            <a:r>
              <a:rPr lang="uk-UA" dirty="0" err="1"/>
              <a:t>sumBelowRec</a:t>
            </a:r>
            <a:r>
              <a:rPr lang="uk-UA" dirty="0"/>
              <a:t> </a:t>
            </a:r>
            <a:r>
              <a:rPr lang="uk-UA" dirty="0" err="1"/>
              <a:t>without</a:t>
            </a:r>
            <a:r>
              <a:rPr lang="uk-UA" dirty="0"/>
              <a:t> </a:t>
            </a:r>
            <a:r>
              <a:rPr lang="uk-UA" dirty="0" err="1"/>
              <a:t>blowing</a:t>
            </a:r>
            <a:r>
              <a:rPr lang="uk-UA" dirty="0"/>
              <a:t> </a:t>
            </a:r>
            <a:r>
              <a:rPr lang="uk-UA" dirty="0" err="1"/>
              <a:t>up</a:t>
            </a:r>
            <a:r>
              <a:rPr lang="uk-UA" dirty="0"/>
              <a:t> </a:t>
            </a:r>
            <a:r>
              <a:rPr lang="uk-UA" dirty="0" err="1"/>
              <a:t>the</a:t>
            </a:r>
            <a:r>
              <a:rPr lang="uk-UA" dirty="0"/>
              <a:t> </a:t>
            </a:r>
            <a:r>
              <a:rPr lang="uk-UA" dirty="0" err="1"/>
              <a:t>call</a:t>
            </a:r>
            <a:r>
              <a:rPr lang="uk-UA" dirty="0"/>
              <a:t> </a:t>
            </a:r>
            <a:r>
              <a:rPr lang="uk-UA" dirty="0" err="1"/>
              <a:t>stack</a:t>
            </a:r>
            <a:r>
              <a:rPr lang="uk-UA" dirty="0"/>
              <a:t>.</a:t>
            </a:r>
          </a:p>
          <a:p>
            <a:endParaRPr lang="uk-UA" dirty="0"/>
          </a:p>
          <a:p>
            <a:r>
              <a:rPr lang="uk-UA" dirty="0" err="1"/>
              <a:t>The</a:t>
            </a:r>
            <a:r>
              <a:rPr lang="uk-UA" dirty="0"/>
              <a:t> </a:t>
            </a:r>
            <a:r>
              <a:rPr lang="uk-UA" dirty="0" err="1"/>
              <a:t>last</a:t>
            </a:r>
            <a:r>
              <a:rPr lang="uk-UA" dirty="0"/>
              <a:t> </a:t>
            </a:r>
            <a:r>
              <a:rPr lang="uk-UA" dirty="0" err="1"/>
              <a:t>step</a:t>
            </a:r>
            <a:r>
              <a:rPr lang="uk-UA" dirty="0"/>
              <a:t> </a:t>
            </a:r>
            <a:r>
              <a:rPr lang="uk-UA" dirty="0" err="1"/>
              <a:t>is</a:t>
            </a:r>
            <a:r>
              <a:rPr lang="uk-UA" dirty="0"/>
              <a:t> </a:t>
            </a:r>
            <a:r>
              <a:rPr lang="uk-UA" dirty="0" err="1"/>
              <a:t>to</a:t>
            </a:r>
            <a:r>
              <a:rPr lang="uk-UA" dirty="0"/>
              <a:t> </a:t>
            </a:r>
            <a:r>
              <a:rPr lang="uk-UA" dirty="0" err="1"/>
              <a:t>wrap</a:t>
            </a:r>
            <a:r>
              <a:rPr lang="uk-UA" dirty="0"/>
              <a:t> </a:t>
            </a:r>
            <a:r>
              <a:rPr lang="uk-UA" dirty="0" err="1"/>
              <a:t>sumBelowRec</a:t>
            </a:r>
            <a:r>
              <a:rPr lang="uk-UA" dirty="0"/>
              <a:t> </a:t>
            </a:r>
            <a:r>
              <a:rPr lang="uk-UA" dirty="0" err="1"/>
              <a:t>inside</a:t>
            </a:r>
            <a:r>
              <a:rPr lang="uk-UA" dirty="0"/>
              <a:t> </a:t>
            </a:r>
            <a:r>
              <a:rPr lang="uk-UA" dirty="0" err="1"/>
              <a:t>of</a:t>
            </a:r>
            <a:r>
              <a:rPr lang="uk-UA" dirty="0"/>
              <a:t> </a:t>
            </a:r>
            <a:r>
              <a:rPr lang="uk-UA" dirty="0" err="1"/>
              <a:t>our</a:t>
            </a:r>
            <a:r>
              <a:rPr lang="uk-UA" dirty="0"/>
              <a:t> </a:t>
            </a:r>
            <a:r>
              <a:rPr lang="uk-UA" dirty="0" err="1"/>
              <a:t>trampoline</a:t>
            </a:r>
            <a:r>
              <a:rPr lang="uk-UA" dirty="0"/>
              <a:t> </a:t>
            </a:r>
            <a:r>
              <a:rPr lang="uk-UA" dirty="0" err="1"/>
              <a:t>function</a:t>
            </a:r>
            <a:r>
              <a:rPr lang="uk-UA" dirty="0"/>
              <a:t>.</a:t>
            </a:r>
          </a:p>
        </p:txBody>
      </p:sp>
      <p:pic>
        <p:nvPicPr>
          <p:cNvPr id="10" name="Рисунок 9"/>
          <p:cNvPicPr>
            <a:picLocks noChangeAspect="1"/>
          </p:cNvPicPr>
          <p:nvPr/>
        </p:nvPicPr>
        <p:blipFill>
          <a:blip r:embed="rId2"/>
          <a:stretch>
            <a:fillRect/>
          </a:stretch>
        </p:blipFill>
        <p:spPr>
          <a:xfrm>
            <a:off x="560138" y="3517942"/>
            <a:ext cx="6306001" cy="1466181"/>
          </a:xfrm>
          <a:prstGeom prst="rect">
            <a:avLst/>
          </a:prstGeom>
        </p:spPr>
      </p:pic>
    </p:spTree>
    <p:extLst>
      <p:ext uri="{BB962C8B-B14F-4D97-AF65-F5344CB8AC3E}">
        <p14:creationId xmlns:p14="http://schemas.microsoft.com/office/powerpoint/2010/main" val="9910942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A236E6E-CCA1-48F4-8FC1-2690E5DA5F74}"/>
              </a:ext>
            </a:extLst>
          </p:cNvPr>
          <p:cNvSpPr>
            <a:spLocks noGrp="1"/>
          </p:cNvSpPr>
          <p:nvPr>
            <p:ph type="title"/>
          </p:nvPr>
        </p:nvSpPr>
        <p:spPr>
          <a:xfrm>
            <a:off x="685800" y="478656"/>
            <a:ext cx="10820400" cy="685800"/>
          </a:xfrm>
        </p:spPr>
        <p:txBody>
          <a:bodyPr/>
          <a:lstStyle/>
          <a:p>
            <a:r>
              <a:rPr lang="en-US" b="1" dirty="0" smtClean="0"/>
              <a:t>Reference:</a:t>
            </a:r>
            <a:r>
              <a:rPr lang="fr-FR" b="1" dirty="0"/>
              <a:t/>
            </a:r>
            <a:br>
              <a:rPr lang="fr-FR" b="1" dirty="0"/>
            </a:br>
            <a:r>
              <a:rPr lang="en-US" b="1" dirty="0" smtClean="0"/>
              <a:t/>
            </a:r>
            <a:br>
              <a:rPr lang="en-US" b="1" dirty="0" smtClean="0"/>
            </a:br>
            <a:endParaRPr lang="uk-UA" dirty="0"/>
          </a:p>
        </p:txBody>
      </p:sp>
      <p:sp>
        <p:nvSpPr>
          <p:cNvPr id="2" name="TextBox 1"/>
          <p:cNvSpPr txBox="1"/>
          <p:nvPr/>
        </p:nvSpPr>
        <p:spPr>
          <a:xfrm>
            <a:off x="685800" y="1455312"/>
            <a:ext cx="11024316" cy="2092881"/>
          </a:xfrm>
          <a:prstGeom prst="rect">
            <a:avLst/>
          </a:prstGeom>
          <a:noFill/>
        </p:spPr>
        <p:txBody>
          <a:bodyPr wrap="square" rtlCol="0">
            <a:spAutoFit/>
          </a:bodyPr>
          <a:lstStyle/>
          <a:p>
            <a:pPr marL="342900" indent="-342900">
              <a:buAutoNum type="arabicParenR"/>
            </a:pPr>
            <a:r>
              <a:rPr lang="en-US" sz="2800" dirty="0" smtClean="0"/>
              <a:t>https</a:t>
            </a:r>
            <a:r>
              <a:rPr lang="en-US" sz="2800" dirty="0"/>
              <a:t>://blog.logrocket.com/using-trampolines-to-manage-large-recursive-loops-in-javascript-d8c9db095ae3</a:t>
            </a:r>
            <a:r>
              <a:rPr lang="en-US" sz="2800" dirty="0" smtClean="0"/>
              <a:t>/</a:t>
            </a:r>
          </a:p>
          <a:p>
            <a:pPr marL="342900" indent="-342900">
              <a:buAutoNum type="arabicParenR"/>
            </a:pPr>
            <a:r>
              <a:rPr lang="en-US" sz="2800" dirty="0"/>
              <a:t>https://</a:t>
            </a:r>
            <a:r>
              <a:rPr lang="en-US" sz="2800" dirty="0" smtClean="0"/>
              <a:t>opensource.com/article/17/6/functional-javascript</a:t>
            </a:r>
            <a:endParaRPr lang="en-US" sz="2800" dirty="0"/>
          </a:p>
          <a:p>
            <a:pPr marL="342900" indent="-342900">
              <a:buAutoNum type="arabicParenR"/>
            </a:pPr>
            <a:r>
              <a:rPr lang="en-US" sz="2800" dirty="0"/>
              <a:t>https://habr.com/ru/post/464915</a:t>
            </a:r>
            <a:r>
              <a:rPr lang="en-US" sz="2800" dirty="0" smtClean="0"/>
              <a:t>/</a:t>
            </a:r>
          </a:p>
          <a:p>
            <a:pPr marL="342900" indent="-342900">
              <a:buAutoNum type="arabicParenR"/>
            </a:pPr>
            <a:endParaRPr lang="uk-UA" dirty="0"/>
          </a:p>
        </p:txBody>
      </p:sp>
    </p:spTree>
    <p:extLst>
      <p:ext uri="{BB962C8B-B14F-4D97-AF65-F5344CB8AC3E}">
        <p14:creationId xmlns:p14="http://schemas.microsoft.com/office/powerpoint/2010/main" val="1295906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A236E6E-CCA1-48F4-8FC1-2690E5DA5F74}"/>
              </a:ext>
            </a:extLst>
          </p:cNvPr>
          <p:cNvSpPr>
            <a:spLocks noGrp="1"/>
          </p:cNvSpPr>
          <p:nvPr>
            <p:ph type="title"/>
          </p:nvPr>
        </p:nvSpPr>
        <p:spPr>
          <a:xfrm>
            <a:off x="436728" y="863221"/>
            <a:ext cx="11069472" cy="685800"/>
          </a:xfrm>
        </p:spPr>
        <p:txBody>
          <a:bodyPr/>
          <a:lstStyle/>
          <a:p>
            <a:r>
              <a:rPr lang="en-US" b="1" dirty="0"/>
              <a:t>Why Functional </a:t>
            </a:r>
            <a:r>
              <a:rPr lang="en-US" b="1" dirty="0" smtClean="0"/>
              <a:t>Programming?</a:t>
            </a:r>
            <a:r>
              <a:rPr lang="en-US" b="1" dirty="0"/>
              <a:t/>
            </a:r>
            <a:br>
              <a:rPr lang="en-US" b="1" dirty="0"/>
            </a:br>
            <a:r>
              <a:rPr lang="en-US" b="1" dirty="0" smtClean="0"/>
              <a:t/>
            </a:r>
            <a:br>
              <a:rPr lang="en-US" b="1" dirty="0" smtClean="0"/>
            </a:br>
            <a:endParaRPr lang="uk-UA" dirty="0"/>
          </a:p>
        </p:txBody>
      </p:sp>
      <p:sp>
        <p:nvSpPr>
          <p:cNvPr id="2" name="Місце для тексту 1"/>
          <p:cNvSpPr>
            <a:spLocks noGrp="1"/>
          </p:cNvSpPr>
          <p:nvPr>
            <p:ph type="body" sz="quarter" idx="10"/>
          </p:nvPr>
        </p:nvSpPr>
        <p:spPr>
          <a:xfrm>
            <a:off x="436728" y="1958456"/>
            <a:ext cx="10820400" cy="3429000"/>
          </a:xfrm>
        </p:spPr>
        <p:txBody>
          <a:bodyPr/>
          <a:lstStyle/>
          <a:p>
            <a:pPr marL="342900" indent="-342900">
              <a:buFont typeface="Arial" panose="020B0604020202020204" pitchFamily="34" charset="0"/>
              <a:buChar char="•"/>
            </a:pPr>
            <a:r>
              <a:rPr lang="en-US" sz="2400" dirty="0" smtClean="0"/>
              <a:t>Its pure function</a:t>
            </a:r>
            <a:r>
              <a:rPr lang="en-US" sz="2400" dirty="0"/>
              <a:t>, provides confidence of not changing things outside of its scope.</a:t>
            </a:r>
          </a:p>
          <a:p>
            <a:pPr marL="342900" indent="-342900">
              <a:buFont typeface="Arial" panose="020B0604020202020204" pitchFamily="34" charset="0"/>
              <a:buChar char="•"/>
            </a:pPr>
            <a:r>
              <a:rPr lang="en-US" sz="2400" dirty="0"/>
              <a:t>Its reduces the complexity, need not to worry about how it is doing it, focus will be only on what it is doing.</a:t>
            </a:r>
          </a:p>
          <a:p>
            <a:pPr marL="342900" indent="-342900">
              <a:buFont typeface="Arial" panose="020B0604020202020204" pitchFamily="34" charset="0"/>
              <a:buChar char="•"/>
            </a:pPr>
            <a:r>
              <a:rPr lang="en-US" sz="2400" dirty="0"/>
              <a:t>Ease of testing, because it does not depend on state of the application and result verification also will be easy.</a:t>
            </a:r>
          </a:p>
          <a:p>
            <a:pPr marL="342900" indent="-342900">
              <a:buFont typeface="Arial" panose="020B0604020202020204" pitchFamily="34" charset="0"/>
              <a:buChar char="•"/>
            </a:pPr>
            <a:r>
              <a:rPr lang="en-US" sz="2400" dirty="0"/>
              <a:t>It makes the code more readable.</a:t>
            </a:r>
          </a:p>
          <a:p>
            <a:pPr marL="342900" indent="-342900">
              <a:buFont typeface="Arial" panose="020B0604020202020204" pitchFamily="34" charset="0"/>
              <a:buChar char="•"/>
            </a:pPr>
            <a:r>
              <a:rPr lang="en-US" sz="2400" dirty="0"/>
              <a:t>Functional programming makes code easier to understand.</a:t>
            </a:r>
            <a:endParaRPr lang="uk-UA" sz="2400" dirty="0"/>
          </a:p>
        </p:txBody>
      </p:sp>
    </p:spTree>
    <p:extLst>
      <p:ext uri="{BB962C8B-B14F-4D97-AF65-F5344CB8AC3E}">
        <p14:creationId xmlns:p14="http://schemas.microsoft.com/office/powerpoint/2010/main" val="2909434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A236E6E-CCA1-48F4-8FC1-2690E5DA5F74}"/>
              </a:ext>
            </a:extLst>
          </p:cNvPr>
          <p:cNvSpPr>
            <a:spLocks noGrp="1"/>
          </p:cNvSpPr>
          <p:nvPr>
            <p:ph type="title"/>
          </p:nvPr>
        </p:nvSpPr>
        <p:spPr/>
        <p:txBody>
          <a:bodyPr/>
          <a:lstStyle/>
          <a:p>
            <a:r>
              <a:rPr lang="en-US" b="1" dirty="0"/>
              <a:t>Pure functions</a:t>
            </a:r>
            <a:br>
              <a:rPr lang="en-US" b="1" dirty="0"/>
            </a:br>
            <a:r>
              <a:rPr lang="en-US" dirty="0"/>
              <a:t/>
            </a:r>
            <a:br>
              <a:rPr lang="en-US" dirty="0"/>
            </a:br>
            <a:endParaRPr lang="uk-UA" dirty="0"/>
          </a:p>
        </p:txBody>
      </p:sp>
      <p:sp>
        <p:nvSpPr>
          <p:cNvPr id="5" name="Text Placeholder 4">
            <a:extLst>
              <a:ext uri="{FF2B5EF4-FFF2-40B4-BE49-F238E27FC236}">
                <a16:creationId xmlns:a16="http://schemas.microsoft.com/office/drawing/2014/main" xmlns="" id="{9C6E0AE2-DB35-40C9-B9A1-25494B29AECD}"/>
              </a:ext>
            </a:extLst>
          </p:cNvPr>
          <p:cNvSpPr>
            <a:spLocks noGrp="1"/>
          </p:cNvSpPr>
          <p:nvPr>
            <p:ph type="body" sz="quarter" idx="10"/>
          </p:nvPr>
        </p:nvSpPr>
        <p:spPr>
          <a:xfrm>
            <a:off x="685800" y="1548861"/>
            <a:ext cx="10820400" cy="1985909"/>
          </a:xfrm>
        </p:spPr>
        <p:txBody>
          <a:bodyPr/>
          <a:lstStyle/>
          <a:p>
            <a:r>
              <a:rPr lang="en-US" dirty="0"/>
              <a:t>A pure function must satisfy both of the following properties</a:t>
            </a:r>
            <a:r>
              <a:rPr lang="en-US" dirty="0" smtClean="0"/>
              <a:t>:</a:t>
            </a:r>
            <a:endParaRPr lang="en-US" dirty="0"/>
          </a:p>
          <a:p>
            <a:pPr marL="342900" indent="-342900">
              <a:buFont typeface="Arial" panose="020B0604020202020204" pitchFamily="34" charset="0"/>
              <a:buChar char="•"/>
            </a:pPr>
            <a:r>
              <a:rPr lang="en-US" dirty="0"/>
              <a:t>Referential transparency: The function always gives the same return value for the same arguments. This means that the function cannot depend on any mutable state.</a:t>
            </a:r>
          </a:p>
          <a:p>
            <a:pPr marL="342900" indent="-342900">
              <a:buFont typeface="Arial" panose="020B0604020202020204" pitchFamily="34" charset="0"/>
              <a:buChar char="•"/>
            </a:pPr>
            <a:r>
              <a:rPr lang="en-US" dirty="0"/>
              <a:t>Side-effect free: The function cannot cause any side effects. Side effects may include I/O (e.g., writing to the console or a log file), modifying a mutable object, reassigning a variable, etc.</a:t>
            </a:r>
            <a:endParaRPr lang="uk-UA" dirty="0"/>
          </a:p>
        </p:txBody>
      </p:sp>
      <p:sp>
        <p:nvSpPr>
          <p:cNvPr id="6" name="Прямокутник 5"/>
          <p:cNvSpPr/>
          <p:nvPr/>
        </p:nvSpPr>
        <p:spPr>
          <a:xfrm>
            <a:off x="685800" y="3934304"/>
            <a:ext cx="6096000" cy="923330"/>
          </a:xfrm>
          <a:prstGeom prst="rect">
            <a:avLst/>
          </a:prstGeom>
        </p:spPr>
        <p:txBody>
          <a:bodyPr>
            <a:spAutoFit/>
          </a:bodyPr>
          <a:lstStyle/>
          <a:p>
            <a:r>
              <a:rPr lang="en-US" dirty="0" err="1"/>
              <a:t>Math.random</a:t>
            </a:r>
            <a:r>
              <a:rPr lang="en-US" dirty="0" smtClean="0"/>
              <a:t>()</a:t>
            </a:r>
            <a:r>
              <a:rPr lang="uk-UA" dirty="0" smtClean="0"/>
              <a:t> -</a:t>
            </a:r>
          </a:p>
          <a:p>
            <a:endParaRPr lang="en-US" dirty="0"/>
          </a:p>
          <a:p>
            <a:r>
              <a:rPr lang="en-US" dirty="0" err="1"/>
              <a:t>Math.min</a:t>
            </a:r>
            <a:r>
              <a:rPr lang="en-US" dirty="0"/>
              <a:t>(1,2</a:t>
            </a:r>
            <a:r>
              <a:rPr lang="en-US" dirty="0" smtClean="0"/>
              <a:t>)</a:t>
            </a:r>
            <a:r>
              <a:rPr lang="uk-UA" dirty="0" smtClean="0"/>
              <a:t> -</a:t>
            </a:r>
            <a:endParaRPr lang="uk-UA" dirty="0"/>
          </a:p>
        </p:txBody>
      </p:sp>
      <p:sp>
        <p:nvSpPr>
          <p:cNvPr id="7" name="Прямокутник 6"/>
          <p:cNvSpPr/>
          <p:nvPr/>
        </p:nvSpPr>
        <p:spPr>
          <a:xfrm>
            <a:off x="2238233" y="3934304"/>
            <a:ext cx="5940793" cy="369332"/>
          </a:xfrm>
          <a:prstGeom prst="rect">
            <a:avLst/>
          </a:prstGeom>
        </p:spPr>
        <p:txBody>
          <a:bodyPr wrap="none">
            <a:spAutoFit/>
          </a:bodyPr>
          <a:lstStyle/>
          <a:p>
            <a:r>
              <a:rPr lang="en-US" dirty="0"/>
              <a:t>is not pure function because it always returns new value on each call.</a:t>
            </a:r>
            <a:endParaRPr lang="uk-UA" dirty="0"/>
          </a:p>
        </p:txBody>
      </p:sp>
      <p:sp>
        <p:nvSpPr>
          <p:cNvPr id="8" name="Прямокутник 7"/>
          <p:cNvSpPr/>
          <p:nvPr/>
        </p:nvSpPr>
        <p:spPr>
          <a:xfrm>
            <a:off x="2238233" y="4518504"/>
            <a:ext cx="7533564" cy="369332"/>
          </a:xfrm>
          <a:prstGeom prst="rect">
            <a:avLst/>
          </a:prstGeom>
        </p:spPr>
        <p:txBody>
          <a:bodyPr wrap="square">
            <a:spAutoFit/>
          </a:bodyPr>
          <a:lstStyle/>
          <a:p>
            <a:r>
              <a:rPr lang="en-US" dirty="0"/>
              <a:t>is an example of pure function which always returns same value with same set of inputs</a:t>
            </a:r>
            <a:endParaRPr lang="uk-UA" dirty="0"/>
          </a:p>
        </p:txBody>
      </p:sp>
    </p:spTree>
    <p:extLst>
      <p:ext uri="{BB962C8B-B14F-4D97-AF65-F5344CB8AC3E}">
        <p14:creationId xmlns:p14="http://schemas.microsoft.com/office/powerpoint/2010/main" val="194303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1"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P spid="8"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кутник 2"/>
          <p:cNvSpPr/>
          <p:nvPr/>
        </p:nvSpPr>
        <p:spPr>
          <a:xfrm>
            <a:off x="649510" y="1105555"/>
            <a:ext cx="10820400" cy="1508105"/>
          </a:xfrm>
          <a:prstGeom prst="rect">
            <a:avLst/>
          </a:prstGeom>
        </p:spPr>
        <p:txBody>
          <a:bodyPr wrap="square">
            <a:spAutoFit/>
          </a:bodyPr>
          <a:lstStyle/>
          <a:p>
            <a:r>
              <a:rPr lang="en-US" sz="2800" dirty="0"/>
              <a:t>It returns the same result if given the same </a:t>
            </a:r>
            <a:r>
              <a:rPr lang="en-US" sz="2800" dirty="0" smtClean="0"/>
              <a:t>arguments</a:t>
            </a:r>
            <a:endParaRPr lang="uk-UA" sz="2800" dirty="0" smtClean="0"/>
          </a:p>
          <a:p>
            <a:endParaRPr lang="en-US" sz="2800" dirty="0"/>
          </a:p>
          <a:p>
            <a:r>
              <a:rPr lang="en-US" dirty="0"/>
              <a:t>Imagine we want to implement a function that calculates the area of a circle. An impure function would receive radius as the parameter, and then calculate radius * radius * PI:</a:t>
            </a:r>
            <a:endParaRPr lang="uk-UA" dirty="0"/>
          </a:p>
        </p:txBody>
      </p:sp>
      <p:pic>
        <p:nvPicPr>
          <p:cNvPr id="8" name="Рисунок 7"/>
          <p:cNvPicPr>
            <a:picLocks noChangeAspect="1"/>
          </p:cNvPicPr>
          <p:nvPr/>
        </p:nvPicPr>
        <p:blipFill>
          <a:blip r:embed="rId2"/>
          <a:stretch>
            <a:fillRect/>
          </a:stretch>
        </p:blipFill>
        <p:spPr>
          <a:xfrm>
            <a:off x="789276" y="2950305"/>
            <a:ext cx="8069486" cy="1348929"/>
          </a:xfrm>
          <a:prstGeom prst="rect">
            <a:avLst/>
          </a:prstGeom>
        </p:spPr>
      </p:pic>
      <p:sp>
        <p:nvSpPr>
          <p:cNvPr id="10" name="Прямокутник 9"/>
          <p:cNvSpPr/>
          <p:nvPr/>
        </p:nvSpPr>
        <p:spPr>
          <a:xfrm>
            <a:off x="719393" y="4587341"/>
            <a:ext cx="10680634" cy="369332"/>
          </a:xfrm>
          <a:prstGeom prst="rect">
            <a:avLst/>
          </a:prstGeom>
        </p:spPr>
        <p:txBody>
          <a:bodyPr wrap="square">
            <a:spAutoFit/>
          </a:bodyPr>
          <a:lstStyle/>
          <a:p>
            <a:r>
              <a:rPr lang="en-US" dirty="0"/>
              <a:t>Why is this an impure function? Simply because it uses a global object that was not passed as a parameter to the function.</a:t>
            </a:r>
            <a:endParaRPr lang="uk-UA" dirty="0"/>
          </a:p>
        </p:txBody>
      </p:sp>
      <p:sp>
        <p:nvSpPr>
          <p:cNvPr id="12" name="Прямокутник 11"/>
          <p:cNvSpPr/>
          <p:nvPr/>
        </p:nvSpPr>
        <p:spPr>
          <a:xfrm>
            <a:off x="789276" y="5293318"/>
            <a:ext cx="10680634" cy="646331"/>
          </a:xfrm>
          <a:prstGeom prst="rect">
            <a:avLst/>
          </a:prstGeom>
          <a:solidFill>
            <a:schemeClr val="accent2">
              <a:lumMod val="75000"/>
            </a:schemeClr>
          </a:solidFill>
        </p:spPr>
        <p:txBody>
          <a:bodyPr wrap="square">
            <a:spAutoFit/>
          </a:bodyPr>
          <a:lstStyle/>
          <a:p>
            <a:r>
              <a:rPr lang="en-US" dirty="0"/>
              <a:t>Now imagine some mathematicians argue that the PI value is actually 42and change the value of the global object.</a:t>
            </a:r>
          </a:p>
          <a:p>
            <a:r>
              <a:rPr lang="en-US" dirty="0"/>
              <a:t>Our impure function will now result in 10 * 10 * 42 = 4200. For the same parameter (radius = 10), we have a different result. </a:t>
            </a:r>
            <a:endParaRPr lang="uk-UA" dirty="0"/>
          </a:p>
        </p:txBody>
      </p:sp>
      <p:sp>
        <p:nvSpPr>
          <p:cNvPr id="14" name="Title 3">
            <a:extLst>
              <a:ext uri="{FF2B5EF4-FFF2-40B4-BE49-F238E27FC236}">
                <a16:creationId xmlns:a16="http://schemas.microsoft.com/office/drawing/2014/main" xmlns="" id="{CA236E6E-CCA1-48F4-8FC1-2690E5DA5F74}"/>
              </a:ext>
            </a:extLst>
          </p:cNvPr>
          <p:cNvSpPr>
            <a:spLocks noGrp="1"/>
          </p:cNvSpPr>
          <p:nvPr>
            <p:ph type="title"/>
          </p:nvPr>
        </p:nvSpPr>
        <p:spPr>
          <a:xfrm>
            <a:off x="649510" y="419755"/>
            <a:ext cx="10820400" cy="685800"/>
          </a:xfrm>
        </p:spPr>
        <p:txBody>
          <a:bodyPr/>
          <a:lstStyle/>
          <a:p>
            <a:r>
              <a:rPr lang="en-US" b="1" dirty="0"/>
              <a:t>Pure functions</a:t>
            </a:r>
            <a:br>
              <a:rPr lang="en-US" b="1" dirty="0"/>
            </a:br>
            <a:r>
              <a:rPr lang="en-US" dirty="0"/>
              <a:t/>
            </a:r>
            <a:br>
              <a:rPr lang="en-US" dirty="0"/>
            </a:br>
            <a:endParaRPr lang="uk-UA" dirty="0"/>
          </a:p>
        </p:txBody>
      </p:sp>
    </p:spTree>
    <p:extLst>
      <p:ext uri="{BB962C8B-B14F-4D97-AF65-F5344CB8AC3E}">
        <p14:creationId xmlns:p14="http://schemas.microsoft.com/office/powerpoint/2010/main" val="15821566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9C6E0AE2-DB35-40C9-B9A1-25494B29AECD}"/>
              </a:ext>
            </a:extLst>
          </p:cNvPr>
          <p:cNvSpPr>
            <a:spLocks noGrp="1"/>
          </p:cNvSpPr>
          <p:nvPr>
            <p:ph type="body" sz="quarter" idx="10"/>
          </p:nvPr>
        </p:nvSpPr>
        <p:spPr>
          <a:xfrm>
            <a:off x="590209" y="3309807"/>
            <a:ext cx="10381938" cy="2653259"/>
          </a:xfrm>
        </p:spPr>
        <p:txBody>
          <a:bodyPr/>
          <a:lstStyle/>
          <a:p>
            <a:r>
              <a:rPr lang="en-US" dirty="0"/>
              <a:t>Now we’ll always pass </a:t>
            </a:r>
            <a:r>
              <a:rPr lang="en-US" dirty="0" smtClean="0"/>
              <a:t>the</a:t>
            </a:r>
            <a:r>
              <a:rPr lang="uk-UA" dirty="0" smtClean="0"/>
              <a:t> </a:t>
            </a:r>
            <a:r>
              <a:rPr lang="en-US" dirty="0" smtClean="0"/>
              <a:t>PI </a:t>
            </a:r>
            <a:r>
              <a:rPr lang="en-US" dirty="0"/>
              <a:t>value as a parameter to the function. So now we are just accessing parameters passed to the function. No external object.</a:t>
            </a:r>
          </a:p>
          <a:p>
            <a:r>
              <a:rPr lang="en-US" dirty="0"/>
              <a:t>For the parameters radius = 10 &amp; PI = 3.14, we will always have the same the result: 314.0</a:t>
            </a:r>
          </a:p>
          <a:p>
            <a:r>
              <a:rPr lang="en-US" dirty="0"/>
              <a:t>For the parameters radius = 10 &amp; PI = 42, we will always have the same the result: 4200</a:t>
            </a:r>
          </a:p>
        </p:txBody>
      </p:sp>
      <p:pic>
        <p:nvPicPr>
          <p:cNvPr id="6" name="Рисунок 5"/>
          <p:cNvPicPr>
            <a:picLocks noChangeAspect="1"/>
          </p:cNvPicPr>
          <p:nvPr/>
        </p:nvPicPr>
        <p:blipFill>
          <a:blip r:embed="rId2"/>
          <a:stretch>
            <a:fillRect/>
          </a:stretch>
        </p:blipFill>
        <p:spPr>
          <a:xfrm>
            <a:off x="590209" y="1267410"/>
            <a:ext cx="9418894" cy="1598620"/>
          </a:xfrm>
          <a:prstGeom prst="rect">
            <a:avLst/>
          </a:prstGeom>
        </p:spPr>
      </p:pic>
      <p:sp>
        <p:nvSpPr>
          <p:cNvPr id="7" name="Title 3">
            <a:extLst>
              <a:ext uri="{FF2B5EF4-FFF2-40B4-BE49-F238E27FC236}">
                <a16:creationId xmlns:a16="http://schemas.microsoft.com/office/drawing/2014/main" xmlns="" id="{CA236E6E-CCA1-48F4-8FC1-2690E5DA5F74}"/>
              </a:ext>
            </a:extLst>
          </p:cNvPr>
          <p:cNvSpPr>
            <a:spLocks noGrp="1"/>
          </p:cNvSpPr>
          <p:nvPr>
            <p:ph type="title"/>
          </p:nvPr>
        </p:nvSpPr>
        <p:spPr>
          <a:xfrm>
            <a:off x="590209" y="359722"/>
            <a:ext cx="10820400" cy="685800"/>
          </a:xfrm>
        </p:spPr>
        <p:txBody>
          <a:bodyPr/>
          <a:lstStyle/>
          <a:p>
            <a:r>
              <a:rPr lang="en-US" b="1" dirty="0"/>
              <a:t>Pure functions</a:t>
            </a:r>
            <a:br>
              <a:rPr lang="en-US" b="1" dirty="0"/>
            </a:br>
            <a:r>
              <a:rPr lang="en-US" dirty="0"/>
              <a:t/>
            </a:r>
            <a:br>
              <a:rPr lang="en-US" dirty="0"/>
            </a:br>
            <a:endParaRPr lang="uk-UA" dirty="0"/>
          </a:p>
        </p:txBody>
      </p:sp>
    </p:spTree>
    <p:extLst>
      <p:ext uri="{BB962C8B-B14F-4D97-AF65-F5344CB8AC3E}">
        <p14:creationId xmlns:p14="http://schemas.microsoft.com/office/powerpoint/2010/main" val="20875901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Рисунок 8"/>
          <p:cNvPicPr>
            <a:picLocks noChangeAspect="1"/>
          </p:cNvPicPr>
          <p:nvPr/>
        </p:nvPicPr>
        <p:blipFill>
          <a:blip r:embed="rId2"/>
          <a:stretch>
            <a:fillRect/>
          </a:stretch>
        </p:blipFill>
        <p:spPr>
          <a:xfrm>
            <a:off x="777366" y="2776056"/>
            <a:ext cx="6624191" cy="3331022"/>
          </a:xfrm>
          <a:prstGeom prst="rect">
            <a:avLst/>
          </a:prstGeom>
        </p:spPr>
      </p:pic>
      <p:sp>
        <p:nvSpPr>
          <p:cNvPr id="10" name="Title 3">
            <a:extLst>
              <a:ext uri="{FF2B5EF4-FFF2-40B4-BE49-F238E27FC236}">
                <a16:creationId xmlns:a16="http://schemas.microsoft.com/office/drawing/2014/main" xmlns="" id="{CA236E6E-CCA1-48F4-8FC1-2690E5DA5F74}"/>
              </a:ext>
            </a:extLst>
          </p:cNvPr>
          <p:cNvSpPr>
            <a:spLocks noGrp="1"/>
          </p:cNvSpPr>
          <p:nvPr>
            <p:ph type="title"/>
          </p:nvPr>
        </p:nvSpPr>
        <p:spPr>
          <a:xfrm>
            <a:off x="655093" y="440141"/>
            <a:ext cx="10820400" cy="685800"/>
          </a:xfrm>
        </p:spPr>
        <p:txBody>
          <a:bodyPr/>
          <a:lstStyle/>
          <a:p>
            <a:r>
              <a:rPr lang="en-US" b="1" dirty="0"/>
              <a:t>Pure functions</a:t>
            </a:r>
            <a:br>
              <a:rPr lang="en-US" b="1" dirty="0"/>
            </a:br>
            <a:r>
              <a:rPr lang="en-US" dirty="0"/>
              <a:t/>
            </a:r>
            <a:br>
              <a:rPr lang="en-US" dirty="0"/>
            </a:br>
            <a:endParaRPr lang="uk-UA" dirty="0"/>
          </a:p>
        </p:txBody>
      </p:sp>
      <p:sp>
        <p:nvSpPr>
          <p:cNvPr id="12" name="Прямокутник 11"/>
          <p:cNvSpPr/>
          <p:nvPr/>
        </p:nvSpPr>
        <p:spPr>
          <a:xfrm>
            <a:off x="655093" y="1350834"/>
            <a:ext cx="10820400" cy="1200329"/>
          </a:xfrm>
          <a:prstGeom prst="rect">
            <a:avLst/>
          </a:prstGeom>
        </p:spPr>
        <p:txBody>
          <a:bodyPr wrap="square">
            <a:spAutoFit/>
          </a:bodyPr>
          <a:lstStyle/>
          <a:p>
            <a:pPr algn="just"/>
            <a:r>
              <a:rPr lang="en-US" dirty="0"/>
              <a:t>The following are examples of impure functions. The </a:t>
            </a:r>
            <a:r>
              <a:rPr lang="en-US" dirty="0" err="1"/>
              <a:t>canRide</a:t>
            </a:r>
            <a:r>
              <a:rPr lang="en-US" dirty="0"/>
              <a:t> function depends on the captured </a:t>
            </a:r>
            <a:r>
              <a:rPr lang="en-US" dirty="0" err="1"/>
              <a:t>heightRequirement</a:t>
            </a:r>
            <a:r>
              <a:rPr lang="en-US" dirty="0"/>
              <a:t> variable. Captured variables do not necessarily make a function impure, but mutable (or re-assignable) ones do. In this case it was declared using let, which means that it can be reassigned. The multiply function is impure because it causes a side-effect by logging to the console.</a:t>
            </a:r>
            <a:endParaRPr lang="uk-UA" dirty="0"/>
          </a:p>
        </p:txBody>
      </p:sp>
      <p:sp>
        <p:nvSpPr>
          <p:cNvPr id="14" name="Прямокутник 13"/>
          <p:cNvSpPr/>
          <p:nvPr/>
        </p:nvSpPr>
        <p:spPr>
          <a:xfrm>
            <a:off x="7704353" y="3558233"/>
            <a:ext cx="4152996" cy="369332"/>
          </a:xfrm>
          <a:prstGeom prst="rect">
            <a:avLst/>
          </a:prstGeom>
        </p:spPr>
        <p:txBody>
          <a:bodyPr wrap="none">
            <a:spAutoFit/>
          </a:bodyPr>
          <a:lstStyle/>
          <a:p>
            <a:r>
              <a:rPr lang="en-US" dirty="0"/>
              <a:t> built-in functions in JavaScript that are </a:t>
            </a:r>
            <a:r>
              <a:rPr lang="en-US" dirty="0" smtClean="0"/>
              <a:t>impure</a:t>
            </a:r>
            <a:r>
              <a:rPr lang="uk-UA" dirty="0" smtClean="0"/>
              <a:t>:</a:t>
            </a:r>
            <a:endParaRPr lang="uk-UA" dirty="0"/>
          </a:p>
        </p:txBody>
      </p:sp>
      <p:pic>
        <p:nvPicPr>
          <p:cNvPr id="15" name="Рисунок 14"/>
          <p:cNvPicPr>
            <a:picLocks noChangeAspect="1"/>
          </p:cNvPicPr>
          <p:nvPr/>
        </p:nvPicPr>
        <p:blipFill>
          <a:blip r:embed="rId3"/>
          <a:stretch>
            <a:fillRect/>
          </a:stretch>
        </p:blipFill>
        <p:spPr>
          <a:xfrm>
            <a:off x="7704353" y="3927565"/>
            <a:ext cx="4201111" cy="1571844"/>
          </a:xfrm>
          <a:prstGeom prst="rect">
            <a:avLst/>
          </a:prstGeom>
        </p:spPr>
      </p:pic>
    </p:spTree>
    <p:extLst>
      <p:ext uri="{BB962C8B-B14F-4D97-AF65-F5344CB8AC3E}">
        <p14:creationId xmlns:p14="http://schemas.microsoft.com/office/powerpoint/2010/main" val="19859638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A236E6E-CCA1-48F4-8FC1-2690E5DA5F74}"/>
              </a:ext>
            </a:extLst>
          </p:cNvPr>
          <p:cNvSpPr>
            <a:spLocks noGrp="1"/>
          </p:cNvSpPr>
          <p:nvPr>
            <p:ph type="title"/>
          </p:nvPr>
        </p:nvSpPr>
        <p:spPr>
          <a:xfrm>
            <a:off x="494675" y="460949"/>
            <a:ext cx="10820400" cy="685800"/>
          </a:xfrm>
        </p:spPr>
        <p:txBody>
          <a:bodyPr/>
          <a:lstStyle/>
          <a:p>
            <a:r>
              <a:rPr lang="en-US" dirty="0" smtClean="0"/>
              <a:t>Prefer </a:t>
            </a:r>
            <a:r>
              <a:rPr lang="en-US" dirty="0" err="1" smtClean="0"/>
              <a:t>const</a:t>
            </a:r>
            <a:r>
              <a:rPr lang="en-US" dirty="0"/>
              <a:t/>
            </a:r>
            <a:br>
              <a:rPr lang="en-US" dirty="0"/>
            </a:br>
            <a:endParaRPr lang="en-US" dirty="0"/>
          </a:p>
        </p:txBody>
      </p:sp>
      <p:sp>
        <p:nvSpPr>
          <p:cNvPr id="10" name="Прямокутник 9"/>
          <p:cNvSpPr/>
          <p:nvPr/>
        </p:nvSpPr>
        <p:spPr>
          <a:xfrm>
            <a:off x="494674" y="2242485"/>
            <a:ext cx="5162824" cy="369332"/>
          </a:xfrm>
          <a:prstGeom prst="rect">
            <a:avLst/>
          </a:prstGeom>
        </p:spPr>
        <p:txBody>
          <a:bodyPr wrap="none">
            <a:spAutoFit/>
          </a:bodyPr>
          <a:lstStyle/>
          <a:p>
            <a:r>
              <a:rPr lang="en-US" dirty="0" err="1"/>
              <a:t>const</a:t>
            </a:r>
            <a:r>
              <a:rPr lang="en-US" dirty="0"/>
              <a:t> prevents the variable to be assigned to another value.</a:t>
            </a:r>
            <a:endParaRPr lang="uk-UA" dirty="0"/>
          </a:p>
        </p:txBody>
      </p:sp>
      <p:pic>
        <p:nvPicPr>
          <p:cNvPr id="11" name="Рисунок 10"/>
          <p:cNvPicPr>
            <a:picLocks noChangeAspect="1"/>
          </p:cNvPicPr>
          <p:nvPr/>
        </p:nvPicPr>
        <p:blipFill>
          <a:blip r:embed="rId2"/>
          <a:stretch>
            <a:fillRect/>
          </a:stretch>
        </p:blipFill>
        <p:spPr>
          <a:xfrm>
            <a:off x="5856566" y="2022320"/>
            <a:ext cx="5856172" cy="1118899"/>
          </a:xfrm>
          <a:prstGeom prst="rect">
            <a:avLst/>
          </a:prstGeom>
        </p:spPr>
      </p:pic>
      <p:sp>
        <p:nvSpPr>
          <p:cNvPr id="13" name="Прямокутник 12"/>
          <p:cNvSpPr/>
          <p:nvPr/>
        </p:nvSpPr>
        <p:spPr>
          <a:xfrm>
            <a:off x="494674" y="1226822"/>
            <a:ext cx="10723785" cy="369332"/>
          </a:xfrm>
          <a:prstGeom prst="rect">
            <a:avLst/>
          </a:prstGeom>
        </p:spPr>
        <p:txBody>
          <a:bodyPr wrap="square">
            <a:spAutoFit/>
          </a:bodyPr>
          <a:lstStyle/>
          <a:p>
            <a:r>
              <a:rPr lang="en-US" dirty="0"/>
              <a:t>JavaScript has a </a:t>
            </a:r>
            <a:r>
              <a:rPr lang="en-US" dirty="0" err="1"/>
              <a:t>const</a:t>
            </a:r>
            <a:r>
              <a:rPr lang="en-US" dirty="0"/>
              <a:t> declaration, which is perfect for functional programming since we won’t be mutating any data.</a:t>
            </a:r>
            <a:endParaRPr lang="uk-UA" dirty="0"/>
          </a:p>
        </p:txBody>
      </p:sp>
      <p:sp>
        <p:nvSpPr>
          <p:cNvPr id="15" name="Прямокутник 14"/>
          <p:cNvSpPr/>
          <p:nvPr/>
        </p:nvSpPr>
        <p:spPr>
          <a:xfrm>
            <a:off x="494674" y="1596154"/>
            <a:ext cx="9959510" cy="646331"/>
          </a:xfrm>
          <a:prstGeom prst="rect">
            <a:avLst/>
          </a:prstGeom>
        </p:spPr>
        <p:txBody>
          <a:bodyPr wrap="square">
            <a:spAutoFit/>
          </a:bodyPr>
          <a:lstStyle/>
          <a:p>
            <a:r>
              <a:rPr lang="en-US" dirty="0"/>
              <a:t>If you are assigning a value to a variable, and you’re not going to be reassigning that value, </a:t>
            </a:r>
            <a:r>
              <a:rPr lang="en-US" dirty="0" err="1"/>
              <a:t>const</a:t>
            </a:r>
            <a:r>
              <a:rPr lang="en-US" dirty="0"/>
              <a:t> is the safest choice and communicates this intent.</a:t>
            </a:r>
            <a:endParaRPr lang="uk-UA" dirty="0"/>
          </a:p>
        </p:txBody>
      </p:sp>
      <p:sp>
        <p:nvSpPr>
          <p:cNvPr id="17" name="Прямокутник 16"/>
          <p:cNvSpPr/>
          <p:nvPr/>
        </p:nvSpPr>
        <p:spPr>
          <a:xfrm>
            <a:off x="434526" y="3452114"/>
            <a:ext cx="11283343" cy="646331"/>
          </a:xfrm>
          <a:prstGeom prst="rect">
            <a:avLst/>
          </a:prstGeom>
        </p:spPr>
        <p:txBody>
          <a:bodyPr wrap="square">
            <a:spAutoFit/>
          </a:bodyPr>
          <a:lstStyle/>
          <a:p>
            <a:r>
              <a:rPr lang="en-US" dirty="0"/>
              <a:t>You should take advantage of the fact that while declaring an object with </a:t>
            </a:r>
            <a:r>
              <a:rPr lang="en-US" dirty="0" err="1"/>
              <a:t>const</a:t>
            </a:r>
            <a:r>
              <a:rPr lang="en-US" dirty="0"/>
              <a:t> doesn’t actually make it immutable (you can still change its properties, etc.), it does at least protect the instance from being reassigned.</a:t>
            </a:r>
            <a:endParaRPr lang="uk-UA" dirty="0"/>
          </a:p>
        </p:txBody>
      </p:sp>
      <p:pic>
        <p:nvPicPr>
          <p:cNvPr id="18" name="Рисунок 17"/>
          <p:cNvPicPr>
            <a:picLocks noChangeAspect="1"/>
          </p:cNvPicPr>
          <p:nvPr/>
        </p:nvPicPr>
        <p:blipFill>
          <a:blip r:embed="rId3"/>
          <a:stretch>
            <a:fillRect/>
          </a:stretch>
        </p:blipFill>
        <p:spPr>
          <a:xfrm>
            <a:off x="685744" y="4467777"/>
            <a:ext cx="4655662" cy="1892079"/>
          </a:xfrm>
          <a:prstGeom prst="rect">
            <a:avLst/>
          </a:prstGeom>
        </p:spPr>
      </p:pic>
      <p:pic>
        <p:nvPicPr>
          <p:cNvPr id="20" name="Рисунок 19"/>
          <p:cNvPicPr>
            <a:picLocks noChangeAspect="1"/>
          </p:cNvPicPr>
          <p:nvPr/>
        </p:nvPicPr>
        <p:blipFill>
          <a:blip r:embed="rId4"/>
          <a:stretch>
            <a:fillRect/>
          </a:stretch>
        </p:blipFill>
        <p:spPr>
          <a:xfrm>
            <a:off x="6053574" y="4467777"/>
            <a:ext cx="4552808" cy="1694593"/>
          </a:xfrm>
          <a:prstGeom prst="rect">
            <a:avLst/>
          </a:prstGeom>
        </p:spPr>
      </p:pic>
    </p:spTree>
    <p:extLst>
      <p:ext uri="{BB962C8B-B14F-4D97-AF65-F5344CB8AC3E}">
        <p14:creationId xmlns:p14="http://schemas.microsoft.com/office/powerpoint/2010/main" val="1756432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A236E6E-CCA1-48F4-8FC1-2690E5DA5F74}"/>
              </a:ext>
            </a:extLst>
          </p:cNvPr>
          <p:cNvSpPr>
            <a:spLocks noGrp="1"/>
          </p:cNvSpPr>
          <p:nvPr>
            <p:ph type="title"/>
          </p:nvPr>
        </p:nvSpPr>
        <p:spPr>
          <a:xfrm>
            <a:off x="494675" y="460949"/>
            <a:ext cx="10820400" cy="685800"/>
          </a:xfrm>
        </p:spPr>
        <p:txBody>
          <a:bodyPr/>
          <a:lstStyle/>
          <a:p>
            <a:r>
              <a:rPr lang="en-US" dirty="0" smtClean="0"/>
              <a:t>Avoid </a:t>
            </a:r>
            <a:r>
              <a:rPr lang="en-US" dirty="0" smtClean="0"/>
              <a:t>loop</a:t>
            </a:r>
            <a:r>
              <a:rPr lang="en-US" dirty="0"/>
              <a:t/>
            </a:r>
            <a:br>
              <a:rPr lang="en-US" dirty="0"/>
            </a:br>
            <a:endParaRPr lang="en-US" dirty="0"/>
          </a:p>
        </p:txBody>
      </p:sp>
      <p:sp>
        <p:nvSpPr>
          <p:cNvPr id="2" name="Місце для тексту 1"/>
          <p:cNvSpPr>
            <a:spLocks noGrp="1"/>
          </p:cNvSpPr>
          <p:nvPr>
            <p:ph type="body" sz="quarter" idx="10"/>
          </p:nvPr>
        </p:nvSpPr>
        <p:spPr>
          <a:xfrm>
            <a:off x="494675" y="1293125"/>
            <a:ext cx="10820400" cy="5162265"/>
          </a:xfrm>
        </p:spPr>
        <p:txBody>
          <a:bodyPr/>
          <a:lstStyle/>
          <a:p>
            <a:r>
              <a:rPr lang="en-US" dirty="0"/>
              <a:t>Replacing loops with array methods</a:t>
            </a:r>
          </a:p>
          <a:p>
            <a:r>
              <a:rPr lang="en-US" dirty="0"/>
              <a:t>Modern languages have better ways to express iterative operations. JavaScript has many useful methods to transform and iterate over arrays</a:t>
            </a:r>
            <a:endParaRPr lang="uk-UA" dirty="0"/>
          </a:p>
        </p:txBody>
      </p:sp>
      <p:pic>
        <p:nvPicPr>
          <p:cNvPr id="3" name="Рисунок 2"/>
          <p:cNvPicPr>
            <a:picLocks noChangeAspect="1"/>
          </p:cNvPicPr>
          <p:nvPr/>
        </p:nvPicPr>
        <p:blipFill>
          <a:blip r:embed="rId3"/>
          <a:stretch>
            <a:fillRect/>
          </a:stretch>
        </p:blipFill>
        <p:spPr>
          <a:xfrm>
            <a:off x="494675" y="2839251"/>
            <a:ext cx="4934639" cy="2762636"/>
          </a:xfrm>
          <a:prstGeom prst="rect">
            <a:avLst/>
          </a:prstGeom>
        </p:spPr>
      </p:pic>
      <p:pic>
        <p:nvPicPr>
          <p:cNvPr id="14" name="Рисунок 13"/>
          <p:cNvPicPr>
            <a:picLocks noChangeAspect="1"/>
          </p:cNvPicPr>
          <p:nvPr/>
        </p:nvPicPr>
        <p:blipFill>
          <a:blip r:embed="rId4"/>
          <a:stretch>
            <a:fillRect/>
          </a:stretch>
        </p:blipFill>
        <p:spPr>
          <a:xfrm>
            <a:off x="6073254" y="3704202"/>
            <a:ext cx="5434200" cy="1001695"/>
          </a:xfrm>
          <a:prstGeom prst="rect">
            <a:avLst/>
          </a:prstGeom>
        </p:spPr>
      </p:pic>
      <p:sp>
        <p:nvSpPr>
          <p:cNvPr id="15" name="TextBox 14"/>
          <p:cNvSpPr txBox="1"/>
          <p:nvPr/>
        </p:nvSpPr>
        <p:spPr>
          <a:xfrm>
            <a:off x="5567580" y="3958959"/>
            <a:ext cx="367408" cy="523220"/>
          </a:xfrm>
          <a:prstGeom prst="rect">
            <a:avLst/>
          </a:prstGeom>
          <a:noFill/>
        </p:spPr>
        <p:txBody>
          <a:bodyPr wrap="none" rtlCol="0">
            <a:spAutoFit/>
          </a:bodyPr>
          <a:lstStyle/>
          <a:p>
            <a:r>
              <a:rPr lang="en-US" sz="2800" dirty="0" smtClean="0"/>
              <a:t>=</a:t>
            </a:r>
            <a:endParaRPr lang="uk-UA" sz="2800" dirty="0"/>
          </a:p>
        </p:txBody>
      </p:sp>
    </p:spTree>
    <p:extLst>
      <p:ext uri="{BB962C8B-B14F-4D97-AF65-F5344CB8AC3E}">
        <p14:creationId xmlns:p14="http://schemas.microsoft.com/office/powerpoint/2010/main" val="266116762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E9033E08-7FE9-4F6D-B155-A8777B4A5A57}">
  <ds:schemaRefs>
    <ds:schemaRef ds:uri="http://purl.org/dc/elements/1.1/"/>
    <ds:schemaRef ds:uri="http://purl.org/dc/terms/"/>
    <ds:schemaRef ds:uri="http://schemas.openxmlformats.org/package/2006/metadata/core-properties"/>
    <ds:schemaRef ds:uri="http://purl.org/dc/dcmitype/"/>
    <ds:schemaRef ds:uri="http://schemas.microsoft.com/office/2006/documentManagement/types"/>
    <ds:schemaRef ds:uri="341e6018-ac0a-4dfb-8409-db9e0d25502e"/>
    <ds:schemaRef ds:uri="http://schemas.microsoft.com/office/2006/metadata/properties"/>
    <ds:schemaRef ds:uri="http://www.w3.org/XML/1998/namespace"/>
    <ds:schemaRef ds:uri="http://schemas.microsoft.com/office/infopath/2007/PartnerControls"/>
    <ds:schemaRef ds:uri="835f28f2-30f1-4728-84d2-86d96e143488"/>
  </ds:schemaRefs>
</ds:datastoreItem>
</file>

<file path=customXml/itemProps3.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3565</TotalTime>
  <Words>1803</Words>
  <Application>Microsoft Office PowerPoint</Application>
  <PresentationFormat>Широкий екран</PresentationFormat>
  <Paragraphs>112</Paragraphs>
  <Slides>23</Slides>
  <Notes>3</Notes>
  <HiddenSlides>0</HiddenSlides>
  <MMClips>0</MMClips>
  <ScaleCrop>false</ScaleCrop>
  <HeadingPairs>
    <vt:vector size="6" baseType="variant">
      <vt:variant>
        <vt:lpstr>Використані шрифти</vt:lpstr>
      </vt:variant>
      <vt:variant>
        <vt:i4>5</vt:i4>
      </vt:variant>
      <vt:variant>
        <vt:lpstr>Тема</vt:lpstr>
      </vt:variant>
      <vt:variant>
        <vt:i4>3</vt:i4>
      </vt:variant>
      <vt:variant>
        <vt:lpstr>Заголовки слайдів</vt:lpstr>
      </vt:variant>
      <vt:variant>
        <vt:i4>23</vt:i4>
      </vt:variant>
    </vt:vector>
  </HeadingPairs>
  <TitlesOfParts>
    <vt:vector size="31" baseType="lpstr">
      <vt:lpstr>Arial</vt:lpstr>
      <vt:lpstr>Calibri</vt:lpstr>
      <vt:lpstr>Open Sans</vt:lpstr>
      <vt:lpstr>Open Sans Regular</vt:lpstr>
      <vt:lpstr>Proxima Nova Black</vt:lpstr>
      <vt:lpstr>1_GRADIENT THEME</vt:lpstr>
      <vt:lpstr>2_GRADIENT THEME</vt:lpstr>
      <vt:lpstr>2_DARK THEME</vt:lpstr>
      <vt:lpstr>Functional Approach to write code</vt:lpstr>
      <vt:lpstr>What is Functional Programming?  </vt:lpstr>
      <vt:lpstr>Why Functional Programming?  </vt:lpstr>
      <vt:lpstr>Pure functions  </vt:lpstr>
      <vt:lpstr>Pure functions  </vt:lpstr>
      <vt:lpstr>Pure functions  </vt:lpstr>
      <vt:lpstr>Pure functions  </vt:lpstr>
      <vt:lpstr>Prefer const </vt:lpstr>
      <vt:lpstr>Avoid loop </vt:lpstr>
      <vt:lpstr>Avoid loop </vt:lpstr>
      <vt:lpstr>Working with objects as immutable  </vt:lpstr>
      <vt:lpstr>Working with objects as immutable  </vt:lpstr>
      <vt:lpstr>Freezing objects  </vt:lpstr>
      <vt:lpstr>Working with array as immutable  </vt:lpstr>
      <vt:lpstr>Working with array as immutable  </vt:lpstr>
      <vt:lpstr>Working with array as immutable  </vt:lpstr>
      <vt:lpstr>Recursion   </vt:lpstr>
      <vt:lpstr>The problem with recursion    </vt:lpstr>
      <vt:lpstr>Optimizing with proper tail calls     </vt:lpstr>
      <vt:lpstr>A simple, non-disruptive option: Trampolines      </vt:lpstr>
      <vt:lpstr>A simple, non-disruptive option: Trampolines      </vt:lpstr>
      <vt:lpstr>Reference:  </vt:lpstr>
      <vt:lpstr>Презентація PowerPoint</vt:lpstr>
    </vt:vector>
  </TitlesOfParts>
  <Company>Verint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RePack by Diakov</cp:lastModifiedBy>
  <cp:revision>103</cp:revision>
  <dcterms:created xsi:type="dcterms:W3CDTF">2018-11-02T13:55:27Z</dcterms:created>
  <dcterms:modified xsi:type="dcterms:W3CDTF">2020-05-23T15:47:49Z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