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4"/>
  </p:notesMasterIdLst>
  <p:sldIdLst>
    <p:sldId id="1229" r:id="rId7"/>
    <p:sldId id="1230" r:id="rId8"/>
    <p:sldId id="1244" r:id="rId9"/>
    <p:sldId id="1231" r:id="rId10"/>
    <p:sldId id="1235" r:id="rId11"/>
    <p:sldId id="1261" r:id="rId12"/>
    <p:sldId id="1262" r:id="rId13"/>
    <p:sldId id="1248" r:id="rId14"/>
    <p:sldId id="1263" r:id="rId15"/>
    <p:sldId id="1264" r:id="rId16"/>
    <p:sldId id="1265" r:id="rId17"/>
    <p:sldId id="1266" r:id="rId18"/>
    <p:sldId id="1268" r:id="rId19"/>
    <p:sldId id="1269" r:id="rId20"/>
    <p:sldId id="1270" r:id="rId21"/>
    <p:sldId id="1243" r:id="rId22"/>
    <p:sldId id="1206" r:id="rId2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9"/>
            <p14:sldId id="1230"/>
            <p14:sldId id="1244"/>
            <p14:sldId id="1231"/>
            <p14:sldId id="1235"/>
            <p14:sldId id="1261"/>
            <p14:sldId id="1262"/>
            <p14:sldId id="1248"/>
            <p14:sldId id="1263"/>
            <p14:sldId id="1264"/>
            <p14:sldId id="1265"/>
            <p14:sldId id="1266"/>
            <p14:sldId id="1268"/>
            <p14:sldId id="1269"/>
            <p14:sldId id="1270"/>
            <p14:sldId id="1243"/>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159B3B"/>
    <a:srgbClr val="E93BDD"/>
    <a:srgbClr val="F26D26"/>
    <a:srgbClr val="BA124A"/>
    <a:srgbClr val="F49EEE"/>
    <a:srgbClr val="42D109"/>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42"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07/06/2020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coryrylan.com/blog/javascript-es6-class-syntax" TargetMode="External"/><Relationship Id="rId2" Type="http://schemas.openxmlformats.org/officeDocument/2006/relationships/hyperlink" Target="https://www.w3schools.com/Js/js_classes.asp" TargetMode="External"/><Relationship Id="rId1" Type="http://schemas.openxmlformats.org/officeDocument/2006/relationships/slideLayout" Target="../slideLayouts/slideLayout3.xml"/><Relationship Id="rId4" Type="http://schemas.openxmlformats.org/officeDocument/2006/relationships/hyperlink" Target="https://dmitripavlutin.com/javascript-classes-complete-guide/#1-definition-class-keyword"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9000">
              <a:schemeClr val="accent6"/>
            </a:gs>
            <a:gs pos="90000">
              <a:schemeClr val="accent4"/>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5831415F-B9DB-4820-AEA0-7D4B3738F685}"/>
              </a:ext>
            </a:extLst>
          </p:cNvPr>
          <p:cNvSpPr>
            <a:spLocks noGrp="1"/>
          </p:cNvSpPr>
          <p:nvPr>
            <p:ph type="title"/>
          </p:nvPr>
        </p:nvSpPr>
        <p:spPr>
          <a:xfrm>
            <a:off x="1095234" y="1409132"/>
            <a:ext cx="7843602" cy="1592706"/>
          </a:xfrm>
        </p:spPr>
        <p:txBody>
          <a:bodyPr/>
          <a:lstStyle/>
          <a:p>
            <a:r>
              <a:rPr lang="en-US" dirty="0" smtClean="0"/>
              <a:t>Classes</a:t>
            </a:r>
            <a:endParaRPr lang="uk-UA" dirty="0"/>
          </a:p>
        </p:txBody>
      </p:sp>
      <p:sp>
        <p:nvSpPr>
          <p:cNvPr id="5" name="Text Placeholder 4">
            <a:extLst>
              <a:ext uri="{FF2B5EF4-FFF2-40B4-BE49-F238E27FC236}">
                <a16:creationId xmlns="" xmlns:a16="http://schemas.microsoft.com/office/drawing/2014/main" id="{548BC74F-B18A-4578-98FC-BCE7C88CA179}"/>
              </a:ext>
            </a:extLst>
          </p:cNvPr>
          <p:cNvSpPr>
            <a:spLocks noGrp="1"/>
          </p:cNvSpPr>
          <p:nvPr>
            <p:ph type="body" sz="quarter" idx="10"/>
          </p:nvPr>
        </p:nvSpPr>
        <p:spPr/>
        <p:txBody>
          <a:bodyPr/>
          <a:lstStyle/>
          <a:p>
            <a:r>
              <a:rPr lang="en-US" dirty="0" smtClean="0"/>
              <a:t>By </a:t>
            </a:r>
            <a:r>
              <a:rPr lang="en-US" dirty="0" err="1" smtClean="0"/>
              <a:t>Anastasiia</a:t>
            </a:r>
            <a:r>
              <a:rPr lang="en-US" dirty="0" smtClean="0"/>
              <a:t> </a:t>
            </a:r>
            <a:r>
              <a:rPr lang="en-US" dirty="0" err="1" smtClean="0"/>
              <a:t>Khudnytska</a:t>
            </a:r>
            <a:endParaRPr lang="uk-UA" dirty="0"/>
          </a:p>
        </p:txBody>
      </p:sp>
    </p:spTree>
    <p:extLst>
      <p:ext uri="{BB962C8B-B14F-4D97-AF65-F5344CB8AC3E}">
        <p14:creationId xmlns:p14="http://schemas.microsoft.com/office/powerpoint/2010/main" val="796952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 xmlns:a16="http://schemas.microsoft.com/office/drawing/2014/main" id="{B89C1B92-534C-47A0-B35C-7F8EBB8DA40C}"/>
              </a:ext>
            </a:extLst>
          </p:cNvPr>
          <p:cNvSpPr>
            <a:spLocks noGrp="1"/>
          </p:cNvSpPr>
          <p:nvPr>
            <p:ph type="title"/>
          </p:nvPr>
        </p:nvSpPr>
        <p:spPr>
          <a:xfrm>
            <a:off x="685800" y="685801"/>
            <a:ext cx="10820400" cy="685800"/>
          </a:xfrm>
        </p:spPr>
        <p:txBody>
          <a:bodyPr/>
          <a:lstStyle/>
          <a:p>
            <a:r>
              <a:rPr lang="en-US" b="1" dirty="0"/>
              <a:t>Parent constructor: super() in constructor()</a:t>
            </a:r>
            <a:br>
              <a:rPr lang="en-US" b="1" dirty="0"/>
            </a:br>
            <a:r>
              <a:rPr lang="en-US" b="1" dirty="0"/>
              <a:t/>
            </a:r>
            <a:br>
              <a:rPr lang="en-US" b="1" dirty="0"/>
            </a:br>
            <a:r>
              <a:rPr lang="en-US" b="1" dirty="0"/>
              <a:t/>
            </a:r>
            <a:br>
              <a:rPr lang="en-US" b="1" dirty="0"/>
            </a:br>
            <a:r>
              <a:rPr lang="en-US" dirty="0"/>
              <a:t/>
            </a:r>
            <a:br>
              <a:rPr lang="en-US" dirty="0"/>
            </a:br>
            <a:r>
              <a:rPr lang="en-US" b="1" dirty="0"/>
              <a:t/>
            </a:r>
            <a:br>
              <a:rPr lang="en-US" b="1" dirty="0"/>
            </a:br>
            <a:endParaRPr lang="uk-UA" dirty="0"/>
          </a:p>
        </p:txBody>
      </p:sp>
      <p:sp>
        <p:nvSpPr>
          <p:cNvPr id="2" name="Прямокутник 1"/>
          <p:cNvSpPr/>
          <p:nvPr/>
        </p:nvSpPr>
        <p:spPr>
          <a:xfrm>
            <a:off x="672921" y="1543172"/>
            <a:ext cx="4671811" cy="923330"/>
          </a:xfrm>
          <a:prstGeom prst="rect">
            <a:avLst/>
          </a:prstGeom>
        </p:spPr>
        <p:txBody>
          <a:bodyPr wrap="square">
            <a:spAutoFit/>
          </a:bodyPr>
          <a:lstStyle/>
          <a:p>
            <a:r>
              <a:rPr lang="en-US" dirty="0"/>
              <a:t>If you’d like to call the parent constructor in a child class, you need to use the super() special function available in the child constructor.</a:t>
            </a:r>
            <a:endParaRPr lang="uk-UA" dirty="0"/>
          </a:p>
        </p:txBody>
      </p:sp>
      <p:sp>
        <p:nvSpPr>
          <p:cNvPr id="4" name="Прямокутник 3"/>
          <p:cNvSpPr/>
          <p:nvPr/>
        </p:nvSpPr>
        <p:spPr>
          <a:xfrm>
            <a:off x="685800" y="3110977"/>
            <a:ext cx="4658932" cy="923330"/>
          </a:xfrm>
          <a:prstGeom prst="rect">
            <a:avLst/>
          </a:prstGeom>
        </p:spPr>
        <p:txBody>
          <a:bodyPr wrap="square">
            <a:spAutoFit/>
          </a:bodyPr>
          <a:lstStyle/>
          <a:p>
            <a:r>
              <a:rPr lang="en-US" dirty="0"/>
              <a:t>For example, let’s make </a:t>
            </a:r>
            <a:r>
              <a:rPr lang="en-US" dirty="0" err="1"/>
              <a:t>ContentWriter</a:t>
            </a:r>
            <a:r>
              <a:rPr lang="en-US" dirty="0"/>
              <a:t> constructor call the parent constructor of User, as well as initialize the posts field:</a:t>
            </a:r>
            <a:endParaRPr lang="uk-UA" dirty="0"/>
          </a:p>
        </p:txBody>
      </p:sp>
      <p:pic>
        <p:nvPicPr>
          <p:cNvPr id="5" name="Рисунок 4"/>
          <p:cNvPicPr>
            <a:picLocks noChangeAspect="1"/>
          </p:cNvPicPr>
          <p:nvPr/>
        </p:nvPicPr>
        <p:blipFill>
          <a:blip r:embed="rId2"/>
          <a:stretch>
            <a:fillRect/>
          </a:stretch>
        </p:blipFill>
        <p:spPr>
          <a:xfrm>
            <a:off x="5580481" y="1543172"/>
            <a:ext cx="6182588" cy="4982270"/>
          </a:xfrm>
          <a:prstGeom prst="rect">
            <a:avLst/>
          </a:prstGeom>
        </p:spPr>
      </p:pic>
      <p:sp>
        <p:nvSpPr>
          <p:cNvPr id="11" name="Прямокутник 10"/>
          <p:cNvSpPr/>
          <p:nvPr/>
        </p:nvSpPr>
        <p:spPr>
          <a:xfrm>
            <a:off x="672921" y="4034307"/>
            <a:ext cx="4530144" cy="646331"/>
          </a:xfrm>
          <a:prstGeom prst="rect">
            <a:avLst/>
          </a:prstGeom>
        </p:spPr>
        <p:txBody>
          <a:bodyPr wrap="square">
            <a:spAutoFit/>
          </a:bodyPr>
          <a:lstStyle/>
          <a:p>
            <a:r>
              <a:rPr lang="en-US" dirty="0"/>
              <a:t>super(name) inside the child class </a:t>
            </a:r>
            <a:r>
              <a:rPr lang="en-US" dirty="0" err="1"/>
              <a:t>ContentWriter</a:t>
            </a:r>
            <a:r>
              <a:rPr lang="en-US" dirty="0"/>
              <a:t> executes the constructor of the parent class User.</a:t>
            </a:r>
            <a:endParaRPr lang="uk-UA" dirty="0"/>
          </a:p>
        </p:txBody>
      </p:sp>
    </p:spTree>
    <p:extLst>
      <p:ext uri="{BB962C8B-B14F-4D97-AF65-F5344CB8AC3E}">
        <p14:creationId xmlns:p14="http://schemas.microsoft.com/office/powerpoint/2010/main" val="4080449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 xmlns:a16="http://schemas.microsoft.com/office/drawing/2014/main" id="{B89C1B92-534C-47A0-B35C-7F8EBB8DA40C}"/>
              </a:ext>
            </a:extLst>
          </p:cNvPr>
          <p:cNvSpPr>
            <a:spLocks noGrp="1"/>
          </p:cNvSpPr>
          <p:nvPr>
            <p:ph type="title"/>
          </p:nvPr>
        </p:nvSpPr>
        <p:spPr>
          <a:xfrm>
            <a:off x="685800" y="685801"/>
            <a:ext cx="10820400" cy="685800"/>
          </a:xfrm>
        </p:spPr>
        <p:txBody>
          <a:bodyPr/>
          <a:lstStyle/>
          <a:p>
            <a:r>
              <a:rPr lang="en-US" b="1" dirty="0"/>
              <a:t>Parent instance: super in methods</a:t>
            </a:r>
            <a:br>
              <a:rPr lang="en-US" b="1" dirty="0"/>
            </a:br>
            <a:r>
              <a:rPr lang="en-US" b="1" dirty="0"/>
              <a:t/>
            </a:r>
            <a:br>
              <a:rPr lang="en-US" b="1" dirty="0"/>
            </a:br>
            <a:r>
              <a:rPr lang="en-US" b="1" dirty="0"/>
              <a:t/>
            </a:r>
            <a:br>
              <a:rPr lang="en-US" b="1" dirty="0"/>
            </a:br>
            <a:r>
              <a:rPr lang="en-US" b="1" dirty="0"/>
              <a:t/>
            </a:r>
            <a:br>
              <a:rPr lang="en-US" b="1" dirty="0"/>
            </a:br>
            <a:r>
              <a:rPr lang="en-US" dirty="0"/>
              <a:t/>
            </a:r>
            <a:br>
              <a:rPr lang="en-US" dirty="0"/>
            </a:br>
            <a:r>
              <a:rPr lang="en-US" b="1" dirty="0"/>
              <a:t/>
            </a:r>
            <a:br>
              <a:rPr lang="en-US" b="1" dirty="0"/>
            </a:br>
            <a:endParaRPr lang="uk-UA" dirty="0"/>
          </a:p>
        </p:txBody>
      </p:sp>
      <p:sp>
        <p:nvSpPr>
          <p:cNvPr id="8" name="Прямокутник 7"/>
          <p:cNvSpPr/>
          <p:nvPr/>
        </p:nvSpPr>
        <p:spPr>
          <a:xfrm>
            <a:off x="685800" y="1371601"/>
            <a:ext cx="4543023" cy="923330"/>
          </a:xfrm>
          <a:prstGeom prst="rect">
            <a:avLst/>
          </a:prstGeom>
        </p:spPr>
        <p:txBody>
          <a:bodyPr wrap="square">
            <a:spAutoFit/>
          </a:bodyPr>
          <a:lstStyle/>
          <a:p>
            <a:r>
              <a:rPr lang="en-US" dirty="0"/>
              <a:t>If you’d like to access the parent method inside of a child method, you can use the special shortcut super.</a:t>
            </a:r>
            <a:endParaRPr lang="uk-UA" dirty="0"/>
          </a:p>
        </p:txBody>
      </p:sp>
      <p:pic>
        <p:nvPicPr>
          <p:cNvPr id="9" name="Рисунок 8"/>
          <p:cNvPicPr>
            <a:picLocks noChangeAspect="1"/>
          </p:cNvPicPr>
          <p:nvPr/>
        </p:nvPicPr>
        <p:blipFill>
          <a:blip r:embed="rId2"/>
          <a:stretch>
            <a:fillRect/>
          </a:stretch>
        </p:blipFill>
        <p:spPr>
          <a:xfrm>
            <a:off x="5769735" y="1371601"/>
            <a:ext cx="4893972" cy="5295048"/>
          </a:xfrm>
          <a:prstGeom prst="rect">
            <a:avLst/>
          </a:prstGeom>
        </p:spPr>
      </p:pic>
      <p:sp>
        <p:nvSpPr>
          <p:cNvPr id="11" name="Прямокутник 10"/>
          <p:cNvSpPr/>
          <p:nvPr/>
        </p:nvSpPr>
        <p:spPr>
          <a:xfrm>
            <a:off x="685800" y="3418960"/>
            <a:ext cx="4749085" cy="1477328"/>
          </a:xfrm>
          <a:prstGeom prst="rect">
            <a:avLst/>
          </a:prstGeom>
        </p:spPr>
        <p:txBody>
          <a:bodyPr wrap="square">
            <a:spAutoFit/>
          </a:bodyPr>
          <a:lstStyle/>
          <a:p>
            <a:r>
              <a:rPr lang="en-US" dirty="0" err="1"/>
              <a:t>getName</a:t>
            </a:r>
            <a:r>
              <a:rPr lang="en-US" dirty="0"/>
              <a:t>() of the child class </a:t>
            </a:r>
            <a:r>
              <a:rPr lang="en-US" dirty="0" err="1"/>
              <a:t>ContentWriter</a:t>
            </a:r>
            <a:r>
              <a:rPr lang="en-US" dirty="0"/>
              <a:t> accesses the method </a:t>
            </a:r>
            <a:r>
              <a:rPr lang="en-US" dirty="0" err="1"/>
              <a:t>super.getName</a:t>
            </a:r>
            <a:r>
              <a:rPr lang="en-US" dirty="0"/>
              <a:t>() directly from the parent class User.</a:t>
            </a:r>
          </a:p>
          <a:p>
            <a:endParaRPr lang="en-US" dirty="0"/>
          </a:p>
          <a:p>
            <a:r>
              <a:rPr lang="en-US" dirty="0"/>
              <a:t>This feature is called method overriding.</a:t>
            </a:r>
            <a:endParaRPr lang="uk-UA" dirty="0"/>
          </a:p>
        </p:txBody>
      </p:sp>
    </p:spTree>
    <p:extLst>
      <p:ext uri="{BB962C8B-B14F-4D97-AF65-F5344CB8AC3E}">
        <p14:creationId xmlns:p14="http://schemas.microsoft.com/office/powerpoint/2010/main" val="3907945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 xmlns:a16="http://schemas.microsoft.com/office/drawing/2014/main" id="{B89C1B92-534C-47A0-B35C-7F8EBB8DA40C}"/>
              </a:ext>
            </a:extLst>
          </p:cNvPr>
          <p:cNvSpPr>
            <a:spLocks noGrp="1"/>
          </p:cNvSpPr>
          <p:nvPr>
            <p:ph type="title"/>
          </p:nvPr>
        </p:nvSpPr>
        <p:spPr>
          <a:xfrm>
            <a:off x="685800" y="685801"/>
            <a:ext cx="10820400" cy="685800"/>
          </a:xfrm>
        </p:spPr>
        <p:txBody>
          <a:bodyPr/>
          <a:lstStyle/>
          <a:p>
            <a:r>
              <a:rPr lang="en-US" b="1" dirty="0"/>
              <a:t>Object type checking: </a:t>
            </a:r>
            <a:r>
              <a:rPr lang="en-US" b="1" dirty="0" err="1"/>
              <a:t>instanceof</a:t>
            </a: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dirty="0"/>
              <a:t/>
            </a:r>
            <a:br>
              <a:rPr lang="en-US" dirty="0"/>
            </a:br>
            <a:r>
              <a:rPr lang="en-US" b="1" dirty="0"/>
              <a:t/>
            </a:r>
            <a:br>
              <a:rPr lang="en-US" b="1" dirty="0"/>
            </a:br>
            <a:endParaRPr lang="uk-UA" dirty="0"/>
          </a:p>
        </p:txBody>
      </p:sp>
      <p:sp>
        <p:nvSpPr>
          <p:cNvPr id="2" name="Прямокутник 1"/>
          <p:cNvSpPr/>
          <p:nvPr/>
        </p:nvSpPr>
        <p:spPr>
          <a:xfrm>
            <a:off x="685800" y="1508854"/>
            <a:ext cx="5135451" cy="646331"/>
          </a:xfrm>
          <a:prstGeom prst="rect">
            <a:avLst/>
          </a:prstGeom>
        </p:spPr>
        <p:txBody>
          <a:bodyPr wrap="square">
            <a:spAutoFit/>
          </a:bodyPr>
          <a:lstStyle/>
          <a:p>
            <a:r>
              <a:rPr lang="en-US" dirty="0"/>
              <a:t>object </a:t>
            </a:r>
            <a:r>
              <a:rPr lang="en-US" dirty="0" err="1"/>
              <a:t>instanceof</a:t>
            </a:r>
            <a:r>
              <a:rPr lang="en-US" dirty="0"/>
              <a:t> Class is the operator that determines if object is an instance of Class.</a:t>
            </a:r>
            <a:endParaRPr lang="uk-UA" dirty="0"/>
          </a:p>
        </p:txBody>
      </p:sp>
      <p:pic>
        <p:nvPicPr>
          <p:cNvPr id="3" name="Рисунок 2"/>
          <p:cNvPicPr>
            <a:picLocks noChangeAspect="1"/>
          </p:cNvPicPr>
          <p:nvPr/>
        </p:nvPicPr>
        <p:blipFill>
          <a:blip r:embed="rId2"/>
          <a:stretch>
            <a:fillRect/>
          </a:stretch>
        </p:blipFill>
        <p:spPr>
          <a:xfrm>
            <a:off x="7285600" y="1964029"/>
            <a:ext cx="4220600" cy="4412446"/>
          </a:xfrm>
          <a:prstGeom prst="rect">
            <a:avLst/>
          </a:prstGeom>
        </p:spPr>
      </p:pic>
      <p:sp>
        <p:nvSpPr>
          <p:cNvPr id="4" name="Прямокутник 3"/>
          <p:cNvSpPr/>
          <p:nvPr/>
        </p:nvSpPr>
        <p:spPr>
          <a:xfrm>
            <a:off x="685800" y="2738477"/>
            <a:ext cx="6096000" cy="2308324"/>
          </a:xfrm>
          <a:prstGeom prst="rect">
            <a:avLst/>
          </a:prstGeom>
        </p:spPr>
        <p:txBody>
          <a:bodyPr>
            <a:spAutoFit/>
          </a:bodyPr>
          <a:lstStyle/>
          <a:p>
            <a:r>
              <a:rPr lang="en-US" dirty="0"/>
              <a:t>user is an instance of User class, user </a:t>
            </a:r>
            <a:r>
              <a:rPr lang="en-US" dirty="0" err="1"/>
              <a:t>instanceof</a:t>
            </a:r>
            <a:r>
              <a:rPr lang="en-US" dirty="0"/>
              <a:t> User evaluates to true.</a:t>
            </a:r>
          </a:p>
          <a:p>
            <a:endParaRPr lang="en-US" dirty="0"/>
          </a:p>
          <a:p>
            <a:r>
              <a:rPr lang="en-US" dirty="0"/>
              <a:t>The empty object {} is not an instance of User, correspondingly </a:t>
            </a:r>
            <a:r>
              <a:rPr lang="en-US" dirty="0" err="1"/>
              <a:t>obj</a:t>
            </a:r>
            <a:r>
              <a:rPr lang="en-US" dirty="0"/>
              <a:t> </a:t>
            </a:r>
            <a:r>
              <a:rPr lang="en-US" dirty="0" err="1"/>
              <a:t>instanceof</a:t>
            </a:r>
            <a:r>
              <a:rPr lang="en-US" dirty="0"/>
              <a:t> User is false.</a:t>
            </a:r>
          </a:p>
          <a:p>
            <a:endParaRPr lang="en-US" dirty="0"/>
          </a:p>
          <a:p>
            <a:r>
              <a:rPr lang="en-US" dirty="0" err="1"/>
              <a:t>instanceof</a:t>
            </a:r>
            <a:r>
              <a:rPr lang="en-US" dirty="0"/>
              <a:t> is polymorphic: the operator detects a child as an instance of the parent class.</a:t>
            </a:r>
            <a:endParaRPr lang="uk-UA" dirty="0"/>
          </a:p>
        </p:txBody>
      </p:sp>
    </p:spTree>
    <p:extLst>
      <p:ext uri="{BB962C8B-B14F-4D97-AF65-F5344CB8AC3E}">
        <p14:creationId xmlns:p14="http://schemas.microsoft.com/office/powerpoint/2010/main" val="1744128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 xmlns:a16="http://schemas.microsoft.com/office/drawing/2014/main" id="{B89C1B92-534C-47A0-B35C-7F8EBB8DA40C}"/>
              </a:ext>
            </a:extLst>
          </p:cNvPr>
          <p:cNvSpPr>
            <a:spLocks noGrp="1"/>
          </p:cNvSpPr>
          <p:nvPr>
            <p:ph type="title"/>
          </p:nvPr>
        </p:nvSpPr>
        <p:spPr>
          <a:xfrm>
            <a:off x="685800" y="685801"/>
            <a:ext cx="10820400" cy="685800"/>
          </a:xfrm>
        </p:spPr>
        <p:txBody>
          <a:bodyPr/>
          <a:lstStyle/>
          <a:p>
            <a:r>
              <a:rPr lang="en-US" b="1" dirty="0"/>
              <a:t>Object type checking: </a:t>
            </a:r>
            <a:r>
              <a:rPr lang="en-US" b="1" dirty="0" err="1"/>
              <a:t>instanceof</a:t>
            </a: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dirty="0"/>
              <a:t/>
            </a:r>
            <a:br>
              <a:rPr lang="en-US" dirty="0"/>
            </a:br>
            <a:r>
              <a:rPr lang="en-US" b="1" dirty="0"/>
              <a:t/>
            </a:r>
            <a:br>
              <a:rPr lang="en-US" b="1" dirty="0"/>
            </a:br>
            <a:endParaRPr lang="uk-UA" dirty="0"/>
          </a:p>
        </p:txBody>
      </p:sp>
      <p:pic>
        <p:nvPicPr>
          <p:cNvPr id="5" name="Рисунок 4"/>
          <p:cNvPicPr>
            <a:picLocks noChangeAspect="1"/>
          </p:cNvPicPr>
          <p:nvPr/>
        </p:nvPicPr>
        <p:blipFill>
          <a:blip r:embed="rId2"/>
          <a:stretch>
            <a:fillRect/>
          </a:stretch>
        </p:blipFill>
        <p:spPr>
          <a:xfrm>
            <a:off x="685800" y="1503820"/>
            <a:ext cx="5620534" cy="4648849"/>
          </a:xfrm>
          <a:prstGeom prst="rect">
            <a:avLst/>
          </a:prstGeom>
        </p:spPr>
      </p:pic>
      <p:sp>
        <p:nvSpPr>
          <p:cNvPr id="6" name="Прямокутник 5"/>
          <p:cNvSpPr/>
          <p:nvPr/>
        </p:nvSpPr>
        <p:spPr>
          <a:xfrm>
            <a:off x="6646572" y="1503820"/>
            <a:ext cx="4859628" cy="3139321"/>
          </a:xfrm>
          <a:prstGeom prst="rect">
            <a:avLst/>
          </a:prstGeom>
        </p:spPr>
        <p:txBody>
          <a:bodyPr wrap="square">
            <a:spAutoFit/>
          </a:bodyPr>
          <a:lstStyle/>
          <a:p>
            <a:r>
              <a:rPr lang="en-US" dirty="0"/>
              <a:t>writer is an instance of the child class </a:t>
            </a:r>
            <a:r>
              <a:rPr lang="en-US" dirty="0" err="1"/>
              <a:t>ContentWriter</a:t>
            </a:r>
            <a:r>
              <a:rPr lang="en-US" dirty="0"/>
              <a:t>. The operator writer </a:t>
            </a:r>
            <a:r>
              <a:rPr lang="en-US" dirty="0" err="1"/>
              <a:t>instanceof</a:t>
            </a:r>
            <a:r>
              <a:rPr lang="en-US" dirty="0"/>
              <a:t> </a:t>
            </a:r>
            <a:r>
              <a:rPr lang="en-US" dirty="0" err="1"/>
              <a:t>ContentWriter</a:t>
            </a:r>
            <a:r>
              <a:rPr lang="en-US" dirty="0"/>
              <a:t> evaluates to true.</a:t>
            </a:r>
          </a:p>
          <a:p>
            <a:endParaRPr lang="en-US" dirty="0"/>
          </a:p>
          <a:p>
            <a:r>
              <a:rPr lang="en-US" dirty="0"/>
              <a:t>At the same time </a:t>
            </a:r>
            <a:r>
              <a:rPr lang="en-US" dirty="0" err="1"/>
              <a:t>ContentWriter</a:t>
            </a:r>
            <a:r>
              <a:rPr lang="en-US" dirty="0"/>
              <a:t> is a child class of User. So writer </a:t>
            </a:r>
            <a:r>
              <a:rPr lang="en-US" dirty="0" err="1"/>
              <a:t>instanceof</a:t>
            </a:r>
            <a:r>
              <a:rPr lang="en-US" dirty="0"/>
              <a:t> User evaluates to true as well</a:t>
            </a:r>
            <a:r>
              <a:rPr lang="en-US" dirty="0" smtClean="0"/>
              <a:t>.</a:t>
            </a:r>
            <a:endParaRPr lang="uk-UA" dirty="0" smtClean="0"/>
          </a:p>
          <a:p>
            <a:endParaRPr lang="uk-UA" dirty="0" smtClean="0"/>
          </a:p>
          <a:p>
            <a:endParaRPr lang="uk-UA" dirty="0"/>
          </a:p>
          <a:p>
            <a:r>
              <a:rPr lang="en-US" dirty="0"/>
              <a:t>What if you’d like to determine the exact class of the instance? You can use the constructor property and compare directly with the class:</a:t>
            </a:r>
            <a:endParaRPr lang="uk-UA" dirty="0"/>
          </a:p>
        </p:txBody>
      </p:sp>
      <p:pic>
        <p:nvPicPr>
          <p:cNvPr id="8" name="Рисунок 7"/>
          <p:cNvPicPr>
            <a:picLocks noChangeAspect="1"/>
          </p:cNvPicPr>
          <p:nvPr/>
        </p:nvPicPr>
        <p:blipFill>
          <a:blip r:embed="rId3"/>
          <a:stretch>
            <a:fillRect/>
          </a:stretch>
        </p:blipFill>
        <p:spPr>
          <a:xfrm>
            <a:off x="6646572" y="4775360"/>
            <a:ext cx="4887007" cy="447737"/>
          </a:xfrm>
          <a:prstGeom prst="rect">
            <a:avLst/>
          </a:prstGeom>
        </p:spPr>
      </p:pic>
    </p:spTree>
    <p:extLst>
      <p:ext uri="{BB962C8B-B14F-4D97-AF65-F5344CB8AC3E}">
        <p14:creationId xmlns:p14="http://schemas.microsoft.com/office/powerpoint/2010/main" val="37748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 xmlns:a16="http://schemas.microsoft.com/office/drawing/2014/main" id="{B89C1B92-534C-47A0-B35C-7F8EBB8DA40C}"/>
              </a:ext>
            </a:extLst>
          </p:cNvPr>
          <p:cNvSpPr>
            <a:spLocks noGrp="1"/>
          </p:cNvSpPr>
          <p:nvPr>
            <p:ph type="title"/>
          </p:nvPr>
        </p:nvSpPr>
        <p:spPr>
          <a:xfrm>
            <a:off x="685800" y="685801"/>
            <a:ext cx="10820400" cy="685800"/>
          </a:xfrm>
        </p:spPr>
        <p:txBody>
          <a:bodyPr/>
          <a:lstStyle/>
          <a:p>
            <a:r>
              <a:rPr lang="en-US" b="1" dirty="0"/>
              <a:t>Classes and prototypes</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dirty="0"/>
              <a:t/>
            </a:r>
            <a:br>
              <a:rPr lang="en-US" dirty="0"/>
            </a:br>
            <a:r>
              <a:rPr lang="en-US" b="1" dirty="0"/>
              <a:t/>
            </a:r>
            <a:br>
              <a:rPr lang="en-US" b="1" dirty="0"/>
            </a:br>
            <a:endParaRPr lang="uk-UA" dirty="0"/>
          </a:p>
        </p:txBody>
      </p:sp>
      <p:sp>
        <p:nvSpPr>
          <p:cNvPr id="2" name="Прямокутник 1"/>
          <p:cNvSpPr/>
          <p:nvPr/>
        </p:nvSpPr>
        <p:spPr>
          <a:xfrm>
            <a:off x="287628" y="1371601"/>
            <a:ext cx="11616743" cy="1477328"/>
          </a:xfrm>
          <a:prstGeom prst="rect">
            <a:avLst/>
          </a:prstGeom>
        </p:spPr>
        <p:txBody>
          <a:bodyPr wrap="square">
            <a:spAutoFit/>
          </a:bodyPr>
          <a:lstStyle/>
          <a:p>
            <a:r>
              <a:rPr lang="en-US" dirty="0"/>
              <a:t>I must say that the class syntax in JavaScript does a great job to abstract from the prototypal inheritance. To describe the class syntax I haven’t even used the term prototype</a:t>
            </a:r>
            <a:r>
              <a:rPr lang="en-US" dirty="0" smtClean="0"/>
              <a:t>.</a:t>
            </a:r>
            <a:endParaRPr lang="en-US" dirty="0"/>
          </a:p>
          <a:p>
            <a:r>
              <a:rPr lang="en-US" dirty="0"/>
              <a:t>But the classes are built on top of the prototypal inheritance. Every class is a function, and creates an instance when invoked as a constructor</a:t>
            </a:r>
            <a:r>
              <a:rPr lang="en-US" dirty="0" smtClean="0"/>
              <a:t>.</a:t>
            </a:r>
            <a:endParaRPr lang="en-US" dirty="0"/>
          </a:p>
          <a:p>
            <a:r>
              <a:rPr lang="en-US" dirty="0"/>
              <a:t>The following two code snippets are equivalent.</a:t>
            </a:r>
            <a:endParaRPr lang="uk-UA" dirty="0"/>
          </a:p>
        </p:txBody>
      </p:sp>
      <p:pic>
        <p:nvPicPr>
          <p:cNvPr id="3" name="Рисунок 2"/>
          <p:cNvPicPr>
            <a:picLocks noChangeAspect="1"/>
          </p:cNvPicPr>
          <p:nvPr/>
        </p:nvPicPr>
        <p:blipFill>
          <a:blip r:embed="rId2"/>
          <a:stretch>
            <a:fillRect/>
          </a:stretch>
        </p:blipFill>
        <p:spPr>
          <a:xfrm>
            <a:off x="799783" y="3455479"/>
            <a:ext cx="3897389" cy="3045858"/>
          </a:xfrm>
          <a:prstGeom prst="rect">
            <a:avLst/>
          </a:prstGeom>
        </p:spPr>
      </p:pic>
      <p:pic>
        <p:nvPicPr>
          <p:cNvPr id="4" name="Рисунок 3"/>
          <p:cNvPicPr>
            <a:picLocks noChangeAspect="1"/>
          </p:cNvPicPr>
          <p:nvPr/>
        </p:nvPicPr>
        <p:blipFill>
          <a:blip r:embed="rId3"/>
          <a:stretch>
            <a:fillRect/>
          </a:stretch>
        </p:blipFill>
        <p:spPr>
          <a:xfrm>
            <a:off x="6742857" y="3440107"/>
            <a:ext cx="4526642" cy="3076603"/>
          </a:xfrm>
          <a:prstGeom prst="rect">
            <a:avLst/>
          </a:prstGeom>
        </p:spPr>
      </p:pic>
      <p:sp>
        <p:nvSpPr>
          <p:cNvPr id="7" name="Прямокутник 6"/>
          <p:cNvSpPr/>
          <p:nvPr/>
        </p:nvSpPr>
        <p:spPr>
          <a:xfrm>
            <a:off x="7248611" y="2959852"/>
            <a:ext cx="2537233" cy="369332"/>
          </a:xfrm>
          <a:prstGeom prst="rect">
            <a:avLst/>
          </a:prstGeom>
        </p:spPr>
        <p:txBody>
          <a:bodyPr wrap="none">
            <a:spAutoFit/>
          </a:bodyPr>
          <a:lstStyle/>
          <a:p>
            <a:r>
              <a:rPr lang="en-US" dirty="0"/>
              <a:t>The version using prototype:</a:t>
            </a:r>
            <a:endParaRPr lang="uk-UA" dirty="0"/>
          </a:p>
        </p:txBody>
      </p:sp>
      <p:sp>
        <p:nvSpPr>
          <p:cNvPr id="9" name="Прямокутник 8"/>
          <p:cNvSpPr/>
          <p:nvPr/>
        </p:nvSpPr>
        <p:spPr>
          <a:xfrm>
            <a:off x="1750672" y="2967538"/>
            <a:ext cx="1658787" cy="369332"/>
          </a:xfrm>
          <a:prstGeom prst="rect">
            <a:avLst/>
          </a:prstGeom>
        </p:spPr>
        <p:txBody>
          <a:bodyPr wrap="none">
            <a:spAutoFit/>
          </a:bodyPr>
          <a:lstStyle/>
          <a:p>
            <a:r>
              <a:rPr lang="en-US" dirty="0"/>
              <a:t>The class version:</a:t>
            </a:r>
            <a:endParaRPr lang="uk-UA" dirty="0"/>
          </a:p>
        </p:txBody>
      </p:sp>
    </p:spTree>
    <p:extLst>
      <p:ext uri="{BB962C8B-B14F-4D97-AF65-F5344CB8AC3E}">
        <p14:creationId xmlns:p14="http://schemas.microsoft.com/office/powerpoint/2010/main" val="2374372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89C1B92-534C-47A0-B35C-7F8EBB8DA40C}"/>
              </a:ext>
            </a:extLst>
          </p:cNvPr>
          <p:cNvSpPr>
            <a:spLocks noGrp="1"/>
          </p:cNvSpPr>
          <p:nvPr>
            <p:ph type="title"/>
          </p:nvPr>
        </p:nvSpPr>
        <p:spPr/>
        <p:txBody>
          <a:bodyPr/>
          <a:lstStyle/>
          <a:p>
            <a:r>
              <a:rPr lang="en-US" b="1" dirty="0"/>
              <a:t>Conclusion</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endParaRPr lang="uk-UA" dirty="0"/>
          </a:p>
        </p:txBody>
      </p:sp>
      <p:sp>
        <p:nvSpPr>
          <p:cNvPr id="2" name="Прямокутник 1"/>
          <p:cNvSpPr/>
          <p:nvPr/>
        </p:nvSpPr>
        <p:spPr>
          <a:xfrm>
            <a:off x="811369" y="2406589"/>
            <a:ext cx="8203842" cy="2862322"/>
          </a:xfrm>
          <a:prstGeom prst="rect">
            <a:avLst/>
          </a:prstGeom>
        </p:spPr>
        <p:txBody>
          <a:bodyPr wrap="square">
            <a:spAutoFit/>
          </a:bodyPr>
          <a:lstStyle/>
          <a:p>
            <a:r>
              <a:rPr lang="en-US" dirty="0">
                <a:solidFill>
                  <a:srgbClr val="8F2585"/>
                </a:solidFill>
              </a:rPr>
              <a:t>JavaScript classes initialize instances with constructors, define fields and methods. You can attach fields and methods even on the class itself using the static keyword.</a:t>
            </a:r>
          </a:p>
          <a:p>
            <a:endParaRPr lang="en-US" dirty="0">
              <a:solidFill>
                <a:srgbClr val="8F2585"/>
              </a:solidFill>
            </a:endParaRPr>
          </a:p>
          <a:p>
            <a:r>
              <a:rPr lang="en-US" dirty="0">
                <a:solidFill>
                  <a:srgbClr val="8F2585"/>
                </a:solidFill>
              </a:rPr>
              <a:t>Inheritance is achieved using extends keyword: you can easily create a child class from a parent. super keyword is used to access the parent class from a child class.</a:t>
            </a:r>
          </a:p>
          <a:p>
            <a:endParaRPr lang="en-US" dirty="0">
              <a:solidFill>
                <a:srgbClr val="8F2585"/>
              </a:solidFill>
            </a:endParaRPr>
          </a:p>
          <a:p>
            <a:r>
              <a:rPr lang="en-US" dirty="0">
                <a:solidFill>
                  <a:srgbClr val="8F2585"/>
                </a:solidFill>
              </a:rPr>
              <a:t>To take advantage of encapsulation, make the fields and methods private to hide the internal details of your classes. The private fields and methods names must begin with #.</a:t>
            </a:r>
          </a:p>
          <a:p>
            <a:endParaRPr lang="en-US" dirty="0">
              <a:solidFill>
                <a:srgbClr val="8F2585"/>
              </a:solidFill>
            </a:endParaRPr>
          </a:p>
          <a:p>
            <a:r>
              <a:rPr lang="en-US" dirty="0">
                <a:solidFill>
                  <a:srgbClr val="8F2585"/>
                </a:solidFill>
              </a:rPr>
              <a:t>The classes in JavaScript become more and more convenient to use.</a:t>
            </a:r>
            <a:endParaRPr lang="uk-UA" dirty="0">
              <a:solidFill>
                <a:srgbClr val="8F2585"/>
              </a:solidFill>
            </a:endParaRPr>
          </a:p>
        </p:txBody>
      </p:sp>
    </p:spTree>
    <p:extLst>
      <p:ext uri="{BB962C8B-B14F-4D97-AF65-F5344CB8AC3E}">
        <p14:creationId xmlns:p14="http://schemas.microsoft.com/office/powerpoint/2010/main" val="639763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89C1B92-534C-47A0-B35C-7F8EBB8DA40C}"/>
              </a:ext>
            </a:extLst>
          </p:cNvPr>
          <p:cNvSpPr>
            <a:spLocks noGrp="1"/>
          </p:cNvSpPr>
          <p:nvPr>
            <p:ph type="title"/>
          </p:nvPr>
        </p:nvSpPr>
        <p:spPr>
          <a:xfrm>
            <a:off x="596900" y="571501"/>
            <a:ext cx="10820400" cy="685800"/>
          </a:xfrm>
        </p:spPr>
        <p:txBody>
          <a:bodyPr/>
          <a:lstStyle/>
          <a:p>
            <a:r>
              <a:rPr lang="en-US" dirty="0"/>
              <a:t>R</a:t>
            </a:r>
            <a:r>
              <a:rPr lang="en-US" dirty="0" smtClean="0"/>
              <a:t>eference</a:t>
            </a:r>
            <a:r>
              <a:rPr lang="en-US" b="1" dirty="0"/>
              <a:t/>
            </a:r>
            <a:br>
              <a:rPr lang="en-US" b="1" dirty="0"/>
            </a:br>
            <a:r>
              <a:rPr lang="en-US" b="1" dirty="0"/>
              <a:t/>
            </a:r>
            <a:br>
              <a:rPr lang="en-US" b="1" dirty="0"/>
            </a:br>
            <a:endParaRPr lang="uk-UA" dirty="0"/>
          </a:p>
        </p:txBody>
      </p:sp>
      <p:sp>
        <p:nvSpPr>
          <p:cNvPr id="2" name="Rectangle 1"/>
          <p:cNvSpPr>
            <a:spLocks noChangeArrowheads="1"/>
          </p:cNvSpPr>
          <p:nvPr/>
        </p:nvSpPr>
        <p:spPr bwMode="auto">
          <a:xfrm>
            <a:off x="596899" y="2274799"/>
            <a:ext cx="11393331"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altLang="uk-UA" sz="3200" b="0" i="0" u="none" strike="noStrike" cap="none" normalizeH="0" baseline="0" dirty="0" smtClean="0">
                <a:ln>
                  <a:noFill/>
                </a:ln>
                <a:solidFill>
                  <a:schemeClr val="bg1"/>
                </a:solidFill>
                <a:effectLst/>
                <a:latin typeface="+mj-lt"/>
              </a:rPr>
              <a:t>1)</a:t>
            </a:r>
            <a:r>
              <a:rPr lang="en-US" sz="3200" dirty="0" smtClean="0">
                <a:hlinkClick r:id="rId2"/>
              </a:rPr>
              <a:t> https</a:t>
            </a:r>
            <a:r>
              <a:rPr lang="en-US" sz="3200" dirty="0">
                <a:hlinkClick r:id="rId2"/>
              </a:rPr>
              <a:t>://</a:t>
            </a:r>
            <a:r>
              <a:rPr lang="en-US" sz="3200" dirty="0" smtClean="0">
                <a:hlinkClick r:id="rId2"/>
              </a:rPr>
              <a:t>www.w3schools.com/Js/js_classes.asp</a:t>
            </a:r>
            <a:endParaRPr lang="uk-UA" sz="3200" dirty="0" smtClean="0"/>
          </a:p>
          <a:p>
            <a:pPr lvl="0"/>
            <a:r>
              <a:rPr kumimoji="0" lang="en-US" altLang="uk-UA" sz="3200" b="0" i="0" u="none" strike="noStrike" cap="none" normalizeH="0" baseline="0" dirty="0" smtClean="0">
                <a:ln>
                  <a:noFill/>
                </a:ln>
                <a:solidFill>
                  <a:schemeClr val="bg1"/>
                </a:solidFill>
                <a:effectLst/>
                <a:latin typeface="+mj-lt"/>
              </a:rPr>
              <a:t>2) </a:t>
            </a:r>
            <a:r>
              <a:rPr lang="en-US" sz="3200" dirty="0">
                <a:hlinkClick r:id="rId3"/>
              </a:rPr>
              <a:t>https://</a:t>
            </a:r>
            <a:r>
              <a:rPr lang="en-US" sz="3200" dirty="0" smtClean="0">
                <a:hlinkClick r:id="rId3"/>
              </a:rPr>
              <a:t>coryrylan.com/blog/javascript-es6-class-syntax</a:t>
            </a:r>
            <a:endParaRPr lang="uk-UA" sz="3200" dirty="0" smtClean="0"/>
          </a:p>
          <a:p>
            <a:pPr lvl="0"/>
            <a:r>
              <a:rPr lang="en-US" altLang="uk-UA" sz="3200" dirty="0" smtClean="0">
                <a:solidFill>
                  <a:schemeClr val="bg1"/>
                </a:solidFill>
                <a:latin typeface="+mj-lt"/>
              </a:rPr>
              <a:t>3) </a:t>
            </a:r>
            <a:r>
              <a:rPr lang="en-US" sz="3200" dirty="0">
                <a:solidFill>
                  <a:srgbClr val="8F2585"/>
                </a:solidFill>
                <a:hlinkClick r:id="rId4"/>
              </a:rPr>
              <a:t>https://dmitripavlutin.com/javascript-classes-complete-guide/#1-definition-class-keyword</a:t>
            </a:r>
            <a:endParaRPr lang="uk-UA" sz="3200" dirty="0" smtClean="0">
              <a:solidFill>
                <a:srgbClr val="8F2585"/>
              </a:solidFill>
            </a:endParaRPr>
          </a:p>
        </p:txBody>
      </p:sp>
    </p:spTree>
    <p:extLst>
      <p:ext uri="{BB962C8B-B14F-4D97-AF65-F5344CB8AC3E}">
        <p14:creationId xmlns:p14="http://schemas.microsoft.com/office/powerpoint/2010/main" val="1405543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AFA0E05-D6A3-44DB-8E1F-AE9104489031}"/>
              </a:ext>
            </a:extLst>
          </p:cNvPr>
          <p:cNvSpPr>
            <a:spLocks noGrp="1"/>
          </p:cNvSpPr>
          <p:nvPr>
            <p:ph type="title"/>
          </p:nvPr>
        </p:nvSpPr>
        <p:spPr>
          <a:xfrm>
            <a:off x="685800" y="591783"/>
            <a:ext cx="10820400" cy="685800"/>
          </a:xfrm>
        </p:spPr>
        <p:txBody>
          <a:bodyPr/>
          <a:lstStyle/>
          <a:p>
            <a:r>
              <a:rPr lang="en-US" dirty="0" smtClean="0"/>
              <a:t>What is Classes?</a:t>
            </a:r>
            <a:endParaRPr lang="uk-UA" dirty="0"/>
          </a:p>
        </p:txBody>
      </p:sp>
      <p:sp>
        <p:nvSpPr>
          <p:cNvPr id="5" name="Text Placeholder 4">
            <a:extLst>
              <a:ext uri="{FF2B5EF4-FFF2-40B4-BE49-F238E27FC236}">
                <a16:creationId xmlns="" xmlns:a16="http://schemas.microsoft.com/office/drawing/2014/main" id="{817D4F48-03D6-4A34-979F-5C60DD1330B6}"/>
              </a:ext>
            </a:extLst>
          </p:cNvPr>
          <p:cNvSpPr>
            <a:spLocks noGrp="1"/>
          </p:cNvSpPr>
          <p:nvPr>
            <p:ph type="body" sz="quarter" idx="10"/>
          </p:nvPr>
        </p:nvSpPr>
        <p:spPr>
          <a:xfrm>
            <a:off x="685800" y="1846673"/>
            <a:ext cx="10820400" cy="4766480"/>
          </a:xfrm>
        </p:spPr>
        <p:txBody>
          <a:bodyPr/>
          <a:lstStyle/>
          <a:p>
            <a:r>
              <a:rPr lang="en-US" sz="3200" dirty="0"/>
              <a:t>ES6, also known as ECMAScript2015, introduced classes</a:t>
            </a:r>
            <a:r>
              <a:rPr lang="en-US" sz="3200" dirty="0" smtClean="0"/>
              <a:t>.</a:t>
            </a:r>
            <a:endParaRPr lang="en-US" sz="3200" dirty="0"/>
          </a:p>
          <a:p>
            <a:r>
              <a:rPr lang="en-US" sz="3200" dirty="0"/>
              <a:t>A </a:t>
            </a:r>
            <a:r>
              <a:rPr lang="en-US" sz="3200" dirty="0">
                <a:solidFill>
                  <a:schemeClr val="accent5">
                    <a:lumMod val="75000"/>
                  </a:schemeClr>
                </a:solidFill>
              </a:rPr>
              <a:t>class</a:t>
            </a:r>
            <a:r>
              <a:rPr lang="en-US" sz="3200" dirty="0"/>
              <a:t> is a type of </a:t>
            </a:r>
            <a:r>
              <a:rPr lang="en-US" sz="3200" dirty="0" smtClean="0"/>
              <a:t>function, </a:t>
            </a:r>
            <a:r>
              <a:rPr lang="en-US" sz="3200" dirty="0"/>
              <a:t>but instead of using the keyword function to initiate it, we use the keyword class, and the properties are assigned inside a constructor() method. </a:t>
            </a:r>
            <a:r>
              <a:rPr lang="en-US" sz="3200" dirty="0" smtClean="0"/>
              <a:t>Under </a:t>
            </a:r>
            <a:r>
              <a:rPr lang="en-US" sz="3200" dirty="0"/>
              <a:t>the hood, classes in JS are </a:t>
            </a:r>
            <a:r>
              <a:rPr lang="en-US" sz="3200" dirty="0" smtClean="0"/>
              <a:t>objects.</a:t>
            </a:r>
            <a:endParaRPr lang="uk-UA" sz="3200" dirty="0"/>
          </a:p>
        </p:txBody>
      </p:sp>
      <p:pic>
        <p:nvPicPr>
          <p:cNvPr id="3" name="Рисунок 2"/>
          <p:cNvPicPr>
            <a:picLocks noChangeAspect="1"/>
          </p:cNvPicPr>
          <p:nvPr/>
        </p:nvPicPr>
        <p:blipFill>
          <a:blip r:embed="rId2"/>
          <a:stretch>
            <a:fillRect/>
          </a:stretch>
        </p:blipFill>
        <p:spPr>
          <a:xfrm>
            <a:off x="685800" y="4274811"/>
            <a:ext cx="6721091" cy="1984322"/>
          </a:xfrm>
          <a:prstGeom prst="rect">
            <a:avLst/>
          </a:prstGeom>
        </p:spPr>
      </p:pic>
    </p:spTree>
    <p:extLst>
      <p:ext uri="{BB962C8B-B14F-4D97-AF65-F5344CB8AC3E}">
        <p14:creationId xmlns:p14="http://schemas.microsoft.com/office/powerpoint/2010/main" val="1856492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AFA0E05-D6A3-44DB-8E1F-AE9104489031}"/>
              </a:ext>
            </a:extLst>
          </p:cNvPr>
          <p:cNvSpPr>
            <a:spLocks noGrp="1"/>
          </p:cNvSpPr>
          <p:nvPr>
            <p:ph type="title"/>
          </p:nvPr>
        </p:nvSpPr>
        <p:spPr>
          <a:xfrm>
            <a:off x="535675" y="400714"/>
            <a:ext cx="10820400" cy="685800"/>
          </a:xfrm>
        </p:spPr>
        <p:txBody>
          <a:bodyPr/>
          <a:lstStyle/>
          <a:p>
            <a:r>
              <a:rPr lang="en-US" dirty="0"/>
              <a:t>Class Definition</a:t>
            </a:r>
          </a:p>
        </p:txBody>
      </p:sp>
      <p:sp>
        <p:nvSpPr>
          <p:cNvPr id="5" name="Text Placeholder 4">
            <a:extLst>
              <a:ext uri="{FF2B5EF4-FFF2-40B4-BE49-F238E27FC236}">
                <a16:creationId xmlns="" xmlns:a16="http://schemas.microsoft.com/office/drawing/2014/main" id="{817D4F48-03D6-4A34-979F-5C60DD1330B6}"/>
              </a:ext>
            </a:extLst>
          </p:cNvPr>
          <p:cNvSpPr>
            <a:spLocks noGrp="1"/>
          </p:cNvSpPr>
          <p:nvPr>
            <p:ph type="body" sz="quarter" idx="10"/>
          </p:nvPr>
        </p:nvSpPr>
        <p:spPr>
          <a:xfrm>
            <a:off x="535675" y="1863476"/>
            <a:ext cx="10820400" cy="3883601"/>
          </a:xfrm>
        </p:spPr>
        <p:txBody>
          <a:bodyPr/>
          <a:lstStyle/>
          <a:p>
            <a:pPr marL="342900" indent="-342900">
              <a:buFont typeface="Arial" panose="020B0604020202020204" pitchFamily="34" charset="0"/>
              <a:buChar char="•"/>
            </a:pPr>
            <a:r>
              <a:rPr lang="en-US" sz="2800" dirty="0"/>
              <a:t>Use the keyword </a:t>
            </a:r>
            <a:r>
              <a:rPr lang="en-US" sz="2800" dirty="0">
                <a:solidFill>
                  <a:schemeClr val="accent5">
                    <a:lumMod val="75000"/>
                  </a:schemeClr>
                </a:solidFill>
              </a:rPr>
              <a:t>class</a:t>
            </a:r>
            <a:r>
              <a:rPr lang="en-US" sz="2800" dirty="0"/>
              <a:t> to create a class, and always add the </a:t>
            </a:r>
            <a:r>
              <a:rPr lang="en-US" sz="2800" dirty="0">
                <a:solidFill>
                  <a:schemeClr val="accent5">
                    <a:lumMod val="75000"/>
                  </a:schemeClr>
                </a:solidFill>
              </a:rPr>
              <a:t>constructor() </a:t>
            </a:r>
            <a:r>
              <a:rPr lang="en-US" sz="2800" dirty="0"/>
              <a:t>method</a:t>
            </a:r>
            <a:r>
              <a:rPr lang="en-US" sz="2800" dirty="0" smtClean="0"/>
              <a:t>.</a:t>
            </a:r>
            <a:endParaRPr lang="en-US" sz="2800" dirty="0"/>
          </a:p>
          <a:p>
            <a:pPr marL="342900" indent="-342900">
              <a:buFont typeface="Arial" panose="020B0604020202020204" pitchFamily="34" charset="0"/>
              <a:buChar char="•"/>
            </a:pPr>
            <a:r>
              <a:rPr lang="en-US" sz="2800" dirty="0"/>
              <a:t>The constructor method is called each time the class object is initialized.</a:t>
            </a:r>
            <a:endParaRPr lang="en-US" sz="2800" dirty="0" smtClean="0"/>
          </a:p>
        </p:txBody>
      </p:sp>
      <p:pic>
        <p:nvPicPr>
          <p:cNvPr id="3" name="Рисунок 2"/>
          <p:cNvPicPr>
            <a:picLocks noChangeAspect="1"/>
          </p:cNvPicPr>
          <p:nvPr/>
        </p:nvPicPr>
        <p:blipFill>
          <a:blip r:embed="rId2"/>
          <a:stretch>
            <a:fillRect/>
          </a:stretch>
        </p:blipFill>
        <p:spPr>
          <a:xfrm>
            <a:off x="888961" y="4204522"/>
            <a:ext cx="5297944" cy="2067490"/>
          </a:xfrm>
          <a:prstGeom prst="rect">
            <a:avLst/>
          </a:prstGeom>
        </p:spPr>
      </p:pic>
      <p:sp>
        <p:nvSpPr>
          <p:cNvPr id="6" name="Прямокутник 5"/>
          <p:cNvSpPr/>
          <p:nvPr/>
        </p:nvSpPr>
        <p:spPr>
          <a:xfrm>
            <a:off x="1083222" y="3679587"/>
            <a:ext cx="4909421" cy="369332"/>
          </a:xfrm>
          <a:prstGeom prst="rect">
            <a:avLst/>
          </a:prstGeom>
        </p:spPr>
        <p:txBody>
          <a:bodyPr wrap="none">
            <a:spAutoFit/>
          </a:bodyPr>
          <a:lstStyle/>
          <a:p>
            <a:r>
              <a:rPr lang="en-US" dirty="0"/>
              <a:t>Create an object called "</a:t>
            </a:r>
            <a:r>
              <a:rPr lang="en-US" dirty="0" err="1"/>
              <a:t>mycar</a:t>
            </a:r>
            <a:r>
              <a:rPr lang="en-US" dirty="0"/>
              <a:t>" based on the Car class:</a:t>
            </a:r>
            <a:endParaRPr lang="uk-UA" dirty="0"/>
          </a:p>
        </p:txBody>
      </p:sp>
    </p:spTree>
    <p:extLst>
      <p:ext uri="{BB962C8B-B14F-4D97-AF65-F5344CB8AC3E}">
        <p14:creationId xmlns:p14="http://schemas.microsoft.com/office/powerpoint/2010/main" val="10116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0"/>
          <p:cNvSpPr>
            <a:spLocks noGrp="1"/>
          </p:cNvSpPr>
          <p:nvPr>
            <p:ph type="title"/>
          </p:nvPr>
        </p:nvSpPr>
        <p:spPr/>
        <p:txBody>
          <a:bodyPr/>
          <a:lstStyle/>
          <a:p>
            <a:r>
              <a:rPr lang="en-US" b="1" dirty="0"/>
              <a:t>Public instance </a:t>
            </a:r>
            <a:r>
              <a:rPr lang="en-US" b="1" dirty="0" smtClean="0"/>
              <a:t>fields vs </a:t>
            </a:r>
            <a:r>
              <a:rPr lang="en-US" b="1" dirty="0"/>
              <a:t>Private instance fields</a:t>
            </a:r>
            <a:br>
              <a:rPr lang="en-US" b="1" dirty="0"/>
            </a:br>
            <a:r>
              <a:rPr lang="en-US" b="1" dirty="0"/>
              <a:t/>
            </a:r>
            <a:br>
              <a:rPr lang="en-US" b="1" dirty="0"/>
            </a:br>
            <a:endParaRPr lang="uk-UA" dirty="0"/>
          </a:p>
        </p:txBody>
      </p:sp>
      <p:grpSp>
        <p:nvGrpSpPr>
          <p:cNvPr id="17" name="Групувати 16"/>
          <p:cNvGrpSpPr/>
          <p:nvPr/>
        </p:nvGrpSpPr>
        <p:grpSpPr>
          <a:xfrm>
            <a:off x="403624" y="2791134"/>
            <a:ext cx="4597586" cy="1732727"/>
            <a:chOff x="412296" y="3427443"/>
            <a:chExt cx="4597586" cy="1732727"/>
          </a:xfrm>
        </p:grpSpPr>
        <p:pic>
          <p:nvPicPr>
            <p:cNvPr id="12" name="Рисунок 11"/>
            <p:cNvPicPr>
              <a:picLocks noChangeAspect="1"/>
            </p:cNvPicPr>
            <p:nvPr/>
          </p:nvPicPr>
          <p:blipFill>
            <a:blip r:embed="rId2"/>
            <a:stretch>
              <a:fillRect/>
            </a:stretch>
          </p:blipFill>
          <p:spPr>
            <a:xfrm>
              <a:off x="412296" y="3427443"/>
              <a:ext cx="4597586" cy="1162212"/>
            </a:xfrm>
            <a:prstGeom prst="rect">
              <a:avLst/>
            </a:prstGeom>
          </p:spPr>
        </p:pic>
        <p:pic>
          <p:nvPicPr>
            <p:cNvPr id="13" name="Рисунок 12"/>
            <p:cNvPicPr>
              <a:picLocks noChangeAspect="1"/>
            </p:cNvPicPr>
            <p:nvPr/>
          </p:nvPicPr>
          <p:blipFill rotWithShape="1">
            <a:blip r:embed="rId3"/>
            <a:srcRect t="11192" r="16789"/>
            <a:stretch/>
          </p:blipFill>
          <p:spPr>
            <a:xfrm>
              <a:off x="412296" y="4584879"/>
              <a:ext cx="4597586" cy="575291"/>
            </a:xfrm>
            <a:prstGeom prst="rect">
              <a:avLst/>
            </a:prstGeom>
          </p:spPr>
        </p:pic>
      </p:grpSp>
      <p:sp>
        <p:nvSpPr>
          <p:cNvPr id="15" name="Прямокутник 14"/>
          <p:cNvSpPr/>
          <p:nvPr/>
        </p:nvSpPr>
        <p:spPr>
          <a:xfrm>
            <a:off x="403624" y="2075310"/>
            <a:ext cx="4692203" cy="584775"/>
          </a:xfrm>
          <a:prstGeom prst="rect">
            <a:avLst/>
          </a:prstGeom>
        </p:spPr>
        <p:txBody>
          <a:bodyPr wrap="square">
            <a:spAutoFit/>
          </a:bodyPr>
          <a:lstStyle/>
          <a:p>
            <a:r>
              <a:rPr lang="en-US" sz="1600" dirty="0">
                <a:solidFill>
                  <a:srgbClr val="8F2585"/>
                </a:solidFill>
              </a:rPr>
              <a:t>name is a public field because you can access it outside of the User class body.</a:t>
            </a:r>
            <a:endParaRPr lang="uk-UA" sz="1600" dirty="0">
              <a:solidFill>
                <a:srgbClr val="8F2585"/>
              </a:solidFill>
            </a:endParaRPr>
          </a:p>
        </p:txBody>
      </p:sp>
      <p:sp>
        <p:nvSpPr>
          <p:cNvPr id="16" name="Прямокутник 15"/>
          <p:cNvSpPr/>
          <p:nvPr/>
        </p:nvSpPr>
        <p:spPr>
          <a:xfrm>
            <a:off x="5499277" y="1812293"/>
            <a:ext cx="6207519" cy="1323439"/>
          </a:xfrm>
          <a:prstGeom prst="rect">
            <a:avLst/>
          </a:prstGeom>
        </p:spPr>
        <p:txBody>
          <a:bodyPr wrap="square">
            <a:spAutoFit/>
          </a:bodyPr>
          <a:lstStyle/>
          <a:p>
            <a:r>
              <a:rPr lang="en-US" sz="1600" dirty="0">
                <a:solidFill>
                  <a:srgbClr val="8F2585"/>
                </a:solidFill>
                <a:latin typeface="+mn-lt"/>
              </a:rPr>
              <a:t>Encapsulation is an important concept that lets you hide the internal details of a </a:t>
            </a:r>
            <a:r>
              <a:rPr lang="en-US" sz="1600" dirty="0" smtClean="0">
                <a:solidFill>
                  <a:srgbClr val="8F2585"/>
                </a:solidFill>
                <a:latin typeface="+mn-lt"/>
              </a:rPr>
              <a:t>class. </a:t>
            </a:r>
            <a:r>
              <a:rPr lang="en-US" sz="1600" dirty="0" smtClean="0">
                <a:solidFill>
                  <a:srgbClr val="8F2585"/>
                </a:solidFill>
              </a:rPr>
              <a:t>A </a:t>
            </a:r>
            <a:r>
              <a:rPr lang="en-US" sz="1600" dirty="0">
                <a:solidFill>
                  <a:srgbClr val="8F2585"/>
                </a:solidFill>
              </a:rPr>
              <a:t>good way to hide internal data of an object is to use the private fields. These are the fields that can be read and change only within the class they belong to. The outside world of the class cannot change private fields directly. The prefix # must be kept every time you work with the field: declare it, read it, or modify it.</a:t>
            </a:r>
            <a:endParaRPr lang="uk-UA" sz="1600" dirty="0">
              <a:solidFill>
                <a:srgbClr val="8F2585"/>
              </a:solidFill>
              <a:latin typeface="+mn-lt"/>
            </a:endParaRPr>
          </a:p>
        </p:txBody>
      </p:sp>
      <p:pic>
        <p:nvPicPr>
          <p:cNvPr id="19" name="Рисунок 18"/>
          <p:cNvPicPr>
            <a:picLocks noChangeAspect="1"/>
          </p:cNvPicPr>
          <p:nvPr/>
        </p:nvPicPr>
        <p:blipFill>
          <a:blip r:embed="rId4"/>
          <a:stretch>
            <a:fillRect/>
          </a:stretch>
        </p:blipFill>
        <p:spPr>
          <a:xfrm>
            <a:off x="5590858" y="3267897"/>
            <a:ext cx="6115938" cy="3210176"/>
          </a:xfrm>
          <a:prstGeom prst="rect">
            <a:avLst/>
          </a:prstGeom>
        </p:spPr>
      </p:pic>
    </p:spTree>
    <p:extLst>
      <p:ext uri="{BB962C8B-B14F-4D97-AF65-F5344CB8AC3E}">
        <p14:creationId xmlns:p14="http://schemas.microsoft.com/office/powerpoint/2010/main" val="3440774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89C1B92-534C-47A0-B35C-7F8EBB8DA40C}"/>
              </a:ext>
            </a:extLst>
          </p:cNvPr>
          <p:cNvSpPr>
            <a:spLocks noGrp="1"/>
          </p:cNvSpPr>
          <p:nvPr>
            <p:ph type="title"/>
          </p:nvPr>
        </p:nvSpPr>
        <p:spPr/>
        <p:txBody>
          <a:bodyPr/>
          <a:lstStyle/>
          <a:p>
            <a:r>
              <a:rPr lang="en-US" b="1" dirty="0"/>
              <a:t>Public static </a:t>
            </a:r>
            <a:r>
              <a:rPr lang="en-US" b="1" dirty="0" smtClean="0"/>
              <a:t>fields</a:t>
            </a:r>
            <a:r>
              <a:rPr lang="en-US" b="1" dirty="0"/>
              <a:t> </a:t>
            </a:r>
            <a:r>
              <a:rPr lang="en-US" b="1" dirty="0" smtClean="0"/>
              <a:t>vs </a:t>
            </a:r>
            <a:r>
              <a:rPr lang="en-US" b="1" dirty="0"/>
              <a:t>Private static fields</a:t>
            </a:r>
            <a:br>
              <a:rPr lang="en-US" b="1" dirty="0"/>
            </a:br>
            <a:r>
              <a:rPr lang="en-US" b="1" dirty="0"/>
              <a:t/>
            </a:r>
            <a:br>
              <a:rPr lang="en-US" b="1" dirty="0"/>
            </a:br>
            <a:r>
              <a:rPr lang="en-US" b="1" dirty="0"/>
              <a:t/>
            </a:r>
            <a:br>
              <a:rPr lang="en-US" b="1" dirty="0"/>
            </a:br>
            <a:r>
              <a:rPr lang="en-US" b="1" dirty="0"/>
              <a:t/>
            </a:r>
            <a:br>
              <a:rPr lang="en-US" b="1" dirty="0"/>
            </a:br>
            <a:endParaRPr lang="uk-UA" dirty="0"/>
          </a:p>
        </p:txBody>
      </p:sp>
      <p:sp>
        <p:nvSpPr>
          <p:cNvPr id="7" name="Прямокутник 6"/>
          <p:cNvSpPr/>
          <p:nvPr/>
        </p:nvSpPr>
        <p:spPr>
          <a:xfrm>
            <a:off x="420710" y="1911267"/>
            <a:ext cx="4949780" cy="923330"/>
          </a:xfrm>
          <a:prstGeom prst="rect">
            <a:avLst/>
          </a:prstGeom>
        </p:spPr>
        <p:txBody>
          <a:bodyPr wrap="square">
            <a:spAutoFit/>
          </a:bodyPr>
          <a:lstStyle/>
          <a:p>
            <a:r>
              <a:rPr lang="en-US" dirty="0" smtClean="0">
                <a:solidFill>
                  <a:srgbClr val="8F2585"/>
                </a:solidFill>
              </a:rPr>
              <a:t>Static </a:t>
            </a:r>
            <a:r>
              <a:rPr lang="en-US" dirty="0">
                <a:solidFill>
                  <a:srgbClr val="8F2585"/>
                </a:solidFill>
              </a:rPr>
              <a:t>properties are used in cases where we would like to save data at the class level, and not just one </a:t>
            </a:r>
            <a:r>
              <a:rPr lang="en-US" dirty="0" smtClean="0">
                <a:solidFill>
                  <a:srgbClr val="8F2585"/>
                </a:solidFill>
              </a:rPr>
              <a:t>object</a:t>
            </a:r>
            <a:r>
              <a:rPr lang="ru-RU" dirty="0" smtClean="0">
                <a:solidFill>
                  <a:srgbClr val="8F2585"/>
                </a:solidFill>
              </a:rPr>
              <a:t> </a:t>
            </a:r>
            <a:r>
              <a:rPr lang="en-US" dirty="0">
                <a:solidFill>
                  <a:srgbClr val="8F2585"/>
                </a:solidFill>
              </a:rPr>
              <a:t>or store information specific to the class.</a:t>
            </a:r>
            <a:endParaRPr lang="uk-UA" dirty="0">
              <a:solidFill>
                <a:srgbClr val="8F2585"/>
              </a:solidFill>
            </a:endParaRPr>
          </a:p>
        </p:txBody>
      </p:sp>
      <p:pic>
        <p:nvPicPr>
          <p:cNvPr id="11" name="Рисунок 10"/>
          <p:cNvPicPr>
            <a:picLocks noChangeAspect="1"/>
          </p:cNvPicPr>
          <p:nvPr/>
        </p:nvPicPr>
        <p:blipFill>
          <a:blip r:embed="rId2"/>
          <a:stretch>
            <a:fillRect/>
          </a:stretch>
        </p:blipFill>
        <p:spPr>
          <a:xfrm>
            <a:off x="420711" y="2950980"/>
            <a:ext cx="5259968" cy="2677088"/>
          </a:xfrm>
          <a:prstGeom prst="rect">
            <a:avLst/>
          </a:prstGeom>
        </p:spPr>
      </p:pic>
      <p:sp>
        <p:nvSpPr>
          <p:cNvPr id="14" name="Прямокутник 13"/>
          <p:cNvSpPr/>
          <p:nvPr/>
        </p:nvSpPr>
        <p:spPr>
          <a:xfrm>
            <a:off x="5945746" y="1911267"/>
            <a:ext cx="6096000" cy="923330"/>
          </a:xfrm>
          <a:prstGeom prst="rect">
            <a:avLst/>
          </a:prstGeom>
        </p:spPr>
        <p:txBody>
          <a:bodyPr>
            <a:spAutoFit/>
          </a:bodyPr>
          <a:lstStyle/>
          <a:p>
            <a:r>
              <a:rPr lang="en-US" dirty="0">
                <a:solidFill>
                  <a:srgbClr val="8F2585"/>
                </a:solidFill>
              </a:rPr>
              <a:t>Let’s say you’d like to limit the number of instances of the User class. To hide the details about instances limits, you can create the private static fields:</a:t>
            </a:r>
            <a:endParaRPr lang="uk-UA" dirty="0">
              <a:solidFill>
                <a:srgbClr val="8F2585"/>
              </a:solidFill>
            </a:endParaRPr>
          </a:p>
        </p:txBody>
      </p:sp>
      <p:pic>
        <p:nvPicPr>
          <p:cNvPr id="15" name="Рисунок 14"/>
          <p:cNvPicPr>
            <a:picLocks noChangeAspect="1"/>
          </p:cNvPicPr>
          <p:nvPr/>
        </p:nvPicPr>
        <p:blipFill>
          <a:blip r:embed="rId3"/>
          <a:stretch>
            <a:fillRect/>
          </a:stretch>
        </p:blipFill>
        <p:spPr>
          <a:xfrm>
            <a:off x="6007487" y="2950980"/>
            <a:ext cx="6034259" cy="3585970"/>
          </a:xfrm>
          <a:prstGeom prst="rect">
            <a:avLst/>
          </a:prstGeom>
        </p:spPr>
      </p:pic>
    </p:spTree>
    <p:extLst>
      <p:ext uri="{BB962C8B-B14F-4D97-AF65-F5344CB8AC3E}">
        <p14:creationId xmlns:p14="http://schemas.microsoft.com/office/powerpoint/2010/main" val="367479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 xmlns:a16="http://schemas.microsoft.com/office/drawing/2014/main" id="{B89C1B92-534C-47A0-B35C-7F8EBB8DA40C}"/>
              </a:ext>
            </a:extLst>
          </p:cNvPr>
          <p:cNvSpPr>
            <a:spLocks noGrp="1"/>
          </p:cNvSpPr>
          <p:nvPr>
            <p:ph type="title"/>
          </p:nvPr>
        </p:nvSpPr>
        <p:spPr>
          <a:xfrm>
            <a:off x="685800" y="685801"/>
            <a:ext cx="10820400" cy="685800"/>
          </a:xfrm>
        </p:spPr>
        <p:txBody>
          <a:bodyPr/>
          <a:lstStyle/>
          <a:p>
            <a:r>
              <a:rPr lang="en-US" dirty="0"/>
              <a:t>Methods</a:t>
            </a:r>
            <a:br>
              <a:rPr lang="en-US" dirty="0"/>
            </a:br>
            <a:r>
              <a:rPr lang="en-US" b="1" dirty="0"/>
              <a:t/>
            </a:r>
            <a:br>
              <a:rPr lang="en-US" b="1" dirty="0"/>
            </a:br>
            <a:endParaRPr lang="uk-UA" dirty="0"/>
          </a:p>
        </p:txBody>
      </p:sp>
      <p:pic>
        <p:nvPicPr>
          <p:cNvPr id="2" name="Рисунок 1"/>
          <p:cNvPicPr>
            <a:picLocks noChangeAspect="1"/>
          </p:cNvPicPr>
          <p:nvPr/>
        </p:nvPicPr>
        <p:blipFill rotWithShape="1">
          <a:blip r:embed="rId2"/>
          <a:srcRect r="41523"/>
          <a:stretch/>
        </p:blipFill>
        <p:spPr>
          <a:xfrm>
            <a:off x="685800" y="2651864"/>
            <a:ext cx="4568780" cy="3692103"/>
          </a:xfrm>
          <a:prstGeom prst="rect">
            <a:avLst/>
          </a:prstGeom>
        </p:spPr>
      </p:pic>
      <p:pic>
        <p:nvPicPr>
          <p:cNvPr id="3" name="Рисунок 2"/>
          <p:cNvPicPr>
            <a:picLocks noChangeAspect="1"/>
          </p:cNvPicPr>
          <p:nvPr/>
        </p:nvPicPr>
        <p:blipFill>
          <a:blip r:embed="rId3"/>
          <a:stretch>
            <a:fillRect/>
          </a:stretch>
        </p:blipFill>
        <p:spPr>
          <a:xfrm>
            <a:off x="6936713" y="1371601"/>
            <a:ext cx="4569487" cy="4972366"/>
          </a:xfrm>
          <a:prstGeom prst="rect">
            <a:avLst/>
          </a:prstGeom>
        </p:spPr>
      </p:pic>
      <p:sp>
        <p:nvSpPr>
          <p:cNvPr id="4" name="Прямокутник 3"/>
          <p:cNvSpPr/>
          <p:nvPr/>
        </p:nvSpPr>
        <p:spPr>
          <a:xfrm>
            <a:off x="6936712" y="557640"/>
            <a:ext cx="4377744" cy="646331"/>
          </a:xfrm>
          <a:prstGeom prst="rect">
            <a:avLst/>
          </a:prstGeom>
        </p:spPr>
        <p:txBody>
          <a:bodyPr wrap="square">
            <a:spAutoFit/>
          </a:bodyPr>
          <a:lstStyle/>
          <a:p>
            <a:r>
              <a:rPr lang="en-US" dirty="0"/>
              <a:t>A method can also be private. To make the method private prefix its name with #.</a:t>
            </a:r>
            <a:endParaRPr lang="uk-UA" dirty="0"/>
          </a:p>
        </p:txBody>
      </p:sp>
      <p:sp>
        <p:nvSpPr>
          <p:cNvPr id="5" name="Прямокутник 4"/>
          <p:cNvSpPr/>
          <p:nvPr/>
        </p:nvSpPr>
        <p:spPr>
          <a:xfrm>
            <a:off x="616913" y="1371601"/>
            <a:ext cx="5349026" cy="1200329"/>
          </a:xfrm>
          <a:prstGeom prst="rect">
            <a:avLst/>
          </a:prstGeom>
        </p:spPr>
        <p:txBody>
          <a:bodyPr wrap="square">
            <a:spAutoFit/>
          </a:bodyPr>
          <a:lstStyle/>
          <a:p>
            <a:r>
              <a:rPr lang="en-US" dirty="0"/>
              <a:t>The fields hold data. But the ability to modify data is performed by special functions that are a part of the class: the methods</a:t>
            </a:r>
            <a:r>
              <a:rPr lang="en-US" dirty="0" smtClean="0"/>
              <a:t>. </a:t>
            </a:r>
            <a:r>
              <a:rPr lang="en-US" dirty="0"/>
              <a:t>The JavaScript classes support both instance and static methods.</a:t>
            </a:r>
            <a:endParaRPr lang="uk-UA" dirty="0"/>
          </a:p>
        </p:txBody>
      </p:sp>
    </p:spTree>
    <p:extLst>
      <p:ext uri="{BB962C8B-B14F-4D97-AF65-F5344CB8AC3E}">
        <p14:creationId xmlns:p14="http://schemas.microsoft.com/office/powerpoint/2010/main" val="960738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 xmlns:a16="http://schemas.microsoft.com/office/drawing/2014/main" id="{B89C1B92-534C-47A0-B35C-7F8EBB8DA40C}"/>
              </a:ext>
            </a:extLst>
          </p:cNvPr>
          <p:cNvSpPr>
            <a:spLocks noGrp="1"/>
          </p:cNvSpPr>
          <p:nvPr>
            <p:ph type="title"/>
          </p:nvPr>
        </p:nvSpPr>
        <p:spPr>
          <a:xfrm>
            <a:off x="685800" y="685801"/>
            <a:ext cx="10820400" cy="685800"/>
          </a:xfrm>
        </p:spPr>
        <p:txBody>
          <a:bodyPr/>
          <a:lstStyle/>
          <a:p>
            <a:r>
              <a:rPr lang="en-US" b="1" dirty="0"/>
              <a:t>Getters and setters</a:t>
            </a:r>
            <a:br>
              <a:rPr lang="en-US" b="1" dirty="0"/>
            </a:br>
            <a:r>
              <a:rPr lang="en-US" dirty="0"/>
              <a:t/>
            </a:r>
            <a:br>
              <a:rPr lang="en-US" dirty="0"/>
            </a:br>
            <a:r>
              <a:rPr lang="en-US" b="1" dirty="0"/>
              <a:t/>
            </a:r>
            <a:br>
              <a:rPr lang="en-US" b="1" dirty="0"/>
            </a:br>
            <a:endParaRPr lang="uk-UA" dirty="0"/>
          </a:p>
        </p:txBody>
      </p:sp>
      <p:sp>
        <p:nvSpPr>
          <p:cNvPr id="5" name="Прямокутник 4"/>
          <p:cNvSpPr/>
          <p:nvPr/>
        </p:nvSpPr>
        <p:spPr>
          <a:xfrm>
            <a:off x="523741" y="1371601"/>
            <a:ext cx="5349026" cy="1754326"/>
          </a:xfrm>
          <a:prstGeom prst="rect">
            <a:avLst/>
          </a:prstGeom>
        </p:spPr>
        <p:txBody>
          <a:bodyPr wrap="square">
            <a:spAutoFit/>
          </a:bodyPr>
          <a:lstStyle/>
          <a:p>
            <a:r>
              <a:rPr lang="en-US" dirty="0"/>
              <a:t>The getter and setter mimic regular field, but with more control on how the field is accessed and changed.</a:t>
            </a:r>
          </a:p>
          <a:p>
            <a:r>
              <a:rPr lang="en-US" dirty="0" smtClean="0"/>
              <a:t>Get </a:t>
            </a:r>
            <a:r>
              <a:rPr lang="en-US" dirty="0"/>
              <a:t>and set allows us to run code on the reading or writing of a property</a:t>
            </a:r>
            <a:r>
              <a:rPr lang="en-US" dirty="0" smtClean="0"/>
              <a:t>. </a:t>
            </a:r>
            <a:r>
              <a:rPr lang="en-US" dirty="0"/>
              <a:t>Getters, as the name suggests, is a method that lets us get some data from a class. Setters are methods that gives us the ability to set some fields of the class.</a:t>
            </a:r>
          </a:p>
        </p:txBody>
      </p:sp>
      <p:pic>
        <p:nvPicPr>
          <p:cNvPr id="6" name="Рисунок 5"/>
          <p:cNvPicPr>
            <a:picLocks noChangeAspect="1"/>
          </p:cNvPicPr>
          <p:nvPr/>
        </p:nvPicPr>
        <p:blipFill>
          <a:blip r:embed="rId2"/>
          <a:stretch>
            <a:fillRect/>
          </a:stretch>
        </p:blipFill>
        <p:spPr>
          <a:xfrm>
            <a:off x="6096000" y="1506100"/>
            <a:ext cx="5782482" cy="4991797"/>
          </a:xfrm>
          <a:prstGeom prst="rect">
            <a:avLst/>
          </a:prstGeom>
        </p:spPr>
      </p:pic>
      <p:sp>
        <p:nvSpPr>
          <p:cNvPr id="7" name="Прямокутник 6"/>
          <p:cNvSpPr/>
          <p:nvPr/>
        </p:nvSpPr>
        <p:spPr>
          <a:xfrm>
            <a:off x="5965939" y="725270"/>
            <a:ext cx="5702320" cy="646331"/>
          </a:xfrm>
          <a:prstGeom prst="rect">
            <a:avLst/>
          </a:prstGeom>
        </p:spPr>
        <p:txBody>
          <a:bodyPr wrap="square">
            <a:spAutoFit/>
          </a:bodyPr>
          <a:lstStyle/>
          <a:p>
            <a:r>
              <a:rPr lang="en-US" dirty="0"/>
              <a:t>To make sure that the name property of the User cannot be empty, let’s wrap the private field #</a:t>
            </a:r>
            <a:r>
              <a:rPr lang="en-US" dirty="0" err="1"/>
              <a:t>nameValue</a:t>
            </a:r>
            <a:r>
              <a:rPr lang="en-US" dirty="0"/>
              <a:t> in a getter and setter:</a:t>
            </a:r>
            <a:endParaRPr lang="uk-UA" dirty="0"/>
          </a:p>
        </p:txBody>
      </p:sp>
    </p:spTree>
    <p:extLst>
      <p:ext uri="{BB962C8B-B14F-4D97-AF65-F5344CB8AC3E}">
        <p14:creationId xmlns:p14="http://schemas.microsoft.com/office/powerpoint/2010/main" val="2407458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 xmlns:a16="http://schemas.microsoft.com/office/drawing/2014/main" id="{B89C1B92-534C-47A0-B35C-7F8EBB8DA40C}"/>
              </a:ext>
            </a:extLst>
          </p:cNvPr>
          <p:cNvSpPr>
            <a:spLocks noGrp="1"/>
          </p:cNvSpPr>
          <p:nvPr>
            <p:ph type="title"/>
          </p:nvPr>
        </p:nvSpPr>
        <p:spPr>
          <a:xfrm>
            <a:off x="685800" y="685801"/>
            <a:ext cx="10820400" cy="685800"/>
          </a:xfrm>
        </p:spPr>
        <p:txBody>
          <a:bodyPr/>
          <a:lstStyle/>
          <a:p>
            <a:r>
              <a:rPr lang="en-US" b="1" dirty="0"/>
              <a:t>Static methods</a:t>
            </a:r>
            <a:br>
              <a:rPr lang="en-US" b="1" dirty="0"/>
            </a:br>
            <a:r>
              <a:rPr lang="en-US" b="1" dirty="0"/>
              <a:t/>
            </a:r>
            <a:br>
              <a:rPr lang="en-US" b="1" dirty="0"/>
            </a:br>
            <a:r>
              <a:rPr lang="en-US" dirty="0"/>
              <a:t/>
            </a:r>
            <a:br>
              <a:rPr lang="en-US" dirty="0"/>
            </a:br>
            <a:r>
              <a:rPr lang="en-US" b="1" dirty="0"/>
              <a:t/>
            </a:r>
            <a:br>
              <a:rPr lang="en-US" b="1" dirty="0"/>
            </a:br>
            <a:endParaRPr lang="uk-UA" dirty="0"/>
          </a:p>
        </p:txBody>
      </p:sp>
      <p:sp>
        <p:nvSpPr>
          <p:cNvPr id="3" name="Прямокутник 2"/>
          <p:cNvSpPr/>
          <p:nvPr/>
        </p:nvSpPr>
        <p:spPr>
          <a:xfrm>
            <a:off x="588134" y="1371601"/>
            <a:ext cx="11273307" cy="338554"/>
          </a:xfrm>
          <a:prstGeom prst="rect">
            <a:avLst/>
          </a:prstGeom>
        </p:spPr>
        <p:txBody>
          <a:bodyPr wrap="square">
            <a:spAutoFit/>
          </a:bodyPr>
          <a:lstStyle/>
          <a:p>
            <a:r>
              <a:rPr lang="en-US" sz="1600" dirty="0"/>
              <a:t>The static methods are functions attached directly to the class. They hold logic related to the class, rather than to the instance of the class.</a:t>
            </a:r>
            <a:endParaRPr lang="uk-UA" sz="1600" dirty="0"/>
          </a:p>
        </p:txBody>
      </p:sp>
      <p:sp>
        <p:nvSpPr>
          <p:cNvPr id="8" name="Прямокутник 7"/>
          <p:cNvSpPr/>
          <p:nvPr/>
        </p:nvSpPr>
        <p:spPr>
          <a:xfrm>
            <a:off x="588134" y="1626514"/>
            <a:ext cx="11273307" cy="861774"/>
          </a:xfrm>
          <a:prstGeom prst="rect">
            <a:avLst/>
          </a:prstGeom>
        </p:spPr>
        <p:txBody>
          <a:bodyPr wrap="square">
            <a:spAutoFit/>
          </a:bodyPr>
          <a:lstStyle/>
          <a:p>
            <a:r>
              <a:rPr lang="en-US" sz="1600" dirty="0"/>
              <a:t>When working with static methods, there are 2 simple rules to remember</a:t>
            </a:r>
            <a:r>
              <a:rPr lang="en-US" sz="1600" dirty="0" smtClean="0"/>
              <a:t>:</a:t>
            </a:r>
            <a:endParaRPr lang="en-US" sz="1600" dirty="0"/>
          </a:p>
          <a:p>
            <a:pPr marL="285750" indent="-285750">
              <a:buFont typeface="Arial" panose="020B0604020202020204" pitchFamily="34" charset="0"/>
              <a:buChar char="•"/>
            </a:pPr>
            <a:r>
              <a:rPr lang="en-US" sz="1600" dirty="0"/>
              <a:t>A static method can access static fields</a:t>
            </a:r>
          </a:p>
          <a:p>
            <a:pPr marL="285750" indent="-285750">
              <a:buFont typeface="Arial" panose="020B0604020202020204" pitchFamily="34" charset="0"/>
              <a:buChar char="•"/>
            </a:pPr>
            <a:r>
              <a:rPr lang="en-US" sz="1600" dirty="0"/>
              <a:t>A static method cannot access instance fields.</a:t>
            </a:r>
            <a:endParaRPr lang="uk-UA" sz="1600" dirty="0"/>
          </a:p>
        </p:txBody>
      </p:sp>
      <p:sp>
        <p:nvSpPr>
          <p:cNvPr id="13" name="Прямокутник 12"/>
          <p:cNvSpPr/>
          <p:nvPr/>
        </p:nvSpPr>
        <p:spPr>
          <a:xfrm>
            <a:off x="631064" y="3020200"/>
            <a:ext cx="6096000" cy="646331"/>
          </a:xfrm>
          <a:prstGeom prst="rect">
            <a:avLst/>
          </a:prstGeom>
        </p:spPr>
        <p:txBody>
          <a:bodyPr>
            <a:spAutoFit/>
          </a:bodyPr>
          <a:lstStyle/>
          <a:p>
            <a:r>
              <a:rPr lang="en-US" dirty="0"/>
              <a:t>For example, let’s create a static method that detects whether a user with a specific name was already taken.</a:t>
            </a:r>
            <a:endParaRPr lang="uk-UA" dirty="0"/>
          </a:p>
        </p:txBody>
      </p:sp>
      <p:pic>
        <p:nvPicPr>
          <p:cNvPr id="16" name="Рисунок 15"/>
          <p:cNvPicPr>
            <a:picLocks noChangeAspect="1"/>
          </p:cNvPicPr>
          <p:nvPr/>
        </p:nvPicPr>
        <p:blipFill>
          <a:blip r:embed="rId2"/>
          <a:stretch>
            <a:fillRect/>
          </a:stretch>
        </p:blipFill>
        <p:spPr>
          <a:xfrm>
            <a:off x="7010299" y="2183072"/>
            <a:ext cx="4851142" cy="4372273"/>
          </a:xfrm>
          <a:prstGeom prst="rect">
            <a:avLst/>
          </a:prstGeom>
        </p:spPr>
      </p:pic>
    </p:spTree>
    <p:extLst>
      <p:ext uri="{BB962C8B-B14F-4D97-AF65-F5344CB8AC3E}">
        <p14:creationId xmlns:p14="http://schemas.microsoft.com/office/powerpoint/2010/main" val="1812834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 xmlns:a16="http://schemas.microsoft.com/office/drawing/2014/main" id="{B89C1B92-534C-47A0-B35C-7F8EBB8DA40C}"/>
              </a:ext>
            </a:extLst>
          </p:cNvPr>
          <p:cNvSpPr>
            <a:spLocks noGrp="1"/>
          </p:cNvSpPr>
          <p:nvPr>
            <p:ph type="title"/>
          </p:nvPr>
        </p:nvSpPr>
        <p:spPr>
          <a:xfrm>
            <a:off x="685800" y="685801"/>
            <a:ext cx="10820400" cy="685800"/>
          </a:xfrm>
        </p:spPr>
        <p:txBody>
          <a:bodyPr/>
          <a:lstStyle/>
          <a:p>
            <a:r>
              <a:rPr lang="en-US" b="1" dirty="0"/>
              <a:t>Inheritance: extends</a:t>
            </a:r>
            <a:br>
              <a:rPr lang="en-US" b="1" dirty="0"/>
            </a:br>
            <a:r>
              <a:rPr lang="en-US" b="1" dirty="0"/>
              <a:t/>
            </a:r>
            <a:br>
              <a:rPr lang="en-US" b="1" dirty="0"/>
            </a:br>
            <a:r>
              <a:rPr lang="en-US" b="1" dirty="0"/>
              <a:t/>
            </a:r>
            <a:br>
              <a:rPr lang="en-US" b="1" dirty="0"/>
            </a:br>
            <a:r>
              <a:rPr lang="en-US" dirty="0"/>
              <a:t/>
            </a:r>
            <a:br>
              <a:rPr lang="en-US" dirty="0"/>
            </a:br>
            <a:r>
              <a:rPr lang="en-US" b="1" dirty="0"/>
              <a:t/>
            </a:r>
            <a:br>
              <a:rPr lang="en-US" b="1" dirty="0"/>
            </a:br>
            <a:endParaRPr lang="uk-UA" dirty="0"/>
          </a:p>
        </p:txBody>
      </p:sp>
      <p:sp>
        <p:nvSpPr>
          <p:cNvPr id="4" name="Прямокутник 3"/>
          <p:cNvSpPr/>
          <p:nvPr/>
        </p:nvSpPr>
        <p:spPr>
          <a:xfrm>
            <a:off x="685800" y="1371601"/>
            <a:ext cx="11343068" cy="646331"/>
          </a:xfrm>
          <a:prstGeom prst="rect">
            <a:avLst/>
          </a:prstGeom>
        </p:spPr>
        <p:txBody>
          <a:bodyPr wrap="square">
            <a:spAutoFit/>
          </a:bodyPr>
          <a:lstStyle/>
          <a:p>
            <a:r>
              <a:rPr lang="en-US" dirty="0"/>
              <a:t>The classes in JavaScript support single inheritance using the extends keyword</a:t>
            </a:r>
            <a:r>
              <a:rPr lang="en-US" dirty="0" smtClean="0"/>
              <a:t>.</a:t>
            </a:r>
            <a:endParaRPr lang="en-US" dirty="0"/>
          </a:p>
          <a:p>
            <a:r>
              <a:rPr lang="en-US" dirty="0"/>
              <a:t>In the expression class Child extends Parent { } the Child class inherits from Parent the constructor, fields, and methods.</a:t>
            </a:r>
            <a:endParaRPr lang="uk-UA" dirty="0"/>
          </a:p>
        </p:txBody>
      </p:sp>
      <p:sp>
        <p:nvSpPr>
          <p:cNvPr id="6" name="Прямокутник 5"/>
          <p:cNvSpPr/>
          <p:nvPr/>
        </p:nvSpPr>
        <p:spPr>
          <a:xfrm>
            <a:off x="655213" y="2703732"/>
            <a:ext cx="5702121" cy="2585323"/>
          </a:xfrm>
          <a:prstGeom prst="rect">
            <a:avLst/>
          </a:prstGeom>
        </p:spPr>
        <p:txBody>
          <a:bodyPr wrap="square">
            <a:spAutoFit/>
          </a:bodyPr>
          <a:lstStyle/>
          <a:p>
            <a:r>
              <a:rPr lang="en-US" dirty="0"/>
              <a:t>For example, let’s create a new child class </a:t>
            </a:r>
            <a:r>
              <a:rPr lang="en-US" dirty="0" err="1"/>
              <a:t>ContentWriter</a:t>
            </a:r>
            <a:r>
              <a:rPr lang="en-US" dirty="0"/>
              <a:t> that extends the parent class User</a:t>
            </a:r>
            <a:r>
              <a:rPr lang="en-US" dirty="0" smtClean="0"/>
              <a:t>.</a:t>
            </a:r>
            <a:endParaRPr lang="uk-UA" dirty="0" smtClean="0"/>
          </a:p>
          <a:p>
            <a:endParaRPr lang="uk-UA" dirty="0" smtClean="0"/>
          </a:p>
          <a:p>
            <a:r>
              <a:rPr lang="en-US" dirty="0" err="1"/>
              <a:t>ContentWriter</a:t>
            </a:r>
            <a:r>
              <a:rPr lang="en-US" dirty="0"/>
              <a:t> inherits from the User the constructor, the method </a:t>
            </a:r>
            <a:r>
              <a:rPr lang="en-US" dirty="0" err="1"/>
              <a:t>getName</a:t>
            </a:r>
            <a:r>
              <a:rPr lang="en-US" dirty="0"/>
              <a:t>() and the field name. As well, the </a:t>
            </a:r>
            <a:r>
              <a:rPr lang="en-US" dirty="0" err="1"/>
              <a:t>ContentWriter</a:t>
            </a:r>
            <a:r>
              <a:rPr lang="en-US" dirty="0"/>
              <a:t> class declares a new field posts.</a:t>
            </a:r>
          </a:p>
          <a:p>
            <a:endParaRPr lang="en-US" dirty="0"/>
          </a:p>
          <a:p>
            <a:r>
              <a:rPr lang="en-US" dirty="0"/>
              <a:t>Note that private members of a parent class are not inherited by the child class.</a:t>
            </a:r>
            <a:endParaRPr lang="uk-UA" dirty="0"/>
          </a:p>
        </p:txBody>
      </p:sp>
      <p:pic>
        <p:nvPicPr>
          <p:cNvPr id="7" name="Рисунок 6"/>
          <p:cNvPicPr>
            <a:picLocks noChangeAspect="1"/>
          </p:cNvPicPr>
          <p:nvPr/>
        </p:nvPicPr>
        <p:blipFill>
          <a:blip r:embed="rId2"/>
          <a:stretch>
            <a:fillRect/>
          </a:stretch>
        </p:blipFill>
        <p:spPr>
          <a:xfrm>
            <a:off x="6357334" y="2173672"/>
            <a:ext cx="5544324" cy="4304401"/>
          </a:xfrm>
          <a:prstGeom prst="rect">
            <a:avLst/>
          </a:prstGeom>
        </p:spPr>
      </p:pic>
    </p:spTree>
    <p:extLst>
      <p:ext uri="{BB962C8B-B14F-4D97-AF65-F5344CB8AC3E}">
        <p14:creationId xmlns:p14="http://schemas.microsoft.com/office/powerpoint/2010/main" val="179647594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http://schemas.microsoft.com/office/2006/documentManagement/types"/>
    <ds:schemaRef ds:uri="http://schemas.microsoft.com/office/2006/metadata/properties"/>
    <ds:schemaRef ds:uri="http://schemas.openxmlformats.org/package/2006/metadata/core-properties"/>
    <ds:schemaRef ds:uri="http://purl.org/dc/terms/"/>
    <ds:schemaRef ds:uri="http://www.w3.org/XML/1998/namespace"/>
    <ds:schemaRef ds:uri="http://purl.org/dc/elements/1.1/"/>
    <ds:schemaRef ds:uri="341e6018-ac0a-4dfb-8409-db9e0d25502e"/>
    <ds:schemaRef ds:uri="http://schemas.microsoft.com/office/infopath/2007/PartnerControls"/>
    <ds:schemaRef ds:uri="835f28f2-30f1-4728-84d2-86d96e143488"/>
    <ds:schemaRef ds:uri="http://purl.org/dc/dcmityp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898</TotalTime>
  <Words>1091</Words>
  <Application>Microsoft Office PowerPoint</Application>
  <PresentationFormat>Широкий екран</PresentationFormat>
  <Paragraphs>77</Paragraphs>
  <Slides>17</Slides>
  <Notes>0</Notes>
  <HiddenSlides>0</HiddenSlides>
  <MMClips>0</MMClips>
  <ScaleCrop>false</ScaleCrop>
  <HeadingPairs>
    <vt:vector size="6" baseType="variant">
      <vt:variant>
        <vt:lpstr>Використані шрифти</vt:lpstr>
      </vt:variant>
      <vt:variant>
        <vt:i4>5</vt:i4>
      </vt:variant>
      <vt:variant>
        <vt:lpstr>Тема</vt:lpstr>
      </vt:variant>
      <vt:variant>
        <vt:i4>3</vt:i4>
      </vt:variant>
      <vt:variant>
        <vt:lpstr>Заголовки слайдів</vt:lpstr>
      </vt:variant>
      <vt:variant>
        <vt:i4>17</vt:i4>
      </vt:variant>
    </vt:vector>
  </HeadingPairs>
  <TitlesOfParts>
    <vt:vector size="25" baseType="lpstr">
      <vt:lpstr>Arial</vt:lpstr>
      <vt:lpstr>Calibri</vt:lpstr>
      <vt:lpstr>Open Sans</vt:lpstr>
      <vt:lpstr>Open Sans Regular</vt:lpstr>
      <vt:lpstr>Proxima Nova Black</vt:lpstr>
      <vt:lpstr>1_GRADIENT THEME</vt:lpstr>
      <vt:lpstr>2_GRADIENT THEME</vt:lpstr>
      <vt:lpstr>2_DARK THEME</vt:lpstr>
      <vt:lpstr>Classes</vt:lpstr>
      <vt:lpstr>What is Classes?</vt:lpstr>
      <vt:lpstr>Class Definition</vt:lpstr>
      <vt:lpstr>Public instance fields vs Private instance fields  </vt:lpstr>
      <vt:lpstr>Public static fields vs Private static fields    </vt:lpstr>
      <vt:lpstr>Methods  </vt:lpstr>
      <vt:lpstr>Getters and setters   </vt:lpstr>
      <vt:lpstr>Static methods    </vt:lpstr>
      <vt:lpstr>Inheritance: extends     </vt:lpstr>
      <vt:lpstr>Parent constructor: super() in constructor()     </vt:lpstr>
      <vt:lpstr>Parent instance: super in methods      </vt:lpstr>
      <vt:lpstr>Object type checking: instanceof       </vt:lpstr>
      <vt:lpstr>Object type checking: instanceof       </vt:lpstr>
      <vt:lpstr>Classes and prototypes        </vt:lpstr>
      <vt:lpstr>Conclusion     </vt:lpstr>
      <vt:lpstr>Reference  </vt:lpstr>
      <vt:lpstr>Презентація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RePack by Diakov</cp:lastModifiedBy>
  <cp:revision>164</cp:revision>
  <dcterms:created xsi:type="dcterms:W3CDTF">2018-11-02T13:55:27Z</dcterms:created>
  <dcterms:modified xsi:type="dcterms:W3CDTF">2020-06-07T19:01:41Z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