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3"/>
  </p:notesMasterIdLst>
  <p:sldIdLst>
    <p:sldId id="1229" r:id="rId7"/>
    <p:sldId id="1230" r:id="rId8"/>
    <p:sldId id="1231" r:id="rId9"/>
    <p:sldId id="1234" r:id="rId10"/>
    <p:sldId id="1235" r:id="rId11"/>
    <p:sldId id="1232" r:id="rId12"/>
    <p:sldId id="1233" r:id="rId13"/>
    <p:sldId id="1236" r:id="rId14"/>
    <p:sldId id="1237" r:id="rId15"/>
    <p:sldId id="1238" r:id="rId16"/>
    <p:sldId id="1239" r:id="rId17"/>
    <p:sldId id="1240" r:id="rId18"/>
    <p:sldId id="1241" r:id="rId19"/>
    <p:sldId id="1242" r:id="rId20"/>
    <p:sldId id="1243" r:id="rId21"/>
    <p:sldId id="1206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9"/>
            <p14:sldId id="1230"/>
            <p14:sldId id="1231"/>
            <p14:sldId id="1234"/>
            <p14:sldId id="1235"/>
            <p14:sldId id="1232"/>
            <p14:sldId id="1233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159B3B"/>
    <a:srgbClr val="E93BDD"/>
    <a:srgbClr val="F26D26"/>
    <a:srgbClr val="BA124A"/>
    <a:srgbClr val="F49EEE"/>
    <a:srgbClr val="42D109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reactjs.org/docs/hooks-reference.html#usedebugvalue" TargetMode="External"/><Relationship Id="rId3" Type="http://schemas.openxmlformats.org/officeDocument/2006/relationships/hyperlink" Target="https://ru.reactjs.org/docs/hooks-reference.html#usecallback" TargetMode="External"/><Relationship Id="rId7" Type="http://schemas.openxmlformats.org/officeDocument/2006/relationships/hyperlink" Target="https://ru.reactjs.org/docs/hooks-reference.html#uselayouteffect" TargetMode="External"/><Relationship Id="rId2" Type="http://schemas.openxmlformats.org/officeDocument/2006/relationships/hyperlink" Target="https://ru.reactjs.org/docs/hooks-reference.html#usereduc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reactjs.org/docs/hooks-reference.html#useimperativehandle" TargetMode="External"/><Relationship Id="rId5" Type="http://schemas.openxmlformats.org/officeDocument/2006/relationships/hyperlink" Target="https://ru.reactjs.org/docs/hooks-reference.html#useref" TargetMode="External"/><Relationship Id="rId4" Type="http://schemas.openxmlformats.org/officeDocument/2006/relationships/hyperlink" Target="https://ru.reactjs.org/docs/hooks-reference.html#usemem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-in-saratov.com/usecontext-hook/" TargetMode="External"/><Relationship Id="rId2" Type="http://schemas.openxmlformats.org/officeDocument/2006/relationships/hyperlink" Target="https://codeguida.com/post/1818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actjs.org/docs/hooks-intro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6"/>
            </a:gs>
            <a:gs pos="9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831415F-B9DB-4820-AEA0-7D4B3738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34" y="1409132"/>
            <a:ext cx="7843602" cy="1592706"/>
          </a:xfrm>
        </p:spPr>
        <p:txBody>
          <a:bodyPr/>
          <a:lstStyle/>
          <a:p>
            <a:r>
              <a:rPr lang="en-US" dirty="0" smtClean="0"/>
              <a:t>React Hooks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8BC74F-B18A-4578-98FC-BCE7C88CA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Anastasiia</a:t>
            </a:r>
            <a:r>
              <a:rPr lang="en-US" dirty="0" smtClean="0"/>
              <a:t> </a:t>
            </a:r>
            <a:r>
              <a:rPr lang="en-US" dirty="0" err="1" smtClean="0"/>
              <a:t>Khudnytska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6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601446" y="326963"/>
            <a:ext cx="5146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Effects with </a:t>
            </a:r>
            <a:r>
              <a:rPr lang="en-US" sz="2800" b="1" dirty="0" smtClean="0">
                <a:latin typeface="+mj-lt"/>
              </a:rPr>
              <a:t>Cleanup</a:t>
            </a:r>
            <a:r>
              <a:rPr lang="uk-UA" sz="2800" b="1" dirty="0" smtClean="0">
                <a:latin typeface="+mj-lt"/>
              </a:rPr>
              <a:t> (</a:t>
            </a:r>
            <a:r>
              <a:rPr lang="en-US" sz="2800" b="1" dirty="0" smtClean="0">
                <a:solidFill>
                  <a:srgbClr val="8F2585"/>
                </a:solidFill>
                <a:latin typeface="+mj-lt"/>
              </a:rPr>
              <a:t>Class</a:t>
            </a:r>
            <a:r>
              <a:rPr lang="uk-UA" sz="2800" b="1" dirty="0" smtClean="0">
                <a:latin typeface="+mj-lt"/>
              </a:rPr>
              <a:t>)</a:t>
            </a:r>
            <a:endParaRPr lang="en-US" sz="2800" b="1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6" y="981633"/>
            <a:ext cx="6987913" cy="558608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48550" y="2881877"/>
            <a:ext cx="45148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Notice how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componentDidMount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componentWillUnmount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mirror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each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other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Lifecycle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methods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force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split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logic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even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though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conceptually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code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both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related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11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601447" y="326963"/>
            <a:ext cx="4738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-apple-system"/>
              </a:rPr>
              <a:t>Effects with </a:t>
            </a:r>
            <a:r>
              <a:rPr lang="en-US" sz="2800" b="1" dirty="0" smtClean="0">
                <a:latin typeface="-apple-system"/>
              </a:rPr>
              <a:t>Cleanup</a:t>
            </a:r>
            <a:r>
              <a:rPr lang="uk-UA" sz="2800" b="1" dirty="0" smtClean="0">
                <a:latin typeface="-apple-system"/>
              </a:rPr>
              <a:t> (</a:t>
            </a:r>
            <a:r>
              <a:rPr lang="en-US" sz="2800" b="1" dirty="0" smtClean="0">
                <a:solidFill>
                  <a:srgbClr val="8F2585"/>
                </a:solidFill>
              </a:rPr>
              <a:t>Hook</a:t>
            </a:r>
            <a:r>
              <a:rPr lang="uk-UA" sz="2800" b="1" dirty="0" smtClean="0">
                <a:latin typeface="-apple-system"/>
              </a:rPr>
              <a:t>)</a:t>
            </a:r>
            <a:endParaRPr lang="en-US" sz="28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46144" y="1452457"/>
            <a:ext cx="33528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1400" b="1" dirty="0"/>
              <a:t>Why did we return a function from our effect?</a:t>
            </a:r>
            <a:r>
              <a:rPr lang="en-US" sz="1400" dirty="0"/>
              <a:t> </a:t>
            </a:r>
            <a:endParaRPr lang="en-US" sz="1400" dirty="0" smtClean="0"/>
          </a:p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This </a:t>
            </a:r>
            <a:r>
              <a:rPr lang="en-US" sz="1400" dirty="0">
                <a:solidFill>
                  <a:schemeClr val="bg1"/>
                </a:solidFill>
              </a:rPr>
              <a:t>is the optional cleanup mechanism for effects. Every effect may return a function that cleans up after it. This lets us keep the logic for adding and removing subscriptions close to each other. They’re part of the same effect!</a:t>
            </a:r>
          </a:p>
          <a:p>
            <a:pPr algn="just"/>
            <a:r>
              <a:rPr lang="en-US" sz="1400" b="1" dirty="0"/>
              <a:t>When exactly does React clean up an effect?</a:t>
            </a:r>
            <a:r>
              <a:rPr lang="en-US" sz="1400" dirty="0"/>
              <a:t> </a:t>
            </a:r>
            <a:endParaRPr lang="en-US" sz="1400" dirty="0" smtClean="0"/>
          </a:p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React </a:t>
            </a:r>
            <a:r>
              <a:rPr lang="en-US" sz="1400" dirty="0">
                <a:solidFill>
                  <a:schemeClr val="bg1"/>
                </a:solidFill>
              </a:rPr>
              <a:t>performs the cleanup when the component unmounts. However, as we learned earlier, effects run for every render and not just once. This is why React </a:t>
            </a:r>
            <a:r>
              <a:rPr lang="en-US" sz="1400" i="1" dirty="0">
                <a:solidFill>
                  <a:schemeClr val="bg1"/>
                </a:solidFill>
              </a:rPr>
              <a:t>also</a:t>
            </a:r>
            <a:r>
              <a:rPr lang="en-US" sz="1400" dirty="0">
                <a:solidFill>
                  <a:schemeClr val="bg1"/>
                </a:solidFill>
              </a:rPr>
              <a:t> cleans up effects from the previous render before running the effects next time. We’ll discuss why this helps avoid </a:t>
            </a:r>
            <a:r>
              <a:rPr lang="en-US" sz="1400" dirty="0" smtClean="0">
                <a:solidFill>
                  <a:schemeClr val="bg1"/>
                </a:solidFill>
              </a:rPr>
              <a:t>bugs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and</a:t>
            </a:r>
            <a:r>
              <a:rPr lang="en-US" sz="1400" dirty="0">
                <a:solidFill>
                  <a:schemeClr val="bg1"/>
                </a:solidFill>
              </a:rPr>
              <a:t> how to opt out of this behavior in case it creates performance </a:t>
            </a:r>
            <a:r>
              <a:rPr lang="en-US" sz="1400" dirty="0" smtClean="0">
                <a:solidFill>
                  <a:schemeClr val="bg1"/>
                </a:solidFill>
              </a:rPr>
              <a:t>issues</a:t>
            </a:r>
            <a:r>
              <a:rPr lang="en-US" sz="1400" dirty="0">
                <a:solidFill>
                  <a:schemeClr val="bg1"/>
                </a:solidFill>
              </a:rPr>
              <a:t> later below.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6" y="1452457"/>
            <a:ext cx="7192011" cy="44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571501"/>
            <a:ext cx="10820400" cy="685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8F2585"/>
                </a:solidFill>
              </a:rPr>
              <a:t>UseContext</a:t>
            </a:r>
            <a:r>
              <a:rPr lang="en-US" b="1" dirty="0" smtClean="0"/>
              <a:t> Hook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48" y="2192419"/>
            <a:ext cx="6296904" cy="4572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6900" y="3186473"/>
            <a:ext cx="690880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Accepts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value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returned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from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React.createContext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returns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current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value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that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current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value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determined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by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value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prop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nearest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MyContext.Provider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above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calling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component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tree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When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nearest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MyContext.Provider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&gt;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above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component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updates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Hook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will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trigger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rerender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with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latest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value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passed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that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MyContext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provider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6900" y="4954369"/>
            <a:ext cx="582236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Don’t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forget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that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argument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useContext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must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context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object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itself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</a:t>
            </a:r>
            <a:endParaRPr kumimoji="0" lang="uk-UA" altLang="uk-UA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u="none" strike="noStrike" cap="none" normalizeH="0" baseline="0" dirty="0" err="1" smtClean="0">
                <a:ln>
                  <a:noFill/>
                </a:ln>
                <a:solidFill>
                  <a:srgbClr val="159B3B"/>
                </a:solidFill>
                <a:effectLst/>
                <a:latin typeface="+mj-lt"/>
              </a:rPr>
              <a:t>Correct</a:t>
            </a:r>
            <a:r>
              <a:rPr kumimoji="0" lang="uk-UA" altLang="uk-UA" sz="1600" b="1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: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useContext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(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MyContext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Incorrect</a:t>
            </a:r>
            <a:r>
              <a:rPr kumimoji="0" lang="uk-UA" altLang="uk-UA" sz="1600" b="1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: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useContext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(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MyContext.Consumer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600" b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Incorrect</a:t>
            </a:r>
            <a:r>
              <a:rPr kumimoji="0" lang="uk-UA" altLang="uk-UA" sz="1600" b="1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: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useContext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(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MyContext.Provider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543390" y="326963"/>
            <a:ext cx="5581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Without / with </a:t>
            </a:r>
            <a:r>
              <a:rPr lang="en-US" sz="3600" b="1" dirty="0" err="1" smtClean="0">
                <a:solidFill>
                  <a:srgbClr val="8F2585"/>
                </a:solidFill>
              </a:rPr>
              <a:t>UseContext</a:t>
            </a:r>
            <a:r>
              <a:rPr lang="en-US" sz="3600" b="1" dirty="0" smtClean="0"/>
              <a:t> </a:t>
            </a:r>
            <a:r>
              <a:rPr lang="en-US" sz="3600" b="1" dirty="0"/>
              <a:t>Hook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55" y="1920833"/>
            <a:ext cx="6842731" cy="346413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5" y="1465193"/>
            <a:ext cx="4224273" cy="45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571501"/>
            <a:ext cx="10820400" cy="685800"/>
          </a:xfrm>
        </p:spPr>
        <p:txBody>
          <a:bodyPr/>
          <a:lstStyle/>
          <a:p>
            <a:r>
              <a:rPr lang="en-US" b="1" dirty="0" smtClean="0">
                <a:solidFill>
                  <a:srgbClr val="8F2585"/>
                </a:solidFill>
              </a:rPr>
              <a:t>Additional</a:t>
            </a:r>
            <a:r>
              <a:rPr lang="en-US" b="1" dirty="0" smtClean="0"/>
              <a:t> Hooks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2764" y="2271653"/>
            <a:ext cx="397149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  <a:hlinkClick r:id="rId2"/>
              </a:rPr>
              <a:t>useReducer</a:t>
            </a: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  <a:hlinkClick r:id="rId3"/>
              </a:rPr>
              <a:t>useCallback</a:t>
            </a: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  <a:hlinkClick r:id="rId4"/>
              </a:rPr>
              <a:t>useMemo</a:t>
            </a: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  <a:hlinkClick r:id="rId5"/>
              </a:rPr>
              <a:t>useRef</a:t>
            </a: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  <a:hlinkClick r:id="rId6"/>
              </a:rPr>
              <a:t>useImperativeHandle</a:t>
            </a: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  <a:hlinkClick r:id="rId7"/>
              </a:rPr>
              <a:t>useLayoutEffect</a:t>
            </a: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-code-pro"/>
                <a:hlinkClick r:id="rId8"/>
              </a:rPr>
              <a:t>useDebugValue</a:t>
            </a: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571501"/>
            <a:ext cx="10820400" cy="6858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6900" y="2521020"/>
            <a:ext cx="84106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uk-UA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1)</a:t>
            </a:r>
            <a:r>
              <a:rPr kumimoji="0" lang="en-US" altLang="uk-UA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3200" dirty="0" smtClean="0">
                <a:latin typeface="+mj-lt"/>
                <a:hlinkClick r:id="rId2"/>
              </a:rPr>
              <a:t>https</a:t>
            </a:r>
            <a:r>
              <a:rPr lang="en-US" sz="3200" dirty="0">
                <a:latin typeface="+mj-lt"/>
                <a:hlinkClick r:id="rId2"/>
              </a:rPr>
              <a:t>://</a:t>
            </a:r>
            <a:r>
              <a:rPr lang="en-US" sz="3200" dirty="0" smtClean="0">
                <a:latin typeface="+mj-lt"/>
                <a:hlinkClick r:id="rId2"/>
              </a:rPr>
              <a:t>codeguida.com/post/1818</a:t>
            </a:r>
            <a:endParaRPr lang="en-US" sz="3200" dirty="0" smtClean="0">
              <a:latin typeface="+mj-lt"/>
            </a:endParaRPr>
          </a:p>
          <a:p>
            <a:pPr lvl="0"/>
            <a:r>
              <a:rPr kumimoji="0" lang="en-US" altLang="uk-UA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2) </a:t>
            </a:r>
            <a:r>
              <a:rPr lang="en-US" sz="3200" dirty="0">
                <a:solidFill>
                  <a:schemeClr val="bg1"/>
                </a:solidFill>
                <a:latin typeface="+mj-lt"/>
                <a:hlinkClick r:id="rId3"/>
              </a:rPr>
              <a:t>https://build-in-saratov.com/usecontext-hook/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lvl="0"/>
            <a:r>
              <a:rPr lang="en-US" altLang="uk-UA" sz="3200" dirty="0" smtClean="0">
                <a:solidFill>
                  <a:schemeClr val="bg1"/>
                </a:solidFill>
                <a:latin typeface="+mj-lt"/>
              </a:rPr>
              <a:t>3) </a:t>
            </a:r>
            <a:r>
              <a:rPr lang="en-US" sz="3200" dirty="0">
                <a:latin typeface="+mj-lt"/>
                <a:hlinkClick r:id="rId4"/>
              </a:rPr>
              <a:t>https://reactjs.org/docs/hooks-intro.html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5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AFA0E05-D6A3-44DB-8E1F-AE910448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2601"/>
            <a:ext cx="10820400" cy="685800"/>
          </a:xfrm>
        </p:spPr>
        <p:txBody>
          <a:bodyPr/>
          <a:lstStyle/>
          <a:p>
            <a:r>
              <a:rPr lang="en-US" dirty="0" smtClean="0"/>
              <a:t>What is Hooks?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7D4F48-03D6-4A34-979F-5C60DD133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28058"/>
            <a:ext cx="10820400" cy="476648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Hooks</a:t>
            </a:r>
            <a:r>
              <a:rPr lang="en-US" sz="3200" dirty="0"/>
              <a:t> </a:t>
            </a:r>
            <a:r>
              <a:rPr lang="uk-UA" sz="3200" dirty="0" smtClean="0"/>
              <a:t> </a:t>
            </a:r>
            <a:r>
              <a:rPr lang="en-US" sz="3200" dirty="0" smtClean="0"/>
              <a:t>are </a:t>
            </a:r>
            <a:r>
              <a:rPr lang="en-US" sz="3200" dirty="0"/>
              <a:t>a new addition in React 16.8. They let you use state and other React features without writing a class</a:t>
            </a:r>
            <a:r>
              <a:rPr lang="en-US" sz="3200" dirty="0" smtClean="0"/>
              <a:t>.</a:t>
            </a:r>
            <a:endParaRPr lang="uk-UA" sz="3200" dirty="0" smtClean="0"/>
          </a:p>
          <a:p>
            <a:r>
              <a:rPr lang="en-US" sz="3200" dirty="0">
                <a:solidFill>
                  <a:schemeClr val="bg1"/>
                </a:solidFill>
              </a:rPr>
              <a:t>Hooks</a:t>
            </a:r>
            <a:r>
              <a:rPr lang="en-US" sz="3200" dirty="0"/>
              <a:t> are functions that let you “hook into” React state and lifecycle features from </a:t>
            </a:r>
            <a:r>
              <a:rPr lang="en-US" sz="3200" dirty="0" smtClean="0"/>
              <a:t>on </a:t>
            </a:r>
            <a:r>
              <a:rPr lang="en-US" sz="3200" dirty="0"/>
              <a:t>components. Hooks don’t work inside classes — they let you use </a:t>
            </a:r>
            <a:r>
              <a:rPr lang="en-US" sz="3200" dirty="0" err="1" smtClean="0"/>
              <a:t>R</a:t>
            </a:r>
            <a:r>
              <a:rPr lang="en-US" sz="3200" dirty="0" err="1"/>
              <a:t>functi</a:t>
            </a:r>
            <a:r>
              <a:rPr lang="en-US" sz="3200" dirty="0" err="1" smtClean="0"/>
              <a:t>eact</a:t>
            </a:r>
            <a:r>
              <a:rPr lang="en-US" sz="3200" dirty="0" smtClean="0"/>
              <a:t> </a:t>
            </a:r>
            <a:r>
              <a:rPr lang="en-US" sz="3200" dirty="0"/>
              <a:t>without classes</a:t>
            </a:r>
            <a:r>
              <a:rPr lang="en-US" sz="3200" dirty="0" smtClean="0"/>
              <a:t>.</a:t>
            </a:r>
          </a:p>
          <a:p>
            <a:endParaRPr lang="uk-UA" sz="3200" dirty="0" smtClean="0"/>
          </a:p>
          <a:p>
            <a:pPr lvl="0"/>
            <a:r>
              <a:rPr lang="uk-UA" altLang="uk-UA" sz="3200" dirty="0" err="1">
                <a:latin typeface="+mj-lt"/>
              </a:rPr>
              <a:t>React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provides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>
                <a:solidFill>
                  <a:schemeClr val="bg1"/>
                </a:solidFill>
                <a:latin typeface="+mj-lt"/>
              </a:rPr>
              <a:t>a </a:t>
            </a:r>
            <a:r>
              <a:rPr lang="uk-UA" altLang="uk-UA" sz="3200" dirty="0" err="1">
                <a:solidFill>
                  <a:schemeClr val="bg1"/>
                </a:solidFill>
                <a:latin typeface="+mj-lt"/>
              </a:rPr>
              <a:t>few</a:t>
            </a:r>
            <a:r>
              <a:rPr lang="uk-UA" altLang="uk-UA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sz="3200" dirty="0" err="1">
                <a:solidFill>
                  <a:schemeClr val="bg1"/>
                </a:solidFill>
                <a:latin typeface="+mj-lt"/>
              </a:rPr>
              <a:t>built-in</a:t>
            </a:r>
            <a:r>
              <a:rPr lang="uk-UA" altLang="uk-UA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sz="3200" dirty="0" err="1">
                <a:solidFill>
                  <a:schemeClr val="bg1"/>
                </a:solidFill>
                <a:latin typeface="+mj-lt"/>
              </a:rPr>
              <a:t>Hooks</a:t>
            </a:r>
            <a:r>
              <a:rPr lang="uk-UA" altLang="uk-UA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like</a:t>
            </a:r>
            <a:r>
              <a:rPr lang="uk-UA" altLang="uk-UA" sz="3200" dirty="0">
                <a:latin typeface="+mj-lt"/>
              </a:rPr>
              <a:t> </a:t>
            </a:r>
            <a:r>
              <a:rPr lang="uk-UA" altLang="uk-UA" sz="3200" dirty="0" err="1">
                <a:solidFill>
                  <a:srgbClr val="8F2585"/>
                </a:solidFill>
                <a:latin typeface="+mj-lt"/>
              </a:rPr>
              <a:t>useState</a:t>
            </a:r>
            <a:r>
              <a:rPr lang="uk-UA" altLang="uk-UA" sz="3200" dirty="0">
                <a:latin typeface="+mj-lt"/>
              </a:rPr>
              <a:t>. </a:t>
            </a:r>
            <a:r>
              <a:rPr lang="uk-UA" altLang="uk-UA" sz="3200" dirty="0" err="1">
                <a:latin typeface="+mj-lt"/>
              </a:rPr>
              <a:t>You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can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also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create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your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solidFill>
                  <a:schemeClr val="bg1"/>
                </a:solidFill>
                <a:latin typeface="+mj-lt"/>
              </a:rPr>
              <a:t>own</a:t>
            </a:r>
            <a:r>
              <a:rPr lang="uk-UA" altLang="uk-UA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sz="3200" dirty="0" err="1">
                <a:solidFill>
                  <a:schemeClr val="bg1"/>
                </a:solidFill>
                <a:latin typeface="+mj-lt"/>
              </a:rPr>
              <a:t>Hooks</a:t>
            </a:r>
            <a:r>
              <a:rPr lang="uk-UA" altLang="uk-UA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to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reuse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stateful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behavior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between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different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components</a:t>
            </a:r>
            <a:r>
              <a:rPr lang="uk-UA" altLang="uk-UA" sz="3200" dirty="0">
                <a:latin typeface="+mj-lt"/>
              </a:rPr>
              <a:t>. </a:t>
            </a:r>
            <a:r>
              <a:rPr lang="uk-UA" altLang="uk-UA" sz="3200" dirty="0" err="1">
                <a:latin typeface="+mj-lt"/>
              </a:rPr>
              <a:t>We’ll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look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at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the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built-in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Hooks</a:t>
            </a:r>
            <a:r>
              <a:rPr lang="uk-UA" altLang="uk-UA" sz="3200" dirty="0">
                <a:latin typeface="+mj-lt"/>
              </a:rPr>
              <a:t> </a:t>
            </a:r>
            <a:r>
              <a:rPr lang="uk-UA" altLang="uk-UA" sz="3200" dirty="0" err="1">
                <a:latin typeface="+mj-lt"/>
              </a:rPr>
              <a:t>first</a:t>
            </a:r>
            <a:r>
              <a:rPr lang="uk-UA" altLang="uk-UA" sz="3200" dirty="0" smtClean="0">
                <a:latin typeface="-apple-system"/>
              </a:rPr>
              <a:t>.</a:t>
            </a:r>
            <a:r>
              <a:rPr lang="en-US" altLang="uk-UA" sz="3200" dirty="0" smtClean="0">
                <a:latin typeface="-apple-system"/>
              </a:rPr>
              <a:t> </a:t>
            </a:r>
            <a:r>
              <a:rPr lang="uk-UA" altLang="uk-UA" sz="3200" dirty="0" smtClean="0"/>
              <a:t> </a:t>
            </a:r>
            <a:endParaRPr lang="uk-UA" altLang="uk-UA" sz="3200" dirty="0">
              <a:latin typeface="Arial" panose="020B0604020202020204" pitchFamily="34" charset="0"/>
            </a:endParaRPr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8564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F2585"/>
                </a:solidFill>
              </a:rPr>
              <a:t>State</a:t>
            </a:r>
            <a:r>
              <a:rPr lang="en-US" b="1" dirty="0"/>
              <a:t> </a:t>
            </a:r>
            <a:r>
              <a:rPr lang="en-US" b="1" dirty="0" smtClean="0"/>
              <a:t>Hook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0" y="2953767"/>
            <a:ext cx="5372850" cy="3038899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234124" y="2051083"/>
            <a:ext cx="7170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This example renders a counter. When you click the button, it increments the value:</a:t>
            </a:r>
            <a:endParaRPr lang="uk-UA" dirty="0">
              <a:latin typeface="+mj-lt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14640" y="2929935"/>
            <a:ext cx="487045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Here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useState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Hook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en-US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call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inside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function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component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add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some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local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state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React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will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preserve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this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state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between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re-renders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useState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returns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pair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current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state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value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function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that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lets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you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update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kumimoji="0" lang="uk-UA" altLang="uk-UA" sz="1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kumimoji="0" lang="uk-UA" altLang="uk-UA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uk-UA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14640" y="4218630"/>
            <a:ext cx="522823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only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argument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useState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initial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example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above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0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because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our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counter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starts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from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zero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 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25" y="5278373"/>
            <a:ext cx="1609950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Hook </a:t>
            </a:r>
            <a:r>
              <a:rPr lang="en-US" b="1" dirty="0" smtClean="0"/>
              <a:t>VS </a:t>
            </a:r>
            <a:r>
              <a:rPr lang="en-US" b="1" dirty="0"/>
              <a:t>Class</a:t>
            </a:r>
            <a:br>
              <a:rPr lang="en-US" b="1" dirty="0"/>
            </a:b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2" y="2237950"/>
            <a:ext cx="5962348" cy="33723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186" y="2118695"/>
            <a:ext cx="5663714" cy="34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F2585"/>
                </a:solidFill>
              </a:rPr>
              <a:t>Effect</a:t>
            </a:r>
            <a:r>
              <a:rPr lang="en-US" b="1" dirty="0"/>
              <a:t> Hook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6543" y="3149687"/>
            <a:ext cx="981891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these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operations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“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side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” 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“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”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short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because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affect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other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components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can’t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done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during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rendering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altLang="uk-UA" dirty="0"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Effect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Hook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useEffect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adds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ability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perform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side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from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function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component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serves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purpose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componentDidMount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componentDidUpdate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componentWillUnmount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React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classes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but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unified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into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single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API. </a:t>
            </a: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203201" y="543451"/>
            <a:ext cx="1184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There are </a:t>
            </a:r>
            <a:r>
              <a:rPr lang="en-US" dirty="0">
                <a:solidFill>
                  <a:srgbClr val="8F2585"/>
                </a:solidFill>
                <a:latin typeface="+mj-lt"/>
              </a:rPr>
              <a:t>two common kinds of side effects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in React components: those that don’t require cleanup, and those that do. Let’s look at this distinction in more detail.</a:t>
            </a:r>
            <a:endParaRPr lang="uk-UA" dirty="0">
              <a:latin typeface="+mj-lt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1956822" y="1692632"/>
            <a:ext cx="2850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-apple-system"/>
              </a:rPr>
              <a:t>Effects Without Cleanup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551543" y="21555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-apple-system"/>
              </a:rPr>
              <a:t>Sometimes, we want to </a:t>
            </a:r>
            <a:r>
              <a:rPr lang="en-US" b="1" dirty="0">
                <a:solidFill>
                  <a:srgbClr val="000000"/>
                </a:solidFill>
                <a:latin typeface="-apple-system"/>
              </a:rPr>
              <a:t>run some additional code after React has updated the DOM.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 Network requests, manual DOM mutations, and logging are common examples of effects that don’t require a cleanup. We say that because we can run them and immediately forget about them. Let’s compare how classes and Hooks let us express such side effects</a:t>
            </a:r>
            <a:r>
              <a:rPr lang="en-US" dirty="0" smtClean="0">
                <a:solidFill>
                  <a:srgbClr val="000000"/>
                </a:solidFill>
                <a:latin typeface="-apple-system"/>
              </a:rPr>
              <a:t>.</a:t>
            </a:r>
            <a:endParaRPr lang="en-US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5811166" y="43967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-apple-system"/>
              </a:rPr>
              <a:t>For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example, </a:t>
            </a:r>
            <a:r>
              <a:rPr lang="en-US" b="1" dirty="0">
                <a:solidFill>
                  <a:srgbClr val="000000"/>
                </a:solidFill>
                <a:latin typeface="-apple-system"/>
              </a:rPr>
              <a:t>we might want to set up a subscription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 to some external data source. In that case, it is important to clean up so that we don’t introduce a memory leak! Let’s compare how we can do it with classes and with Hooks</a:t>
            </a:r>
            <a:r>
              <a:rPr lang="en-US" dirty="0" smtClean="0">
                <a:solidFill>
                  <a:srgbClr val="000000"/>
                </a:solidFill>
                <a:latin typeface="-apple-system"/>
              </a:rPr>
              <a:t>.</a:t>
            </a:r>
            <a:endParaRPr lang="uk-UA" dirty="0"/>
          </a:p>
        </p:txBody>
      </p:sp>
      <p:sp>
        <p:nvSpPr>
          <p:cNvPr id="11" name="Прямокутник 10"/>
          <p:cNvSpPr/>
          <p:nvPr/>
        </p:nvSpPr>
        <p:spPr>
          <a:xfrm>
            <a:off x="7631907" y="3868456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-apple-system"/>
              </a:rPr>
              <a:t>Effects with Cleanup</a:t>
            </a:r>
          </a:p>
        </p:txBody>
      </p:sp>
    </p:spTree>
    <p:extLst>
      <p:ext uri="{BB962C8B-B14F-4D97-AF65-F5344CB8AC3E}">
        <p14:creationId xmlns:p14="http://schemas.microsoft.com/office/powerpoint/2010/main" val="3701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1" y="1187347"/>
            <a:ext cx="6955879" cy="5169910"/>
          </a:xfrm>
          <a:prstGeom prst="rect">
            <a:avLst/>
          </a:prstGeom>
        </p:spPr>
      </p:pic>
      <p:sp>
        <p:nvSpPr>
          <p:cNvPr id="3" name="Прямокутник 2"/>
          <p:cNvSpPr/>
          <p:nvPr/>
        </p:nvSpPr>
        <p:spPr>
          <a:xfrm>
            <a:off x="601447" y="326963"/>
            <a:ext cx="539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-apple-system"/>
              </a:rPr>
              <a:t>Effects Without </a:t>
            </a:r>
            <a:r>
              <a:rPr lang="en-US" sz="2800" b="1" dirty="0" smtClean="0">
                <a:latin typeface="-apple-system"/>
              </a:rPr>
              <a:t>Cleanup</a:t>
            </a:r>
            <a:r>
              <a:rPr lang="uk-UA" sz="2800" b="1" dirty="0" smtClean="0">
                <a:latin typeface="-apple-system"/>
              </a:rPr>
              <a:t> (</a:t>
            </a:r>
            <a:r>
              <a:rPr lang="en-US" sz="2800" b="1" dirty="0" smtClean="0">
                <a:solidFill>
                  <a:srgbClr val="8F2585"/>
                </a:solidFill>
              </a:rPr>
              <a:t>Class</a:t>
            </a:r>
            <a:r>
              <a:rPr lang="uk-UA" sz="2800" b="1" dirty="0" smtClean="0">
                <a:latin typeface="-apple-system"/>
              </a:rPr>
              <a:t>)</a:t>
            </a:r>
            <a:endParaRPr lang="en-US" sz="28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48315" y="2239449"/>
            <a:ext cx="405765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class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components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render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method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itself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shouldn’t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cause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side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effects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would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be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too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early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—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we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typically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want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perform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our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effects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after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has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updated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DOM.</a:t>
            </a: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why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classes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we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put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side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effects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into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componentDidMount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and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componentDidUpdate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Coming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back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our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example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here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a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counter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class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component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that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updates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document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title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right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after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makes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changes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DOM</a:t>
            </a: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2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601447" y="326963"/>
            <a:ext cx="535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-apple-system"/>
              </a:rPr>
              <a:t>Effects Without </a:t>
            </a:r>
            <a:r>
              <a:rPr lang="en-US" sz="2800" b="1" dirty="0" smtClean="0">
                <a:latin typeface="-apple-system"/>
              </a:rPr>
              <a:t>Cleanup</a:t>
            </a:r>
            <a:r>
              <a:rPr lang="uk-UA" sz="2800" b="1" dirty="0" smtClean="0">
                <a:latin typeface="-apple-system"/>
              </a:rPr>
              <a:t> (</a:t>
            </a:r>
            <a:r>
              <a:rPr lang="en-US" sz="2800" b="1" dirty="0" smtClean="0">
                <a:solidFill>
                  <a:srgbClr val="8F2585"/>
                </a:solidFill>
              </a:rPr>
              <a:t>Hook</a:t>
            </a:r>
            <a:r>
              <a:rPr lang="uk-UA" sz="2800" b="1" dirty="0" smtClean="0">
                <a:latin typeface="-apple-system"/>
              </a:rPr>
              <a:t>)</a:t>
            </a:r>
            <a:endParaRPr lang="en-US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49" t="2271"/>
          <a:stretch/>
        </p:blipFill>
        <p:spPr>
          <a:xfrm>
            <a:off x="601447" y="1306285"/>
            <a:ext cx="7306492" cy="452845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3144" y="1306285"/>
            <a:ext cx="3352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What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does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useEffect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do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?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By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Hook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you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tell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React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that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your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component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needs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something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after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render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React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will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remember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function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you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passed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we’ll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refer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our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“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”),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later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after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performing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DOM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updates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document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title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but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could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also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perform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data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fetching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call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some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other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imperative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4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Why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is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useEffect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called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inside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a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component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?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Placing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useEffect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inside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component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lets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+mj-lt"/>
              </a:rPr>
              <a:t>count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state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variable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props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right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from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don’t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need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special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API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read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—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it’s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already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function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scope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Hooks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embrace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JavaScript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closures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avoid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introducing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React-specific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APIs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where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JavaScript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already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provides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solution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3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6000" y="3108457"/>
            <a:ext cx="10490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Unlike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componentDidMount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or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componentDidUpdate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effects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scheduled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with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8F2585"/>
                </a:solidFill>
                <a:effectLst/>
                <a:latin typeface="+mj-lt"/>
              </a:rPr>
              <a:t>useEffect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don’t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block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browser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from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updating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screen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This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makes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your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app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feel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more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responsive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majority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of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effects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don’t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need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happen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synchronously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210</Words>
  <Application>Microsoft Office PowerPoint</Application>
  <PresentationFormat>Широкий екран</PresentationFormat>
  <Paragraphs>58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Open Sans</vt:lpstr>
      <vt:lpstr>Open Sans Regular</vt:lpstr>
      <vt:lpstr>Proxima Nova Black</vt:lpstr>
      <vt:lpstr>source-code-pro</vt:lpstr>
      <vt:lpstr>1_GRADIENT THEME</vt:lpstr>
      <vt:lpstr>2_GRADIENT THEME</vt:lpstr>
      <vt:lpstr>2_DARK THEME</vt:lpstr>
      <vt:lpstr>React Hooks</vt:lpstr>
      <vt:lpstr>What is Hooks?</vt:lpstr>
      <vt:lpstr>State Hook </vt:lpstr>
      <vt:lpstr>Hook VS Class </vt:lpstr>
      <vt:lpstr>Effect Hook  </vt:lpstr>
      <vt:lpstr>Презентація PowerPoint</vt:lpstr>
      <vt:lpstr>Презентація PowerPoint</vt:lpstr>
      <vt:lpstr>Презентація PowerPoint</vt:lpstr>
      <vt:lpstr>Tip  </vt:lpstr>
      <vt:lpstr>Презентація PowerPoint</vt:lpstr>
      <vt:lpstr>Презентація PowerPoint</vt:lpstr>
      <vt:lpstr>UseContext Hook  </vt:lpstr>
      <vt:lpstr>Презентація PowerPoint</vt:lpstr>
      <vt:lpstr>Additional Hooks  </vt:lpstr>
      <vt:lpstr>Reference  </vt:lpstr>
      <vt:lpstr>Презентація PowerPoint</vt:lpstr>
    </vt:vector>
  </TitlesOfParts>
  <Company>Verint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RePack by Diakov</cp:lastModifiedBy>
  <cp:revision>18</cp:revision>
  <dcterms:created xsi:type="dcterms:W3CDTF">2018-11-02T13:55:27Z</dcterms:created>
  <dcterms:modified xsi:type="dcterms:W3CDTF">2020-04-10T06:42:24Z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