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4"/>
  </p:notesMasterIdLst>
  <p:sldIdLst>
    <p:sldId id="1229" r:id="rId7"/>
    <p:sldId id="1230" r:id="rId8"/>
    <p:sldId id="1244" r:id="rId9"/>
    <p:sldId id="1231" r:id="rId10"/>
    <p:sldId id="1234" r:id="rId11"/>
    <p:sldId id="1235" r:id="rId12"/>
    <p:sldId id="1245" r:id="rId13"/>
    <p:sldId id="1246" r:id="rId14"/>
    <p:sldId id="1232" r:id="rId15"/>
    <p:sldId id="1247" r:id="rId16"/>
    <p:sldId id="1248" r:id="rId17"/>
    <p:sldId id="1249" r:id="rId18"/>
    <p:sldId id="1233" r:id="rId19"/>
    <p:sldId id="1250" r:id="rId20"/>
    <p:sldId id="1251" r:id="rId21"/>
    <p:sldId id="1252" r:id="rId22"/>
    <p:sldId id="1253" r:id="rId23"/>
    <p:sldId id="1254" r:id="rId24"/>
    <p:sldId id="1255" r:id="rId25"/>
    <p:sldId id="1238" r:id="rId26"/>
    <p:sldId id="1256" r:id="rId27"/>
    <p:sldId id="1239" r:id="rId28"/>
    <p:sldId id="1258" r:id="rId29"/>
    <p:sldId id="1259" r:id="rId30"/>
    <p:sldId id="1260" r:id="rId31"/>
    <p:sldId id="1243" r:id="rId32"/>
    <p:sldId id="1206"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0"/>
            <p14:sldId id="1244"/>
            <p14:sldId id="1231"/>
            <p14:sldId id="1234"/>
            <p14:sldId id="1235"/>
            <p14:sldId id="1245"/>
            <p14:sldId id="1246"/>
            <p14:sldId id="1232"/>
            <p14:sldId id="1247"/>
            <p14:sldId id="1248"/>
            <p14:sldId id="1249"/>
            <p14:sldId id="1233"/>
            <p14:sldId id="1250"/>
            <p14:sldId id="1251"/>
            <p14:sldId id="1252"/>
            <p14:sldId id="1253"/>
            <p14:sldId id="1254"/>
            <p14:sldId id="1255"/>
            <p14:sldId id="1238"/>
            <p14:sldId id="1256"/>
            <p14:sldId id="1239"/>
            <p14:sldId id="1258"/>
            <p14:sldId id="1259"/>
            <p14:sldId id="1260"/>
            <p14:sldId id="1243"/>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159B3B"/>
    <a:srgbClr val="E93BDD"/>
    <a:srgbClr val="F26D26"/>
    <a:srgbClr val="BA124A"/>
    <a:srgbClr val="F49EEE"/>
    <a:srgbClr val="42D109"/>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03/06/2020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s://codeguida.com/post/475" TargetMode="External"/><Relationship Id="rId2" Type="http://schemas.openxmlformats.org/officeDocument/2006/relationships/hyperlink" Target="https://www.digitalocean.com/community/tutorials/typescript-mixins" TargetMode="External"/><Relationship Id="rId1" Type="http://schemas.openxmlformats.org/officeDocument/2006/relationships/slideLayout" Target="../slideLayouts/slideLayout3.xml"/><Relationship Id="rId4" Type="http://schemas.openxmlformats.org/officeDocument/2006/relationships/hyperlink" Target="https://habr.com/ru/post/258957/"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9000">
              <a:schemeClr val="accent6"/>
            </a:gs>
            <a:gs pos="90000">
              <a:schemeClr val="accent4"/>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831415F-B9DB-4820-AEA0-7D4B3738F685}"/>
              </a:ext>
            </a:extLst>
          </p:cNvPr>
          <p:cNvSpPr>
            <a:spLocks noGrp="1"/>
          </p:cNvSpPr>
          <p:nvPr>
            <p:ph type="title"/>
          </p:nvPr>
        </p:nvSpPr>
        <p:spPr>
          <a:xfrm>
            <a:off x="1095234" y="1409132"/>
            <a:ext cx="7843602" cy="1592706"/>
          </a:xfrm>
        </p:spPr>
        <p:txBody>
          <a:bodyPr/>
          <a:lstStyle/>
          <a:p>
            <a:r>
              <a:rPr lang="en-US" dirty="0" err="1"/>
              <a:t>TypeScript</a:t>
            </a:r>
            <a:endParaRPr lang="uk-UA" dirty="0"/>
          </a:p>
        </p:txBody>
      </p:sp>
      <p:sp>
        <p:nvSpPr>
          <p:cNvPr id="5" name="Text Placeholder 4">
            <a:extLst>
              <a:ext uri="{FF2B5EF4-FFF2-40B4-BE49-F238E27FC236}">
                <a16:creationId xmlns="" xmlns:a16="http://schemas.microsoft.com/office/drawing/2014/main" id="{548BC74F-B18A-4578-98FC-BCE7C88CA179}"/>
              </a:ext>
            </a:extLst>
          </p:cNvPr>
          <p:cNvSpPr>
            <a:spLocks noGrp="1"/>
          </p:cNvSpPr>
          <p:nvPr>
            <p:ph type="body" sz="quarter" idx="10"/>
          </p:nvPr>
        </p:nvSpPr>
        <p:spPr/>
        <p:txBody>
          <a:bodyPr/>
          <a:lstStyle/>
          <a:p>
            <a:r>
              <a:rPr lang="en-US" dirty="0" smtClean="0"/>
              <a:t>By </a:t>
            </a:r>
            <a:r>
              <a:rPr lang="en-US" dirty="0" err="1" smtClean="0"/>
              <a:t>Anastasiia</a:t>
            </a:r>
            <a:r>
              <a:rPr lang="en-US" dirty="0" smtClean="0"/>
              <a:t> </a:t>
            </a:r>
            <a:r>
              <a:rPr lang="en-US" dirty="0" err="1" smtClean="0"/>
              <a:t>Khudnytska</a:t>
            </a:r>
            <a:endParaRPr lang="uk-UA" dirty="0"/>
          </a:p>
        </p:txBody>
      </p:sp>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кутник 2"/>
          <p:cNvSpPr/>
          <p:nvPr/>
        </p:nvSpPr>
        <p:spPr>
          <a:xfrm>
            <a:off x="789108" y="378304"/>
            <a:ext cx="825867" cy="369332"/>
          </a:xfrm>
          <a:prstGeom prst="rect">
            <a:avLst/>
          </a:prstGeom>
        </p:spPr>
        <p:txBody>
          <a:bodyPr wrap="none">
            <a:spAutoFit/>
          </a:bodyPr>
          <a:lstStyle/>
          <a:p>
            <a:r>
              <a:rPr lang="en-US" b="1" dirty="0" err="1">
                <a:solidFill>
                  <a:srgbClr val="152740"/>
                </a:solidFill>
                <a:latin typeface="wf_segoe-ui_semilight"/>
              </a:rPr>
              <a:t>Enum</a:t>
            </a:r>
            <a:endParaRPr lang="en-US" b="1" i="0" dirty="0">
              <a:solidFill>
                <a:srgbClr val="152740"/>
              </a:solidFill>
              <a:effectLst/>
              <a:latin typeface="wf_segoe-ui_semilight"/>
            </a:endParaRPr>
          </a:p>
        </p:txBody>
      </p:sp>
      <p:pic>
        <p:nvPicPr>
          <p:cNvPr id="8" name="Рисунок 7"/>
          <p:cNvPicPr>
            <a:picLocks noChangeAspect="1"/>
          </p:cNvPicPr>
          <p:nvPr/>
        </p:nvPicPr>
        <p:blipFill>
          <a:blip r:embed="rId2"/>
          <a:stretch>
            <a:fillRect/>
          </a:stretch>
        </p:blipFill>
        <p:spPr>
          <a:xfrm>
            <a:off x="789108" y="790150"/>
            <a:ext cx="3868125" cy="691170"/>
          </a:xfrm>
          <a:prstGeom prst="rect">
            <a:avLst/>
          </a:prstGeom>
        </p:spPr>
      </p:pic>
      <p:sp>
        <p:nvSpPr>
          <p:cNvPr id="10" name="Прямокутник 9"/>
          <p:cNvSpPr/>
          <p:nvPr/>
        </p:nvSpPr>
        <p:spPr>
          <a:xfrm>
            <a:off x="625964" y="1489177"/>
            <a:ext cx="10872716" cy="584775"/>
          </a:xfrm>
          <a:prstGeom prst="rect">
            <a:avLst/>
          </a:prstGeom>
        </p:spPr>
        <p:txBody>
          <a:bodyPr wrap="square">
            <a:spAutoFit/>
          </a:bodyPr>
          <a:lstStyle/>
          <a:p>
            <a:r>
              <a:rPr lang="en-US" sz="1600" dirty="0">
                <a:solidFill>
                  <a:schemeClr val="tx2"/>
                </a:solidFill>
              </a:rPr>
              <a:t>By default, </a:t>
            </a:r>
            <a:r>
              <a:rPr lang="en-US" sz="1600" dirty="0" err="1">
                <a:solidFill>
                  <a:schemeClr val="tx2"/>
                </a:solidFill>
              </a:rPr>
              <a:t>enums</a:t>
            </a:r>
            <a:r>
              <a:rPr lang="en-US" sz="1600" dirty="0">
                <a:solidFill>
                  <a:schemeClr val="tx2"/>
                </a:solidFill>
              </a:rPr>
              <a:t> begin numbering their members starting at 0. You can change this by manually setting the value of one of its members. For example, we can start the previous example at 1 instead of 0:</a:t>
            </a:r>
            <a:endParaRPr lang="uk-UA" sz="1600" dirty="0">
              <a:solidFill>
                <a:schemeClr val="tx2"/>
              </a:solidFill>
            </a:endParaRPr>
          </a:p>
        </p:txBody>
      </p:sp>
      <p:pic>
        <p:nvPicPr>
          <p:cNvPr id="11" name="Рисунок 10"/>
          <p:cNvPicPr>
            <a:picLocks noChangeAspect="1"/>
          </p:cNvPicPr>
          <p:nvPr/>
        </p:nvPicPr>
        <p:blipFill rotWithShape="1">
          <a:blip r:embed="rId3"/>
          <a:srcRect t="10966"/>
          <a:stretch/>
        </p:blipFill>
        <p:spPr>
          <a:xfrm>
            <a:off x="732633" y="2092480"/>
            <a:ext cx="4681962" cy="768183"/>
          </a:xfrm>
          <a:prstGeom prst="rect">
            <a:avLst/>
          </a:prstGeom>
        </p:spPr>
      </p:pic>
      <p:sp>
        <p:nvSpPr>
          <p:cNvPr id="18" name="Прямокутник 17"/>
          <p:cNvSpPr/>
          <p:nvPr/>
        </p:nvSpPr>
        <p:spPr>
          <a:xfrm>
            <a:off x="732633" y="3110659"/>
            <a:ext cx="620683" cy="369332"/>
          </a:xfrm>
          <a:prstGeom prst="rect">
            <a:avLst/>
          </a:prstGeom>
        </p:spPr>
        <p:txBody>
          <a:bodyPr wrap="none">
            <a:spAutoFit/>
          </a:bodyPr>
          <a:lstStyle/>
          <a:p>
            <a:r>
              <a:rPr lang="en-US" b="1" dirty="0">
                <a:solidFill>
                  <a:srgbClr val="152740"/>
                </a:solidFill>
                <a:latin typeface="wf_segoe-ui_semilight"/>
              </a:rPr>
              <a:t>Any</a:t>
            </a:r>
            <a:endParaRPr lang="en-US" b="1" i="0" dirty="0">
              <a:solidFill>
                <a:srgbClr val="152740"/>
              </a:solidFill>
              <a:effectLst/>
              <a:latin typeface="wf_segoe-ui_semilight"/>
            </a:endParaRPr>
          </a:p>
        </p:txBody>
      </p:sp>
      <p:sp>
        <p:nvSpPr>
          <p:cNvPr id="20" name="Прямокутник 19"/>
          <p:cNvSpPr/>
          <p:nvPr/>
        </p:nvSpPr>
        <p:spPr>
          <a:xfrm>
            <a:off x="625964" y="3498519"/>
            <a:ext cx="10872716" cy="830997"/>
          </a:xfrm>
          <a:prstGeom prst="rect">
            <a:avLst/>
          </a:prstGeom>
        </p:spPr>
        <p:txBody>
          <a:bodyPr wrap="square">
            <a:spAutoFit/>
          </a:bodyPr>
          <a:lstStyle/>
          <a:p>
            <a:r>
              <a:rPr lang="en-US" sz="1600" dirty="0"/>
              <a:t>We may need to describe the type of variables that we do not know when we are writing an application. These values may come from dynamic content, e.g. from the user or a 3rd party library. In these cases, we want to opt-out of type checking and let the values pass through compile-time checks. To do so, we label these with the any type:</a:t>
            </a:r>
            <a:endParaRPr lang="uk-UA" sz="1600" dirty="0"/>
          </a:p>
        </p:txBody>
      </p:sp>
      <p:pic>
        <p:nvPicPr>
          <p:cNvPr id="21" name="Рисунок 20"/>
          <p:cNvPicPr>
            <a:picLocks noChangeAspect="1"/>
          </p:cNvPicPr>
          <p:nvPr/>
        </p:nvPicPr>
        <p:blipFill>
          <a:blip r:embed="rId4"/>
          <a:stretch>
            <a:fillRect/>
          </a:stretch>
        </p:blipFill>
        <p:spPr>
          <a:xfrm>
            <a:off x="698752" y="4403687"/>
            <a:ext cx="6125223" cy="1038781"/>
          </a:xfrm>
          <a:prstGeom prst="rect">
            <a:avLst/>
          </a:prstGeom>
        </p:spPr>
      </p:pic>
      <p:sp>
        <p:nvSpPr>
          <p:cNvPr id="23" name="Прямокутник 22"/>
          <p:cNvSpPr/>
          <p:nvPr/>
        </p:nvSpPr>
        <p:spPr>
          <a:xfrm>
            <a:off x="625964" y="5516639"/>
            <a:ext cx="6096000" cy="923330"/>
          </a:xfrm>
          <a:prstGeom prst="rect">
            <a:avLst/>
          </a:prstGeom>
        </p:spPr>
        <p:txBody>
          <a:bodyPr>
            <a:spAutoFit/>
          </a:bodyPr>
          <a:lstStyle/>
          <a:p>
            <a:r>
              <a:rPr lang="en-US" dirty="0"/>
              <a:t>The any type is also handy if you know some part of the type, but perhaps not all of it. For example, you may have an array but the array has a mix of different types:</a:t>
            </a:r>
            <a:endParaRPr lang="uk-UA" dirty="0"/>
          </a:p>
        </p:txBody>
      </p:sp>
      <p:pic>
        <p:nvPicPr>
          <p:cNvPr id="24" name="Рисунок 23"/>
          <p:cNvPicPr>
            <a:picLocks noChangeAspect="1"/>
          </p:cNvPicPr>
          <p:nvPr/>
        </p:nvPicPr>
        <p:blipFill>
          <a:blip r:embed="rId5"/>
          <a:stretch>
            <a:fillRect/>
          </a:stretch>
        </p:blipFill>
        <p:spPr>
          <a:xfrm>
            <a:off x="7110014" y="5516639"/>
            <a:ext cx="4388666" cy="923330"/>
          </a:xfrm>
          <a:prstGeom prst="rect">
            <a:avLst/>
          </a:prstGeom>
        </p:spPr>
      </p:pic>
    </p:spTree>
    <p:extLst>
      <p:ext uri="{BB962C8B-B14F-4D97-AF65-F5344CB8AC3E}">
        <p14:creationId xmlns:p14="http://schemas.microsoft.com/office/powerpoint/2010/main" val="1288037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634008" y="351009"/>
            <a:ext cx="667683" cy="369332"/>
          </a:xfrm>
          <a:prstGeom prst="rect">
            <a:avLst/>
          </a:prstGeom>
        </p:spPr>
        <p:txBody>
          <a:bodyPr wrap="none">
            <a:spAutoFit/>
          </a:bodyPr>
          <a:lstStyle/>
          <a:p>
            <a:r>
              <a:rPr lang="en-US" b="1" dirty="0">
                <a:solidFill>
                  <a:srgbClr val="152740"/>
                </a:solidFill>
                <a:latin typeface="wf_segoe-ui_semilight"/>
              </a:rPr>
              <a:t>Void</a:t>
            </a:r>
            <a:endParaRPr lang="en-US" b="1" i="0" dirty="0">
              <a:solidFill>
                <a:srgbClr val="152740"/>
              </a:solidFill>
              <a:effectLst/>
              <a:latin typeface="wf_segoe-ui_semilight"/>
            </a:endParaRPr>
          </a:p>
        </p:txBody>
      </p:sp>
      <p:sp>
        <p:nvSpPr>
          <p:cNvPr id="5" name="Прямокутник 4"/>
          <p:cNvSpPr/>
          <p:nvPr/>
        </p:nvSpPr>
        <p:spPr>
          <a:xfrm>
            <a:off x="634007" y="720341"/>
            <a:ext cx="11103067" cy="646331"/>
          </a:xfrm>
          <a:prstGeom prst="rect">
            <a:avLst/>
          </a:prstGeom>
        </p:spPr>
        <p:txBody>
          <a:bodyPr wrap="square">
            <a:spAutoFit/>
          </a:bodyPr>
          <a:lstStyle/>
          <a:p>
            <a:r>
              <a:rPr lang="en-US" dirty="0"/>
              <a:t>void is a little like the opposite of any: the absence of having any type at all. You may commonly see this as the return type of functions that do not return a value:</a:t>
            </a:r>
            <a:endParaRPr lang="uk-UA" dirty="0"/>
          </a:p>
        </p:txBody>
      </p:sp>
      <p:pic>
        <p:nvPicPr>
          <p:cNvPr id="6" name="Рисунок 5"/>
          <p:cNvPicPr>
            <a:picLocks noChangeAspect="1"/>
          </p:cNvPicPr>
          <p:nvPr/>
        </p:nvPicPr>
        <p:blipFill>
          <a:blip r:embed="rId2"/>
          <a:stretch>
            <a:fillRect/>
          </a:stretch>
        </p:blipFill>
        <p:spPr>
          <a:xfrm>
            <a:off x="634006" y="1366672"/>
            <a:ext cx="6082192" cy="1103573"/>
          </a:xfrm>
          <a:prstGeom prst="rect">
            <a:avLst/>
          </a:prstGeom>
        </p:spPr>
      </p:pic>
      <p:sp>
        <p:nvSpPr>
          <p:cNvPr id="7" name="Прямокутник 6"/>
          <p:cNvSpPr/>
          <p:nvPr/>
        </p:nvSpPr>
        <p:spPr>
          <a:xfrm>
            <a:off x="634006" y="2723992"/>
            <a:ext cx="2287806" cy="369332"/>
          </a:xfrm>
          <a:prstGeom prst="rect">
            <a:avLst/>
          </a:prstGeom>
        </p:spPr>
        <p:txBody>
          <a:bodyPr wrap="none">
            <a:spAutoFit/>
          </a:bodyPr>
          <a:lstStyle/>
          <a:p>
            <a:r>
              <a:rPr lang="en-US" b="1" dirty="0">
                <a:solidFill>
                  <a:srgbClr val="152740"/>
                </a:solidFill>
                <a:latin typeface="wf_segoe-ui_semilight"/>
              </a:rPr>
              <a:t>Null and Undefined</a:t>
            </a:r>
            <a:endParaRPr lang="en-US" b="1" i="0" dirty="0">
              <a:solidFill>
                <a:srgbClr val="152740"/>
              </a:solidFill>
              <a:effectLst/>
              <a:latin typeface="wf_segoe-ui_semilight"/>
            </a:endParaRPr>
          </a:p>
        </p:txBody>
      </p:sp>
      <p:pic>
        <p:nvPicPr>
          <p:cNvPr id="9" name="Рисунок 8"/>
          <p:cNvPicPr>
            <a:picLocks noChangeAspect="1"/>
          </p:cNvPicPr>
          <p:nvPr/>
        </p:nvPicPr>
        <p:blipFill>
          <a:blip r:embed="rId3"/>
          <a:stretch>
            <a:fillRect/>
          </a:stretch>
        </p:blipFill>
        <p:spPr>
          <a:xfrm>
            <a:off x="634005" y="3116576"/>
            <a:ext cx="6102075" cy="1005048"/>
          </a:xfrm>
          <a:prstGeom prst="rect">
            <a:avLst/>
          </a:prstGeom>
        </p:spPr>
      </p:pic>
      <p:sp>
        <p:nvSpPr>
          <p:cNvPr id="12" name="Прямокутник 11"/>
          <p:cNvSpPr/>
          <p:nvPr/>
        </p:nvSpPr>
        <p:spPr>
          <a:xfrm>
            <a:off x="634005" y="4307975"/>
            <a:ext cx="825867" cy="369332"/>
          </a:xfrm>
          <a:prstGeom prst="rect">
            <a:avLst/>
          </a:prstGeom>
        </p:spPr>
        <p:txBody>
          <a:bodyPr wrap="none">
            <a:spAutoFit/>
          </a:bodyPr>
          <a:lstStyle/>
          <a:p>
            <a:r>
              <a:rPr lang="en-US" b="1" dirty="0">
                <a:solidFill>
                  <a:srgbClr val="152740"/>
                </a:solidFill>
                <a:latin typeface="wf_segoe-ui_semilight"/>
              </a:rPr>
              <a:t>Never</a:t>
            </a:r>
            <a:endParaRPr lang="en-US" b="1" i="0" dirty="0">
              <a:solidFill>
                <a:srgbClr val="152740"/>
              </a:solidFill>
              <a:effectLst/>
              <a:latin typeface="wf_segoe-ui_semilight"/>
            </a:endParaRPr>
          </a:p>
        </p:txBody>
      </p:sp>
      <p:sp>
        <p:nvSpPr>
          <p:cNvPr id="14" name="Прямокутник 13"/>
          <p:cNvSpPr/>
          <p:nvPr/>
        </p:nvSpPr>
        <p:spPr>
          <a:xfrm>
            <a:off x="620197" y="4672589"/>
            <a:ext cx="8018835" cy="369332"/>
          </a:xfrm>
          <a:prstGeom prst="rect">
            <a:avLst/>
          </a:prstGeom>
        </p:spPr>
        <p:txBody>
          <a:bodyPr wrap="square">
            <a:spAutoFit/>
          </a:bodyPr>
          <a:lstStyle/>
          <a:p>
            <a:r>
              <a:rPr lang="en-US" dirty="0"/>
              <a:t>The never type represents the type of values that never occur.</a:t>
            </a:r>
            <a:endParaRPr lang="uk-UA" dirty="0"/>
          </a:p>
        </p:txBody>
      </p:sp>
      <p:pic>
        <p:nvPicPr>
          <p:cNvPr id="15" name="Рисунок 14"/>
          <p:cNvPicPr>
            <a:picLocks noChangeAspect="1"/>
          </p:cNvPicPr>
          <p:nvPr/>
        </p:nvPicPr>
        <p:blipFill>
          <a:blip r:embed="rId4"/>
          <a:stretch>
            <a:fillRect/>
          </a:stretch>
        </p:blipFill>
        <p:spPr>
          <a:xfrm>
            <a:off x="620197" y="5078736"/>
            <a:ext cx="6576832" cy="1028300"/>
          </a:xfrm>
          <a:prstGeom prst="rect">
            <a:avLst/>
          </a:prstGeom>
        </p:spPr>
      </p:pic>
    </p:spTree>
    <p:extLst>
      <p:ext uri="{BB962C8B-B14F-4D97-AF65-F5344CB8AC3E}">
        <p14:creationId xmlns:p14="http://schemas.microsoft.com/office/powerpoint/2010/main" val="1812834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кутник 2"/>
          <p:cNvSpPr/>
          <p:nvPr/>
        </p:nvSpPr>
        <p:spPr>
          <a:xfrm>
            <a:off x="822077" y="1493205"/>
            <a:ext cx="902811" cy="369332"/>
          </a:xfrm>
          <a:prstGeom prst="rect">
            <a:avLst/>
          </a:prstGeom>
        </p:spPr>
        <p:txBody>
          <a:bodyPr wrap="none">
            <a:spAutoFit/>
          </a:bodyPr>
          <a:lstStyle/>
          <a:p>
            <a:r>
              <a:rPr lang="en-US" b="1" dirty="0">
                <a:solidFill>
                  <a:srgbClr val="152740"/>
                </a:solidFill>
                <a:latin typeface="wf_segoe-ui_semilight"/>
              </a:rPr>
              <a:t>Object</a:t>
            </a:r>
            <a:endParaRPr lang="en-US" b="1" i="0" dirty="0">
              <a:solidFill>
                <a:srgbClr val="152740"/>
              </a:solidFill>
              <a:effectLst/>
              <a:latin typeface="wf_segoe-ui_semilight"/>
            </a:endParaRPr>
          </a:p>
        </p:txBody>
      </p:sp>
      <p:pic>
        <p:nvPicPr>
          <p:cNvPr id="2" name="Рисунок 1"/>
          <p:cNvPicPr>
            <a:picLocks noChangeAspect="1"/>
          </p:cNvPicPr>
          <p:nvPr/>
        </p:nvPicPr>
        <p:blipFill>
          <a:blip r:embed="rId2"/>
          <a:stretch>
            <a:fillRect/>
          </a:stretch>
        </p:blipFill>
        <p:spPr>
          <a:xfrm>
            <a:off x="822077" y="2878200"/>
            <a:ext cx="5649113" cy="2124371"/>
          </a:xfrm>
          <a:prstGeom prst="rect">
            <a:avLst/>
          </a:prstGeom>
        </p:spPr>
      </p:pic>
      <p:sp>
        <p:nvSpPr>
          <p:cNvPr id="4" name="Прямокутник 3"/>
          <p:cNvSpPr/>
          <p:nvPr/>
        </p:nvSpPr>
        <p:spPr>
          <a:xfrm>
            <a:off x="822077" y="1862537"/>
            <a:ext cx="6096000" cy="646331"/>
          </a:xfrm>
          <a:prstGeom prst="rect">
            <a:avLst/>
          </a:prstGeom>
        </p:spPr>
        <p:txBody>
          <a:bodyPr>
            <a:spAutoFit/>
          </a:bodyPr>
          <a:lstStyle/>
          <a:p>
            <a:r>
              <a:rPr lang="en-US" dirty="0" err="1"/>
              <a:t>Object.create</a:t>
            </a:r>
            <a:r>
              <a:rPr lang="en-US" dirty="0"/>
              <a:t> () and </a:t>
            </a:r>
            <a:r>
              <a:rPr lang="en-US" dirty="0" err="1"/>
              <a:t>Object.setPrototypeOf</a:t>
            </a:r>
            <a:r>
              <a:rPr lang="en-US" dirty="0"/>
              <a:t> () now describe the prototype parameter as object | null:</a:t>
            </a:r>
            <a:endParaRPr lang="uk-UA" dirty="0"/>
          </a:p>
        </p:txBody>
      </p:sp>
    </p:spTree>
    <p:extLst>
      <p:ext uri="{BB962C8B-B14F-4D97-AF65-F5344CB8AC3E}">
        <p14:creationId xmlns:p14="http://schemas.microsoft.com/office/powerpoint/2010/main" val="1432590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dirty="0"/>
              <a:t>Interfaces</a:t>
            </a:r>
            <a:br>
              <a:rPr lang="en-US" dirty="0"/>
            </a:br>
            <a:r>
              <a:rPr lang="en-US" b="1" dirty="0"/>
              <a:t/>
            </a:r>
            <a:br>
              <a:rPr lang="en-US" b="1" dirty="0"/>
            </a:br>
            <a:r>
              <a:rPr lang="en-US" b="1" dirty="0"/>
              <a:t/>
            </a:r>
            <a:br>
              <a:rPr lang="en-US" b="1" dirty="0"/>
            </a:br>
            <a:endParaRPr lang="uk-UA" dirty="0"/>
          </a:p>
        </p:txBody>
      </p:sp>
      <p:sp>
        <p:nvSpPr>
          <p:cNvPr id="6" name="Прямокутник 5"/>
          <p:cNvSpPr/>
          <p:nvPr/>
        </p:nvSpPr>
        <p:spPr>
          <a:xfrm>
            <a:off x="685801" y="1371601"/>
            <a:ext cx="10820400" cy="923330"/>
          </a:xfrm>
          <a:prstGeom prst="rect">
            <a:avLst/>
          </a:prstGeom>
        </p:spPr>
        <p:txBody>
          <a:bodyPr wrap="square">
            <a:spAutoFit/>
          </a:bodyPr>
          <a:lstStyle/>
          <a:p>
            <a:r>
              <a:rPr lang="en-US" dirty="0">
                <a:solidFill>
                  <a:schemeClr val="tx2"/>
                </a:solidFill>
                <a:latin typeface="wf_segoe-ui_normal"/>
              </a:rPr>
              <a:t>One of </a:t>
            </a:r>
            <a:r>
              <a:rPr lang="en-US" dirty="0" err="1">
                <a:solidFill>
                  <a:schemeClr val="tx2"/>
                </a:solidFill>
                <a:latin typeface="wf_segoe-ui_normal"/>
              </a:rPr>
              <a:t>TypeScript’s</a:t>
            </a:r>
            <a:r>
              <a:rPr lang="en-US" dirty="0">
                <a:solidFill>
                  <a:schemeClr val="tx2"/>
                </a:solidFill>
                <a:latin typeface="wf_segoe-ui_normal"/>
              </a:rPr>
              <a:t> core principles is that type checking focuses on the </a:t>
            </a:r>
            <a:r>
              <a:rPr lang="en-US" i="1" dirty="0">
                <a:solidFill>
                  <a:schemeClr val="tx2"/>
                </a:solidFill>
                <a:latin typeface="wf_segoe-ui_normal"/>
              </a:rPr>
              <a:t>shape</a:t>
            </a:r>
            <a:r>
              <a:rPr lang="en-US" dirty="0">
                <a:solidFill>
                  <a:schemeClr val="tx2"/>
                </a:solidFill>
                <a:latin typeface="wf_segoe-ui_normal"/>
              </a:rPr>
              <a:t> that values have. </a:t>
            </a:r>
            <a:r>
              <a:rPr lang="en-US" dirty="0" smtClean="0">
                <a:solidFill>
                  <a:schemeClr val="tx2"/>
                </a:solidFill>
                <a:latin typeface="wf_segoe-ui_normal"/>
              </a:rPr>
              <a:t>In </a:t>
            </a:r>
            <a:r>
              <a:rPr lang="en-US" dirty="0" err="1">
                <a:solidFill>
                  <a:schemeClr val="tx2"/>
                </a:solidFill>
                <a:latin typeface="wf_segoe-ui_normal"/>
              </a:rPr>
              <a:t>TypeScript</a:t>
            </a:r>
            <a:r>
              <a:rPr lang="en-US" dirty="0">
                <a:solidFill>
                  <a:schemeClr val="tx2"/>
                </a:solidFill>
                <a:latin typeface="wf_segoe-ui_normal"/>
              </a:rPr>
              <a:t>, interfaces fill the role of naming these types, and are a powerful way of defining contracts within your code as well as contracts with code outside of your project.</a:t>
            </a:r>
            <a:endParaRPr lang="uk-UA" dirty="0">
              <a:solidFill>
                <a:schemeClr val="tx2"/>
              </a:solidFill>
            </a:endParaRPr>
          </a:p>
        </p:txBody>
      </p:sp>
      <p:pic>
        <p:nvPicPr>
          <p:cNvPr id="7" name="Рисунок 6"/>
          <p:cNvPicPr>
            <a:picLocks noChangeAspect="1"/>
          </p:cNvPicPr>
          <p:nvPr/>
        </p:nvPicPr>
        <p:blipFill>
          <a:blip r:embed="rId2"/>
          <a:stretch>
            <a:fillRect/>
          </a:stretch>
        </p:blipFill>
        <p:spPr>
          <a:xfrm>
            <a:off x="820271" y="2495647"/>
            <a:ext cx="8440046" cy="3057988"/>
          </a:xfrm>
          <a:prstGeom prst="rect">
            <a:avLst/>
          </a:prstGeom>
        </p:spPr>
      </p:pic>
    </p:spTree>
    <p:extLst>
      <p:ext uri="{BB962C8B-B14F-4D97-AF65-F5344CB8AC3E}">
        <p14:creationId xmlns:p14="http://schemas.microsoft.com/office/powerpoint/2010/main" val="2206258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dirty="0"/>
              <a:t>Interfaces</a:t>
            </a:r>
            <a:br>
              <a:rPr lang="en-US" dirty="0"/>
            </a:br>
            <a:r>
              <a:rPr lang="en-US" b="1" dirty="0"/>
              <a:t/>
            </a:r>
            <a:br>
              <a:rPr lang="en-US" b="1" dirty="0"/>
            </a:br>
            <a:r>
              <a:rPr lang="en-US" b="1" dirty="0"/>
              <a:t/>
            </a:r>
            <a:br>
              <a:rPr lang="en-US" b="1" dirty="0"/>
            </a:br>
            <a:endParaRPr lang="uk-UA" dirty="0"/>
          </a:p>
        </p:txBody>
      </p:sp>
      <p:pic>
        <p:nvPicPr>
          <p:cNvPr id="2" name="Рисунок 1"/>
          <p:cNvPicPr>
            <a:picLocks noChangeAspect="1"/>
          </p:cNvPicPr>
          <p:nvPr/>
        </p:nvPicPr>
        <p:blipFill>
          <a:blip r:embed="rId2"/>
          <a:stretch>
            <a:fillRect/>
          </a:stretch>
        </p:blipFill>
        <p:spPr>
          <a:xfrm>
            <a:off x="685800" y="1848472"/>
            <a:ext cx="6852353" cy="3584140"/>
          </a:xfrm>
          <a:prstGeom prst="rect">
            <a:avLst/>
          </a:prstGeom>
        </p:spPr>
      </p:pic>
    </p:spTree>
    <p:extLst>
      <p:ext uri="{BB962C8B-B14F-4D97-AF65-F5344CB8AC3E}">
        <p14:creationId xmlns:p14="http://schemas.microsoft.com/office/powerpoint/2010/main" val="2812729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dirty="0"/>
              <a:t>Interfaces</a:t>
            </a:r>
            <a:br>
              <a:rPr lang="en-US" dirty="0"/>
            </a:br>
            <a:r>
              <a:rPr lang="en-US" b="1" dirty="0"/>
              <a:t/>
            </a:r>
            <a:br>
              <a:rPr lang="en-US" b="1" dirty="0"/>
            </a:br>
            <a:r>
              <a:rPr lang="en-US" b="1" dirty="0"/>
              <a:t/>
            </a:r>
            <a:br>
              <a:rPr lang="en-US" b="1" dirty="0"/>
            </a:br>
            <a:endParaRPr lang="uk-UA" dirty="0"/>
          </a:p>
        </p:txBody>
      </p:sp>
      <p:pic>
        <p:nvPicPr>
          <p:cNvPr id="3" name="Рисунок 2"/>
          <p:cNvPicPr>
            <a:picLocks noChangeAspect="1"/>
          </p:cNvPicPr>
          <p:nvPr/>
        </p:nvPicPr>
        <p:blipFill>
          <a:blip r:embed="rId2"/>
          <a:stretch>
            <a:fillRect/>
          </a:stretch>
        </p:blipFill>
        <p:spPr>
          <a:xfrm>
            <a:off x="418308" y="2730862"/>
            <a:ext cx="5677692" cy="2905530"/>
          </a:xfrm>
          <a:prstGeom prst="rect">
            <a:avLst/>
          </a:prstGeom>
        </p:spPr>
      </p:pic>
      <p:sp>
        <p:nvSpPr>
          <p:cNvPr id="6" name="Прямокутник 5"/>
          <p:cNvSpPr/>
          <p:nvPr/>
        </p:nvSpPr>
        <p:spPr>
          <a:xfrm>
            <a:off x="418308" y="1807532"/>
            <a:ext cx="5677692" cy="923330"/>
          </a:xfrm>
          <a:prstGeom prst="rect">
            <a:avLst/>
          </a:prstGeom>
        </p:spPr>
        <p:txBody>
          <a:bodyPr wrap="square">
            <a:spAutoFit/>
          </a:bodyPr>
          <a:lstStyle/>
          <a:p>
            <a:r>
              <a:rPr lang="en-US" dirty="0"/>
              <a:t>Not all properties of an interface may be required. Some exist under certain conditions or may not be there at all.</a:t>
            </a:r>
            <a:endParaRPr lang="uk-UA" dirty="0"/>
          </a:p>
        </p:txBody>
      </p:sp>
      <p:sp>
        <p:nvSpPr>
          <p:cNvPr id="9" name="Прямокутник 8"/>
          <p:cNvSpPr/>
          <p:nvPr/>
        </p:nvSpPr>
        <p:spPr>
          <a:xfrm>
            <a:off x="6534766" y="567036"/>
            <a:ext cx="5184633" cy="923330"/>
          </a:xfrm>
          <a:prstGeom prst="rect">
            <a:avLst/>
          </a:prstGeom>
        </p:spPr>
        <p:txBody>
          <a:bodyPr wrap="square">
            <a:spAutoFit/>
          </a:bodyPr>
          <a:lstStyle/>
          <a:p>
            <a:r>
              <a:rPr lang="en-US" dirty="0"/>
              <a:t>Some properties should only be modifiable when an object is first created. You can specify this by putting </a:t>
            </a:r>
            <a:r>
              <a:rPr lang="en-US" dirty="0" err="1"/>
              <a:t>readonly</a:t>
            </a:r>
            <a:r>
              <a:rPr lang="en-US" dirty="0"/>
              <a:t> before the name of the property:</a:t>
            </a:r>
            <a:endParaRPr lang="uk-UA" dirty="0"/>
          </a:p>
        </p:txBody>
      </p:sp>
      <p:pic>
        <p:nvPicPr>
          <p:cNvPr id="10" name="Рисунок 9"/>
          <p:cNvPicPr>
            <a:picLocks noChangeAspect="1"/>
          </p:cNvPicPr>
          <p:nvPr/>
        </p:nvPicPr>
        <p:blipFill>
          <a:blip r:embed="rId3"/>
          <a:stretch>
            <a:fillRect/>
          </a:stretch>
        </p:blipFill>
        <p:spPr>
          <a:xfrm>
            <a:off x="6413239" y="1609131"/>
            <a:ext cx="5427686" cy="1323530"/>
          </a:xfrm>
          <a:prstGeom prst="rect">
            <a:avLst/>
          </a:prstGeom>
        </p:spPr>
      </p:pic>
      <p:pic>
        <p:nvPicPr>
          <p:cNvPr id="11" name="Рисунок 10"/>
          <p:cNvPicPr>
            <a:picLocks noChangeAspect="1"/>
          </p:cNvPicPr>
          <p:nvPr/>
        </p:nvPicPr>
        <p:blipFill>
          <a:blip r:embed="rId4"/>
          <a:stretch>
            <a:fillRect/>
          </a:stretch>
        </p:blipFill>
        <p:spPr>
          <a:xfrm>
            <a:off x="6413239" y="3969597"/>
            <a:ext cx="5404657" cy="750321"/>
          </a:xfrm>
          <a:prstGeom prst="rect">
            <a:avLst/>
          </a:prstGeom>
        </p:spPr>
      </p:pic>
      <p:sp>
        <p:nvSpPr>
          <p:cNvPr id="12" name="Прямокутник 11"/>
          <p:cNvSpPr/>
          <p:nvPr/>
        </p:nvSpPr>
        <p:spPr>
          <a:xfrm>
            <a:off x="6496952" y="2989464"/>
            <a:ext cx="5343973" cy="923330"/>
          </a:xfrm>
          <a:prstGeom prst="rect">
            <a:avLst/>
          </a:prstGeom>
        </p:spPr>
        <p:txBody>
          <a:bodyPr wrap="square">
            <a:spAutoFit/>
          </a:bodyPr>
          <a:lstStyle/>
          <a:p>
            <a:r>
              <a:rPr lang="en-US" dirty="0"/>
              <a:t>You can construct a Point by assigning an object literal. After the assignment, x and y can’t be changed.</a:t>
            </a:r>
            <a:endParaRPr lang="uk-UA" dirty="0"/>
          </a:p>
        </p:txBody>
      </p:sp>
    </p:spTree>
    <p:extLst>
      <p:ext uri="{BB962C8B-B14F-4D97-AF65-F5344CB8AC3E}">
        <p14:creationId xmlns:p14="http://schemas.microsoft.com/office/powerpoint/2010/main" val="3027425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dirty="0"/>
              <a:t>Interfaces</a:t>
            </a:r>
            <a:br>
              <a:rPr lang="en-US" dirty="0"/>
            </a:br>
            <a:r>
              <a:rPr lang="en-US" b="1" dirty="0"/>
              <a:t/>
            </a:r>
            <a:br>
              <a:rPr lang="en-US" b="1" dirty="0"/>
            </a:br>
            <a:r>
              <a:rPr lang="en-US" b="1" dirty="0"/>
              <a:t/>
            </a:r>
            <a:br>
              <a:rPr lang="en-US" b="1" dirty="0"/>
            </a:br>
            <a:endParaRPr lang="uk-UA" dirty="0"/>
          </a:p>
        </p:txBody>
      </p:sp>
      <p:sp>
        <p:nvSpPr>
          <p:cNvPr id="2" name="Прямокутник 1"/>
          <p:cNvSpPr/>
          <p:nvPr/>
        </p:nvSpPr>
        <p:spPr>
          <a:xfrm>
            <a:off x="636493" y="2043954"/>
            <a:ext cx="11241741" cy="646331"/>
          </a:xfrm>
          <a:prstGeom prst="rect">
            <a:avLst/>
          </a:prstGeom>
        </p:spPr>
        <p:txBody>
          <a:bodyPr wrap="square">
            <a:spAutoFit/>
          </a:bodyPr>
          <a:lstStyle/>
          <a:p>
            <a:r>
              <a:rPr lang="en-US" dirty="0" err="1"/>
              <a:t>TypeScript</a:t>
            </a:r>
            <a:r>
              <a:rPr lang="en-US" dirty="0"/>
              <a:t> comes with a </a:t>
            </a:r>
            <a:r>
              <a:rPr lang="en-US" dirty="0" err="1"/>
              <a:t>ReadonlyArray</a:t>
            </a:r>
            <a:r>
              <a:rPr lang="en-US" dirty="0"/>
              <a:t>&lt;T&gt; type that is the same as Array&lt;T&gt; with all mutating methods removed, so you can make sure you don’t change your arrays after creation:</a:t>
            </a:r>
            <a:endParaRPr lang="uk-UA" dirty="0"/>
          </a:p>
        </p:txBody>
      </p:sp>
      <p:pic>
        <p:nvPicPr>
          <p:cNvPr id="4" name="Рисунок 3"/>
          <p:cNvPicPr>
            <a:picLocks noChangeAspect="1"/>
          </p:cNvPicPr>
          <p:nvPr/>
        </p:nvPicPr>
        <p:blipFill>
          <a:blip r:embed="rId2"/>
          <a:stretch>
            <a:fillRect/>
          </a:stretch>
        </p:blipFill>
        <p:spPr>
          <a:xfrm>
            <a:off x="685800" y="2810890"/>
            <a:ext cx="5991326" cy="1976262"/>
          </a:xfrm>
          <a:prstGeom prst="rect">
            <a:avLst/>
          </a:prstGeom>
        </p:spPr>
      </p:pic>
    </p:spTree>
    <p:extLst>
      <p:ext uri="{BB962C8B-B14F-4D97-AF65-F5344CB8AC3E}">
        <p14:creationId xmlns:p14="http://schemas.microsoft.com/office/powerpoint/2010/main" val="1546449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dirty="0" smtClean="0"/>
              <a:t>Classes</a:t>
            </a:r>
            <a:r>
              <a:rPr lang="en-US" dirty="0"/>
              <a:t/>
            </a:r>
            <a:br>
              <a:rPr lang="en-US" dirty="0"/>
            </a:br>
            <a:r>
              <a:rPr lang="en-US" b="1" dirty="0"/>
              <a:t/>
            </a:r>
            <a:br>
              <a:rPr lang="en-US" b="1" dirty="0"/>
            </a:br>
            <a:r>
              <a:rPr lang="en-US" b="1" dirty="0"/>
              <a:t/>
            </a:r>
            <a:br>
              <a:rPr lang="en-US" b="1" dirty="0"/>
            </a:br>
            <a:endParaRPr lang="uk-UA" dirty="0"/>
          </a:p>
        </p:txBody>
      </p:sp>
      <p:pic>
        <p:nvPicPr>
          <p:cNvPr id="6" name="Рисунок 5"/>
          <p:cNvPicPr>
            <a:picLocks noChangeAspect="1"/>
          </p:cNvPicPr>
          <p:nvPr/>
        </p:nvPicPr>
        <p:blipFill>
          <a:blip r:embed="rId2"/>
          <a:stretch>
            <a:fillRect/>
          </a:stretch>
        </p:blipFill>
        <p:spPr>
          <a:xfrm>
            <a:off x="4195483" y="1028701"/>
            <a:ext cx="7310717" cy="5298501"/>
          </a:xfrm>
          <a:prstGeom prst="rect">
            <a:avLst/>
          </a:prstGeom>
        </p:spPr>
      </p:pic>
    </p:spTree>
    <p:extLst>
      <p:ext uri="{BB962C8B-B14F-4D97-AF65-F5344CB8AC3E}">
        <p14:creationId xmlns:p14="http://schemas.microsoft.com/office/powerpoint/2010/main" val="1337992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dirty="0" smtClean="0"/>
              <a:t>Inheritance</a:t>
            </a:r>
            <a:r>
              <a:rPr lang="en-US" b="1" dirty="0"/>
              <a:t/>
            </a:r>
            <a:br>
              <a:rPr lang="en-US" b="1" dirty="0"/>
            </a:br>
            <a:r>
              <a:rPr lang="en-US" b="1" dirty="0"/>
              <a:t/>
            </a:r>
            <a:br>
              <a:rPr lang="en-US" b="1" dirty="0"/>
            </a:br>
            <a:endParaRPr lang="uk-UA" dirty="0"/>
          </a:p>
        </p:txBody>
      </p:sp>
      <p:pic>
        <p:nvPicPr>
          <p:cNvPr id="10" name="Рисунок 9"/>
          <p:cNvPicPr>
            <a:picLocks noChangeAspect="1"/>
          </p:cNvPicPr>
          <p:nvPr/>
        </p:nvPicPr>
        <p:blipFill>
          <a:blip r:embed="rId2"/>
          <a:stretch>
            <a:fillRect/>
          </a:stretch>
        </p:blipFill>
        <p:spPr>
          <a:xfrm>
            <a:off x="685800" y="1916292"/>
            <a:ext cx="7344800" cy="4467849"/>
          </a:xfrm>
          <a:prstGeom prst="rect">
            <a:avLst/>
          </a:prstGeom>
        </p:spPr>
      </p:pic>
    </p:spTree>
    <p:extLst>
      <p:ext uri="{BB962C8B-B14F-4D97-AF65-F5344CB8AC3E}">
        <p14:creationId xmlns:p14="http://schemas.microsoft.com/office/powerpoint/2010/main" val="2814081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dirty="0" smtClean="0"/>
              <a:t>Namespaces</a:t>
            </a:r>
            <a:r>
              <a:rPr lang="en-US" b="1" dirty="0"/>
              <a:t/>
            </a:r>
            <a:br>
              <a:rPr lang="en-US" b="1" dirty="0"/>
            </a:br>
            <a:r>
              <a:rPr lang="en-US" b="1" dirty="0"/>
              <a:t/>
            </a:r>
            <a:br>
              <a:rPr lang="en-US" b="1" dirty="0"/>
            </a:br>
            <a:endParaRPr lang="uk-UA" dirty="0"/>
          </a:p>
        </p:txBody>
      </p:sp>
      <p:sp>
        <p:nvSpPr>
          <p:cNvPr id="6" name="Прямокутник 5"/>
          <p:cNvSpPr/>
          <p:nvPr/>
        </p:nvSpPr>
        <p:spPr>
          <a:xfrm>
            <a:off x="304800" y="1804863"/>
            <a:ext cx="11021096"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2"/>
                </a:solidFill>
              </a:rPr>
              <a:t>Namespaces can be defines using </a:t>
            </a:r>
            <a:r>
              <a:rPr lang="en-US" dirty="0">
                <a:solidFill>
                  <a:schemeClr val="bg2"/>
                </a:solidFill>
                <a:latin typeface="Consolas" panose="020B0609020204030204" pitchFamily="49" charset="0"/>
                <a:cs typeface="Consolas" panose="020B0609020204030204" pitchFamily="49" charset="0"/>
              </a:rPr>
              <a:t>namespace</a:t>
            </a:r>
            <a:r>
              <a:rPr lang="en-US" dirty="0">
                <a:solidFill>
                  <a:schemeClr val="bg2"/>
                </a:solidFill>
              </a:rPr>
              <a:t> keyword</a:t>
            </a:r>
          </a:p>
          <a:p>
            <a:pPr marL="342900" indent="-342900">
              <a:buFont typeface="Arial" panose="020B0604020202020204" pitchFamily="34" charset="0"/>
              <a:buChar char="•"/>
            </a:pPr>
            <a:r>
              <a:rPr lang="en-US" dirty="0">
                <a:solidFill>
                  <a:schemeClr val="bg2"/>
                </a:solidFill>
              </a:rPr>
              <a:t>A namespace can contain sub module, class, interface or </a:t>
            </a:r>
            <a:r>
              <a:rPr lang="en-US" dirty="0" err="1">
                <a:solidFill>
                  <a:schemeClr val="bg2"/>
                </a:solidFill>
              </a:rPr>
              <a:t>enum</a:t>
            </a:r>
            <a:r>
              <a:rPr lang="en-US" dirty="0">
                <a:solidFill>
                  <a:schemeClr val="bg2"/>
                </a:solidFill>
              </a:rPr>
              <a:t>. Can not directly contain functions (similar to C#, Java)</a:t>
            </a:r>
          </a:p>
          <a:p>
            <a:pPr marL="342900" indent="-342900">
              <a:buFont typeface="Arial" panose="020B0604020202020204" pitchFamily="34" charset="0"/>
              <a:buChar char="•"/>
            </a:pPr>
            <a:r>
              <a:rPr lang="en-US" dirty="0">
                <a:solidFill>
                  <a:schemeClr val="bg2"/>
                </a:solidFill>
              </a:rPr>
              <a:t>Namespace can be nested (sub module</a:t>
            </a:r>
            <a:r>
              <a:rPr lang="en-US" dirty="0" smtClean="0">
                <a:solidFill>
                  <a:schemeClr val="bg2"/>
                </a:solidFill>
              </a:rPr>
              <a:t>)</a:t>
            </a:r>
            <a:endParaRPr lang="uk-UA" dirty="0" smtClean="0">
              <a:solidFill>
                <a:schemeClr val="bg2"/>
              </a:solidFill>
            </a:endParaRPr>
          </a:p>
          <a:p>
            <a:pPr marL="342900" indent="-342900">
              <a:buFont typeface="Arial" panose="020B0604020202020204" pitchFamily="34" charset="0"/>
              <a:buChar char="•"/>
            </a:pPr>
            <a:r>
              <a:rPr lang="en-US" dirty="0">
                <a:solidFill>
                  <a:schemeClr val="bg2"/>
                </a:solidFill>
              </a:rPr>
              <a:t>A namespace is a way that is used for logical grouping of functionalities. It allows us to organize our code in a much cleaner way</a:t>
            </a:r>
            <a:r>
              <a:rPr lang="en-US" dirty="0" smtClean="0">
                <a:solidFill>
                  <a:schemeClr val="bg2"/>
                </a:solidFill>
              </a:rPr>
              <a:t>.</a:t>
            </a:r>
            <a:endParaRPr lang="en-US" dirty="0">
              <a:solidFill>
                <a:schemeClr val="bg2"/>
              </a:solidFill>
            </a:endParaRPr>
          </a:p>
          <a:p>
            <a:pPr marL="342900" indent="-342900">
              <a:buFont typeface="Arial" panose="020B0604020202020204" pitchFamily="34" charset="0"/>
              <a:buChar char="•"/>
            </a:pPr>
            <a:r>
              <a:rPr lang="en-US" dirty="0">
                <a:solidFill>
                  <a:schemeClr val="bg2"/>
                </a:solidFill>
              </a:rPr>
              <a:t>Unlike JavaScript, namespaces are inbuilt into </a:t>
            </a:r>
            <a:r>
              <a:rPr lang="en-US" dirty="0" err="1">
                <a:solidFill>
                  <a:schemeClr val="bg2"/>
                </a:solidFill>
              </a:rPr>
              <a:t>TypeScript</a:t>
            </a:r>
            <a:r>
              <a:rPr lang="en-US" dirty="0">
                <a:solidFill>
                  <a:schemeClr val="bg2"/>
                </a:solidFill>
              </a:rPr>
              <a:t>. In JavaScript, the variables declarations go into the global scope.</a:t>
            </a:r>
          </a:p>
        </p:txBody>
      </p:sp>
      <p:pic>
        <p:nvPicPr>
          <p:cNvPr id="7" name="Рисунок 6"/>
          <p:cNvPicPr>
            <a:picLocks noChangeAspect="1"/>
          </p:cNvPicPr>
          <p:nvPr/>
        </p:nvPicPr>
        <p:blipFill>
          <a:blip r:embed="rId2"/>
          <a:stretch>
            <a:fillRect/>
          </a:stretch>
        </p:blipFill>
        <p:spPr>
          <a:xfrm>
            <a:off x="685800" y="4254854"/>
            <a:ext cx="6773220" cy="2353003"/>
          </a:xfrm>
          <a:prstGeom prst="rect">
            <a:avLst/>
          </a:prstGeom>
        </p:spPr>
      </p:pic>
      <p:sp>
        <p:nvSpPr>
          <p:cNvPr id="9" name="Прямокутник 8"/>
          <p:cNvSpPr/>
          <p:nvPr/>
        </p:nvSpPr>
        <p:spPr>
          <a:xfrm>
            <a:off x="7867078" y="4113187"/>
            <a:ext cx="3458818" cy="2031325"/>
          </a:xfrm>
          <a:prstGeom prst="rect">
            <a:avLst/>
          </a:prstGeom>
        </p:spPr>
        <p:txBody>
          <a:bodyPr wrap="square">
            <a:spAutoFit/>
          </a:bodyPr>
          <a:lstStyle/>
          <a:p>
            <a:r>
              <a:rPr lang="en-US" dirty="0" smtClean="0">
                <a:solidFill>
                  <a:schemeClr val="bg2"/>
                </a:solidFill>
              </a:rPr>
              <a:t>File </a:t>
            </a:r>
            <a:r>
              <a:rPr lang="en-US" dirty="0">
                <a:solidFill>
                  <a:schemeClr val="bg2"/>
                </a:solidFill>
              </a:rPr>
              <a:t>includes the namespace </a:t>
            </a:r>
            <a:r>
              <a:rPr lang="en-US" dirty="0" err="1">
                <a:solidFill>
                  <a:schemeClr val="bg2"/>
                </a:solidFill>
              </a:rPr>
              <a:t>StringUtility</a:t>
            </a:r>
            <a:r>
              <a:rPr lang="en-US" dirty="0">
                <a:solidFill>
                  <a:schemeClr val="bg2"/>
                </a:solidFill>
              </a:rPr>
              <a:t> which includes two simple string functions. The </a:t>
            </a:r>
            <a:r>
              <a:rPr lang="en-US" dirty="0" err="1">
                <a:solidFill>
                  <a:schemeClr val="bg2"/>
                </a:solidFill>
              </a:rPr>
              <a:t>StringUtility</a:t>
            </a:r>
            <a:r>
              <a:rPr lang="en-US" dirty="0">
                <a:solidFill>
                  <a:schemeClr val="bg2"/>
                </a:solidFill>
              </a:rPr>
              <a:t> namespace makes a logical grouping of the important string functions </a:t>
            </a:r>
            <a:r>
              <a:rPr lang="en-US" dirty="0" smtClean="0">
                <a:solidFill>
                  <a:schemeClr val="bg2"/>
                </a:solidFill>
              </a:rPr>
              <a:t>for </a:t>
            </a:r>
            <a:r>
              <a:rPr lang="en-US" dirty="0">
                <a:solidFill>
                  <a:schemeClr val="bg2"/>
                </a:solidFill>
              </a:rPr>
              <a:t>application.</a:t>
            </a:r>
            <a:endParaRPr lang="uk-UA" dirty="0">
              <a:solidFill>
                <a:schemeClr val="bg2"/>
              </a:solidFill>
            </a:endParaRPr>
          </a:p>
        </p:txBody>
      </p:sp>
    </p:spTree>
    <p:extLst>
      <p:ext uri="{BB962C8B-B14F-4D97-AF65-F5344CB8AC3E}">
        <p14:creationId xmlns:p14="http://schemas.microsoft.com/office/powerpoint/2010/main" val="384723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AFA0E05-D6A3-44DB-8E1F-AE9104489031}"/>
              </a:ext>
            </a:extLst>
          </p:cNvPr>
          <p:cNvSpPr>
            <a:spLocks noGrp="1"/>
          </p:cNvSpPr>
          <p:nvPr>
            <p:ph type="title"/>
          </p:nvPr>
        </p:nvSpPr>
        <p:spPr>
          <a:xfrm>
            <a:off x="685800" y="591783"/>
            <a:ext cx="10820400" cy="685800"/>
          </a:xfrm>
        </p:spPr>
        <p:txBody>
          <a:bodyPr/>
          <a:lstStyle/>
          <a:p>
            <a:r>
              <a:rPr lang="en-US" dirty="0" smtClean="0"/>
              <a:t>What is </a:t>
            </a:r>
            <a:r>
              <a:rPr lang="en-US" dirty="0" err="1"/>
              <a:t>TypeScript</a:t>
            </a:r>
            <a:r>
              <a:rPr lang="en-US" dirty="0"/>
              <a:t>?</a:t>
            </a:r>
            <a:endParaRPr lang="uk-UA" dirty="0"/>
          </a:p>
        </p:txBody>
      </p:sp>
      <p:sp>
        <p:nvSpPr>
          <p:cNvPr id="5" name="Text Placeholder 4">
            <a:extLst>
              <a:ext uri="{FF2B5EF4-FFF2-40B4-BE49-F238E27FC236}">
                <a16:creationId xmlns="" xmlns:a16="http://schemas.microsoft.com/office/drawing/2014/main" id="{817D4F48-03D6-4A34-979F-5C60DD1330B6}"/>
              </a:ext>
            </a:extLst>
          </p:cNvPr>
          <p:cNvSpPr>
            <a:spLocks noGrp="1"/>
          </p:cNvSpPr>
          <p:nvPr>
            <p:ph type="body" sz="quarter" idx="10"/>
          </p:nvPr>
        </p:nvSpPr>
        <p:spPr>
          <a:xfrm>
            <a:off x="685800" y="1846673"/>
            <a:ext cx="10820400" cy="4766480"/>
          </a:xfrm>
        </p:spPr>
        <p:txBody>
          <a:bodyPr/>
          <a:lstStyle/>
          <a:p>
            <a:r>
              <a:rPr lang="en-US" sz="3200" dirty="0" err="1">
                <a:solidFill>
                  <a:schemeClr val="bg2">
                    <a:lumMod val="85000"/>
                    <a:lumOff val="15000"/>
                  </a:schemeClr>
                </a:solidFill>
              </a:rPr>
              <a:t>TypeScript</a:t>
            </a:r>
            <a:r>
              <a:rPr lang="en-US" sz="3200" dirty="0"/>
              <a:t> is a programming language compiled into JavaScript and designed specifically for large applications</a:t>
            </a:r>
            <a:r>
              <a:rPr lang="en-US" sz="3200" dirty="0" smtClean="0"/>
              <a:t>.</a:t>
            </a:r>
            <a:r>
              <a:rPr lang="uk-UA" sz="3200" dirty="0" smtClean="0"/>
              <a:t> </a:t>
            </a:r>
            <a:r>
              <a:rPr lang="en-US" sz="3200" dirty="0"/>
              <a:t>It has inherited much from languages such as Java and C #, which are more disciplined and rigorous than dynamically typed JS.</a:t>
            </a:r>
            <a:endParaRPr lang="uk-UA" sz="3200" dirty="0"/>
          </a:p>
        </p:txBody>
      </p:sp>
    </p:spTree>
    <p:extLst>
      <p:ext uri="{BB962C8B-B14F-4D97-AF65-F5344CB8AC3E}">
        <p14:creationId xmlns:p14="http://schemas.microsoft.com/office/powerpoint/2010/main" val="1856492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 xmlns:a16="http://schemas.microsoft.com/office/drawing/2014/main" id="{B89C1B92-534C-47A0-B35C-7F8EBB8DA40C}"/>
              </a:ext>
            </a:extLst>
          </p:cNvPr>
          <p:cNvSpPr>
            <a:spLocks noGrp="1"/>
          </p:cNvSpPr>
          <p:nvPr>
            <p:ph type="title"/>
          </p:nvPr>
        </p:nvSpPr>
        <p:spPr>
          <a:xfrm>
            <a:off x="482426" y="325193"/>
            <a:ext cx="10820400" cy="685800"/>
          </a:xfrm>
        </p:spPr>
        <p:txBody>
          <a:bodyPr/>
          <a:lstStyle/>
          <a:p>
            <a:r>
              <a:rPr lang="en-US" dirty="0" smtClean="0"/>
              <a:t>Namespaces</a:t>
            </a:r>
            <a:r>
              <a:rPr lang="en-US" b="1" dirty="0"/>
              <a:t/>
            </a:r>
            <a:br>
              <a:rPr lang="en-US" b="1" dirty="0"/>
            </a:br>
            <a:r>
              <a:rPr lang="en-US" b="1" dirty="0"/>
              <a:t/>
            </a:r>
            <a:br>
              <a:rPr lang="en-US" b="1" dirty="0"/>
            </a:br>
            <a:endParaRPr lang="uk-UA" dirty="0"/>
          </a:p>
        </p:txBody>
      </p:sp>
      <p:pic>
        <p:nvPicPr>
          <p:cNvPr id="10" name="Рисунок 9"/>
          <p:cNvPicPr>
            <a:picLocks noChangeAspect="1"/>
          </p:cNvPicPr>
          <p:nvPr/>
        </p:nvPicPr>
        <p:blipFill>
          <a:blip r:embed="rId2"/>
          <a:stretch>
            <a:fillRect/>
          </a:stretch>
        </p:blipFill>
        <p:spPr>
          <a:xfrm>
            <a:off x="482426" y="1652449"/>
            <a:ext cx="4629796" cy="1028844"/>
          </a:xfrm>
          <a:prstGeom prst="rect">
            <a:avLst/>
          </a:prstGeom>
        </p:spPr>
      </p:pic>
      <p:pic>
        <p:nvPicPr>
          <p:cNvPr id="11" name="Рисунок 10"/>
          <p:cNvPicPr>
            <a:picLocks noChangeAspect="1"/>
          </p:cNvPicPr>
          <p:nvPr/>
        </p:nvPicPr>
        <p:blipFill>
          <a:blip r:embed="rId3"/>
          <a:stretch>
            <a:fillRect/>
          </a:stretch>
        </p:blipFill>
        <p:spPr>
          <a:xfrm>
            <a:off x="5802473" y="1518874"/>
            <a:ext cx="6096851" cy="2810267"/>
          </a:xfrm>
          <a:prstGeom prst="rect">
            <a:avLst/>
          </a:prstGeom>
        </p:spPr>
      </p:pic>
      <p:sp>
        <p:nvSpPr>
          <p:cNvPr id="12" name="Прямокутник 11"/>
          <p:cNvSpPr/>
          <p:nvPr/>
        </p:nvSpPr>
        <p:spPr>
          <a:xfrm>
            <a:off x="392274" y="1224328"/>
            <a:ext cx="2095445" cy="369332"/>
          </a:xfrm>
          <a:prstGeom prst="rect">
            <a:avLst/>
          </a:prstGeom>
        </p:spPr>
        <p:txBody>
          <a:bodyPr wrap="none">
            <a:spAutoFit/>
          </a:bodyPr>
          <a:lstStyle/>
          <a:p>
            <a:r>
              <a:rPr lang="en-US" dirty="0"/>
              <a:t>Before compilation</a:t>
            </a:r>
            <a:endParaRPr lang="uk-UA" dirty="0"/>
          </a:p>
        </p:txBody>
      </p:sp>
      <p:sp>
        <p:nvSpPr>
          <p:cNvPr id="13" name="Прямокутник 12"/>
          <p:cNvSpPr/>
          <p:nvPr/>
        </p:nvSpPr>
        <p:spPr>
          <a:xfrm>
            <a:off x="5802473" y="1117977"/>
            <a:ext cx="1903085" cy="369332"/>
          </a:xfrm>
          <a:prstGeom prst="rect">
            <a:avLst/>
          </a:prstGeom>
        </p:spPr>
        <p:txBody>
          <a:bodyPr wrap="none">
            <a:spAutoFit/>
          </a:bodyPr>
          <a:lstStyle/>
          <a:p>
            <a:r>
              <a:rPr lang="en-US" dirty="0" smtClean="0"/>
              <a:t>After </a:t>
            </a:r>
            <a:r>
              <a:rPr lang="en-US" dirty="0"/>
              <a:t>compilation</a:t>
            </a:r>
            <a:endParaRPr lang="uk-UA" dirty="0"/>
          </a:p>
        </p:txBody>
      </p:sp>
      <p:sp>
        <p:nvSpPr>
          <p:cNvPr id="14" name="Прямокутник 13"/>
          <p:cNvSpPr/>
          <p:nvPr/>
        </p:nvSpPr>
        <p:spPr>
          <a:xfrm>
            <a:off x="482426" y="4837022"/>
            <a:ext cx="6096000" cy="1200329"/>
          </a:xfrm>
          <a:prstGeom prst="rect">
            <a:avLst/>
          </a:prstGeom>
        </p:spPr>
        <p:txBody>
          <a:bodyPr>
            <a:spAutoFit/>
          </a:bodyPr>
          <a:lstStyle/>
          <a:p>
            <a:r>
              <a:rPr lang="en-US" dirty="0"/>
              <a:t>It is also worth adding that namespace is a global declaration. This  means that the namespace declared as global does not need to be exported and imported, and a link to it is available anywhere in the program.</a:t>
            </a:r>
            <a:endParaRPr lang="uk-UA" dirty="0"/>
          </a:p>
        </p:txBody>
      </p:sp>
    </p:spTree>
    <p:extLst>
      <p:ext uri="{BB962C8B-B14F-4D97-AF65-F5344CB8AC3E}">
        <p14:creationId xmlns:p14="http://schemas.microsoft.com/office/powerpoint/2010/main" val="1581199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dirty="0" smtClean="0"/>
              <a:t>Modules</a:t>
            </a:r>
            <a:r>
              <a:rPr lang="en-US" b="1" dirty="0"/>
              <a:t/>
            </a:r>
            <a:br>
              <a:rPr lang="en-US" b="1" dirty="0"/>
            </a:br>
            <a:r>
              <a:rPr lang="en-US" b="1" dirty="0"/>
              <a:t/>
            </a:r>
            <a:br>
              <a:rPr lang="en-US" b="1" dirty="0"/>
            </a:br>
            <a:endParaRPr lang="uk-UA" dirty="0"/>
          </a:p>
        </p:txBody>
      </p:sp>
      <p:sp>
        <p:nvSpPr>
          <p:cNvPr id="6" name="Прямокутник 5"/>
          <p:cNvSpPr/>
          <p:nvPr/>
        </p:nvSpPr>
        <p:spPr>
          <a:xfrm>
            <a:off x="304800" y="1804863"/>
            <a:ext cx="11021096"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2"/>
                </a:solidFill>
              </a:rPr>
              <a:t>Modules in </a:t>
            </a:r>
            <a:r>
              <a:rPr lang="en-US" dirty="0" err="1">
                <a:solidFill>
                  <a:schemeClr val="bg2"/>
                </a:solidFill>
              </a:rPr>
              <a:t>TypeScript</a:t>
            </a:r>
            <a:r>
              <a:rPr lang="en-US" dirty="0">
                <a:solidFill>
                  <a:schemeClr val="bg2"/>
                </a:solidFill>
              </a:rPr>
              <a:t> are defined with support for the export / import keywords and represent the mechanisms for determining memory between modules.</a:t>
            </a:r>
          </a:p>
        </p:txBody>
      </p:sp>
      <p:pic>
        <p:nvPicPr>
          <p:cNvPr id="2" name="Рисунок 1"/>
          <p:cNvPicPr>
            <a:picLocks noChangeAspect="1"/>
          </p:cNvPicPr>
          <p:nvPr/>
        </p:nvPicPr>
        <p:blipFill>
          <a:blip r:embed="rId2"/>
          <a:stretch>
            <a:fillRect/>
          </a:stretch>
        </p:blipFill>
        <p:spPr>
          <a:xfrm>
            <a:off x="412168" y="2636556"/>
            <a:ext cx="6972422" cy="2051354"/>
          </a:xfrm>
          <a:prstGeom prst="rect">
            <a:avLst/>
          </a:prstGeom>
        </p:spPr>
      </p:pic>
      <p:pic>
        <p:nvPicPr>
          <p:cNvPr id="3" name="Рисунок 2"/>
          <p:cNvPicPr>
            <a:picLocks noChangeAspect="1"/>
          </p:cNvPicPr>
          <p:nvPr/>
        </p:nvPicPr>
        <p:blipFill>
          <a:blip r:embed="rId3"/>
          <a:stretch>
            <a:fillRect/>
          </a:stretch>
        </p:blipFill>
        <p:spPr>
          <a:xfrm>
            <a:off x="412168" y="4873271"/>
            <a:ext cx="6972422" cy="1450255"/>
          </a:xfrm>
          <a:prstGeom prst="rect">
            <a:avLst/>
          </a:prstGeom>
        </p:spPr>
      </p:pic>
    </p:spTree>
    <p:extLst>
      <p:ext uri="{BB962C8B-B14F-4D97-AF65-F5344CB8AC3E}">
        <p14:creationId xmlns:p14="http://schemas.microsoft.com/office/powerpoint/2010/main" val="419071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665409" y="1075387"/>
            <a:ext cx="10771030" cy="2031325"/>
          </a:xfrm>
          <a:prstGeom prst="rect">
            <a:avLst/>
          </a:prstGeom>
        </p:spPr>
        <p:txBody>
          <a:bodyPr wrap="square">
            <a:spAutoFit/>
          </a:bodyPr>
          <a:lstStyle/>
          <a:p>
            <a:r>
              <a:rPr lang="uk-UA" dirty="0" err="1"/>
              <a:t>Mixins</a:t>
            </a:r>
            <a:r>
              <a:rPr lang="uk-UA" dirty="0"/>
              <a:t> </a:t>
            </a:r>
            <a:r>
              <a:rPr lang="uk-UA" dirty="0" err="1"/>
              <a:t>create</a:t>
            </a:r>
            <a:r>
              <a:rPr lang="uk-UA" dirty="0"/>
              <a:t> </a:t>
            </a:r>
            <a:r>
              <a:rPr lang="uk-UA" dirty="0" err="1"/>
              <a:t>partial</a:t>
            </a:r>
            <a:r>
              <a:rPr lang="uk-UA" dirty="0"/>
              <a:t> </a:t>
            </a:r>
            <a:r>
              <a:rPr lang="uk-UA" dirty="0" err="1"/>
              <a:t>classes</a:t>
            </a:r>
            <a:r>
              <a:rPr lang="uk-UA" dirty="0"/>
              <a:t> </a:t>
            </a:r>
            <a:r>
              <a:rPr lang="uk-UA" dirty="0" err="1"/>
              <a:t>which</a:t>
            </a:r>
            <a:r>
              <a:rPr lang="uk-UA" dirty="0"/>
              <a:t> </a:t>
            </a:r>
            <a:r>
              <a:rPr lang="uk-UA" dirty="0" err="1"/>
              <a:t>we</a:t>
            </a:r>
            <a:r>
              <a:rPr lang="uk-UA" dirty="0"/>
              <a:t> </a:t>
            </a:r>
            <a:r>
              <a:rPr lang="uk-UA" dirty="0" err="1"/>
              <a:t>can</a:t>
            </a:r>
            <a:r>
              <a:rPr lang="uk-UA" dirty="0"/>
              <a:t> </a:t>
            </a:r>
            <a:r>
              <a:rPr lang="uk-UA" dirty="0" err="1"/>
              <a:t>combine</a:t>
            </a:r>
            <a:r>
              <a:rPr lang="uk-UA" dirty="0"/>
              <a:t> </a:t>
            </a:r>
            <a:r>
              <a:rPr lang="uk-UA" dirty="0" err="1"/>
              <a:t>to</a:t>
            </a:r>
            <a:r>
              <a:rPr lang="uk-UA" dirty="0"/>
              <a:t> </a:t>
            </a:r>
            <a:r>
              <a:rPr lang="uk-UA" dirty="0" err="1"/>
              <a:t>form</a:t>
            </a:r>
            <a:r>
              <a:rPr lang="uk-UA" dirty="0"/>
              <a:t> a </a:t>
            </a:r>
            <a:r>
              <a:rPr lang="uk-UA" dirty="0" err="1"/>
              <a:t>single</a:t>
            </a:r>
            <a:r>
              <a:rPr lang="uk-UA" dirty="0"/>
              <a:t> </a:t>
            </a:r>
            <a:r>
              <a:rPr lang="uk-UA" dirty="0" err="1"/>
              <a:t>class</a:t>
            </a:r>
            <a:r>
              <a:rPr lang="uk-UA" dirty="0"/>
              <a:t> </a:t>
            </a:r>
            <a:r>
              <a:rPr lang="uk-UA" dirty="0" err="1"/>
              <a:t>that</a:t>
            </a:r>
            <a:r>
              <a:rPr lang="uk-UA" dirty="0"/>
              <a:t> </a:t>
            </a:r>
            <a:r>
              <a:rPr lang="uk-UA" dirty="0" err="1"/>
              <a:t>contains</a:t>
            </a:r>
            <a:r>
              <a:rPr lang="uk-UA" dirty="0"/>
              <a:t> </a:t>
            </a:r>
            <a:r>
              <a:rPr lang="uk-UA" dirty="0" err="1"/>
              <a:t>all</a:t>
            </a:r>
            <a:r>
              <a:rPr lang="uk-UA" dirty="0"/>
              <a:t> </a:t>
            </a:r>
            <a:r>
              <a:rPr lang="uk-UA" dirty="0" err="1"/>
              <a:t>the</a:t>
            </a:r>
            <a:r>
              <a:rPr lang="uk-UA" dirty="0"/>
              <a:t> </a:t>
            </a:r>
            <a:r>
              <a:rPr lang="uk-UA" dirty="0" err="1"/>
              <a:t>methods</a:t>
            </a:r>
            <a:r>
              <a:rPr lang="uk-UA" dirty="0"/>
              <a:t> </a:t>
            </a:r>
            <a:r>
              <a:rPr lang="uk-UA" dirty="0" err="1"/>
              <a:t>and</a:t>
            </a:r>
            <a:r>
              <a:rPr lang="uk-UA" dirty="0"/>
              <a:t> </a:t>
            </a:r>
            <a:r>
              <a:rPr lang="uk-UA" dirty="0" err="1"/>
              <a:t>properties</a:t>
            </a:r>
            <a:r>
              <a:rPr lang="uk-UA" dirty="0"/>
              <a:t> </a:t>
            </a:r>
            <a:r>
              <a:rPr lang="uk-UA" dirty="0" err="1"/>
              <a:t>from</a:t>
            </a:r>
            <a:r>
              <a:rPr lang="uk-UA" dirty="0"/>
              <a:t> </a:t>
            </a:r>
            <a:r>
              <a:rPr lang="uk-UA" dirty="0" err="1"/>
              <a:t>the</a:t>
            </a:r>
            <a:r>
              <a:rPr lang="uk-UA" dirty="0"/>
              <a:t> </a:t>
            </a:r>
            <a:r>
              <a:rPr lang="uk-UA" dirty="0" err="1"/>
              <a:t>partial</a:t>
            </a:r>
            <a:r>
              <a:rPr lang="uk-UA" dirty="0"/>
              <a:t> </a:t>
            </a:r>
            <a:r>
              <a:rPr lang="uk-UA" dirty="0" err="1"/>
              <a:t>classes</a:t>
            </a:r>
            <a:r>
              <a:rPr lang="uk-UA" dirty="0" smtClean="0"/>
              <a:t>.</a:t>
            </a:r>
            <a:r>
              <a:rPr lang="en-US" dirty="0"/>
              <a:t> </a:t>
            </a:r>
            <a:endParaRPr lang="uk-UA" dirty="0"/>
          </a:p>
          <a:p>
            <a:r>
              <a:rPr lang="en-US" dirty="0" smtClean="0"/>
              <a:t>We </a:t>
            </a:r>
            <a:r>
              <a:rPr lang="en-US" dirty="0"/>
              <a:t>have two classes, Car and Lorry which contain the drive and carry methods respectively and we want to create a third class called Truck. A truck should contain both drive and carry methods but we can only extend one class in </a:t>
            </a:r>
            <a:r>
              <a:rPr lang="en-US" dirty="0" err="1"/>
              <a:t>TypeScript</a:t>
            </a:r>
            <a:r>
              <a:rPr lang="en-US" dirty="0"/>
              <a:t>. To solve this, we can use </a:t>
            </a:r>
            <a:r>
              <a:rPr lang="en-US" dirty="0" err="1"/>
              <a:t>mixins</a:t>
            </a:r>
            <a:r>
              <a:rPr lang="en-US" dirty="0"/>
              <a:t>:</a:t>
            </a:r>
            <a:endParaRPr lang="uk-UA" dirty="0" smtClean="0"/>
          </a:p>
          <a:p>
            <a:endParaRPr lang="uk-UA" dirty="0" smtClean="0"/>
          </a:p>
          <a:p>
            <a:endParaRPr lang="uk-UA" dirty="0"/>
          </a:p>
        </p:txBody>
      </p:sp>
      <p:sp>
        <p:nvSpPr>
          <p:cNvPr id="7" name="Title 3">
            <a:extLst>
              <a:ext uri="{FF2B5EF4-FFF2-40B4-BE49-F238E27FC236}">
                <a16:creationId xmlns="" xmlns:a16="http://schemas.microsoft.com/office/drawing/2014/main" id="{B89C1B92-534C-47A0-B35C-7F8EBB8DA40C}"/>
              </a:ext>
            </a:extLst>
          </p:cNvPr>
          <p:cNvSpPr>
            <a:spLocks noGrp="1"/>
          </p:cNvSpPr>
          <p:nvPr>
            <p:ph type="title"/>
          </p:nvPr>
        </p:nvSpPr>
        <p:spPr>
          <a:xfrm>
            <a:off x="665409" y="389587"/>
            <a:ext cx="10820400" cy="685800"/>
          </a:xfrm>
        </p:spPr>
        <p:txBody>
          <a:bodyPr/>
          <a:lstStyle/>
          <a:p>
            <a:r>
              <a:rPr lang="uk-UA" dirty="0" err="1"/>
              <a:t>Mixin</a:t>
            </a:r>
            <a:r>
              <a:rPr lang="en-US" b="1" dirty="0"/>
              <a:t/>
            </a:r>
            <a:br>
              <a:rPr lang="en-US" b="1" dirty="0"/>
            </a:br>
            <a:r>
              <a:rPr lang="en-US" b="1" dirty="0"/>
              <a:t/>
            </a:r>
            <a:br>
              <a:rPr lang="en-US" b="1" dirty="0"/>
            </a:br>
            <a:endParaRPr lang="uk-UA" dirty="0"/>
          </a:p>
        </p:txBody>
      </p:sp>
      <p:pic>
        <p:nvPicPr>
          <p:cNvPr id="9" name="Рисунок 8"/>
          <p:cNvPicPr>
            <a:picLocks noChangeAspect="1"/>
          </p:cNvPicPr>
          <p:nvPr/>
        </p:nvPicPr>
        <p:blipFill>
          <a:blip r:embed="rId2"/>
          <a:stretch>
            <a:fillRect/>
          </a:stretch>
        </p:blipFill>
        <p:spPr>
          <a:xfrm>
            <a:off x="665409" y="2712968"/>
            <a:ext cx="7756149" cy="3018130"/>
          </a:xfrm>
          <a:prstGeom prst="rect">
            <a:avLst/>
          </a:prstGeom>
        </p:spPr>
      </p:pic>
    </p:spTree>
    <p:extLst>
      <p:ext uri="{BB962C8B-B14F-4D97-AF65-F5344CB8AC3E}">
        <p14:creationId xmlns:p14="http://schemas.microsoft.com/office/powerpoint/2010/main" val="826344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p:cNvSpPr/>
          <p:nvPr/>
        </p:nvSpPr>
        <p:spPr>
          <a:xfrm>
            <a:off x="665409" y="1075387"/>
            <a:ext cx="10771030" cy="1200329"/>
          </a:xfrm>
          <a:prstGeom prst="rect">
            <a:avLst/>
          </a:prstGeom>
        </p:spPr>
        <p:txBody>
          <a:bodyPr wrap="square">
            <a:spAutoFit/>
          </a:bodyPr>
          <a:lstStyle/>
          <a:p>
            <a:r>
              <a:rPr lang="en-US" dirty="0"/>
              <a:t>To create a </a:t>
            </a:r>
            <a:r>
              <a:rPr lang="en-US" dirty="0" err="1"/>
              <a:t>mixin</a:t>
            </a:r>
            <a:r>
              <a:rPr lang="en-US" dirty="0"/>
              <a:t>, we’ll take advantage of two functionalities of </a:t>
            </a:r>
            <a:r>
              <a:rPr lang="en-US" dirty="0" err="1"/>
              <a:t>TypeScript</a:t>
            </a:r>
            <a:r>
              <a:rPr lang="en-US" dirty="0" smtClean="0"/>
              <a:t>:</a:t>
            </a:r>
            <a:endParaRPr lang="en-US" dirty="0"/>
          </a:p>
          <a:p>
            <a:pPr marL="285750" indent="-285750">
              <a:buFont typeface="Arial" panose="020B0604020202020204" pitchFamily="34" charset="0"/>
              <a:buChar char="•"/>
            </a:pPr>
            <a:r>
              <a:rPr lang="en-US" dirty="0"/>
              <a:t>Interface class extension</a:t>
            </a:r>
          </a:p>
          <a:p>
            <a:pPr marL="285750" indent="-285750">
              <a:buFont typeface="Arial" panose="020B0604020202020204" pitchFamily="34" charset="0"/>
              <a:buChar char="•"/>
            </a:pPr>
            <a:r>
              <a:rPr lang="en-US" dirty="0"/>
              <a:t>Declaration merging</a:t>
            </a:r>
            <a:endParaRPr lang="uk-UA" dirty="0" smtClean="0"/>
          </a:p>
          <a:p>
            <a:endParaRPr lang="uk-UA" dirty="0"/>
          </a:p>
        </p:txBody>
      </p:sp>
      <p:sp>
        <p:nvSpPr>
          <p:cNvPr id="7" name="Title 3">
            <a:extLst>
              <a:ext uri="{FF2B5EF4-FFF2-40B4-BE49-F238E27FC236}">
                <a16:creationId xmlns="" xmlns:a16="http://schemas.microsoft.com/office/drawing/2014/main" id="{B89C1B92-534C-47A0-B35C-7F8EBB8DA40C}"/>
              </a:ext>
            </a:extLst>
          </p:cNvPr>
          <p:cNvSpPr>
            <a:spLocks noGrp="1"/>
          </p:cNvSpPr>
          <p:nvPr>
            <p:ph type="title"/>
          </p:nvPr>
        </p:nvSpPr>
        <p:spPr>
          <a:xfrm>
            <a:off x="665409" y="389587"/>
            <a:ext cx="10820400" cy="685800"/>
          </a:xfrm>
        </p:spPr>
        <p:txBody>
          <a:bodyPr/>
          <a:lstStyle/>
          <a:p>
            <a:r>
              <a:rPr lang="uk-UA" dirty="0" err="1"/>
              <a:t>Mixin</a:t>
            </a:r>
            <a:r>
              <a:rPr lang="en-US" b="1" dirty="0"/>
              <a:t/>
            </a:r>
            <a:br>
              <a:rPr lang="en-US" b="1" dirty="0"/>
            </a:br>
            <a:r>
              <a:rPr lang="en-US" b="1" dirty="0"/>
              <a:t/>
            </a:r>
            <a:br>
              <a:rPr lang="en-US" b="1" dirty="0"/>
            </a:br>
            <a:endParaRPr lang="uk-UA" dirty="0"/>
          </a:p>
        </p:txBody>
      </p:sp>
      <p:sp>
        <p:nvSpPr>
          <p:cNvPr id="4" name="Прямокутник 3"/>
          <p:cNvSpPr/>
          <p:nvPr/>
        </p:nvSpPr>
        <p:spPr>
          <a:xfrm>
            <a:off x="356317" y="2713597"/>
            <a:ext cx="5271752" cy="1754326"/>
          </a:xfrm>
          <a:prstGeom prst="rect">
            <a:avLst/>
          </a:prstGeom>
        </p:spPr>
        <p:txBody>
          <a:bodyPr wrap="square">
            <a:spAutoFit/>
          </a:bodyPr>
          <a:lstStyle/>
          <a:p>
            <a:r>
              <a:rPr lang="en-US" dirty="0">
                <a:solidFill>
                  <a:schemeClr val="bg2"/>
                </a:solidFill>
              </a:rPr>
              <a:t>Interface class extension</a:t>
            </a:r>
          </a:p>
          <a:p>
            <a:r>
              <a:rPr lang="en-US" dirty="0"/>
              <a:t>Unlike classes, interfaces can extend multiple classes in </a:t>
            </a:r>
            <a:r>
              <a:rPr lang="en-US" dirty="0" err="1"/>
              <a:t>TypeScript</a:t>
            </a:r>
            <a:r>
              <a:rPr lang="en-US" dirty="0"/>
              <a:t>. When an interface extends a class, it extends only the members of the class but not their implementation because interfaces don’t contain implementations.</a:t>
            </a:r>
            <a:endParaRPr lang="uk-UA" dirty="0"/>
          </a:p>
        </p:txBody>
      </p:sp>
      <p:pic>
        <p:nvPicPr>
          <p:cNvPr id="5" name="Рисунок 4"/>
          <p:cNvPicPr>
            <a:picLocks noChangeAspect="1"/>
          </p:cNvPicPr>
          <p:nvPr/>
        </p:nvPicPr>
        <p:blipFill>
          <a:blip r:embed="rId2"/>
          <a:stretch>
            <a:fillRect/>
          </a:stretch>
        </p:blipFill>
        <p:spPr>
          <a:xfrm>
            <a:off x="356317" y="4635611"/>
            <a:ext cx="5271752" cy="540385"/>
          </a:xfrm>
          <a:prstGeom prst="rect">
            <a:avLst/>
          </a:prstGeom>
        </p:spPr>
      </p:pic>
      <p:sp>
        <p:nvSpPr>
          <p:cNvPr id="10" name="Прямокутник 9"/>
          <p:cNvSpPr/>
          <p:nvPr/>
        </p:nvSpPr>
        <p:spPr>
          <a:xfrm>
            <a:off x="6050924" y="2407475"/>
            <a:ext cx="5715797" cy="923330"/>
          </a:xfrm>
          <a:prstGeom prst="rect">
            <a:avLst/>
          </a:prstGeom>
        </p:spPr>
        <p:txBody>
          <a:bodyPr wrap="square">
            <a:spAutoFit/>
          </a:bodyPr>
          <a:lstStyle/>
          <a:p>
            <a:r>
              <a:rPr lang="en-US" dirty="0">
                <a:solidFill>
                  <a:schemeClr val="bg2"/>
                </a:solidFill>
              </a:rPr>
              <a:t>Declaration merging</a:t>
            </a:r>
          </a:p>
          <a:p>
            <a:r>
              <a:rPr lang="en-US" dirty="0"/>
              <a:t>When two or more declarations are declared with the same name, </a:t>
            </a:r>
            <a:r>
              <a:rPr lang="en-US" dirty="0" err="1"/>
              <a:t>TypeScript</a:t>
            </a:r>
            <a:r>
              <a:rPr lang="en-US" dirty="0"/>
              <a:t> merges them into one.</a:t>
            </a:r>
            <a:endParaRPr lang="uk-UA" dirty="0"/>
          </a:p>
        </p:txBody>
      </p:sp>
      <p:pic>
        <p:nvPicPr>
          <p:cNvPr id="11" name="Рисунок 10"/>
          <p:cNvPicPr>
            <a:picLocks noChangeAspect="1"/>
          </p:cNvPicPr>
          <p:nvPr/>
        </p:nvPicPr>
        <p:blipFill>
          <a:blip r:embed="rId3"/>
          <a:stretch>
            <a:fillRect/>
          </a:stretch>
        </p:blipFill>
        <p:spPr>
          <a:xfrm>
            <a:off x="6075609" y="3462564"/>
            <a:ext cx="5715798" cy="2886478"/>
          </a:xfrm>
          <a:prstGeom prst="rect">
            <a:avLst/>
          </a:prstGeom>
        </p:spPr>
      </p:pic>
    </p:spTree>
    <p:extLst>
      <p:ext uri="{BB962C8B-B14F-4D97-AF65-F5344CB8AC3E}">
        <p14:creationId xmlns:p14="http://schemas.microsoft.com/office/powerpoint/2010/main" val="3029360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 xmlns:a16="http://schemas.microsoft.com/office/drawing/2014/main" id="{B89C1B92-534C-47A0-B35C-7F8EBB8DA40C}"/>
              </a:ext>
            </a:extLst>
          </p:cNvPr>
          <p:cNvSpPr>
            <a:spLocks noGrp="1"/>
          </p:cNvSpPr>
          <p:nvPr>
            <p:ph type="title"/>
          </p:nvPr>
        </p:nvSpPr>
        <p:spPr>
          <a:xfrm>
            <a:off x="665409" y="389587"/>
            <a:ext cx="10820400" cy="685800"/>
          </a:xfrm>
        </p:spPr>
        <p:txBody>
          <a:bodyPr/>
          <a:lstStyle/>
          <a:p>
            <a:r>
              <a:rPr lang="uk-UA" smtClean="0"/>
              <a:t>Mixin</a:t>
            </a:r>
            <a:r>
              <a:rPr lang="en-US" b="1" smtClean="0"/>
              <a:t/>
            </a:r>
            <a:br>
              <a:rPr lang="en-US" b="1" smtClean="0"/>
            </a:br>
            <a:r>
              <a:rPr lang="en-US" b="1" smtClean="0"/>
              <a:t/>
            </a:r>
            <a:br>
              <a:rPr lang="en-US" b="1" smtClean="0"/>
            </a:br>
            <a:endParaRPr lang="uk-UA" dirty="0"/>
          </a:p>
        </p:txBody>
      </p:sp>
      <p:pic>
        <p:nvPicPr>
          <p:cNvPr id="12" name="Рисунок 11"/>
          <p:cNvPicPr>
            <a:picLocks noChangeAspect="1"/>
          </p:cNvPicPr>
          <p:nvPr/>
        </p:nvPicPr>
        <p:blipFill>
          <a:blip r:embed="rId2"/>
          <a:stretch>
            <a:fillRect/>
          </a:stretch>
        </p:blipFill>
        <p:spPr>
          <a:xfrm>
            <a:off x="665408" y="1859994"/>
            <a:ext cx="7583469" cy="973357"/>
          </a:xfrm>
          <a:prstGeom prst="rect">
            <a:avLst/>
          </a:prstGeom>
        </p:spPr>
      </p:pic>
      <p:sp>
        <p:nvSpPr>
          <p:cNvPr id="6" name="Прямокутник 5"/>
          <p:cNvSpPr/>
          <p:nvPr/>
        </p:nvSpPr>
        <p:spPr>
          <a:xfrm>
            <a:off x="665409" y="1075387"/>
            <a:ext cx="10964214" cy="646331"/>
          </a:xfrm>
          <a:prstGeom prst="rect">
            <a:avLst/>
          </a:prstGeom>
        </p:spPr>
        <p:txBody>
          <a:bodyPr wrap="square">
            <a:spAutoFit/>
          </a:bodyPr>
          <a:lstStyle/>
          <a:p>
            <a:r>
              <a:rPr lang="en-US" dirty="0"/>
              <a:t>By leveraging these two functionalities in </a:t>
            </a:r>
            <a:r>
              <a:rPr lang="en-US" dirty="0" err="1"/>
              <a:t>TypeScript</a:t>
            </a:r>
            <a:r>
              <a:rPr lang="en-US" dirty="0"/>
              <a:t>, we can create an interface with the same name as Truck and extend both the Car and Lorry classes:</a:t>
            </a:r>
            <a:endParaRPr lang="uk-UA" dirty="0"/>
          </a:p>
        </p:txBody>
      </p:sp>
      <p:sp>
        <p:nvSpPr>
          <p:cNvPr id="8" name="Прямокутник 7"/>
          <p:cNvSpPr/>
          <p:nvPr/>
        </p:nvSpPr>
        <p:spPr>
          <a:xfrm>
            <a:off x="665408" y="3017793"/>
            <a:ext cx="11363460" cy="646331"/>
          </a:xfrm>
          <a:prstGeom prst="rect">
            <a:avLst/>
          </a:prstGeom>
        </p:spPr>
        <p:txBody>
          <a:bodyPr wrap="square">
            <a:spAutoFit/>
          </a:bodyPr>
          <a:lstStyle/>
          <a:p>
            <a:r>
              <a:rPr lang="en-US" dirty="0"/>
              <a:t>Due to declaration merging, the Truck class will be merged with the Truck interface. This means that, the Truck class will now contain the function definitions from both Car and Lorry classes.</a:t>
            </a:r>
            <a:endParaRPr lang="uk-UA" dirty="0"/>
          </a:p>
        </p:txBody>
      </p:sp>
      <p:sp>
        <p:nvSpPr>
          <p:cNvPr id="13" name="Прямокутник 12"/>
          <p:cNvSpPr/>
          <p:nvPr/>
        </p:nvSpPr>
        <p:spPr>
          <a:xfrm>
            <a:off x="665408" y="3664124"/>
            <a:ext cx="11363460" cy="1754326"/>
          </a:xfrm>
          <a:prstGeom prst="rect">
            <a:avLst/>
          </a:prstGeom>
        </p:spPr>
        <p:txBody>
          <a:bodyPr wrap="square">
            <a:spAutoFit/>
          </a:bodyPr>
          <a:lstStyle/>
          <a:p>
            <a:r>
              <a:rPr lang="en-US" dirty="0"/>
              <a:t>To enable the Truck class to have implementations of the functions inherited from Car and Lorry, we’ll use a helper function found in the </a:t>
            </a:r>
            <a:r>
              <a:rPr lang="en-US" dirty="0" err="1"/>
              <a:t>TypeScript</a:t>
            </a:r>
            <a:r>
              <a:rPr lang="en-US" dirty="0"/>
              <a:t> docs.</a:t>
            </a:r>
          </a:p>
          <a:p>
            <a:endParaRPr lang="en-US" dirty="0"/>
          </a:p>
          <a:p>
            <a:r>
              <a:rPr lang="en-US" dirty="0"/>
              <a:t>The function takes the name of the class to which we want to copy the implementations to as the first argument, which in our case is Truck and takes an array of classes from which we want to copy the implementations as the second argument, which in our case is Car and Lorry.</a:t>
            </a:r>
            <a:endParaRPr lang="uk-UA" dirty="0"/>
          </a:p>
        </p:txBody>
      </p:sp>
      <p:pic>
        <p:nvPicPr>
          <p:cNvPr id="14" name="Рисунок 13"/>
          <p:cNvPicPr>
            <a:picLocks noChangeAspect="1"/>
          </p:cNvPicPr>
          <p:nvPr/>
        </p:nvPicPr>
        <p:blipFill>
          <a:blip r:embed="rId3"/>
          <a:stretch>
            <a:fillRect/>
          </a:stretch>
        </p:blipFill>
        <p:spPr>
          <a:xfrm>
            <a:off x="777648" y="5645623"/>
            <a:ext cx="4545824" cy="536236"/>
          </a:xfrm>
          <a:prstGeom prst="rect">
            <a:avLst/>
          </a:prstGeom>
        </p:spPr>
      </p:pic>
    </p:spTree>
    <p:extLst>
      <p:ext uri="{BB962C8B-B14F-4D97-AF65-F5344CB8AC3E}">
        <p14:creationId xmlns:p14="http://schemas.microsoft.com/office/powerpoint/2010/main" val="955564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 xmlns:a16="http://schemas.microsoft.com/office/drawing/2014/main" id="{B89C1B92-534C-47A0-B35C-7F8EBB8DA40C}"/>
              </a:ext>
            </a:extLst>
          </p:cNvPr>
          <p:cNvSpPr>
            <a:spLocks noGrp="1"/>
          </p:cNvSpPr>
          <p:nvPr>
            <p:ph type="title"/>
          </p:nvPr>
        </p:nvSpPr>
        <p:spPr>
          <a:xfrm>
            <a:off x="665409" y="389587"/>
            <a:ext cx="10820400" cy="685800"/>
          </a:xfrm>
        </p:spPr>
        <p:txBody>
          <a:bodyPr/>
          <a:lstStyle/>
          <a:p>
            <a:r>
              <a:rPr lang="uk-UA" smtClean="0"/>
              <a:t>Mixin</a:t>
            </a:r>
            <a:r>
              <a:rPr lang="en-US" b="1" smtClean="0"/>
              <a:t/>
            </a:r>
            <a:br>
              <a:rPr lang="en-US" b="1" smtClean="0"/>
            </a:br>
            <a:r>
              <a:rPr lang="en-US" b="1" smtClean="0"/>
              <a:t/>
            </a:r>
            <a:br>
              <a:rPr lang="en-US" b="1" smtClean="0"/>
            </a:br>
            <a:endParaRPr lang="uk-UA" dirty="0"/>
          </a:p>
        </p:txBody>
      </p:sp>
      <p:sp>
        <p:nvSpPr>
          <p:cNvPr id="2" name="Прямокутник 1"/>
          <p:cNvSpPr/>
          <p:nvPr/>
        </p:nvSpPr>
        <p:spPr>
          <a:xfrm>
            <a:off x="665408" y="1302793"/>
            <a:ext cx="10655121" cy="369332"/>
          </a:xfrm>
          <a:prstGeom prst="rect">
            <a:avLst/>
          </a:prstGeom>
        </p:spPr>
        <p:txBody>
          <a:bodyPr wrap="square">
            <a:spAutoFit/>
          </a:bodyPr>
          <a:lstStyle/>
          <a:p>
            <a:r>
              <a:rPr lang="en-US" dirty="0"/>
              <a:t>Now, we can access the methods in Car and Lorry from a truck object.</a:t>
            </a:r>
            <a:endParaRPr lang="uk-UA" dirty="0"/>
          </a:p>
        </p:txBody>
      </p:sp>
      <p:pic>
        <p:nvPicPr>
          <p:cNvPr id="3" name="Рисунок 2"/>
          <p:cNvPicPr>
            <a:picLocks noChangeAspect="1"/>
          </p:cNvPicPr>
          <p:nvPr/>
        </p:nvPicPr>
        <p:blipFill>
          <a:blip r:embed="rId2"/>
          <a:stretch>
            <a:fillRect/>
          </a:stretch>
        </p:blipFill>
        <p:spPr>
          <a:xfrm>
            <a:off x="665408" y="1899531"/>
            <a:ext cx="8683288" cy="1023973"/>
          </a:xfrm>
          <a:prstGeom prst="rect">
            <a:avLst/>
          </a:prstGeom>
        </p:spPr>
      </p:pic>
    </p:spTree>
    <p:extLst>
      <p:ext uri="{BB962C8B-B14F-4D97-AF65-F5344CB8AC3E}">
        <p14:creationId xmlns:p14="http://schemas.microsoft.com/office/powerpoint/2010/main" val="3829523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a:xfrm>
            <a:off x="596900" y="571501"/>
            <a:ext cx="10820400" cy="685800"/>
          </a:xfrm>
        </p:spPr>
        <p:txBody>
          <a:bodyPr/>
          <a:lstStyle/>
          <a:p>
            <a:r>
              <a:rPr lang="en-US" dirty="0"/>
              <a:t>R</a:t>
            </a:r>
            <a:r>
              <a:rPr lang="en-US" dirty="0" smtClean="0"/>
              <a:t>eference</a:t>
            </a:r>
            <a:r>
              <a:rPr lang="en-US" b="1" dirty="0"/>
              <a:t/>
            </a:r>
            <a:br>
              <a:rPr lang="en-US" b="1" dirty="0"/>
            </a:br>
            <a:r>
              <a:rPr lang="en-US" b="1" dirty="0"/>
              <a:t/>
            </a:r>
            <a:br>
              <a:rPr lang="en-US" b="1" dirty="0"/>
            </a:br>
            <a:endParaRPr lang="uk-UA" dirty="0"/>
          </a:p>
        </p:txBody>
      </p:sp>
      <p:sp>
        <p:nvSpPr>
          <p:cNvPr id="2" name="Rectangle 1"/>
          <p:cNvSpPr>
            <a:spLocks noChangeArrowheads="1"/>
          </p:cNvSpPr>
          <p:nvPr/>
        </p:nvSpPr>
        <p:spPr bwMode="auto">
          <a:xfrm>
            <a:off x="596900" y="2028578"/>
            <a:ext cx="841062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altLang="uk-UA" sz="3200" b="0" i="0" u="none" strike="noStrike" cap="none" normalizeH="0" baseline="0" dirty="0" smtClean="0">
                <a:ln>
                  <a:noFill/>
                </a:ln>
                <a:solidFill>
                  <a:schemeClr val="bg1"/>
                </a:solidFill>
                <a:effectLst/>
                <a:latin typeface="+mj-lt"/>
              </a:rPr>
              <a:t>1)</a:t>
            </a:r>
            <a:r>
              <a:rPr lang="en-US" sz="3200" dirty="0" smtClean="0">
                <a:hlinkClick r:id="rId2"/>
              </a:rPr>
              <a:t>https</a:t>
            </a:r>
            <a:r>
              <a:rPr lang="en-US" sz="3200" dirty="0">
                <a:hlinkClick r:id="rId2"/>
              </a:rPr>
              <a:t>://www.digitalocean.com/community/tutorials/typescript-mixins</a:t>
            </a:r>
            <a:endParaRPr kumimoji="0" lang="uk-UA" altLang="uk-UA" sz="3200" b="0" i="0" u="none" strike="noStrike" cap="none" normalizeH="0" dirty="0" smtClean="0">
              <a:ln>
                <a:noFill/>
              </a:ln>
              <a:solidFill>
                <a:schemeClr val="bg1"/>
              </a:solidFill>
              <a:effectLst/>
              <a:latin typeface="+mj-lt"/>
            </a:endParaRPr>
          </a:p>
          <a:p>
            <a:pPr lvl="0"/>
            <a:r>
              <a:rPr kumimoji="0" lang="en-US" altLang="uk-UA" sz="3200" b="0" i="0" u="none" strike="noStrike" cap="none" normalizeH="0" baseline="0" dirty="0" smtClean="0">
                <a:ln>
                  <a:noFill/>
                </a:ln>
                <a:solidFill>
                  <a:schemeClr val="bg1"/>
                </a:solidFill>
                <a:effectLst/>
                <a:latin typeface="+mj-lt"/>
              </a:rPr>
              <a:t>2</a:t>
            </a:r>
            <a:r>
              <a:rPr kumimoji="0" lang="en-US" altLang="uk-UA" sz="3200" b="0" i="0" u="none" strike="noStrike" cap="none" normalizeH="0" baseline="0" dirty="0" smtClean="0">
                <a:ln>
                  <a:noFill/>
                </a:ln>
                <a:solidFill>
                  <a:schemeClr val="bg1"/>
                </a:solidFill>
                <a:effectLst/>
                <a:latin typeface="+mj-lt"/>
              </a:rPr>
              <a:t>) </a:t>
            </a:r>
            <a:r>
              <a:rPr lang="en-US" sz="3200" dirty="0">
                <a:hlinkClick r:id="rId3"/>
              </a:rPr>
              <a:t>https://</a:t>
            </a:r>
            <a:r>
              <a:rPr lang="en-US" sz="3200" dirty="0" smtClean="0">
                <a:hlinkClick r:id="rId3"/>
              </a:rPr>
              <a:t>codeguida.com/post/475</a:t>
            </a:r>
            <a:endParaRPr lang="uk-UA" sz="3200" dirty="0" smtClean="0"/>
          </a:p>
          <a:p>
            <a:pPr lvl="0"/>
            <a:r>
              <a:rPr lang="en-US" altLang="uk-UA" sz="3200" dirty="0" smtClean="0">
                <a:solidFill>
                  <a:schemeClr val="bg1"/>
                </a:solidFill>
                <a:latin typeface="+mj-lt"/>
              </a:rPr>
              <a:t>3</a:t>
            </a:r>
            <a:r>
              <a:rPr lang="en-US" altLang="uk-UA" sz="3200" dirty="0" smtClean="0">
                <a:solidFill>
                  <a:schemeClr val="bg1"/>
                </a:solidFill>
                <a:latin typeface="+mj-lt"/>
              </a:rPr>
              <a:t>) </a:t>
            </a:r>
            <a:r>
              <a:rPr lang="en-US" sz="3200" dirty="0">
                <a:hlinkClick r:id="rId4"/>
              </a:rPr>
              <a:t>https://habr.com/ru/post/258957</a:t>
            </a:r>
            <a:r>
              <a:rPr lang="en-US" sz="3200" dirty="0" smtClean="0">
                <a:hlinkClick r:id="rId4"/>
              </a:rPr>
              <a:t>/</a:t>
            </a:r>
            <a:endParaRPr lang="uk-UA" sz="3200" dirty="0" smtClean="0"/>
          </a:p>
          <a:p>
            <a:pPr lvl="0"/>
            <a:r>
              <a:rPr kumimoji="0" lang="uk-UA" altLang="uk-UA" sz="3200" b="0" i="0" u="none" strike="noStrike" cap="none" normalizeH="0" baseline="0" dirty="0" smtClean="0">
                <a:ln>
                  <a:noFill/>
                </a:ln>
                <a:solidFill>
                  <a:schemeClr val="bg1"/>
                </a:solidFill>
                <a:effectLst/>
                <a:latin typeface="+mj-lt"/>
              </a:rPr>
              <a:t>4) </a:t>
            </a:r>
            <a:endParaRPr kumimoji="0" lang="uk-UA" altLang="uk-UA" sz="3200" b="0" i="0" u="none" strike="noStrike" cap="none" normalizeH="0" baseline="0" dirty="0" smtClean="0">
              <a:ln>
                <a:noFill/>
              </a:ln>
              <a:solidFill>
                <a:schemeClr val="bg1"/>
              </a:solidFill>
              <a:effectLst/>
              <a:latin typeface="+mj-lt"/>
            </a:endParaRPr>
          </a:p>
        </p:txBody>
      </p:sp>
    </p:spTree>
    <p:extLst>
      <p:ext uri="{BB962C8B-B14F-4D97-AF65-F5344CB8AC3E}">
        <p14:creationId xmlns:p14="http://schemas.microsoft.com/office/powerpoint/2010/main" val="1405543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AFA0E05-D6A3-44DB-8E1F-AE9104489031}"/>
              </a:ext>
            </a:extLst>
          </p:cNvPr>
          <p:cNvSpPr>
            <a:spLocks noGrp="1"/>
          </p:cNvSpPr>
          <p:nvPr>
            <p:ph type="title"/>
          </p:nvPr>
        </p:nvSpPr>
        <p:spPr>
          <a:xfrm>
            <a:off x="535675" y="400714"/>
            <a:ext cx="10820400" cy="685800"/>
          </a:xfrm>
        </p:spPr>
        <p:txBody>
          <a:bodyPr/>
          <a:lstStyle/>
          <a:p>
            <a:r>
              <a:rPr lang="en-US" dirty="0"/>
              <a:t>W</a:t>
            </a:r>
            <a:r>
              <a:rPr lang="en-US" dirty="0" smtClean="0"/>
              <a:t>hy </a:t>
            </a:r>
            <a:r>
              <a:rPr lang="en-US" dirty="0" err="1"/>
              <a:t>TypeScript</a:t>
            </a:r>
            <a:r>
              <a:rPr lang="en-US" dirty="0" smtClean="0"/>
              <a:t>?</a:t>
            </a:r>
            <a:endParaRPr lang="uk-UA" dirty="0"/>
          </a:p>
        </p:txBody>
      </p:sp>
      <p:sp>
        <p:nvSpPr>
          <p:cNvPr id="5" name="Text Placeholder 4">
            <a:extLst>
              <a:ext uri="{FF2B5EF4-FFF2-40B4-BE49-F238E27FC236}">
                <a16:creationId xmlns="" xmlns:a16="http://schemas.microsoft.com/office/drawing/2014/main" id="{817D4F48-03D6-4A34-979F-5C60DD1330B6}"/>
              </a:ext>
            </a:extLst>
          </p:cNvPr>
          <p:cNvSpPr>
            <a:spLocks noGrp="1"/>
          </p:cNvSpPr>
          <p:nvPr>
            <p:ph type="body" sz="quarter" idx="10"/>
          </p:nvPr>
        </p:nvSpPr>
        <p:spPr>
          <a:xfrm>
            <a:off x="535675" y="1618777"/>
            <a:ext cx="10820400" cy="3883601"/>
          </a:xfrm>
        </p:spPr>
        <p:txBody>
          <a:bodyPr/>
          <a:lstStyle/>
          <a:p>
            <a:pPr marL="342900" indent="-342900">
              <a:buFont typeface="Arial" panose="020B0604020202020204" pitchFamily="34" charset="0"/>
              <a:buChar char="•"/>
            </a:pPr>
            <a:r>
              <a:rPr lang="en-US" sz="2800" dirty="0"/>
              <a:t>Helps in large scale JavaScript application development.</a:t>
            </a:r>
          </a:p>
          <a:p>
            <a:pPr marL="342900" indent="-342900">
              <a:buFont typeface="Arial" panose="020B0604020202020204" pitchFamily="34" charset="0"/>
              <a:buChar char="•"/>
            </a:pPr>
            <a:r>
              <a:rPr lang="en-US" sz="2800" dirty="0"/>
              <a:t>Adds additional features like Static Type (optional), Class, Module etc. (that are not present in JavaScript) to JavaScript</a:t>
            </a:r>
          </a:p>
          <a:p>
            <a:pPr marL="342900" indent="-342900">
              <a:buFont typeface="Arial" panose="020B0604020202020204" pitchFamily="34" charset="0"/>
              <a:buChar char="•"/>
            </a:pPr>
            <a:r>
              <a:rPr lang="en-US" sz="2800" dirty="0" smtClean="0"/>
              <a:t>Runs </a:t>
            </a:r>
            <a:r>
              <a:rPr lang="en-US" sz="2800" dirty="0"/>
              <a:t>on Any browser, Any host, Any OS. </a:t>
            </a:r>
          </a:p>
          <a:p>
            <a:pPr marL="342900" indent="-342900">
              <a:buFont typeface="Arial" panose="020B0604020202020204" pitchFamily="34" charset="0"/>
              <a:buChar char="•"/>
            </a:pPr>
            <a:r>
              <a:rPr lang="en-US" sz="2800" dirty="0"/>
              <a:t>Open Source. The compiler is an open source project </a:t>
            </a:r>
            <a:r>
              <a:rPr lang="en-US" sz="2800" dirty="0" smtClean="0"/>
              <a:t>.</a:t>
            </a:r>
          </a:p>
          <a:p>
            <a:pPr marL="342900" indent="-342900">
              <a:buFont typeface="Arial" panose="020B0604020202020204" pitchFamily="34" charset="0"/>
              <a:buChar char="•"/>
            </a:pPr>
            <a:r>
              <a:rPr lang="en-US" sz="2800" dirty="0"/>
              <a:t>Due to static typing, code in </a:t>
            </a:r>
            <a:r>
              <a:rPr lang="en-US" sz="2800" dirty="0" err="1"/>
              <a:t>TypeScript</a:t>
            </a:r>
            <a:r>
              <a:rPr lang="en-US" sz="2800" dirty="0"/>
              <a:t> is more predictable and therefore easy to debug</a:t>
            </a:r>
            <a:r>
              <a:rPr lang="en-US" sz="2800" dirty="0" smtClean="0"/>
              <a:t>.</a:t>
            </a:r>
          </a:p>
          <a:p>
            <a:pPr marL="342900" indent="-342900">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10116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dirty="0" smtClean="0"/>
              <a:t>How does it work?</a:t>
            </a:r>
            <a:r>
              <a:rPr lang="en-US" b="1" dirty="0"/>
              <a:t/>
            </a:r>
            <a:br>
              <a:rPr lang="en-US" b="1" dirty="0"/>
            </a:br>
            <a:endParaRPr lang="uk-UA" dirty="0"/>
          </a:p>
        </p:txBody>
      </p:sp>
      <p:pic>
        <p:nvPicPr>
          <p:cNvPr id="8" name="Picture 3"/>
          <p:cNvPicPr>
            <a:picLocks noChangeAspect="1"/>
          </p:cNvPicPr>
          <p:nvPr/>
        </p:nvPicPr>
        <p:blipFill>
          <a:blip r:embed="rId2"/>
          <a:stretch>
            <a:fillRect/>
          </a:stretch>
        </p:blipFill>
        <p:spPr>
          <a:xfrm>
            <a:off x="1165164" y="2595370"/>
            <a:ext cx="10216341" cy="2058517"/>
          </a:xfrm>
          <a:prstGeom prst="rect">
            <a:avLst/>
          </a:prstGeom>
        </p:spPr>
      </p:pic>
    </p:spTree>
    <p:extLst>
      <p:ext uri="{BB962C8B-B14F-4D97-AF65-F5344CB8AC3E}">
        <p14:creationId xmlns:p14="http://schemas.microsoft.com/office/powerpoint/2010/main" val="3440774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dirty="0" smtClean="0"/>
              <a:t>Installation</a:t>
            </a:r>
            <a:r>
              <a:rPr lang="en-US" b="1" dirty="0"/>
              <a:t/>
            </a:r>
            <a:br>
              <a:rPr lang="en-US" b="1" dirty="0"/>
            </a:br>
            <a:endParaRPr lang="uk-UA" dirty="0"/>
          </a:p>
        </p:txBody>
      </p:sp>
      <p:pic>
        <p:nvPicPr>
          <p:cNvPr id="2" name="Рисунок 1"/>
          <p:cNvPicPr>
            <a:picLocks noChangeAspect="1"/>
          </p:cNvPicPr>
          <p:nvPr/>
        </p:nvPicPr>
        <p:blipFill>
          <a:blip r:embed="rId2"/>
          <a:stretch>
            <a:fillRect/>
          </a:stretch>
        </p:blipFill>
        <p:spPr>
          <a:xfrm>
            <a:off x="424640" y="2434538"/>
            <a:ext cx="7634500" cy="636208"/>
          </a:xfrm>
          <a:prstGeom prst="rect">
            <a:avLst/>
          </a:prstGeom>
        </p:spPr>
      </p:pic>
      <p:pic>
        <p:nvPicPr>
          <p:cNvPr id="5" name="Рисунок 4"/>
          <p:cNvPicPr>
            <a:picLocks noChangeAspect="1"/>
          </p:cNvPicPr>
          <p:nvPr/>
        </p:nvPicPr>
        <p:blipFill>
          <a:blip r:embed="rId3"/>
          <a:stretch>
            <a:fillRect/>
          </a:stretch>
        </p:blipFill>
        <p:spPr>
          <a:xfrm>
            <a:off x="409995" y="3251580"/>
            <a:ext cx="7663790" cy="816262"/>
          </a:xfrm>
          <a:prstGeom prst="rect">
            <a:avLst/>
          </a:prstGeom>
        </p:spPr>
      </p:pic>
      <p:sp>
        <p:nvSpPr>
          <p:cNvPr id="6" name="Прямокутник 5"/>
          <p:cNvSpPr/>
          <p:nvPr/>
        </p:nvSpPr>
        <p:spPr>
          <a:xfrm>
            <a:off x="282992" y="2002565"/>
            <a:ext cx="1236236" cy="369332"/>
          </a:xfrm>
          <a:prstGeom prst="rect">
            <a:avLst/>
          </a:prstGeom>
        </p:spPr>
        <p:txBody>
          <a:bodyPr wrap="none">
            <a:spAutoFit/>
          </a:bodyPr>
          <a:lstStyle/>
          <a:p>
            <a:r>
              <a:rPr lang="en-US" dirty="0">
                <a:solidFill>
                  <a:schemeClr val="bg2">
                    <a:lumMod val="85000"/>
                    <a:lumOff val="15000"/>
                  </a:schemeClr>
                </a:solidFill>
              </a:rPr>
              <a:t> Use </a:t>
            </a:r>
            <a:r>
              <a:rPr lang="en-US" dirty="0" err="1" smtClean="0">
                <a:solidFill>
                  <a:schemeClr val="bg2">
                    <a:lumMod val="85000"/>
                    <a:lumOff val="15000"/>
                  </a:schemeClr>
                </a:solidFill>
              </a:rPr>
              <a:t>npm</a:t>
            </a:r>
            <a:r>
              <a:rPr lang="en-US" dirty="0">
                <a:solidFill>
                  <a:schemeClr val="bg2">
                    <a:lumMod val="85000"/>
                    <a:lumOff val="15000"/>
                  </a:schemeClr>
                </a:solidFill>
              </a:rPr>
              <a:t>:</a:t>
            </a:r>
            <a:endParaRPr lang="uk-UA" dirty="0">
              <a:solidFill>
                <a:schemeClr val="bg2">
                  <a:lumMod val="85000"/>
                  <a:lumOff val="15000"/>
                </a:schemeClr>
              </a:solidFill>
            </a:endParaRPr>
          </a:p>
        </p:txBody>
      </p:sp>
      <p:pic>
        <p:nvPicPr>
          <p:cNvPr id="8" name="Рисунок 7"/>
          <p:cNvPicPr>
            <a:picLocks noChangeAspect="1"/>
          </p:cNvPicPr>
          <p:nvPr/>
        </p:nvPicPr>
        <p:blipFill>
          <a:blip r:embed="rId4"/>
          <a:stretch>
            <a:fillRect/>
          </a:stretch>
        </p:blipFill>
        <p:spPr>
          <a:xfrm>
            <a:off x="409995" y="4850520"/>
            <a:ext cx="7609298" cy="644856"/>
          </a:xfrm>
          <a:prstGeom prst="rect">
            <a:avLst/>
          </a:prstGeom>
        </p:spPr>
      </p:pic>
      <p:sp>
        <p:nvSpPr>
          <p:cNvPr id="9" name="Прямокутник 8"/>
          <p:cNvSpPr/>
          <p:nvPr/>
        </p:nvSpPr>
        <p:spPr>
          <a:xfrm>
            <a:off x="282992" y="4355906"/>
            <a:ext cx="3134191" cy="369332"/>
          </a:xfrm>
          <a:prstGeom prst="rect">
            <a:avLst/>
          </a:prstGeom>
        </p:spPr>
        <p:txBody>
          <a:bodyPr wrap="none">
            <a:spAutoFit/>
          </a:bodyPr>
          <a:lstStyle/>
          <a:p>
            <a:r>
              <a:rPr lang="en-US" dirty="0">
                <a:solidFill>
                  <a:schemeClr val="bg2">
                    <a:lumMod val="85000"/>
                    <a:lumOff val="15000"/>
                  </a:schemeClr>
                </a:solidFill>
              </a:rPr>
              <a:t>Compile </a:t>
            </a:r>
            <a:r>
              <a:rPr lang="en-US" dirty="0" err="1">
                <a:solidFill>
                  <a:schemeClr val="bg2">
                    <a:lumMod val="85000"/>
                    <a:lumOff val="15000"/>
                  </a:schemeClr>
                </a:solidFill>
              </a:rPr>
              <a:t>main.ts</a:t>
            </a:r>
            <a:r>
              <a:rPr lang="en-US" dirty="0">
                <a:solidFill>
                  <a:schemeClr val="bg2">
                    <a:lumMod val="85000"/>
                    <a:lumOff val="15000"/>
                  </a:schemeClr>
                </a:solidFill>
              </a:rPr>
              <a:t> </a:t>
            </a:r>
            <a:r>
              <a:rPr lang="en-US" dirty="0" smtClean="0">
                <a:solidFill>
                  <a:schemeClr val="bg2">
                    <a:lumMod val="85000"/>
                    <a:lumOff val="15000"/>
                  </a:schemeClr>
                </a:solidFill>
              </a:rPr>
              <a:t>into</a:t>
            </a:r>
            <a:r>
              <a:rPr lang="uk-UA" dirty="0" smtClean="0">
                <a:solidFill>
                  <a:schemeClr val="bg2">
                    <a:lumMod val="85000"/>
                    <a:lumOff val="15000"/>
                  </a:schemeClr>
                </a:solidFill>
              </a:rPr>
              <a:t> </a:t>
            </a:r>
            <a:r>
              <a:rPr lang="en-US" dirty="0">
                <a:solidFill>
                  <a:schemeClr val="bg2">
                    <a:lumMod val="85000"/>
                    <a:lumOff val="15000"/>
                  </a:schemeClr>
                </a:solidFill>
              </a:rPr>
              <a:t>main.js:</a:t>
            </a:r>
            <a:endParaRPr lang="uk-UA" dirty="0">
              <a:solidFill>
                <a:schemeClr val="bg2">
                  <a:lumMod val="85000"/>
                  <a:lumOff val="15000"/>
                </a:schemeClr>
              </a:solidFill>
            </a:endParaRPr>
          </a:p>
        </p:txBody>
      </p:sp>
      <p:pic>
        <p:nvPicPr>
          <p:cNvPr id="10" name="Рисунок 9"/>
          <p:cNvPicPr>
            <a:picLocks noChangeAspect="1"/>
          </p:cNvPicPr>
          <p:nvPr/>
        </p:nvPicPr>
        <p:blipFill>
          <a:blip r:embed="rId5"/>
          <a:stretch>
            <a:fillRect/>
          </a:stretch>
        </p:blipFill>
        <p:spPr>
          <a:xfrm>
            <a:off x="409995" y="5751778"/>
            <a:ext cx="2947393" cy="392085"/>
          </a:xfrm>
          <a:prstGeom prst="rect">
            <a:avLst/>
          </a:prstGeom>
        </p:spPr>
      </p:pic>
      <p:pic>
        <p:nvPicPr>
          <p:cNvPr id="11" name="Рисунок 10"/>
          <p:cNvPicPr>
            <a:picLocks noChangeAspect="1"/>
          </p:cNvPicPr>
          <p:nvPr/>
        </p:nvPicPr>
        <p:blipFill>
          <a:blip r:embed="rId6"/>
          <a:stretch>
            <a:fillRect/>
          </a:stretch>
        </p:blipFill>
        <p:spPr>
          <a:xfrm>
            <a:off x="3550800" y="5751778"/>
            <a:ext cx="2710495" cy="392085"/>
          </a:xfrm>
          <a:prstGeom prst="rect">
            <a:avLst/>
          </a:prstGeom>
        </p:spPr>
      </p:pic>
      <p:pic>
        <p:nvPicPr>
          <p:cNvPr id="12" name="Рисунок 11"/>
          <p:cNvPicPr>
            <a:picLocks noChangeAspect="1"/>
          </p:cNvPicPr>
          <p:nvPr/>
        </p:nvPicPr>
        <p:blipFill>
          <a:blip r:embed="rId7"/>
          <a:stretch>
            <a:fillRect/>
          </a:stretch>
        </p:blipFill>
        <p:spPr>
          <a:xfrm>
            <a:off x="6754956" y="5676799"/>
            <a:ext cx="2856715" cy="542043"/>
          </a:xfrm>
          <a:prstGeom prst="rect">
            <a:avLst/>
          </a:prstGeom>
        </p:spPr>
      </p:pic>
    </p:spTree>
    <p:extLst>
      <p:ext uri="{BB962C8B-B14F-4D97-AF65-F5344CB8AC3E}">
        <p14:creationId xmlns:p14="http://schemas.microsoft.com/office/powerpoint/2010/main" val="1991819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b="1" dirty="0" smtClean="0">
                <a:solidFill>
                  <a:schemeClr val="tx2"/>
                </a:solidFill>
              </a:rPr>
              <a:t>Types</a:t>
            </a:r>
            <a:r>
              <a:rPr lang="en-US" b="1" dirty="0"/>
              <a:t/>
            </a:r>
            <a:br>
              <a:rPr lang="en-US" b="1" dirty="0"/>
            </a:br>
            <a:r>
              <a:rPr lang="en-US" b="1" dirty="0"/>
              <a:t/>
            </a:r>
            <a:br>
              <a:rPr lang="en-US" b="1" dirty="0"/>
            </a:br>
            <a:endParaRPr lang="uk-UA" dirty="0"/>
          </a:p>
        </p:txBody>
      </p:sp>
      <p:pic>
        <p:nvPicPr>
          <p:cNvPr id="3" name="Рисунок 2"/>
          <p:cNvPicPr>
            <a:picLocks noChangeAspect="1"/>
          </p:cNvPicPr>
          <p:nvPr/>
        </p:nvPicPr>
        <p:blipFill>
          <a:blip r:embed="rId2"/>
          <a:stretch>
            <a:fillRect/>
          </a:stretch>
        </p:blipFill>
        <p:spPr>
          <a:xfrm>
            <a:off x="453788" y="2896264"/>
            <a:ext cx="4924355" cy="897811"/>
          </a:xfrm>
          <a:prstGeom prst="rect">
            <a:avLst/>
          </a:prstGeom>
        </p:spPr>
      </p:pic>
      <p:pic>
        <p:nvPicPr>
          <p:cNvPr id="5" name="Рисунок 4"/>
          <p:cNvPicPr>
            <a:picLocks noChangeAspect="1"/>
          </p:cNvPicPr>
          <p:nvPr/>
        </p:nvPicPr>
        <p:blipFill>
          <a:blip r:embed="rId3"/>
          <a:stretch>
            <a:fillRect/>
          </a:stretch>
        </p:blipFill>
        <p:spPr>
          <a:xfrm>
            <a:off x="453788" y="3953458"/>
            <a:ext cx="4946186" cy="980709"/>
          </a:xfrm>
          <a:prstGeom prst="rect">
            <a:avLst/>
          </a:prstGeom>
        </p:spPr>
      </p:pic>
      <p:pic>
        <p:nvPicPr>
          <p:cNvPr id="6" name="Рисунок 5"/>
          <p:cNvPicPr>
            <a:picLocks noChangeAspect="1"/>
          </p:cNvPicPr>
          <p:nvPr/>
        </p:nvPicPr>
        <p:blipFill>
          <a:blip r:embed="rId4"/>
          <a:stretch>
            <a:fillRect/>
          </a:stretch>
        </p:blipFill>
        <p:spPr>
          <a:xfrm>
            <a:off x="6259772" y="2896264"/>
            <a:ext cx="5691601" cy="1948690"/>
          </a:xfrm>
          <a:prstGeom prst="rect">
            <a:avLst/>
          </a:prstGeom>
        </p:spPr>
      </p:pic>
      <p:cxnSp>
        <p:nvCxnSpPr>
          <p:cNvPr id="8" name="Пряма зі стрілкою 7"/>
          <p:cNvCxnSpPr/>
          <p:nvPr/>
        </p:nvCxnSpPr>
        <p:spPr>
          <a:xfrm>
            <a:off x="5500048" y="3870609"/>
            <a:ext cx="5959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Прямокутник 8"/>
          <p:cNvSpPr/>
          <p:nvPr/>
        </p:nvSpPr>
        <p:spPr>
          <a:xfrm>
            <a:off x="457200" y="2367549"/>
            <a:ext cx="539571" cy="369332"/>
          </a:xfrm>
          <a:prstGeom prst="rect">
            <a:avLst/>
          </a:prstGeom>
        </p:spPr>
        <p:txBody>
          <a:bodyPr wrap="none">
            <a:spAutoFit/>
          </a:bodyPr>
          <a:lstStyle/>
          <a:p>
            <a:r>
              <a:rPr lang="en-US" dirty="0">
                <a:solidFill>
                  <a:schemeClr val="bg2">
                    <a:lumMod val="85000"/>
                    <a:lumOff val="15000"/>
                  </a:schemeClr>
                </a:solidFill>
              </a:rPr>
              <a:t> </a:t>
            </a:r>
            <a:r>
              <a:rPr lang="en-US" dirty="0" smtClean="0">
                <a:solidFill>
                  <a:schemeClr val="bg2">
                    <a:lumMod val="85000"/>
                    <a:lumOff val="15000"/>
                  </a:schemeClr>
                </a:solidFill>
              </a:rPr>
              <a:t>TS</a:t>
            </a:r>
            <a:endParaRPr lang="uk-UA" dirty="0">
              <a:solidFill>
                <a:schemeClr val="bg2">
                  <a:lumMod val="85000"/>
                  <a:lumOff val="15000"/>
                </a:schemeClr>
              </a:solidFill>
            </a:endParaRPr>
          </a:p>
        </p:txBody>
      </p:sp>
      <p:sp>
        <p:nvSpPr>
          <p:cNvPr id="10" name="Прямокутник 9"/>
          <p:cNvSpPr/>
          <p:nvPr/>
        </p:nvSpPr>
        <p:spPr>
          <a:xfrm>
            <a:off x="6259772" y="2367549"/>
            <a:ext cx="518091" cy="369332"/>
          </a:xfrm>
          <a:prstGeom prst="rect">
            <a:avLst/>
          </a:prstGeom>
        </p:spPr>
        <p:txBody>
          <a:bodyPr wrap="none">
            <a:spAutoFit/>
          </a:bodyPr>
          <a:lstStyle/>
          <a:p>
            <a:r>
              <a:rPr lang="en-US" dirty="0">
                <a:solidFill>
                  <a:schemeClr val="bg2">
                    <a:lumMod val="85000"/>
                    <a:lumOff val="15000"/>
                  </a:schemeClr>
                </a:solidFill>
              </a:rPr>
              <a:t> J</a:t>
            </a:r>
            <a:r>
              <a:rPr lang="en-US" dirty="0" smtClean="0">
                <a:solidFill>
                  <a:schemeClr val="bg2">
                    <a:lumMod val="85000"/>
                    <a:lumOff val="15000"/>
                  </a:schemeClr>
                </a:solidFill>
              </a:rPr>
              <a:t>S</a:t>
            </a:r>
            <a:endParaRPr lang="uk-UA" dirty="0">
              <a:solidFill>
                <a:schemeClr val="bg2">
                  <a:lumMod val="85000"/>
                  <a:lumOff val="15000"/>
                </a:schemeClr>
              </a:solidFill>
            </a:endParaRPr>
          </a:p>
        </p:txBody>
      </p:sp>
    </p:spTree>
    <p:extLst>
      <p:ext uri="{BB962C8B-B14F-4D97-AF65-F5344CB8AC3E}">
        <p14:creationId xmlns:p14="http://schemas.microsoft.com/office/powerpoint/2010/main" val="367479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b="1" dirty="0" smtClean="0">
                <a:solidFill>
                  <a:schemeClr val="tx2"/>
                </a:solidFill>
              </a:rPr>
              <a:t>Types</a:t>
            </a:r>
            <a:r>
              <a:rPr lang="en-US" b="1" dirty="0"/>
              <a:t/>
            </a:r>
            <a:br>
              <a:rPr lang="en-US" b="1" dirty="0"/>
            </a:br>
            <a:r>
              <a:rPr lang="en-US" b="1" dirty="0"/>
              <a:t/>
            </a:r>
            <a:br>
              <a:rPr lang="en-US" b="1" dirty="0"/>
            </a:br>
            <a:endParaRPr lang="uk-UA" dirty="0"/>
          </a:p>
        </p:txBody>
      </p:sp>
      <p:pic>
        <p:nvPicPr>
          <p:cNvPr id="2" name="Рисунок 1"/>
          <p:cNvPicPr>
            <a:picLocks noChangeAspect="1"/>
          </p:cNvPicPr>
          <p:nvPr/>
        </p:nvPicPr>
        <p:blipFill>
          <a:blip r:embed="rId2"/>
          <a:stretch>
            <a:fillRect/>
          </a:stretch>
        </p:blipFill>
        <p:spPr>
          <a:xfrm>
            <a:off x="685800" y="2077152"/>
            <a:ext cx="5390668" cy="534352"/>
          </a:xfrm>
          <a:prstGeom prst="rect">
            <a:avLst/>
          </a:prstGeom>
        </p:spPr>
      </p:pic>
      <p:pic>
        <p:nvPicPr>
          <p:cNvPr id="7" name="Рисунок 6"/>
          <p:cNvPicPr>
            <a:picLocks noChangeAspect="1"/>
          </p:cNvPicPr>
          <p:nvPr/>
        </p:nvPicPr>
        <p:blipFill>
          <a:blip r:embed="rId3"/>
          <a:stretch>
            <a:fillRect/>
          </a:stretch>
        </p:blipFill>
        <p:spPr>
          <a:xfrm>
            <a:off x="685799" y="2766206"/>
            <a:ext cx="7847140" cy="495609"/>
          </a:xfrm>
          <a:prstGeom prst="rect">
            <a:avLst/>
          </a:prstGeom>
        </p:spPr>
      </p:pic>
      <p:pic>
        <p:nvPicPr>
          <p:cNvPr id="11" name="Рисунок 10"/>
          <p:cNvPicPr>
            <a:picLocks noChangeAspect="1"/>
          </p:cNvPicPr>
          <p:nvPr/>
        </p:nvPicPr>
        <p:blipFill>
          <a:blip r:embed="rId4"/>
          <a:stretch>
            <a:fillRect/>
          </a:stretch>
        </p:blipFill>
        <p:spPr>
          <a:xfrm>
            <a:off x="685799" y="4090375"/>
            <a:ext cx="5390669" cy="1303117"/>
          </a:xfrm>
          <a:prstGeom prst="rect">
            <a:avLst/>
          </a:prstGeom>
        </p:spPr>
      </p:pic>
      <p:pic>
        <p:nvPicPr>
          <p:cNvPr id="12" name="Рисунок 11"/>
          <p:cNvPicPr>
            <a:picLocks noChangeAspect="1"/>
          </p:cNvPicPr>
          <p:nvPr/>
        </p:nvPicPr>
        <p:blipFill>
          <a:blip r:embed="rId5"/>
          <a:stretch>
            <a:fillRect/>
          </a:stretch>
        </p:blipFill>
        <p:spPr>
          <a:xfrm>
            <a:off x="685799" y="5548194"/>
            <a:ext cx="7925938" cy="627527"/>
          </a:xfrm>
          <a:prstGeom prst="rect">
            <a:avLst/>
          </a:prstGeom>
        </p:spPr>
      </p:pic>
    </p:spTree>
    <p:extLst>
      <p:ext uri="{BB962C8B-B14F-4D97-AF65-F5344CB8AC3E}">
        <p14:creationId xmlns:p14="http://schemas.microsoft.com/office/powerpoint/2010/main" val="3608032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dirty="0"/>
              <a:t>A</a:t>
            </a:r>
            <a:r>
              <a:rPr lang="en-US" dirty="0" smtClean="0"/>
              <a:t>vailable types</a:t>
            </a:r>
            <a:r>
              <a:rPr lang="en-US" b="1" dirty="0"/>
              <a:t/>
            </a:r>
            <a:br>
              <a:rPr lang="en-US" b="1" dirty="0"/>
            </a:br>
            <a:r>
              <a:rPr lang="en-US" b="1" dirty="0"/>
              <a:t/>
            </a:r>
            <a:br>
              <a:rPr lang="en-US" b="1" dirty="0"/>
            </a:br>
            <a:endParaRPr lang="uk-UA" dirty="0"/>
          </a:p>
        </p:txBody>
      </p:sp>
      <p:sp>
        <p:nvSpPr>
          <p:cNvPr id="3" name="Прямокутник 2"/>
          <p:cNvSpPr/>
          <p:nvPr/>
        </p:nvSpPr>
        <p:spPr>
          <a:xfrm>
            <a:off x="685800" y="2350660"/>
            <a:ext cx="6096000" cy="2862322"/>
          </a:xfrm>
          <a:prstGeom prst="rect">
            <a:avLst/>
          </a:prstGeom>
        </p:spPr>
        <p:txBody>
          <a:bodyPr>
            <a:spAutoFit/>
          </a:bodyPr>
          <a:lstStyle/>
          <a:p>
            <a:pPr marL="742950" lvl="1" indent="-285750">
              <a:buFont typeface="Arial" panose="020B0604020202020204" pitchFamily="34" charset="0"/>
              <a:buChar char="•"/>
            </a:pPr>
            <a:r>
              <a:rPr lang="en-US" dirty="0">
                <a:solidFill>
                  <a:schemeClr val="bg2"/>
                </a:solidFill>
              </a:rPr>
              <a:t>Any</a:t>
            </a:r>
          </a:p>
          <a:p>
            <a:pPr marL="742950" lvl="1" indent="-285750">
              <a:buFont typeface="Arial" panose="020B0604020202020204" pitchFamily="34" charset="0"/>
              <a:buChar char="•"/>
            </a:pPr>
            <a:r>
              <a:rPr lang="en-US" dirty="0">
                <a:solidFill>
                  <a:schemeClr val="bg2"/>
                </a:solidFill>
              </a:rPr>
              <a:t>Primitive</a:t>
            </a:r>
          </a:p>
          <a:p>
            <a:pPr marL="1200150" lvl="2" indent="-285750">
              <a:buFont typeface="Arial" panose="020B0604020202020204" pitchFamily="34" charset="0"/>
              <a:buChar char="•"/>
            </a:pPr>
            <a:r>
              <a:rPr lang="en-US" dirty="0">
                <a:solidFill>
                  <a:schemeClr val="bg2"/>
                </a:solidFill>
              </a:rPr>
              <a:t>Number</a:t>
            </a:r>
          </a:p>
          <a:p>
            <a:pPr marL="1200150" lvl="2" indent="-285750">
              <a:buFont typeface="Arial" panose="020B0604020202020204" pitchFamily="34" charset="0"/>
              <a:buChar char="•"/>
            </a:pPr>
            <a:r>
              <a:rPr lang="en-US" dirty="0">
                <a:solidFill>
                  <a:schemeClr val="bg2"/>
                </a:solidFill>
              </a:rPr>
              <a:t>Boolean</a:t>
            </a:r>
          </a:p>
          <a:p>
            <a:pPr marL="1200150" lvl="2" indent="-285750">
              <a:buFont typeface="Arial" panose="020B0604020202020204" pitchFamily="34" charset="0"/>
              <a:buChar char="•"/>
            </a:pPr>
            <a:r>
              <a:rPr lang="en-US" dirty="0">
                <a:solidFill>
                  <a:schemeClr val="bg2"/>
                </a:solidFill>
              </a:rPr>
              <a:t>String</a:t>
            </a:r>
          </a:p>
          <a:p>
            <a:pPr marL="1200150" lvl="2" indent="-285750">
              <a:buFont typeface="Arial" panose="020B0604020202020204" pitchFamily="34" charset="0"/>
              <a:buChar char="•"/>
            </a:pPr>
            <a:r>
              <a:rPr lang="en-US" dirty="0">
                <a:solidFill>
                  <a:schemeClr val="bg2"/>
                </a:solidFill>
              </a:rPr>
              <a:t>Void</a:t>
            </a:r>
          </a:p>
          <a:p>
            <a:pPr marL="1200150" lvl="2" indent="-285750">
              <a:buFont typeface="Arial" panose="020B0604020202020204" pitchFamily="34" charset="0"/>
              <a:buChar char="•"/>
            </a:pPr>
            <a:r>
              <a:rPr lang="en-US" dirty="0">
                <a:solidFill>
                  <a:schemeClr val="bg2"/>
                </a:solidFill>
              </a:rPr>
              <a:t>Null</a:t>
            </a:r>
          </a:p>
          <a:p>
            <a:pPr marL="1200150" lvl="2" indent="-285750">
              <a:buFont typeface="Arial" panose="020B0604020202020204" pitchFamily="34" charset="0"/>
              <a:buChar char="•"/>
            </a:pPr>
            <a:r>
              <a:rPr lang="en-US" smtClean="0">
                <a:solidFill>
                  <a:schemeClr val="bg2"/>
                </a:solidFill>
              </a:rPr>
              <a:t>Undefined</a:t>
            </a:r>
            <a:endParaRPr lang="en-US" dirty="0" smtClean="0">
              <a:solidFill>
                <a:schemeClr val="bg2"/>
              </a:solidFill>
            </a:endParaRPr>
          </a:p>
          <a:p>
            <a:pPr marL="742950" lvl="1" indent="-285750">
              <a:buFont typeface="Arial" panose="020B0604020202020204" pitchFamily="34" charset="0"/>
              <a:buChar char="•"/>
            </a:pPr>
            <a:r>
              <a:rPr lang="en-US" dirty="0" smtClean="0">
                <a:solidFill>
                  <a:schemeClr val="bg2"/>
                </a:solidFill>
              </a:rPr>
              <a:t>Array</a:t>
            </a:r>
          </a:p>
          <a:p>
            <a:pPr marL="742950" lvl="1" indent="-285750">
              <a:buFont typeface="Arial" panose="020B0604020202020204" pitchFamily="34" charset="0"/>
              <a:buChar char="•"/>
            </a:pPr>
            <a:r>
              <a:rPr lang="en-US" dirty="0" err="1" smtClean="0">
                <a:solidFill>
                  <a:schemeClr val="bg2"/>
                </a:solidFill>
              </a:rPr>
              <a:t>Enum</a:t>
            </a:r>
            <a:endParaRPr lang="en-US" dirty="0">
              <a:solidFill>
                <a:schemeClr val="bg2"/>
              </a:solidFill>
            </a:endParaRPr>
          </a:p>
        </p:txBody>
      </p:sp>
    </p:spTree>
    <p:extLst>
      <p:ext uri="{BB962C8B-B14F-4D97-AF65-F5344CB8AC3E}">
        <p14:creationId xmlns:p14="http://schemas.microsoft.com/office/powerpoint/2010/main" val="405947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03506" y="1274479"/>
            <a:ext cx="3539387" cy="417844"/>
          </a:xfrm>
          <a:prstGeom prst="rect">
            <a:avLst/>
          </a:prstGeom>
        </p:spPr>
      </p:pic>
      <p:sp>
        <p:nvSpPr>
          <p:cNvPr id="4" name="Прямокутник 3"/>
          <p:cNvSpPr/>
          <p:nvPr/>
        </p:nvSpPr>
        <p:spPr>
          <a:xfrm>
            <a:off x="503506" y="801385"/>
            <a:ext cx="1095172" cy="369332"/>
          </a:xfrm>
          <a:prstGeom prst="rect">
            <a:avLst/>
          </a:prstGeom>
        </p:spPr>
        <p:txBody>
          <a:bodyPr wrap="none">
            <a:spAutoFit/>
          </a:bodyPr>
          <a:lstStyle/>
          <a:p>
            <a:r>
              <a:rPr lang="en-US" b="1" dirty="0">
                <a:solidFill>
                  <a:srgbClr val="152740"/>
                </a:solidFill>
                <a:latin typeface="wf_segoe-ui_semilight"/>
              </a:rPr>
              <a:t>Boolean</a:t>
            </a:r>
            <a:endParaRPr lang="en-US" b="1" i="0" dirty="0">
              <a:solidFill>
                <a:srgbClr val="152740"/>
              </a:solidFill>
              <a:effectLst/>
              <a:latin typeface="wf_segoe-ui_semilight"/>
            </a:endParaRPr>
          </a:p>
        </p:txBody>
      </p:sp>
      <p:sp>
        <p:nvSpPr>
          <p:cNvPr id="5" name="Прямокутник 4"/>
          <p:cNvSpPr/>
          <p:nvPr/>
        </p:nvSpPr>
        <p:spPr>
          <a:xfrm>
            <a:off x="4337701" y="583533"/>
            <a:ext cx="7302667" cy="646331"/>
          </a:xfrm>
          <a:prstGeom prst="rect">
            <a:avLst/>
          </a:prstGeom>
        </p:spPr>
        <p:txBody>
          <a:bodyPr wrap="square">
            <a:spAutoFit/>
          </a:bodyPr>
          <a:lstStyle/>
          <a:p>
            <a:r>
              <a:rPr lang="en-US" b="1" dirty="0" smtClean="0">
                <a:solidFill>
                  <a:schemeClr val="bg2"/>
                </a:solidFill>
                <a:latin typeface="wf_segoe-ui_semilight"/>
              </a:rPr>
              <a:t>Number</a:t>
            </a:r>
            <a:r>
              <a:rPr lang="en-US" dirty="0" smtClean="0">
                <a:solidFill>
                  <a:schemeClr val="bg2"/>
                </a:solidFill>
                <a:latin typeface="wf_segoe-ui_semilight"/>
              </a:rPr>
              <a:t> </a:t>
            </a:r>
            <a:r>
              <a:rPr lang="en-US" dirty="0" smtClean="0">
                <a:solidFill>
                  <a:schemeClr val="tx2"/>
                </a:solidFill>
                <a:latin typeface="wf_segoe-ui_semilight"/>
              </a:rPr>
              <a:t>( </a:t>
            </a:r>
            <a:r>
              <a:rPr lang="en-US" dirty="0" smtClean="0">
                <a:solidFill>
                  <a:schemeClr val="tx2"/>
                </a:solidFill>
              </a:rPr>
              <a:t>TS </a:t>
            </a:r>
            <a:r>
              <a:rPr lang="en-US" dirty="0">
                <a:solidFill>
                  <a:schemeClr val="tx2"/>
                </a:solidFill>
              </a:rPr>
              <a:t>also supports binary and octal literals introduced in ECMAScript 2015.</a:t>
            </a:r>
            <a:r>
              <a:rPr lang="en-US" dirty="0" smtClean="0">
                <a:solidFill>
                  <a:schemeClr val="tx2"/>
                </a:solidFill>
                <a:latin typeface="wf_segoe-ui_semilight"/>
              </a:rPr>
              <a:t>)</a:t>
            </a:r>
            <a:endParaRPr lang="en-US" b="0" i="0" dirty="0">
              <a:solidFill>
                <a:schemeClr val="tx2"/>
              </a:solidFill>
              <a:effectLst/>
              <a:latin typeface="wf_segoe-ui_semilight"/>
            </a:endParaRPr>
          </a:p>
        </p:txBody>
      </p:sp>
      <p:pic>
        <p:nvPicPr>
          <p:cNvPr id="6" name="Рисунок 5"/>
          <p:cNvPicPr>
            <a:picLocks noChangeAspect="1"/>
          </p:cNvPicPr>
          <p:nvPr/>
        </p:nvPicPr>
        <p:blipFill>
          <a:blip r:embed="rId3"/>
          <a:stretch>
            <a:fillRect/>
          </a:stretch>
        </p:blipFill>
        <p:spPr>
          <a:xfrm>
            <a:off x="6951422" y="1106062"/>
            <a:ext cx="3198820" cy="1172521"/>
          </a:xfrm>
          <a:prstGeom prst="rect">
            <a:avLst/>
          </a:prstGeom>
        </p:spPr>
      </p:pic>
      <p:sp>
        <p:nvSpPr>
          <p:cNvPr id="7" name="Прямокутник 6"/>
          <p:cNvSpPr/>
          <p:nvPr/>
        </p:nvSpPr>
        <p:spPr>
          <a:xfrm>
            <a:off x="495539" y="1973906"/>
            <a:ext cx="915635" cy="369332"/>
          </a:xfrm>
          <a:prstGeom prst="rect">
            <a:avLst/>
          </a:prstGeom>
        </p:spPr>
        <p:txBody>
          <a:bodyPr wrap="none">
            <a:spAutoFit/>
          </a:bodyPr>
          <a:lstStyle/>
          <a:p>
            <a:r>
              <a:rPr lang="en-US" b="1" dirty="0">
                <a:solidFill>
                  <a:srgbClr val="152740"/>
                </a:solidFill>
                <a:latin typeface="wf_segoe-ui_semilight"/>
              </a:rPr>
              <a:t>String</a:t>
            </a:r>
            <a:r>
              <a:rPr lang="en-US" dirty="0">
                <a:solidFill>
                  <a:srgbClr val="152740"/>
                </a:solidFill>
                <a:latin typeface="wf_segoe-ui_semilight"/>
              </a:rPr>
              <a:t> </a:t>
            </a:r>
            <a:endParaRPr lang="en-US" b="0" i="0" dirty="0">
              <a:solidFill>
                <a:srgbClr val="152740"/>
              </a:solidFill>
              <a:effectLst/>
              <a:latin typeface="wf_segoe-ui_semilight"/>
            </a:endParaRPr>
          </a:p>
        </p:txBody>
      </p:sp>
      <p:pic>
        <p:nvPicPr>
          <p:cNvPr id="12" name="Рисунок 11"/>
          <p:cNvPicPr>
            <a:picLocks noChangeAspect="1"/>
          </p:cNvPicPr>
          <p:nvPr/>
        </p:nvPicPr>
        <p:blipFill>
          <a:blip r:embed="rId4"/>
          <a:stretch>
            <a:fillRect/>
          </a:stretch>
        </p:blipFill>
        <p:spPr>
          <a:xfrm>
            <a:off x="503506" y="2583603"/>
            <a:ext cx="3198449" cy="672216"/>
          </a:xfrm>
          <a:prstGeom prst="rect">
            <a:avLst/>
          </a:prstGeom>
        </p:spPr>
      </p:pic>
      <p:sp>
        <p:nvSpPr>
          <p:cNvPr id="13" name="Прямокутник 12"/>
          <p:cNvSpPr/>
          <p:nvPr/>
        </p:nvSpPr>
        <p:spPr>
          <a:xfrm>
            <a:off x="553246" y="3472877"/>
            <a:ext cx="787395" cy="369332"/>
          </a:xfrm>
          <a:prstGeom prst="rect">
            <a:avLst/>
          </a:prstGeom>
        </p:spPr>
        <p:txBody>
          <a:bodyPr wrap="none">
            <a:spAutoFit/>
          </a:bodyPr>
          <a:lstStyle/>
          <a:p>
            <a:r>
              <a:rPr lang="en-US" b="1" dirty="0">
                <a:solidFill>
                  <a:srgbClr val="152740"/>
                </a:solidFill>
                <a:latin typeface="wf_segoe-ui_semilight"/>
              </a:rPr>
              <a:t>Array</a:t>
            </a:r>
            <a:endParaRPr lang="en-US" b="1" i="0" dirty="0">
              <a:solidFill>
                <a:srgbClr val="152740"/>
              </a:solidFill>
              <a:effectLst/>
              <a:latin typeface="wf_segoe-ui_semilight"/>
            </a:endParaRPr>
          </a:p>
        </p:txBody>
      </p:sp>
      <p:pic>
        <p:nvPicPr>
          <p:cNvPr id="14" name="Рисунок 13"/>
          <p:cNvPicPr>
            <a:picLocks noChangeAspect="1"/>
          </p:cNvPicPr>
          <p:nvPr/>
        </p:nvPicPr>
        <p:blipFill>
          <a:blip r:embed="rId5"/>
          <a:stretch>
            <a:fillRect/>
          </a:stretch>
        </p:blipFill>
        <p:spPr>
          <a:xfrm>
            <a:off x="495539" y="4059267"/>
            <a:ext cx="4181087" cy="505556"/>
          </a:xfrm>
          <a:prstGeom prst="rect">
            <a:avLst/>
          </a:prstGeom>
        </p:spPr>
      </p:pic>
      <p:pic>
        <p:nvPicPr>
          <p:cNvPr id="15" name="Рисунок 14"/>
          <p:cNvPicPr>
            <a:picLocks noChangeAspect="1"/>
          </p:cNvPicPr>
          <p:nvPr/>
        </p:nvPicPr>
        <p:blipFill>
          <a:blip r:embed="rId6"/>
          <a:stretch>
            <a:fillRect/>
          </a:stretch>
        </p:blipFill>
        <p:spPr>
          <a:xfrm>
            <a:off x="503507" y="4781881"/>
            <a:ext cx="4173120" cy="586390"/>
          </a:xfrm>
          <a:prstGeom prst="rect">
            <a:avLst/>
          </a:prstGeom>
        </p:spPr>
      </p:pic>
      <p:sp>
        <p:nvSpPr>
          <p:cNvPr id="16" name="Прямокутник 15"/>
          <p:cNvSpPr/>
          <p:nvPr/>
        </p:nvSpPr>
        <p:spPr>
          <a:xfrm>
            <a:off x="5227602" y="3011212"/>
            <a:ext cx="6646460" cy="923330"/>
          </a:xfrm>
          <a:prstGeom prst="rect">
            <a:avLst/>
          </a:prstGeom>
        </p:spPr>
        <p:txBody>
          <a:bodyPr wrap="square">
            <a:spAutoFit/>
          </a:bodyPr>
          <a:lstStyle/>
          <a:p>
            <a:r>
              <a:rPr lang="en-US" b="1" dirty="0" smtClean="0">
                <a:solidFill>
                  <a:srgbClr val="152740"/>
                </a:solidFill>
                <a:latin typeface="wf_segoe-ui_semilight"/>
              </a:rPr>
              <a:t>Tuple</a:t>
            </a:r>
            <a:r>
              <a:rPr lang="uk-UA" dirty="0" smtClean="0">
                <a:solidFill>
                  <a:srgbClr val="152740"/>
                </a:solidFill>
                <a:latin typeface="wf_segoe-ui_semilight"/>
              </a:rPr>
              <a:t> </a:t>
            </a:r>
            <a:r>
              <a:rPr lang="uk-UA" dirty="0" smtClean="0">
                <a:solidFill>
                  <a:schemeClr val="tx2"/>
                </a:solidFill>
                <a:latin typeface="wf_segoe-ui_semilight"/>
              </a:rPr>
              <a:t>(</a:t>
            </a:r>
            <a:r>
              <a:rPr lang="en-US" dirty="0">
                <a:solidFill>
                  <a:schemeClr val="tx2"/>
                </a:solidFill>
              </a:rPr>
              <a:t>Tuple types allow you to express an array with a fixed number of elements whose types are known, but need not be the same.</a:t>
            </a:r>
            <a:r>
              <a:rPr lang="uk-UA" dirty="0" smtClean="0">
                <a:solidFill>
                  <a:schemeClr val="tx2"/>
                </a:solidFill>
                <a:latin typeface="wf_segoe-ui_semilight"/>
              </a:rPr>
              <a:t>)</a:t>
            </a:r>
            <a:endParaRPr lang="en-US" b="0" i="0" dirty="0">
              <a:solidFill>
                <a:schemeClr val="tx2"/>
              </a:solidFill>
              <a:effectLst/>
              <a:latin typeface="wf_segoe-ui_semilight"/>
            </a:endParaRPr>
          </a:p>
        </p:txBody>
      </p:sp>
      <p:pic>
        <p:nvPicPr>
          <p:cNvPr id="17" name="Рисунок 16"/>
          <p:cNvPicPr>
            <a:picLocks noChangeAspect="1"/>
          </p:cNvPicPr>
          <p:nvPr/>
        </p:nvPicPr>
        <p:blipFill>
          <a:blip r:embed="rId7"/>
          <a:stretch>
            <a:fillRect/>
          </a:stretch>
        </p:blipFill>
        <p:spPr>
          <a:xfrm>
            <a:off x="6764384" y="3709459"/>
            <a:ext cx="4682571" cy="1710728"/>
          </a:xfrm>
          <a:prstGeom prst="rect">
            <a:avLst/>
          </a:prstGeom>
        </p:spPr>
      </p:pic>
    </p:spTree>
    <p:extLst>
      <p:ext uri="{BB962C8B-B14F-4D97-AF65-F5344CB8AC3E}">
        <p14:creationId xmlns:p14="http://schemas.microsoft.com/office/powerpoint/2010/main" val="370164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www.w3.org/XML/1998/namespace"/>
    <ds:schemaRef ds:uri="http://purl.org/dc/elements/1.1/"/>
    <ds:schemaRef ds:uri="http://purl.org/dc/dcmitype/"/>
    <ds:schemaRef ds:uri="http://schemas.microsoft.com/office/infopath/2007/PartnerControls"/>
    <ds:schemaRef ds:uri="835f28f2-30f1-4728-84d2-86d96e143488"/>
    <ds:schemaRef ds:uri="341e6018-ac0a-4dfb-8409-db9e0d25502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752</TotalTime>
  <Words>1077</Words>
  <Application>Microsoft Office PowerPoint</Application>
  <PresentationFormat>Широкий екран</PresentationFormat>
  <Paragraphs>94</Paragraphs>
  <Slides>27</Slides>
  <Notes>0</Notes>
  <HiddenSlides>0</HiddenSlides>
  <MMClips>0</MMClips>
  <ScaleCrop>false</ScaleCrop>
  <HeadingPairs>
    <vt:vector size="6" baseType="variant">
      <vt:variant>
        <vt:lpstr>Використані шрифти</vt:lpstr>
      </vt:variant>
      <vt:variant>
        <vt:i4>8</vt:i4>
      </vt:variant>
      <vt:variant>
        <vt:lpstr>Тема</vt:lpstr>
      </vt:variant>
      <vt:variant>
        <vt:i4>3</vt:i4>
      </vt:variant>
      <vt:variant>
        <vt:lpstr>Заголовки слайдів</vt:lpstr>
      </vt:variant>
      <vt:variant>
        <vt:i4>27</vt:i4>
      </vt:variant>
    </vt:vector>
  </HeadingPairs>
  <TitlesOfParts>
    <vt:vector size="38" baseType="lpstr">
      <vt:lpstr>Arial</vt:lpstr>
      <vt:lpstr>Calibri</vt:lpstr>
      <vt:lpstr>Consolas</vt:lpstr>
      <vt:lpstr>Open Sans</vt:lpstr>
      <vt:lpstr>Open Sans Regular</vt:lpstr>
      <vt:lpstr>Proxima Nova Black</vt:lpstr>
      <vt:lpstr>wf_segoe-ui_normal</vt:lpstr>
      <vt:lpstr>wf_segoe-ui_semilight</vt:lpstr>
      <vt:lpstr>1_GRADIENT THEME</vt:lpstr>
      <vt:lpstr>2_GRADIENT THEME</vt:lpstr>
      <vt:lpstr>2_DARK THEME</vt:lpstr>
      <vt:lpstr>TypeScript</vt:lpstr>
      <vt:lpstr>What is TypeScript?</vt:lpstr>
      <vt:lpstr>Why TypeScript?</vt:lpstr>
      <vt:lpstr>How does it work? </vt:lpstr>
      <vt:lpstr>Installation </vt:lpstr>
      <vt:lpstr>Types  </vt:lpstr>
      <vt:lpstr>Types  </vt:lpstr>
      <vt:lpstr>Available types  </vt:lpstr>
      <vt:lpstr>Презентація PowerPoint</vt:lpstr>
      <vt:lpstr>Презентація PowerPoint</vt:lpstr>
      <vt:lpstr>Презентація PowerPoint</vt:lpstr>
      <vt:lpstr>Презентація PowerPoint</vt:lpstr>
      <vt:lpstr>Interfaces   </vt:lpstr>
      <vt:lpstr>Interfaces   </vt:lpstr>
      <vt:lpstr>Interfaces   </vt:lpstr>
      <vt:lpstr>Interfaces   </vt:lpstr>
      <vt:lpstr>Classes   </vt:lpstr>
      <vt:lpstr>Inheritance  </vt:lpstr>
      <vt:lpstr>Namespaces  </vt:lpstr>
      <vt:lpstr>Namespaces  </vt:lpstr>
      <vt:lpstr>Modules  </vt:lpstr>
      <vt:lpstr>Mixin  </vt:lpstr>
      <vt:lpstr>Mixin  </vt:lpstr>
      <vt:lpstr>Mixin  </vt:lpstr>
      <vt:lpstr>Mixin  </vt:lpstr>
      <vt:lpstr>Reference  </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RePack by Diakov</cp:lastModifiedBy>
  <cp:revision>109</cp:revision>
  <dcterms:created xsi:type="dcterms:W3CDTF">2018-11-02T13:55:27Z</dcterms:created>
  <dcterms:modified xsi:type="dcterms:W3CDTF">2020-06-03T08:44:09Z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