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2" r:id="rId4"/>
    <p:sldId id="273" r:id="rId5"/>
    <p:sldId id="260" r:id="rId6"/>
    <p:sldId id="274" r:id="rId7"/>
    <p:sldId id="275" r:id="rId8"/>
    <p:sldId id="262" r:id="rId9"/>
    <p:sldId id="276" r:id="rId10"/>
    <p:sldId id="277" r:id="rId11"/>
    <p:sldId id="267" r:id="rId12"/>
    <p:sldId id="264" r:id="rId13"/>
    <p:sldId id="269" r:id="rId14"/>
    <p:sldId id="270" r:id="rId15"/>
    <p:sldId id="265" r:id="rId16"/>
    <p:sldId id="281" r:id="rId17"/>
    <p:sldId id="279" r:id="rId18"/>
    <p:sldId id="280" r:id="rId19"/>
    <p:sldId id="282" r:id="rId20"/>
    <p:sldId id="283" r:id="rId21"/>
    <p:sldId id="284" r:id="rId2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307EF-A932-49BB-B25B-3B37E51C3E08}" v="1267" dt="2024-12-17T18:57:54.796"/>
    <p1510:client id="{7F161A28-EF5C-98C5-3BE9-EC8F99A1693E}" v="61" dt="2024-12-17T18:29:11.715"/>
    <p1510:client id="{D29735AC-2644-4739-D406-9207E7A11062}" v="11" dt="2024-12-17T18:45:14.848"/>
    <p1510:client id="{E0658CAE-E520-F718-2013-E52A6EE70A36}" v="30" dt="2024-12-17T18:56:20.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838200" y="6486006"/>
            <a:ext cx="2743200" cy="365125"/>
          </a:xfrm>
          <a:prstGeom prst="rect">
            <a:avLst/>
          </a:prstGeom>
        </p:spPr>
        <p:txBody>
          <a:bodyPr/>
          <a:lstStyle>
            <a:lvl1pPr>
              <a:defRPr sz="1200" b="1">
                <a:solidFill>
                  <a:srgbClr val="00376F"/>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12/17/2024</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00376F"/>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00376F"/>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7" name="Title 8">
            <a:extLst>
              <a:ext uri="{FF2B5EF4-FFF2-40B4-BE49-F238E27FC236}">
                <a16:creationId xmlns:a16="http://schemas.microsoft.com/office/drawing/2014/main" id="{DEAFB3E9-4F5E-435C-B51A-CC5766A852DA}"/>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1:……………………………………..</a:t>
            </a:r>
          </a:p>
        </p:txBody>
      </p:sp>
      <p:sp>
        <p:nvSpPr>
          <p:cNvPr id="8" name="Content Placeholder 7">
            <a:extLst>
              <a:ext uri="{FF2B5EF4-FFF2-40B4-BE49-F238E27FC236}">
                <a16:creationId xmlns:a16="http://schemas.microsoft.com/office/drawing/2014/main" id="{69C57778-6639-411E-9B4C-12D035AECE27}"/>
              </a:ext>
            </a:extLst>
          </p:cNvPr>
          <p:cNvSpPr>
            <a:spLocks noGrp="1"/>
          </p:cNvSpPr>
          <p:nvPr>
            <p:ph sz="quarter" idx="13"/>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132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4C167836-5AFF-4757-AB55-39FD3BBF9D47}"/>
              </a:ext>
            </a:extLst>
          </p:cNvPr>
          <p:cNvSpPr>
            <a:spLocks noGrp="1"/>
          </p:cNvSpPr>
          <p:nvPr>
            <p:ph type="title" hasCustomPrompt="1"/>
          </p:nvPr>
        </p:nvSpPr>
        <p:spPr>
          <a:xfrm>
            <a:off x="3788898" y="2461846"/>
            <a:ext cx="4614203" cy="1934307"/>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CLICK TO EDIT MASTER TITLE STYLE</a:t>
            </a:r>
          </a:p>
        </p:txBody>
      </p:sp>
    </p:spTree>
    <p:extLst>
      <p:ext uri="{BB962C8B-B14F-4D97-AF65-F5344CB8AC3E}">
        <p14:creationId xmlns:p14="http://schemas.microsoft.com/office/powerpoint/2010/main" val="298152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26152509-8D0C-4712-AA81-AF54972C78DB}"/>
              </a:ext>
            </a:extLst>
          </p:cNvPr>
          <p:cNvSpPr>
            <a:spLocks noGrp="1"/>
          </p:cNvSpPr>
          <p:nvPr>
            <p:ph type="dt" sz="half" idx="10"/>
          </p:nvPr>
        </p:nvSpPr>
        <p:spPr>
          <a:xfrm>
            <a:off x="838200" y="6486006"/>
            <a:ext cx="2743200" cy="365125"/>
          </a:xfrm>
          <a:prstGeom prst="rect">
            <a:avLst/>
          </a:prstGeom>
        </p:spPr>
        <p:txBody>
          <a:bodyPr/>
          <a:lstStyle>
            <a:lvl1pPr algn="ctr">
              <a:defRPr sz="1200" b="1">
                <a:solidFill>
                  <a:srgbClr val="00376F"/>
                </a:solidFill>
                <a:latin typeface="Lato" panose="020F0502020204030203" pitchFamily="34" charset="0"/>
                <a:ea typeface="Lato" panose="020F0502020204030203" pitchFamily="34" charset="0"/>
                <a:cs typeface="Lato" panose="020F0502020204030203" pitchFamily="34" charset="0"/>
              </a:defRPr>
            </a:lvl1pPr>
          </a:lstStyle>
          <a:p>
            <a:fld id="{58E92B09-5AF4-4E86-A8BE-E866F0E2C017}" type="datetime1">
              <a:rPr lang="en-US" smtClean="0"/>
              <a:pPr/>
              <a:t>12/17/2024</a:t>
            </a:fld>
            <a:endParaRPr lang="en-US"/>
          </a:p>
        </p:txBody>
      </p:sp>
      <p:sp>
        <p:nvSpPr>
          <p:cNvPr id="10" name="Footer Placeholder 4">
            <a:extLst>
              <a:ext uri="{FF2B5EF4-FFF2-40B4-BE49-F238E27FC236}">
                <a16:creationId xmlns:a16="http://schemas.microsoft.com/office/drawing/2014/main" id="{A9A90DE7-FAAB-4B91-AC83-B18850F1EC89}"/>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00376F"/>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1" name="Slide Number Placeholder 5">
            <a:extLst>
              <a:ext uri="{FF2B5EF4-FFF2-40B4-BE49-F238E27FC236}">
                <a16:creationId xmlns:a16="http://schemas.microsoft.com/office/drawing/2014/main" id="{0FD5971E-BD21-416C-BC2E-97EE0E09A50C}"/>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00376F"/>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4079575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0333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54338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7"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4.jpeg"/><Relationship Id="rId1"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355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95B6E-0B7E-F95E-7609-6BBA0A088B8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CC63BA-4A6B-7BED-72EF-A5A6B72A4F4E}"/>
              </a:ext>
            </a:extLst>
          </p:cNvPr>
          <p:cNvSpPr>
            <a:spLocks noGrp="1"/>
          </p:cNvSpPr>
          <p:nvPr>
            <p:ph type="sldNum" sz="quarter" idx="12"/>
          </p:nvPr>
        </p:nvSpPr>
        <p:spPr/>
        <p:txBody>
          <a:bodyPr/>
          <a:lstStyle/>
          <a:p>
            <a:fld id="{9EA0BE3B-158A-4EDF-80DC-E394A0D1600F}" type="slidenum">
              <a:rPr lang="en-US" smtClean="0"/>
              <a:pPr/>
              <a:t>10</a:t>
            </a:fld>
            <a:endParaRPr lang="en-US"/>
          </a:p>
        </p:txBody>
      </p:sp>
      <p:sp>
        <p:nvSpPr>
          <p:cNvPr id="7" name="Title 6">
            <a:extLst>
              <a:ext uri="{FF2B5EF4-FFF2-40B4-BE49-F238E27FC236}">
                <a16:creationId xmlns:a16="http://schemas.microsoft.com/office/drawing/2014/main" id="{DC9345E9-2464-8451-A2B9-531E41218719}"/>
              </a:ext>
            </a:extLst>
          </p:cNvPr>
          <p:cNvSpPr>
            <a:spLocks noGrp="1"/>
          </p:cNvSpPr>
          <p:nvPr>
            <p:ph type="title"/>
          </p:nvPr>
        </p:nvSpPr>
        <p:spPr/>
        <p:txBody>
          <a:bodyPr/>
          <a:lstStyle/>
          <a:p>
            <a:r>
              <a:rPr lang="en-US"/>
              <a:t>2.2. Chi tiết từng component và vai trò</a:t>
            </a:r>
            <a:endParaRPr lang="vi-VN"/>
          </a:p>
        </p:txBody>
      </p:sp>
      <p:sp>
        <p:nvSpPr>
          <p:cNvPr id="5" name="TextBox 4">
            <a:extLst>
              <a:ext uri="{FF2B5EF4-FFF2-40B4-BE49-F238E27FC236}">
                <a16:creationId xmlns:a16="http://schemas.microsoft.com/office/drawing/2014/main" id="{7991A937-DE30-FEA4-7060-A0778ED17E12}"/>
              </a:ext>
            </a:extLst>
          </p:cNvPr>
          <p:cNvSpPr txBox="1"/>
          <p:nvPr/>
        </p:nvSpPr>
        <p:spPr>
          <a:xfrm>
            <a:off x="2038350" y="2381250"/>
            <a:ext cx="184731" cy="369332"/>
          </a:xfrm>
          <a:prstGeom prst="rect">
            <a:avLst/>
          </a:prstGeom>
          <a:noFill/>
        </p:spPr>
        <p:txBody>
          <a:bodyPr wrap="none" rtlCol="0">
            <a:spAutoFit/>
          </a:bodyPr>
          <a:lstStyle/>
          <a:p>
            <a:endParaRPr lang="vi-VN"/>
          </a:p>
        </p:txBody>
      </p:sp>
      <p:sp>
        <p:nvSpPr>
          <p:cNvPr id="8" name="TextBox 7">
            <a:extLst>
              <a:ext uri="{FF2B5EF4-FFF2-40B4-BE49-F238E27FC236}">
                <a16:creationId xmlns:a16="http://schemas.microsoft.com/office/drawing/2014/main" id="{320BDE4D-D1BB-CB8D-BC21-C525A6EF61FA}"/>
              </a:ext>
            </a:extLst>
          </p:cNvPr>
          <p:cNvSpPr txBox="1"/>
          <p:nvPr/>
        </p:nvSpPr>
        <p:spPr>
          <a:xfrm>
            <a:off x="544148" y="1474044"/>
            <a:ext cx="5444276" cy="4401205"/>
          </a:xfrm>
          <a:prstGeom prst="rect">
            <a:avLst/>
          </a:prstGeom>
          <a:noFill/>
        </p:spPr>
        <p:txBody>
          <a:bodyPr wrap="square" lIns="91440" tIns="45720" rIns="91440" bIns="45720" rtlCol="0" anchor="t">
            <a:spAutoFit/>
          </a:bodyPr>
          <a:lstStyle/>
          <a:p>
            <a:r>
              <a:rPr lang="vi-VN" sz="2000" b="1">
                <a:latin typeface="Arial"/>
                <a:cs typeface="Arial"/>
              </a:rPr>
              <a:t>Giới thiệu: </a:t>
            </a:r>
            <a:r>
              <a:rPr lang="vi-VN" sz="2000">
                <a:latin typeface="Arial"/>
                <a:cs typeface="Arial"/>
              </a:rPr>
              <a:t>HDFS dùng để lưu trữ và quản lý dữ liệu lớn bằng cách chia nhỏ và phân tán trên nhiều nút, đảm bảo tin cậy và chịu lỗi.</a:t>
            </a:r>
          </a:p>
          <a:p>
            <a:r>
              <a:rPr lang="vi-VN" sz="2000" b="1">
                <a:latin typeface="Arial"/>
                <a:cs typeface="Arial"/>
              </a:rPr>
              <a:t>Ưu điểm:</a:t>
            </a:r>
          </a:p>
          <a:p>
            <a:pPr marL="342900" indent="-342900">
              <a:buFont typeface="Arial" panose="020B0604020202020204" pitchFamily="34" charset="0"/>
              <a:buChar char="•"/>
            </a:pPr>
            <a:r>
              <a:rPr lang="vi-VN" sz="2000">
                <a:latin typeface="Arial"/>
                <a:cs typeface="Arial"/>
              </a:rPr>
              <a:t>Phù hợp dữ liệu không cấu trúc / bán cấu trúc quy mô lớn.</a:t>
            </a:r>
          </a:p>
          <a:p>
            <a:pPr marL="342900" indent="-342900">
              <a:buFont typeface="Arial" panose="020B0604020202020204" pitchFamily="34" charset="0"/>
              <a:buChar char="•"/>
            </a:pPr>
            <a:r>
              <a:rPr lang="vi-VN" sz="2000">
                <a:latin typeface="Arial"/>
                <a:cs typeface="Arial"/>
              </a:rPr>
              <a:t>Sao lưu nhiều lần, phục hồi khi gặp sự cố.</a:t>
            </a:r>
          </a:p>
          <a:p>
            <a:pPr marL="342900" indent="-342900">
              <a:buFont typeface="Arial" panose="020B0604020202020204" pitchFamily="34" charset="0"/>
              <a:buChar char="•"/>
            </a:pPr>
            <a:r>
              <a:rPr lang="vi-VN" sz="2000">
                <a:latin typeface="Arial"/>
                <a:cs typeface="Arial"/>
              </a:rPr>
              <a:t>Thêm nút tăng dung lượng mà không gián đoạn.</a:t>
            </a:r>
          </a:p>
          <a:p>
            <a:r>
              <a:rPr lang="vi-VN" sz="2000" b="1"/>
              <a:t>Nhược điểm:</a:t>
            </a:r>
          </a:p>
          <a:p>
            <a:pPr marL="342900" indent="-342900">
              <a:buFont typeface="Arial" panose="020B0604020202020204" pitchFamily="34" charset="0"/>
              <a:buChar char="•"/>
            </a:pPr>
            <a:r>
              <a:rPr lang="vi-VN" sz="2000">
                <a:latin typeface="Arial"/>
                <a:cs typeface="Arial"/>
              </a:rPr>
              <a:t>Độ trễ cao, không phù hợp ứng dụng yêu cầu thời gian thực</a:t>
            </a:r>
          </a:p>
          <a:p>
            <a:pPr marL="342900" indent="-342900">
              <a:buFont typeface="Arial" panose="020B0604020202020204" pitchFamily="34" charset="0"/>
              <a:buChar char="•"/>
            </a:pPr>
            <a:r>
              <a:rPr lang="vi-VN" sz="2000">
                <a:latin typeface="Arial"/>
                <a:cs typeface="Arial"/>
              </a:rPr>
              <a:t>Cấu hình phức tạp, khó duy trì với hệ thống lớn.</a:t>
            </a:r>
          </a:p>
        </p:txBody>
      </p:sp>
      <p:sp>
        <p:nvSpPr>
          <p:cNvPr id="2" name="TextBox 1">
            <a:extLst>
              <a:ext uri="{FF2B5EF4-FFF2-40B4-BE49-F238E27FC236}">
                <a16:creationId xmlns:a16="http://schemas.microsoft.com/office/drawing/2014/main" id="{66897C23-AA9F-38D6-C733-F34DE6043277}"/>
              </a:ext>
            </a:extLst>
          </p:cNvPr>
          <p:cNvSpPr txBox="1"/>
          <p:nvPr/>
        </p:nvSpPr>
        <p:spPr>
          <a:xfrm>
            <a:off x="338736" y="884459"/>
            <a:ext cx="2813775" cy="461665"/>
          </a:xfrm>
          <a:prstGeom prst="rect">
            <a:avLst/>
          </a:prstGeom>
          <a:noFill/>
        </p:spPr>
        <p:txBody>
          <a:bodyPr wrap="square" lIns="91440" tIns="45720" rIns="91440" bIns="45720" rtlCol="0" anchor="t">
            <a:spAutoFit/>
          </a:bodyPr>
          <a:lstStyle/>
          <a:p>
            <a:r>
              <a:rPr lang="vi-VN" sz="2400" b="1">
                <a:latin typeface="Arial"/>
                <a:cs typeface="Arial"/>
              </a:rPr>
              <a:t>2.2.2. HDFS</a:t>
            </a:r>
            <a:endParaRPr lang="vi-VN" sz="2400">
              <a:latin typeface="Arial"/>
              <a:cs typeface="Arial"/>
            </a:endParaRPr>
          </a:p>
        </p:txBody>
      </p:sp>
      <p:pic>
        <p:nvPicPr>
          <p:cNvPr id="3074" name="Picture 2" descr="HDFS Operations. The main objective of this article is… | by Ahmet Okan  YILMAZ | Medium">
            <a:extLst>
              <a:ext uri="{FF2B5EF4-FFF2-40B4-BE49-F238E27FC236}">
                <a16:creationId xmlns:a16="http://schemas.microsoft.com/office/drawing/2014/main" id="{FDCC8FCE-6C95-02D6-13A3-1904F4B12E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713" t="15549" r="21072" b="21575"/>
          <a:stretch/>
        </p:blipFill>
        <p:spPr bwMode="auto">
          <a:xfrm>
            <a:off x="6306150" y="2130398"/>
            <a:ext cx="5547114" cy="2597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048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11</a:t>
            </a:fld>
            <a:endParaRPr lang="en-US"/>
          </a:p>
        </p:txBody>
      </p:sp>
      <p:sp>
        <p:nvSpPr>
          <p:cNvPr id="7" name="Title 6">
            <a:extLst>
              <a:ext uri="{FF2B5EF4-FFF2-40B4-BE49-F238E27FC236}">
                <a16:creationId xmlns:a16="http://schemas.microsoft.com/office/drawing/2014/main" id="{B317F6E4-7B65-331D-77F9-3A7AEC0B1ABC}"/>
              </a:ext>
            </a:extLst>
          </p:cNvPr>
          <p:cNvSpPr>
            <a:spLocks noGrp="1"/>
          </p:cNvSpPr>
          <p:nvPr>
            <p:ph type="title"/>
          </p:nvPr>
        </p:nvSpPr>
        <p:spPr/>
        <p:txBody>
          <a:bodyPr/>
          <a:lstStyle/>
          <a:p>
            <a:r>
              <a:rPr lang="en-US"/>
              <a:t>2.2. Chi tiết từng component và vai trò</a:t>
            </a:r>
            <a:endParaRPr lang="vi-VN"/>
          </a:p>
        </p:txBody>
      </p:sp>
      <p:pic>
        <p:nvPicPr>
          <p:cNvPr id="3074" name="Picture 2" descr="Kafka là gì? Tìm hiểu khái niệm cơ bản về Apache Kafka">
            <a:extLst>
              <a:ext uri="{FF2B5EF4-FFF2-40B4-BE49-F238E27FC236}">
                <a16:creationId xmlns:a16="http://schemas.microsoft.com/office/drawing/2014/main" id="{DCBA4677-696B-8EDA-F471-47BD82556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148" y="2254647"/>
            <a:ext cx="5066725" cy="3567061"/>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6" descr="Kafka - Khái niệm cơ bản (Part 1) - Viblo">
            <a:extLst>
              <a:ext uri="{FF2B5EF4-FFF2-40B4-BE49-F238E27FC236}">
                <a16:creationId xmlns:a16="http://schemas.microsoft.com/office/drawing/2014/main" id="{DB66FF30-6FC1-347B-DA31-28524513B0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3084" name="Picture 12" descr="Kafka：大量數據搜集與應用的核心技術平台- AI與MarTech研究">
            <a:extLst>
              <a:ext uri="{FF2B5EF4-FFF2-40B4-BE49-F238E27FC236}">
                <a16:creationId xmlns:a16="http://schemas.microsoft.com/office/drawing/2014/main" id="{467433BF-AF4C-F366-1298-6038140D8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0446" y="892712"/>
            <a:ext cx="2358090" cy="13264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8987708-50EB-197C-4AEE-DA7DA5733F17}"/>
              </a:ext>
            </a:extLst>
          </p:cNvPr>
          <p:cNvSpPr txBox="1"/>
          <p:nvPr/>
        </p:nvSpPr>
        <p:spPr>
          <a:xfrm>
            <a:off x="499324" y="1330756"/>
            <a:ext cx="5444276" cy="4401205"/>
          </a:xfrm>
          <a:prstGeom prst="rect">
            <a:avLst/>
          </a:prstGeom>
          <a:noFill/>
        </p:spPr>
        <p:txBody>
          <a:bodyPr wrap="square" rtlCol="0">
            <a:spAutoFit/>
          </a:bodyPr>
          <a:lstStyle/>
          <a:p>
            <a:r>
              <a:rPr lang="vi-VN" sz="2000" b="1"/>
              <a:t>Giới thiệu: </a:t>
            </a:r>
            <a:r>
              <a:rPr lang="vi-VN" sz="2000"/>
              <a:t>Kafka là nền tảng xử lý dữ liệu truyền tải theo thời gian thực, phổ biến trong các hệ thống thu thập dữ liệu và phân tích.</a:t>
            </a:r>
          </a:p>
          <a:p>
            <a:r>
              <a:rPr lang="vi-VN" sz="2000" b="1"/>
              <a:t>Ưu điểm:</a:t>
            </a:r>
          </a:p>
          <a:p>
            <a:pPr marL="342900" indent="-342900">
              <a:buFont typeface="Arial" panose="020B0604020202020204" pitchFamily="34" charset="0"/>
              <a:buChar char="•"/>
            </a:pPr>
            <a:r>
              <a:rPr lang="vi-VN" sz="2000"/>
              <a:t>Khả năng xử lý và truyền tải dữ liệu real-time mạnh mẽ.</a:t>
            </a:r>
          </a:p>
          <a:p>
            <a:pPr marL="342900" indent="-342900">
              <a:buFont typeface="Arial" panose="020B0604020202020204" pitchFamily="34" charset="0"/>
              <a:buChar char="•"/>
            </a:pPr>
            <a:r>
              <a:rPr lang="vi-VN" sz="2000"/>
              <a:t>Có thể mở rộng và xử lý hàng triệu sự kiện mỗi giây.</a:t>
            </a:r>
          </a:p>
          <a:p>
            <a:pPr marL="342900" indent="-342900">
              <a:buFont typeface="Arial" panose="020B0604020202020204" pitchFamily="34" charset="0"/>
              <a:buChar char="•"/>
            </a:pPr>
            <a:r>
              <a:rPr lang="vi-VN" sz="2000"/>
              <a:t>Đảm bảo tính toàn vẹn của dữ liệu nhờ tính năng lưu trữ và retry.</a:t>
            </a:r>
          </a:p>
          <a:p>
            <a:r>
              <a:rPr lang="vi-VN" sz="2000" b="1"/>
              <a:t>Nhược điểm:</a:t>
            </a:r>
          </a:p>
          <a:p>
            <a:pPr marL="342900" indent="-342900">
              <a:buFont typeface="Arial" panose="020B0604020202020204" pitchFamily="34" charset="0"/>
              <a:buChar char="•"/>
            </a:pPr>
            <a:r>
              <a:rPr lang="vi-VN" sz="2000"/>
              <a:t>Thiết lập và quản lý phức tạp.</a:t>
            </a:r>
          </a:p>
          <a:p>
            <a:pPr marL="342900" indent="-342900">
              <a:buFont typeface="Arial" panose="020B0604020202020204" pitchFamily="34" charset="0"/>
              <a:buChar char="•"/>
            </a:pPr>
            <a:r>
              <a:rPr lang="vi-VN" sz="2000"/>
              <a:t>Đòi hỏi kiến thức sâu về kiến trúc phân tán và quản lý cluster.</a:t>
            </a:r>
          </a:p>
        </p:txBody>
      </p:sp>
      <p:sp>
        <p:nvSpPr>
          <p:cNvPr id="5" name="TextBox 4">
            <a:extLst>
              <a:ext uri="{FF2B5EF4-FFF2-40B4-BE49-F238E27FC236}">
                <a16:creationId xmlns:a16="http://schemas.microsoft.com/office/drawing/2014/main" id="{26C8ECD7-3030-B93F-2009-7F6D820E9CBE}"/>
              </a:ext>
            </a:extLst>
          </p:cNvPr>
          <p:cNvSpPr txBox="1"/>
          <p:nvPr/>
        </p:nvSpPr>
        <p:spPr>
          <a:xfrm>
            <a:off x="338736" y="869091"/>
            <a:ext cx="2813775" cy="461665"/>
          </a:xfrm>
          <a:prstGeom prst="rect">
            <a:avLst/>
          </a:prstGeom>
          <a:noFill/>
        </p:spPr>
        <p:txBody>
          <a:bodyPr wrap="square" lIns="91440" tIns="45720" rIns="91440" bIns="45720" rtlCol="0" anchor="t">
            <a:spAutoFit/>
          </a:bodyPr>
          <a:lstStyle/>
          <a:p>
            <a:r>
              <a:rPr lang="vi-VN" sz="2400" b="1">
                <a:latin typeface="Arial"/>
                <a:cs typeface="Arial"/>
              </a:rPr>
              <a:t>2.2.3. Kafka</a:t>
            </a:r>
            <a:endParaRPr lang="vi-VN" sz="2400">
              <a:latin typeface="Arial"/>
              <a:cs typeface="Arial"/>
            </a:endParaRPr>
          </a:p>
        </p:txBody>
      </p:sp>
    </p:spTree>
    <p:extLst>
      <p:ext uri="{BB962C8B-B14F-4D97-AF65-F5344CB8AC3E}">
        <p14:creationId xmlns:p14="http://schemas.microsoft.com/office/powerpoint/2010/main" val="1441308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12</a:t>
            </a:fld>
            <a:endParaRPr lang="en-US"/>
          </a:p>
        </p:txBody>
      </p:sp>
      <p:sp>
        <p:nvSpPr>
          <p:cNvPr id="7" name="Title 6">
            <a:extLst>
              <a:ext uri="{FF2B5EF4-FFF2-40B4-BE49-F238E27FC236}">
                <a16:creationId xmlns:a16="http://schemas.microsoft.com/office/drawing/2014/main" id="{B317F6E4-7B65-331D-77F9-3A7AEC0B1ABC}"/>
              </a:ext>
            </a:extLst>
          </p:cNvPr>
          <p:cNvSpPr>
            <a:spLocks noGrp="1"/>
          </p:cNvSpPr>
          <p:nvPr>
            <p:ph type="title"/>
          </p:nvPr>
        </p:nvSpPr>
        <p:spPr/>
        <p:txBody>
          <a:bodyPr/>
          <a:lstStyle/>
          <a:p>
            <a:r>
              <a:rPr lang="en-US"/>
              <a:t>2.2. Chi tiết từng component và vai trò</a:t>
            </a:r>
            <a:endParaRPr lang="vi-VN"/>
          </a:p>
        </p:txBody>
      </p:sp>
      <p:sp>
        <p:nvSpPr>
          <p:cNvPr id="2" name="AutoShape 6" descr="Kafka - Khái niệm cơ bản (Part 1) - Viblo">
            <a:extLst>
              <a:ext uri="{FF2B5EF4-FFF2-40B4-BE49-F238E27FC236}">
                <a16:creationId xmlns:a16="http://schemas.microsoft.com/office/drawing/2014/main" id="{DB66FF30-6FC1-347B-DA31-28524513B0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4098" name="Picture 2" descr="Learn About Databricks Spark | Databricks">
            <a:extLst>
              <a:ext uri="{FF2B5EF4-FFF2-40B4-BE49-F238E27FC236}">
                <a16:creationId xmlns:a16="http://schemas.microsoft.com/office/drawing/2014/main" id="{2E48DCFC-B360-6EF9-3006-22EFBDCE07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84" t="9169" r="8142" b="7112"/>
          <a:stretch/>
        </p:blipFill>
        <p:spPr bwMode="auto">
          <a:xfrm>
            <a:off x="6307333" y="1511219"/>
            <a:ext cx="5188378" cy="38723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C43F163-8672-5348-F4B2-EE7785A2E372}"/>
              </a:ext>
            </a:extLst>
          </p:cNvPr>
          <p:cNvSpPr txBox="1"/>
          <p:nvPr/>
        </p:nvSpPr>
        <p:spPr>
          <a:xfrm>
            <a:off x="568480" y="1380797"/>
            <a:ext cx="5444276" cy="4401205"/>
          </a:xfrm>
          <a:prstGeom prst="rect">
            <a:avLst/>
          </a:prstGeom>
          <a:noFill/>
        </p:spPr>
        <p:txBody>
          <a:bodyPr wrap="square" rtlCol="0">
            <a:spAutoFit/>
          </a:bodyPr>
          <a:lstStyle/>
          <a:p>
            <a:r>
              <a:rPr lang="vi-VN" sz="2000" b="1"/>
              <a:t>Giới thiệu: </a:t>
            </a:r>
            <a:r>
              <a:rPr lang="vi-VN" sz="2000"/>
              <a:t>Spark là nền tảng tính toán phân tán tối ưu cho xử lý dữ liệu lớn, ETL, và machine learning.</a:t>
            </a:r>
          </a:p>
          <a:p>
            <a:r>
              <a:rPr lang="vi-VN" sz="2000" b="1"/>
              <a:t>Ưu điểm:</a:t>
            </a:r>
          </a:p>
          <a:p>
            <a:pPr marL="342900" indent="-342900">
              <a:buFont typeface="Arial" panose="020B0604020202020204" pitchFamily="34" charset="0"/>
              <a:buChar char="•"/>
            </a:pPr>
            <a:r>
              <a:rPr lang="vi-VN" sz="2000"/>
              <a:t>Hiệu suất cao nhờ tối ưu cho xử lý dữ liệu trên bộ nhớ.</a:t>
            </a:r>
          </a:p>
          <a:p>
            <a:pPr marL="342900" indent="-342900">
              <a:buFont typeface="Arial" panose="020B0604020202020204" pitchFamily="34" charset="0"/>
              <a:buChar char="•"/>
            </a:pPr>
            <a:r>
              <a:rPr lang="vi-VN" sz="2000"/>
              <a:t>Hỗ trợ nhiều ngôn ngữ lập trình như Python, Scala, Java, R.</a:t>
            </a:r>
          </a:p>
          <a:p>
            <a:pPr marL="342900" indent="-342900">
              <a:buFont typeface="Arial" panose="020B0604020202020204" pitchFamily="34" charset="0"/>
              <a:buChar char="•"/>
            </a:pPr>
            <a:r>
              <a:rPr lang="vi-VN" sz="2000"/>
              <a:t>Có thể mở rộng cho nhiều loại tác vụ từ ETL đến machine learning.</a:t>
            </a:r>
          </a:p>
          <a:p>
            <a:r>
              <a:rPr lang="vi-VN" sz="2000" b="1"/>
              <a:t>Nhược điểm:</a:t>
            </a:r>
          </a:p>
          <a:p>
            <a:pPr marL="342900" indent="-342900">
              <a:buFont typeface="Arial" panose="020B0604020202020204" pitchFamily="34" charset="0"/>
              <a:buChar char="•"/>
            </a:pPr>
            <a:r>
              <a:rPr lang="vi-VN" sz="2000"/>
              <a:t>Quá trình thiết lập và tối ưu phức tạp.</a:t>
            </a:r>
          </a:p>
          <a:p>
            <a:pPr marL="342900" indent="-342900">
              <a:buFont typeface="Arial" panose="020B0604020202020204" pitchFamily="34" charset="0"/>
              <a:buChar char="•"/>
            </a:pPr>
            <a:r>
              <a:rPr lang="vi-VN" sz="2000"/>
              <a:t>Chi phí tài nguyên có thể cao, đặc biệt với dữ liệu rất lớn.</a:t>
            </a:r>
          </a:p>
        </p:txBody>
      </p:sp>
      <p:sp>
        <p:nvSpPr>
          <p:cNvPr id="5" name="TextBox 4">
            <a:extLst>
              <a:ext uri="{FF2B5EF4-FFF2-40B4-BE49-F238E27FC236}">
                <a16:creationId xmlns:a16="http://schemas.microsoft.com/office/drawing/2014/main" id="{7EDB191D-CF7C-6223-3038-8779E3455EAD}"/>
              </a:ext>
            </a:extLst>
          </p:cNvPr>
          <p:cNvSpPr txBox="1"/>
          <p:nvPr/>
        </p:nvSpPr>
        <p:spPr>
          <a:xfrm>
            <a:off x="338736" y="869091"/>
            <a:ext cx="2813775" cy="461665"/>
          </a:xfrm>
          <a:prstGeom prst="rect">
            <a:avLst/>
          </a:prstGeom>
          <a:noFill/>
        </p:spPr>
        <p:txBody>
          <a:bodyPr wrap="square" lIns="91440" tIns="45720" rIns="91440" bIns="45720" rtlCol="0" anchor="t">
            <a:spAutoFit/>
          </a:bodyPr>
          <a:lstStyle/>
          <a:p>
            <a:r>
              <a:rPr lang="vi-VN" sz="2400" b="1">
                <a:latin typeface="Arial"/>
                <a:cs typeface="Arial"/>
              </a:rPr>
              <a:t>2.2.4. Spark</a:t>
            </a:r>
            <a:endParaRPr lang="vi-VN" sz="2400">
              <a:latin typeface="Arial"/>
              <a:cs typeface="Arial"/>
            </a:endParaRPr>
          </a:p>
        </p:txBody>
      </p:sp>
    </p:spTree>
    <p:extLst>
      <p:ext uri="{BB962C8B-B14F-4D97-AF65-F5344CB8AC3E}">
        <p14:creationId xmlns:p14="http://schemas.microsoft.com/office/powerpoint/2010/main" val="3009093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3B77B-2760-B788-78A0-98302A4FBCE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E09C86-730D-2D5C-EA8A-12238884AB52}"/>
              </a:ext>
            </a:extLst>
          </p:cNvPr>
          <p:cNvSpPr>
            <a:spLocks noGrp="1"/>
          </p:cNvSpPr>
          <p:nvPr>
            <p:ph type="sldNum" sz="quarter" idx="12"/>
          </p:nvPr>
        </p:nvSpPr>
        <p:spPr/>
        <p:txBody>
          <a:bodyPr/>
          <a:lstStyle/>
          <a:p>
            <a:fld id="{9EA0BE3B-158A-4EDF-80DC-E394A0D1600F}" type="slidenum">
              <a:rPr lang="en-US" smtClean="0"/>
              <a:pPr/>
              <a:t>13</a:t>
            </a:fld>
            <a:endParaRPr lang="en-US"/>
          </a:p>
        </p:txBody>
      </p:sp>
      <p:sp>
        <p:nvSpPr>
          <p:cNvPr id="7" name="Title 6">
            <a:extLst>
              <a:ext uri="{FF2B5EF4-FFF2-40B4-BE49-F238E27FC236}">
                <a16:creationId xmlns:a16="http://schemas.microsoft.com/office/drawing/2014/main" id="{37896C2C-7E84-225E-F542-F774712EEFA1}"/>
              </a:ext>
            </a:extLst>
          </p:cNvPr>
          <p:cNvSpPr>
            <a:spLocks noGrp="1"/>
          </p:cNvSpPr>
          <p:nvPr>
            <p:ph type="title"/>
          </p:nvPr>
        </p:nvSpPr>
        <p:spPr/>
        <p:txBody>
          <a:bodyPr/>
          <a:lstStyle/>
          <a:p>
            <a:r>
              <a:rPr lang="en-US"/>
              <a:t>2.2. Chi tiết từng component và vai trò</a:t>
            </a:r>
            <a:endParaRPr lang="vi-VN"/>
          </a:p>
        </p:txBody>
      </p:sp>
      <p:sp>
        <p:nvSpPr>
          <p:cNvPr id="2" name="AutoShape 6" descr="Kafka - Khái niệm cơ bản (Part 1) - Viblo">
            <a:extLst>
              <a:ext uri="{FF2B5EF4-FFF2-40B4-BE49-F238E27FC236}">
                <a16:creationId xmlns:a16="http://schemas.microsoft.com/office/drawing/2014/main" id="{F6390C50-36B2-E8C6-6655-14D99DCA68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3" name="Picture 2" descr="Apache Cassandra - Wikipedia">
            <a:extLst>
              <a:ext uri="{FF2B5EF4-FFF2-40B4-BE49-F238E27FC236}">
                <a16:creationId xmlns:a16="http://schemas.microsoft.com/office/drawing/2014/main" id="{4998FF17-6E17-6C15-2196-4C141E746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620" y="1489075"/>
            <a:ext cx="4588539" cy="30829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23CCA48-7925-BA70-D1ED-FDF4A344B6ED}"/>
              </a:ext>
            </a:extLst>
          </p:cNvPr>
          <p:cNvSpPr txBox="1"/>
          <p:nvPr/>
        </p:nvSpPr>
        <p:spPr>
          <a:xfrm>
            <a:off x="499324" y="1330756"/>
            <a:ext cx="5444276" cy="4708981"/>
          </a:xfrm>
          <a:prstGeom prst="rect">
            <a:avLst/>
          </a:prstGeom>
          <a:noFill/>
        </p:spPr>
        <p:txBody>
          <a:bodyPr wrap="square" rtlCol="0">
            <a:spAutoFit/>
          </a:bodyPr>
          <a:lstStyle/>
          <a:p>
            <a:r>
              <a:rPr lang="vi-VN" sz="2000" b="1"/>
              <a:t>Giới thiệu: </a:t>
            </a:r>
            <a:r>
              <a:rPr lang="vi-VN" sz="2000"/>
              <a:t>Cassandra là cơ sở dữ liệu NoSQL phân tán, tối ưu cho lưu trữ dữ liệu lớn và có độ sẵn sàng cao.</a:t>
            </a:r>
          </a:p>
          <a:p>
            <a:r>
              <a:rPr lang="vi-VN" sz="2000" b="1"/>
              <a:t>Ưu điểm:</a:t>
            </a:r>
          </a:p>
          <a:p>
            <a:pPr marL="342900" indent="-342900">
              <a:buFont typeface="Arial" panose="020B0604020202020204" pitchFamily="34" charset="0"/>
              <a:buChar char="•"/>
            </a:pPr>
            <a:r>
              <a:rPr lang="vi-VN" sz="2000"/>
              <a:t>Có khả năng mở rộng mạnh mẽ với kiến trúc phân tán.</a:t>
            </a:r>
          </a:p>
          <a:p>
            <a:pPr marL="342900" indent="-342900">
              <a:buFont typeface="Arial" panose="020B0604020202020204" pitchFamily="34" charset="0"/>
              <a:buChar char="•"/>
            </a:pPr>
            <a:r>
              <a:rPr lang="vi-VN" sz="2000"/>
              <a:t>Hỗ trợ khả năng phục hồi cao nhờ replication (sao lưu) tự động.</a:t>
            </a:r>
          </a:p>
          <a:p>
            <a:pPr marL="342900" indent="-342900">
              <a:buFont typeface="Arial" panose="020B0604020202020204" pitchFamily="34" charset="0"/>
              <a:buChar char="•"/>
            </a:pPr>
            <a:r>
              <a:rPr lang="vi-VN" sz="2000"/>
              <a:t>Tối ưu cho các ứng dụng yêu cầu tính sẵn sàng và chịu lỗi cao.</a:t>
            </a:r>
          </a:p>
          <a:p>
            <a:r>
              <a:rPr lang="vi-VN" sz="2000" b="1"/>
              <a:t>Nhược điểm:</a:t>
            </a:r>
          </a:p>
          <a:p>
            <a:pPr marL="342900" indent="-342900">
              <a:buFont typeface="Arial" panose="020B0604020202020204" pitchFamily="34" charset="0"/>
              <a:buChar char="•"/>
            </a:pPr>
            <a:r>
              <a:rPr lang="vi-VN" sz="2000"/>
              <a:t>Không hỗ trợ tốt cho các query phức tạp như SQL.</a:t>
            </a:r>
          </a:p>
          <a:p>
            <a:pPr marL="342900" indent="-342900">
              <a:buFont typeface="Arial" panose="020B0604020202020204" pitchFamily="34" charset="0"/>
              <a:buChar char="•"/>
            </a:pPr>
            <a:r>
              <a:rPr lang="vi-VN" sz="2000"/>
              <a:t>Yêu cầu nhiều tài nguyên và khó tối ưu khi cấu hình không đồng nhất.</a:t>
            </a:r>
          </a:p>
        </p:txBody>
      </p:sp>
      <p:sp>
        <p:nvSpPr>
          <p:cNvPr id="6" name="TextBox 5">
            <a:extLst>
              <a:ext uri="{FF2B5EF4-FFF2-40B4-BE49-F238E27FC236}">
                <a16:creationId xmlns:a16="http://schemas.microsoft.com/office/drawing/2014/main" id="{BE6851B4-6F7C-B6E5-1E62-BDCF1B825BF4}"/>
              </a:ext>
            </a:extLst>
          </p:cNvPr>
          <p:cNvSpPr txBox="1"/>
          <p:nvPr/>
        </p:nvSpPr>
        <p:spPr>
          <a:xfrm>
            <a:off x="338736" y="869091"/>
            <a:ext cx="2813775" cy="461665"/>
          </a:xfrm>
          <a:prstGeom prst="rect">
            <a:avLst/>
          </a:prstGeom>
          <a:noFill/>
        </p:spPr>
        <p:txBody>
          <a:bodyPr wrap="square" lIns="91440" tIns="45720" rIns="91440" bIns="45720" rtlCol="0" anchor="t">
            <a:spAutoFit/>
          </a:bodyPr>
          <a:lstStyle/>
          <a:p>
            <a:r>
              <a:rPr lang="vi-VN" sz="2400" b="1">
                <a:latin typeface="Arial"/>
                <a:cs typeface="Arial"/>
              </a:rPr>
              <a:t>2.2.5. Cassandra</a:t>
            </a:r>
            <a:endParaRPr lang="vi-VN" sz="2400">
              <a:latin typeface="Arial"/>
              <a:cs typeface="Arial"/>
            </a:endParaRPr>
          </a:p>
        </p:txBody>
      </p:sp>
    </p:spTree>
    <p:extLst>
      <p:ext uri="{BB962C8B-B14F-4D97-AF65-F5344CB8AC3E}">
        <p14:creationId xmlns:p14="http://schemas.microsoft.com/office/powerpoint/2010/main" val="2413704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B78CF-E2E6-3204-DBFF-DDA719BE6E3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0EB0EE-45ED-821A-E5C1-8778C203F276}"/>
              </a:ext>
            </a:extLst>
          </p:cNvPr>
          <p:cNvSpPr>
            <a:spLocks noGrp="1"/>
          </p:cNvSpPr>
          <p:nvPr>
            <p:ph type="sldNum" sz="quarter" idx="12"/>
          </p:nvPr>
        </p:nvSpPr>
        <p:spPr/>
        <p:txBody>
          <a:bodyPr/>
          <a:lstStyle/>
          <a:p>
            <a:fld id="{9EA0BE3B-158A-4EDF-80DC-E394A0D1600F}" type="slidenum">
              <a:rPr lang="en-US" smtClean="0"/>
              <a:pPr/>
              <a:t>14</a:t>
            </a:fld>
            <a:endParaRPr lang="en-US"/>
          </a:p>
        </p:txBody>
      </p:sp>
      <p:sp>
        <p:nvSpPr>
          <p:cNvPr id="7" name="Title 6">
            <a:extLst>
              <a:ext uri="{FF2B5EF4-FFF2-40B4-BE49-F238E27FC236}">
                <a16:creationId xmlns:a16="http://schemas.microsoft.com/office/drawing/2014/main" id="{A914CA4A-8568-E027-E240-46082638B4A2}"/>
              </a:ext>
            </a:extLst>
          </p:cNvPr>
          <p:cNvSpPr>
            <a:spLocks noGrp="1"/>
          </p:cNvSpPr>
          <p:nvPr>
            <p:ph type="title"/>
          </p:nvPr>
        </p:nvSpPr>
        <p:spPr/>
        <p:txBody>
          <a:bodyPr/>
          <a:lstStyle/>
          <a:p>
            <a:r>
              <a:rPr lang="en-US"/>
              <a:t>2.2. Chi tiết từng component và vai trò</a:t>
            </a:r>
            <a:endParaRPr lang="vi-VN"/>
          </a:p>
        </p:txBody>
      </p:sp>
      <p:pic>
        <p:nvPicPr>
          <p:cNvPr id="5122" name="Picture 2" descr="Apache Airflow - Wikipedia">
            <a:extLst>
              <a:ext uri="{FF2B5EF4-FFF2-40B4-BE49-F238E27FC236}">
                <a16:creationId xmlns:a16="http://schemas.microsoft.com/office/drawing/2014/main" id="{E9F47467-70C7-B3A4-A294-5E2DC8431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168" y="2444750"/>
            <a:ext cx="5112436" cy="1968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67DDBFA-55A0-3EB4-3A59-CF65F0531543}"/>
              </a:ext>
            </a:extLst>
          </p:cNvPr>
          <p:cNvSpPr txBox="1"/>
          <p:nvPr/>
        </p:nvSpPr>
        <p:spPr>
          <a:xfrm>
            <a:off x="2038350" y="2381250"/>
            <a:ext cx="184731" cy="369332"/>
          </a:xfrm>
          <a:prstGeom prst="rect">
            <a:avLst/>
          </a:prstGeom>
          <a:noFill/>
        </p:spPr>
        <p:txBody>
          <a:bodyPr wrap="none" rtlCol="0">
            <a:spAutoFit/>
          </a:bodyPr>
          <a:lstStyle/>
          <a:p>
            <a:endParaRPr lang="vi-VN"/>
          </a:p>
        </p:txBody>
      </p:sp>
      <p:sp>
        <p:nvSpPr>
          <p:cNvPr id="8" name="TextBox 7">
            <a:extLst>
              <a:ext uri="{FF2B5EF4-FFF2-40B4-BE49-F238E27FC236}">
                <a16:creationId xmlns:a16="http://schemas.microsoft.com/office/drawing/2014/main" id="{AB1C8EC3-6F9D-1629-2D55-C02CB58B6C24}"/>
              </a:ext>
            </a:extLst>
          </p:cNvPr>
          <p:cNvSpPr txBox="1"/>
          <p:nvPr/>
        </p:nvSpPr>
        <p:spPr>
          <a:xfrm>
            <a:off x="544148" y="1474044"/>
            <a:ext cx="5444276" cy="4093428"/>
          </a:xfrm>
          <a:prstGeom prst="rect">
            <a:avLst/>
          </a:prstGeom>
          <a:noFill/>
        </p:spPr>
        <p:txBody>
          <a:bodyPr wrap="square" lIns="91440" tIns="45720" rIns="91440" bIns="45720" rtlCol="0" anchor="t">
            <a:spAutoFit/>
          </a:bodyPr>
          <a:lstStyle/>
          <a:p>
            <a:r>
              <a:rPr lang="vi-VN" sz="2000" b="1">
                <a:latin typeface="Arial"/>
                <a:cs typeface="Arial"/>
              </a:rPr>
              <a:t>Giới thiệu: </a:t>
            </a:r>
            <a:r>
              <a:rPr lang="vi-VN" sz="2000" err="1">
                <a:latin typeface="Arial"/>
                <a:cs typeface="Arial"/>
              </a:rPr>
              <a:t>Airflow</a:t>
            </a:r>
            <a:r>
              <a:rPr lang="vi-VN" sz="2000">
                <a:latin typeface="Arial"/>
                <a:cs typeface="Arial"/>
              </a:rPr>
              <a:t> là nền tảng quản lý và lập lịch các </a:t>
            </a:r>
            <a:r>
              <a:rPr lang="vi-VN" sz="2000" err="1">
                <a:latin typeface="Arial"/>
                <a:cs typeface="Arial"/>
              </a:rPr>
              <a:t>workflow</a:t>
            </a:r>
            <a:r>
              <a:rPr lang="vi-VN" sz="2000">
                <a:latin typeface="Arial"/>
                <a:cs typeface="Arial"/>
              </a:rPr>
              <a:t> cho các tác vụ ETL, dữ liệu phức tạp.</a:t>
            </a:r>
          </a:p>
          <a:p>
            <a:r>
              <a:rPr lang="vi-VN" sz="2000" b="1">
                <a:latin typeface="Arial"/>
                <a:cs typeface="Arial"/>
              </a:rPr>
              <a:t>Ưu điểm:</a:t>
            </a:r>
          </a:p>
          <a:p>
            <a:pPr marL="342900" indent="-342900">
              <a:buFont typeface="Arial" panose="020B0604020202020204" pitchFamily="34" charset="0"/>
              <a:buChar char="•"/>
            </a:pPr>
            <a:r>
              <a:rPr lang="vi-VN" sz="2000">
                <a:latin typeface="Arial"/>
                <a:cs typeface="Arial"/>
              </a:rPr>
              <a:t>Rất tốt cho tự động hóa các quy trình dữ liệu với nhiều </a:t>
            </a:r>
            <a:r>
              <a:rPr lang="vi-VN" sz="2000" err="1">
                <a:latin typeface="Arial"/>
                <a:cs typeface="Arial"/>
              </a:rPr>
              <a:t>task</a:t>
            </a:r>
            <a:r>
              <a:rPr lang="vi-VN" sz="2000">
                <a:latin typeface="Arial"/>
                <a:cs typeface="Arial"/>
              </a:rPr>
              <a:t> phụ thuộc lẫn nhau.</a:t>
            </a:r>
          </a:p>
          <a:p>
            <a:pPr marL="342900" indent="-342900">
              <a:buFont typeface="Arial" panose="020B0604020202020204" pitchFamily="34" charset="0"/>
              <a:buChar char="•"/>
            </a:pPr>
            <a:r>
              <a:rPr lang="vi-VN" sz="2000">
                <a:latin typeface="Arial"/>
                <a:cs typeface="Arial"/>
              </a:rPr>
              <a:t>Hỗ trợ tạo và quản lý </a:t>
            </a:r>
            <a:r>
              <a:rPr lang="vi-VN" sz="2000" err="1">
                <a:latin typeface="Arial"/>
                <a:cs typeface="Arial"/>
              </a:rPr>
              <a:t>workflow</a:t>
            </a:r>
            <a:r>
              <a:rPr lang="vi-VN" sz="2000">
                <a:latin typeface="Arial"/>
                <a:cs typeface="Arial"/>
              </a:rPr>
              <a:t> trực quan qua giao diện </a:t>
            </a:r>
            <a:r>
              <a:rPr lang="vi-VN" sz="2000" err="1">
                <a:latin typeface="Arial"/>
                <a:cs typeface="Arial"/>
              </a:rPr>
              <a:t>web</a:t>
            </a:r>
            <a:r>
              <a:rPr lang="vi-VN" sz="2000">
                <a:latin typeface="Arial"/>
                <a:cs typeface="Arial"/>
              </a:rPr>
              <a:t>.</a:t>
            </a:r>
          </a:p>
          <a:p>
            <a:pPr marL="342900" indent="-342900">
              <a:buFont typeface="Arial" panose="020B0604020202020204" pitchFamily="34" charset="0"/>
              <a:buChar char="•"/>
            </a:pPr>
            <a:r>
              <a:rPr lang="vi-VN" sz="2000">
                <a:latin typeface="Arial"/>
                <a:cs typeface="Arial"/>
              </a:rPr>
              <a:t>Mở rộng và tích hợp dễ dàng với nhiều hệ thống khác.</a:t>
            </a:r>
          </a:p>
          <a:p>
            <a:r>
              <a:rPr lang="vi-VN" sz="2000" b="1"/>
              <a:t>Nhược điểm:</a:t>
            </a:r>
          </a:p>
          <a:p>
            <a:pPr marL="342900" indent="-342900">
              <a:buFont typeface="Arial" panose="020B0604020202020204" pitchFamily="34" charset="0"/>
              <a:buChar char="•"/>
            </a:pPr>
            <a:r>
              <a:rPr lang="vi-VN" sz="2000">
                <a:latin typeface="Arial"/>
                <a:cs typeface="Arial"/>
              </a:rPr>
              <a:t>Cần có kỹ năng </a:t>
            </a:r>
            <a:r>
              <a:rPr lang="vi-VN" sz="2000" err="1">
                <a:latin typeface="Arial"/>
                <a:cs typeface="Arial"/>
              </a:rPr>
              <a:t>Python</a:t>
            </a:r>
            <a:r>
              <a:rPr lang="vi-VN" sz="2000">
                <a:latin typeface="Arial"/>
                <a:cs typeface="Arial"/>
              </a:rPr>
              <a:t> để xây dựng và quản lý DAG (</a:t>
            </a:r>
            <a:r>
              <a:rPr lang="vi-VN" sz="2000" err="1">
                <a:latin typeface="Arial"/>
                <a:cs typeface="Arial"/>
              </a:rPr>
              <a:t>Directed</a:t>
            </a:r>
            <a:r>
              <a:rPr lang="vi-VN" sz="2000">
                <a:latin typeface="Arial"/>
                <a:cs typeface="Arial"/>
              </a:rPr>
              <a:t> </a:t>
            </a:r>
            <a:r>
              <a:rPr lang="vi-VN" sz="2000" err="1">
                <a:latin typeface="Arial"/>
                <a:cs typeface="Arial"/>
              </a:rPr>
              <a:t>Acyclic</a:t>
            </a:r>
            <a:r>
              <a:rPr lang="vi-VN" sz="2000">
                <a:latin typeface="Arial"/>
                <a:cs typeface="Arial"/>
              </a:rPr>
              <a:t> </a:t>
            </a:r>
            <a:r>
              <a:rPr lang="vi-VN" sz="2000" err="1">
                <a:latin typeface="Arial"/>
                <a:cs typeface="Arial"/>
              </a:rPr>
              <a:t>Graphs</a:t>
            </a:r>
            <a:r>
              <a:rPr lang="vi-VN" sz="2000">
                <a:latin typeface="Arial"/>
                <a:cs typeface="Arial"/>
              </a:rPr>
              <a:t>).</a:t>
            </a:r>
          </a:p>
        </p:txBody>
      </p:sp>
      <p:sp>
        <p:nvSpPr>
          <p:cNvPr id="2" name="TextBox 1">
            <a:extLst>
              <a:ext uri="{FF2B5EF4-FFF2-40B4-BE49-F238E27FC236}">
                <a16:creationId xmlns:a16="http://schemas.microsoft.com/office/drawing/2014/main" id="{85B38F90-9CFA-6993-E50F-389EC685BE17}"/>
              </a:ext>
            </a:extLst>
          </p:cNvPr>
          <p:cNvSpPr txBox="1"/>
          <p:nvPr/>
        </p:nvSpPr>
        <p:spPr>
          <a:xfrm>
            <a:off x="338736" y="884459"/>
            <a:ext cx="2813775" cy="461665"/>
          </a:xfrm>
          <a:prstGeom prst="rect">
            <a:avLst/>
          </a:prstGeom>
          <a:noFill/>
        </p:spPr>
        <p:txBody>
          <a:bodyPr wrap="square" lIns="91440" tIns="45720" rIns="91440" bIns="45720" rtlCol="0" anchor="t">
            <a:spAutoFit/>
          </a:bodyPr>
          <a:lstStyle/>
          <a:p>
            <a:r>
              <a:rPr lang="vi-VN" sz="2400" b="1">
                <a:latin typeface="Arial"/>
                <a:cs typeface="Arial"/>
              </a:rPr>
              <a:t>2.2.6. Airflow</a:t>
            </a:r>
            <a:endParaRPr lang="vi-VN" sz="2400">
              <a:latin typeface="Arial"/>
              <a:cs typeface="Arial"/>
            </a:endParaRPr>
          </a:p>
        </p:txBody>
      </p:sp>
    </p:spTree>
    <p:extLst>
      <p:ext uri="{BB962C8B-B14F-4D97-AF65-F5344CB8AC3E}">
        <p14:creationId xmlns:p14="http://schemas.microsoft.com/office/powerpoint/2010/main" val="2588901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15</a:t>
            </a:fld>
            <a:endParaRPr lang="en-US"/>
          </a:p>
        </p:txBody>
      </p:sp>
      <p:sp>
        <p:nvSpPr>
          <p:cNvPr id="7" name="Title 6">
            <a:extLst>
              <a:ext uri="{FF2B5EF4-FFF2-40B4-BE49-F238E27FC236}">
                <a16:creationId xmlns:a16="http://schemas.microsoft.com/office/drawing/2014/main" id="{B317F6E4-7B65-331D-77F9-3A7AEC0B1ABC}"/>
              </a:ext>
            </a:extLst>
          </p:cNvPr>
          <p:cNvSpPr>
            <a:spLocks noGrp="1"/>
          </p:cNvSpPr>
          <p:nvPr>
            <p:ph type="title"/>
          </p:nvPr>
        </p:nvSpPr>
        <p:spPr/>
        <p:txBody>
          <a:bodyPr lIns="91440" tIns="45720" rIns="91440" bIns="45720" anchor="t"/>
          <a:lstStyle/>
          <a:p>
            <a:r>
              <a:rPr lang="en-US">
                <a:solidFill>
                  <a:srgbClr val="FFFFFF"/>
                </a:solidFill>
                <a:latin typeface="Lato"/>
                <a:ea typeface="Lato"/>
                <a:cs typeface="Lato"/>
              </a:rPr>
              <a:t>2.3 Data flow </a:t>
            </a:r>
            <a:r>
              <a:rPr lang="en-US" err="1">
                <a:solidFill>
                  <a:srgbClr val="FFFFFF"/>
                </a:solidFill>
                <a:latin typeface="Lato"/>
                <a:ea typeface="Lato"/>
                <a:cs typeface="Lato"/>
              </a:rPr>
              <a:t>và</a:t>
            </a:r>
            <a:r>
              <a:rPr lang="en-US">
                <a:solidFill>
                  <a:srgbClr val="FFFFFF"/>
                </a:solidFill>
                <a:latin typeface="Lato"/>
                <a:ea typeface="Lato"/>
                <a:cs typeface="Lato"/>
              </a:rPr>
              <a:t> component interaction diagrams</a:t>
            </a:r>
          </a:p>
          <a:p>
            <a:endParaRPr lang="en-US"/>
          </a:p>
        </p:txBody>
      </p:sp>
      <p:pic>
        <p:nvPicPr>
          <p:cNvPr id="6" name="Picture 12" descr="Kafka：大量數據搜集與應用的核心技術平台- AI與MarTech研究">
            <a:extLst>
              <a:ext uri="{FF2B5EF4-FFF2-40B4-BE49-F238E27FC236}">
                <a16:creationId xmlns:a16="http://schemas.microsoft.com/office/drawing/2014/main" id="{FE9EDD53-91E6-65E3-9EC7-28490B315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063" y="2606442"/>
            <a:ext cx="2358090" cy="1326427"/>
          </a:xfrm>
          <a:prstGeom prst="rect">
            <a:avLst/>
          </a:prstGeom>
          <a:noFill/>
          <a:extLst>
            <a:ext uri="{909E8E84-426E-40DD-AFC4-6F175D3DCCD1}">
              <a14:hiddenFill xmlns:a14="http://schemas.microsoft.com/office/drawing/2010/main">
                <a:solidFill>
                  <a:srgbClr val="FFFFFF"/>
                </a:solidFill>
              </a14:hiddenFill>
            </a:ext>
          </a:extLst>
        </p:spPr>
      </p:pic>
      <p:pic>
        <p:nvPicPr>
          <p:cNvPr id="8" name="Hình ảnh 7" descr="Spark Streaming — DStreams. A Discretized Stream (DStream) is a… | by Sai  Prabhanj Turaga | Medium">
            <a:extLst>
              <a:ext uri="{FF2B5EF4-FFF2-40B4-BE49-F238E27FC236}">
                <a16:creationId xmlns:a16="http://schemas.microsoft.com/office/drawing/2014/main" id="{43696002-4DCF-F413-61B6-636F302A37D9}"/>
              </a:ext>
            </a:extLst>
          </p:cNvPr>
          <p:cNvPicPr>
            <a:picLocks noChangeAspect="1"/>
          </p:cNvPicPr>
          <p:nvPr/>
        </p:nvPicPr>
        <p:blipFill>
          <a:blip r:embed="rId3"/>
          <a:stretch>
            <a:fillRect/>
          </a:stretch>
        </p:blipFill>
        <p:spPr>
          <a:xfrm>
            <a:off x="5821439" y="2540827"/>
            <a:ext cx="2695575" cy="1695450"/>
          </a:xfrm>
          <a:prstGeom prst="rect">
            <a:avLst/>
          </a:prstGeom>
        </p:spPr>
      </p:pic>
      <p:pic>
        <p:nvPicPr>
          <p:cNvPr id="5" name="Hình ảnh 8" descr="Apache Cassandra - Wikipedia">
            <a:extLst>
              <a:ext uri="{FF2B5EF4-FFF2-40B4-BE49-F238E27FC236}">
                <a16:creationId xmlns:a16="http://schemas.microsoft.com/office/drawing/2014/main" id="{1A3FAFE6-4725-02D5-2AA4-A3AFE3375F38}"/>
              </a:ext>
            </a:extLst>
          </p:cNvPr>
          <p:cNvPicPr>
            <a:picLocks noChangeAspect="1"/>
          </p:cNvPicPr>
          <p:nvPr/>
        </p:nvPicPr>
        <p:blipFill>
          <a:blip r:embed="rId4"/>
          <a:stretch>
            <a:fillRect/>
          </a:stretch>
        </p:blipFill>
        <p:spPr>
          <a:xfrm>
            <a:off x="9095121" y="2442318"/>
            <a:ext cx="2609850" cy="1752600"/>
          </a:xfrm>
          <a:prstGeom prst="rect">
            <a:avLst/>
          </a:prstGeom>
        </p:spPr>
      </p:pic>
      <p:cxnSp>
        <p:nvCxnSpPr>
          <p:cNvPr id="14" name="Đường kết nối Mũi tên Thẳng 10">
            <a:extLst>
              <a:ext uri="{FF2B5EF4-FFF2-40B4-BE49-F238E27FC236}">
                <a16:creationId xmlns:a16="http://schemas.microsoft.com/office/drawing/2014/main" id="{AD824E3F-854B-2E14-B5B8-D7E52A5F0088}"/>
              </a:ext>
            </a:extLst>
          </p:cNvPr>
          <p:cNvCxnSpPr>
            <a:cxnSpLocks/>
          </p:cNvCxnSpPr>
          <p:nvPr/>
        </p:nvCxnSpPr>
        <p:spPr>
          <a:xfrm flipV="1">
            <a:off x="8517014" y="3318618"/>
            <a:ext cx="57810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 name="Hình ảnh 11" descr="Data sources line icon on white Royalty Free Vector Image">
            <a:extLst>
              <a:ext uri="{FF2B5EF4-FFF2-40B4-BE49-F238E27FC236}">
                <a16:creationId xmlns:a16="http://schemas.microsoft.com/office/drawing/2014/main" id="{BE9E492A-E188-64B8-F4C3-FA153BDC8A90}"/>
              </a:ext>
            </a:extLst>
          </p:cNvPr>
          <p:cNvPicPr>
            <a:picLocks noChangeAspect="1"/>
          </p:cNvPicPr>
          <p:nvPr/>
        </p:nvPicPr>
        <p:blipFill>
          <a:blip r:embed="rId5"/>
          <a:srcRect l="10927" t="9707" r="11322" b="12893"/>
          <a:stretch/>
        </p:blipFill>
        <p:spPr>
          <a:xfrm>
            <a:off x="227005" y="2409027"/>
            <a:ext cx="1694745" cy="1827250"/>
          </a:xfrm>
          <a:prstGeom prst="rect">
            <a:avLst/>
          </a:prstGeom>
        </p:spPr>
      </p:pic>
      <p:cxnSp>
        <p:nvCxnSpPr>
          <p:cNvPr id="16" name="Đường kết nối Mũi tên Thẳng 12">
            <a:extLst>
              <a:ext uri="{FF2B5EF4-FFF2-40B4-BE49-F238E27FC236}">
                <a16:creationId xmlns:a16="http://schemas.microsoft.com/office/drawing/2014/main" id="{518ED992-F93F-96DE-56AA-97F87AD13C78}"/>
              </a:ext>
            </a:extLst>
          </p:cNvPr>
          <p:cNvCxnSpPr>
            <a:cxnSpLocks/>
          </p:cNvCxnSpPr>
          <p:nvPr/>
        </p:nvCxnSpPr>
        <p:spPr>
          <a:xfrm>
            <a:off x="1921750" y="3322652"/>
            <a:ext cx="554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Đường kết nối Mũi tên Thẳng 14">
            <a:extLst>
              <a:ext uri="{FF2B5EF4-FFF2-40B4-BE49-F238E27FC236}">
                <a16:creationId xmlns:a16="http://schemas.microsoft.com/office/drawing/2014/main" id="{6D631118-C546-B8DD-A22D-7AFA996BCEFC}"/>
              </a:ext>
            </a:extLst>
          </p:cNvPr>
          <p:cNvCxnSpPr>
            <a:cxnSpLocks/>
          </p:cNvCxnSpPr>
          <p:nvPr/>
        </p:nvCxnSpPr>
        <p:spPr>
          <a:xfrm flipV="1">
            <a:off x="5219383" y="3318619"/>
            <a:ext cx="554433" cy="4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0133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16</a:t>
            </a:fld>
            <a:endParaRPr lang="en-US"/>
          </a:p>
        </p:txBody>
      </p:sp>
      <p:sp>
        <p:nvSpPr>
          <p:cNvPr id="7" name="Title 6">
            <a:extLst>
              <a:ext uri="{FF2B5EF4-FFF2-40B4-BE49-F238E27FC236}">
                <a16:creationId xmlns:a16="http://schemas.microsoft.com/office/drawing/2014/main" id="{B317F6E4-7B65-331D-77F9-3A7AEC0B1ABC}"/>
              </a:ext>
            </a:extLst>
          </p:cNvPr>
          <p:cNvSpPr>
            <a:spLocks noGrp="1"/>
          </p:cNvSpPr>
          <p:nvPr>
            <p:ph type="title"/>
          </p:nvPr>
        </p:nvSpPr>
        <p:spPr/>
        <p:txBody>
          <a:bodyPr lIns="91440" tIns="45720" rIns="91440" bIns="45720" anchor="t"/>
          <a:lstStyle/>
          <a:p>
            <a:r>
              <a:rPr lang="en-US">
                <a:solidFill>
                  <a:srgbClr val="FFFFFF"/>
                </a:solidFill>
                <a:latin typeface="Lato"/>
                <a:ea typeface="Lato"/>
                <a:cs typeface="Lato"/>
              </a:rPr>
              <a:t>2.3 Data flow và component interaction diagrams</a:t>
            </a:r>
            <a:endParaRPr lang="en-US" err="1"/>
          </a:p>
        </p:txBody>
      </p:sp>
      <p:pic>
        <p:nvPicPr>
          <p:cNvPr id="9" name="Hình ảnh 8" descr="Apache Cassandra - Wikipedia">
            <a:extLst>
              <a:ext uri="{FF2B5EF4-FFF2-40B4-BE49-F238E27FC236}">
                <a16:creationId xmlns:a16="http://schemas.microsoft.com/office/drawing/2014/main" id="{DAE4D4AC-C46E-5F92-1A39-9799DD440E35}"/>
              </a:ext>
            </a:extLst>
          </p:cNvPr>
          <p:cNvPicPr>
            <a:picLocks noChangeAspect="1"/>
          </p:cNvPicPr>
          <p:nvPr/>
        </p:nvPicPr>
        <p:blipFill>
          <a:blip r:embed="rId2"/>
          <a:stretch>
            <a:fillRect/>
          </a:stretch>
        </p:blipFill>
        <p:spPr>
          <a:xfrm>
            <a:off x="9229579" y="2531822"/>
            <a:ext cx="2609850" cy="1752600"/>
          </a:xfrm>
          <a:prstGeom prst="rect">
            <a:avLst/>
          </a:prstGeom>
        </p:spPr>
      </p:pic>
      <p:cxnSp>
        <p:nvCxnSpPr>
          <p:cNvPr id="11" name="Đường kết nối Mũi tên Thẳng 10">
            <a:extLst>
              <a:ext uri="{FF2B5EF4-FFF2-40B4-BE49-F238E27FC236}">
                <a16:creationId xmlns:a16="http://schemas.microsoft.com/office/drawing/2014/main" id="{C6E67F38-5781-2434-B3C2-E0DDC56F7B2F}"/>
              </a:ext>
            </a:extLst>
          </p:cNvPr>
          <p:cNvCxnSpPr>
            <a:cxnSpLocks/>
          </p:cNvCxnSpPr>
          <p:nvPr/>
        </p:nvCxnSpPr>
        <p:spPr>
          <a:xfrm>
            <a:off x="8651473" y="3408122"/>
            <a:ext cx="692928" cy="20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Hình ảnh 11" descr="Data sources line icon on white Royalty Free Vector Image">
            <a:extLst>
              <a:ext uri="{FF2B5EF4-FFF2-40B4-BE49-F238E27FC236}">
                <a16:creationId xmlns:a16="http://schemas.microsoft.com/office/drawing/2014/main" id="{4EEF6C39-D87D-C4B7-E3F9-91410AA1A906}"/>
              </a:ext>
            </a:extLst>
          </p:cNvPr>
          <p:cNvPicPr>
            <a:picLocks noChangeAspect="1"/>
          </p:cNvPicPr>
          <p:nvPr/>
        </p:nvPicPr>
        <p:blipFill>
          <a:blip r:embed="rId3"/>
          <a:srcRect l="10927" t="9707" r="11322" b="12893"/>
          <a:stretch/>
        </p:blipFill>
        <p:spPr>
          <a:xfrm>
            <a:off x="361463" y="2498531"/>
            <a:ext cx="1694745" cy="1827250"/>
          </a:xfrm>
          <a:prstGeom prst="rect">
            <a:avLst/>
          </a:prstGeom>
        </p:spPr>
      </p:pic>
      <p:cxnSp>
        <p:nvCxnSpPr>
          <p:cNvPr id="13" name="Đường kết nối Mũi tên Thẳng 12">
            <a:extLst>
              <a:ext uri="{FF2B5EF4-FFF2-40B4-BE49-F238E27FC236}">
                <a16:creationId xmlns:a16="http://schemas.microsoft.com/office/drawing/2014/main" id="{4A363312-E63D-36F2-6024-21F639AE5D68}"/>
              </a:ext>
            </a:extLst>
          </p:cNvPr>
          <p:cNvCxnSpPr>
            <a:cxnSpLocks/>
          </p:cNvCxnSpPr>
          <p:nvPr/>
        </p:nvCxnSpPr>
        <p:spPr>
          <a:xfrm>
            <a:off x="2045770" y="3401718"/>
            <a:ext cx="543994" cy="104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 name="Hình ảnh 4" descr="Hadoop là gì? Hiểu thêm về kiến trúc của Hadoop | TopDev">
            <a:extLst>
              <a:ext uri="{FF2B5EF4-FFF2-40B4-BE49-F238E27FC236}">
                <a16:creationId xmlns:a16="http://schemas.microsoft.com/office/drawing/2014/main" id="{E4BA3B94-3DE9-5C98-FA6B-566334B0E878}"/>
              </a:ext>
            </a:extLst>
          </p:cNvPr>
          <p:cNvPicPr>
            <a:picLocks noChangeAspect="1"/>
          </p:cNvPicPr>
          <p:nvPr/>
        </p:nvPicPr>
        <p:blipFill>
          <a:blip r:embed="rId4"/>
          <a:stretch>
            <a:fillRect/>
          </a:stretch>
        </p:blipFill>
        <p:spPr>
          <a:xfrm>
            <a:off x="2610642" y="2498531"/>
            <a:ext cx="2743200" cy="1827250"/>
          </a:xfrm>
          <a:prstGeom prst="rect">
            <a:avLst/>
          </a:prstGeom>
        </p:spPr>
      </p:pic>
      <p:pic>
        <p:nvPicPr>
          <p:cNvPr id="14" name="Hình ảnh 13" descr="Apache Spark - Wikipedia">
            <a:extLst>
              <a:ext uri="{FF2B5EF4-FFF2-40B4-BE49-F238E27FC236}">
                <a16:creationId xmlns:a16="http://schemas.microsoft.com/office/drawing/2014/main" id="{2F8EBC1A-1095-9F5C-2496-8D8B905CC36D}"/>
              </a:ext>
            </a:extLst>
          </p:cNvPr>
          <p:cNvPicPr>
            <a:picLocks noChangeAspect="1"/>
          </p:cNvPicPr>
          <p:nvPr/>
        </p:nvPicPr>
        <p:blipFill>
          <a:blip r:embed="rId5"/>
          <a:stretch>
            <a:fillRect/>
          </a:stretch>
        </p:blipFill>
        <p:spPr>
          <a:xfrm>
            <a:off x="5908275" y="2695946"/>
            <a:ext cx="2743198" cy="1424353"/>
          </a:xfrm>
          <a:prstGeom prst="rect">
            <a:avLst/>
          </a:prstGeom>
        </p:spPr>
      </p:pic>
      <p:cxnSp>
        <p:nvCxnSpPr>
          <p:cNvPr id="15" name="Đường kết nối Mũi tên Thẳng 14">
            <a:extLst>
              <a:ext uri="{FF2B5EF4-FFF2-40B4-BE49-F238E27FC236}">
                <a16:creationId xmlns:a16="http://schemas.microsoft.com/office/drawing/2014/main" id="{B76F8A71-4322-68E7-5A78-418D598E4EA1}"/>
              </a:ext>
            </a:extLst>
          </p:cNvPr>
          <p:cNvCxnSpPr>
            <a:cxnSpLocks/>
          </p:cNvCxnSpPr>
          <p:nvPr/>
        </p:nvCxnSpPr>
        <p:spPr>
          <a:xfrm flipV="1">
            <a:off x="5353842" y="3408123"/>
            <a:ext cx="554433" cy="4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8134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C3395-81FC-393F-6558-602440136EF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43519C7-1801-35CA-BE89-BA9A4765D95F}"/>
              </a:ext>
            </a:extLst>
          </p:cNvPr>
          <p:cNvSpPr>
            <a:spLocks noGrp="1"/>
          </p:cNvSpPr>
          <p:nvPr>
            <p:ph type="title"/>
          </p:nvPr>
        </p:nvSpPr>
        <p:spPr>
          <a:xfrm>
            <a:off x="2773115" y="3020240"/>
            <a:ext cx="6645769" cy="817519"/>
          </a:xfrm>
        </p:spPr>
        <p:txBody>
          <a:bodyPr lIns="91440" tIns="45720" rIns="91440" bIns="45720" anchor="t"/>
          <a:lstStyle/>
          <a:p>
            <a:r>
              <a:rPr lang="en-US">
                <a:latin typeface="Lato"/>
                <a:ea typeface="Lato"/>
                <a:cs typeface="Lato"/>
              </a:rPr>
              <a:t>3. Bài học kinh nghiệm</a:t>
            </a:r>
            <a:endParaRPr lang="en-US" err="1"/>
          </a:p>
        </p:txBody>
      </p:sp>
    </p:spTree>
    <p:extLst>
      <p:ext uri="{BB962C8B-B14F-4D97-AF65-F5344CB8AC3E}">
        <p14:creationId xmlns:p14="http://schemas.microsoft.com/office/powerpoint/2010/main" val="296753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F1135-B670-BF3F-BAE8-CDA7DA6706C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14E6B2-023F-DEB1-3740-A3CD5DD71B43}"/>
              </a:ext>
            </a:extLst>
          </p:cNvPr>
          <p:cNvSpPr>
            <a:spLocks noGrp="1"/>
          </p:cNvSpPr>
          <p:nvPr>
            <p:ph type="sldNum" sz="quarter" idx="12"/>
          </p:nvPr>
        </p:nvSpPr>
        <p:spPr/>
        <p:txBody>
          <a:bodyPr/>
          <a:lstStyle/>
          <a:p>
            <a:fld id="{9EA0BE3B-158A-4EDF-80DC-E394A0D1600F}" type="slidenum">
              <a:rPr lang="en-US" smtClean="0"/>
              <a:pPr/>
              <a:t>18</a:t>
            </a:fld>
            <a:endParaRPr lang="en-US"/>
          </a:p>
        </p:txBody>
      </p:sp>
      <p:sp>
        <p:nvSpPr>
          <p:cNvPr id="7" name="Title 6">
            <a:extLst>
              <a:ext uri="{FF2B5EF4-FFF2-40B4-BE49-F238E27FC236}">
                <a16:creationId xmlns:a16="http://schemas.microsoft.com/office/drawing/2014/main" id="{6C40CB79-BB74-CBAB-D27D-FDE262634FE6}"/>
              </a:ext>
            </a:extLst>
          </p:cNvPr>
          <p:cNvSpPr>
            <a:spLocks noGrp="1"/>
          </p:cNvSpPr>
          <p:nvPr>
            <p:ph type="title"/>
          </p:nvPr>
        </p:nvSpPr>
        <p:spPr/>
        <p:txBody>
          <a:bodyPr lIns="91440" tIns="45720" rIns="91440" bIns="45720" anchor="t"/>
          <a:lstStyle/>
          <a:p>
            <a:r>
              <a:rPr lang="en-US">
                <a:latin typeface="Lato"/>
                <a:ea typeface="Lato"/>
                <a:cs typeface="Lato"/>
              </a:rPr>
              <a:t>3.1. Khả năng chịu lỗi với kafka broker</a:t>
            </a:r>
            <a:endParaRPr lang="en-US" err="1"/>
          </a:p>
        </p:txBody>
      </p:sp>
      <p:sp>
        <p:nvSpPr>
          <p:cNvPr id="2" name="AutoShape 6" descr="Kafka - Khái niệm cơ bản (Part 1) - Viblo">
            <a:extLst>
              <a:ext uri="{FF2B5EF4-FFF2-40B4-BE49-F238E27FC236}">
                <a16:creationId xmlns:a16="http://schemas.microsoft.com/office/drawing/2014/main" id="{3645EBF2-9AE1-9231-D1DD-2227896C2EF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1" name="TextBox 10">
            <a:extLst>
              <a:ext uri="{FF2B5EF4-FFF2-40B4-BE49-F238E27FC236}">
                <a16:creationId xmlns:a16="http://schemas.microsoft.com/office/drawing/2014/main" id="{48D0EDE3-F532-EC48-4E57-F2370A6FD25A}"/>
              </a:ext>
            </a:extLst>
          </p:cNvPr>
          <p:cNvSpPr txBox="1"/>
          <p:nvPr/>
        </p:nvSpPr>
        <p:spPr>
          <a:xfrm>
            <a:off x="544147" y="1690062"/>
            <a:ext cx="4442791" cy="3477875"/>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vi-VN" sz="2000" b="1">
                <a:latin typeface="Arial"/>
                <a:cs typeface="Arial"/>
              </a:rPr>
              <a:t>Context: </a:t>
            </a:r>
            <a:r>
              <a:rPr lang="vi-VN" sz="2000">
                <a:latin typeface="Arial"/>
                <a:cs typeface="Arial"/>
              </a:rPr>
              <a:t>Hệ thống xử lý file lớn từ database, gửi vào Kafka qua container trong thời gian dài.</a:t>
            </a:r>
          </a:p>
          <a:p>
            <a:pPr marL="342900" indent="-342900">
              <a:buFont typeface="Arial" panose="020B0604020202020204" pitchFamily="34" charset="0"/>
              <a:buChar char="•"/>
            </a:pPr>
            <a:r>
              <a:rPr lang="vi-VN" sz="2000" b="1">
                <a:latin typeface="Arial"/>
                <a:cs typeface="Arial"/>
              </a:rPr>
              <a:t>Thách thức: </a:t>
            </a:r>
            <a:r>
              <a:rPr lang="vi-VN" sz="2000">
                <a:latin typeface="Arial"/>
                <a:cs typeface="Arial"/>
              </a:rPr>
              <a:t>Dữ liệu lớn nhanh gây quá tải, mất dữ liệu khi broker chết và khởi động lại.</a:t>
            </a:r>
          </a:p>
          <a:p>
            <a:pPr marL="342900" indent="-342900">
              <a:buFont typeface="Arial" panose="020B0604020202020204" pitchFamily="34" charset="0"/>
              <a:buChar char="•"/>
            </a:pPr>
            <a:r>
              <a:rPr lang="vi-VN" sz="2000" b="1">
                <a:latin typeface="Arial"/>
                <a:cs typeface="Arial"/>
              </a:rPr>
              <a:t>Impact: </a:t>
            </a:r>
            <a:r>
              <a:rPr lang="vi-VN" sz="2000">
                <a:latin typeface="Arial"/>
                <a:cs typeface="Arial"/>
              </a:rPr>
              <a:t>Hệ thống chậm, crash, mất dữ liệu.</a:t>
            </a:r>
          </a:p>
          <a:p>
            <a:pPr marL="342900" indent="-342900">
              <a:buFont typeface="Arial" panose="020B0604020202020204" pitchFamily="34" charset="0"/>
              <a:buChar char="•"/>
            </a:pPr>
            <a:r>
              <a:rPr lang="vi-VN" sz="2000" b="1">
                <a:latin typeface="Arial"/>
                <a:cs typeface="Arial"/>
              </a:rPr>
              <a:t>Giải pháp: </a:t>
            </a:r>
            <a:r>
              <a:rPr lang="vi-VN" sz="2000">
                <a:latin typeface="Arial"/>
                <a:cs typeface="Arial"/>
              </a:rPr>
              <a:t>Thêm broker với nhiều partition để khôi phục và tránh mất dữ liệu.</a:t>
            </a:r>
          </a:p>
        </p:txBody>
      </p:sp>
      <p:pic>
        <p:nvPicPr>
          <p:cNvPr id="5128" name="Picture 8" descr="How to create multiple brokers in Apache Kafka">
            <a:extLst>
              <a:ext uri="{FF2B5EF4-FFF2-40B4-BE49-F238E27FC236}">
                <a16:creationId xmlns:a16="http://schemas.microsoft.com/office/drawing/2014/main" id="{0B0839C5-B95A-B6EB-D755-5B21D0A8C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4300" y="1823685"/>
            <a:ext cx="6681909" cy="321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997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B6C4E-863D-EF63-E8BD-18BC91D6AF2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1A2EFC-325B-C51D-6F29-55A7B3F5E360}"/>
              </a:ext>
            </a:extLst>
          </p:cNvPr>
          <p:cNvSpPr>
            <a:spLocks noGrp="1"/>
          </p:cNvSpPr>
          <p:nvPr>
            <p:ph type="sldNum" sz="quarter" idx="12"/>
          </p:nvPr>
        </p:nvSpPr>
        <p:spPr/>
        <p:txBody>
          <a:bodyPr/>
          <a:lstStyle/>
          <a:p>
            <a:fld id="{9EA0BE3B-158A-4EDF-80DC-E394A0D1600F}" type="slidenum">
              <a:rPr lang="en-US" smtClean="0"/>
              <a:pPr/>
              <a:t>19</a:t>
            </a:fld>
            <a:endParaRPr lang="en-US"/>
          </a:p>
        </p:txBody>
      </p:sp>
      <p:sp>
        <p:nvSpPr>
          <p:cNvPr id="7" name="Title 6">
            <a:extLst>
              <a:ext uri="{FF2B5EF4-FFF2-40B4-BE49-F238E27FC236}">
                <a16:creationId xmlns:a16="http://schemas.microsoft.com/office/drawing/2014/main" id="{B6FBAD4B-7E27-D453-EBB8-3FC9EC4D0AD3}"/>
              </a:ext>
            </a:extLst>
          </p:cNvPr>
          <p:cNvSpPr>
            <a:spLocks noGrp="1"/>
          </p:cNvSpPr>
          <p:nvPr>
            <p:ph type="title"/>
          </p:nvPr>
        </p:nvSpPr>
        <p:spPr/>
        <p:txBody>
          <a:bodyPr lIns="91440" tIns="45720" rIns="91440" bIns="45720" anchor="t"/>
          <a:lstStyle/>
          <a:p>
            <a:r>
              <a:rPr lang="en-US">
                <a:latin typeface="Lato"/>
                <a:ea typeface="Lato"/>
                <a:cs typeface="Lato"/>
              </a:rPr>
              <a:t>3.2. Thực hiện song song các task của DAG</a:t>
            </a:r>
            <a:endParaRPr lang="en-US" err="1"/>
          </a:p>
        </p:txBody>
      </p:sp>
      <p:sp>
        <p:nvSpPr>
          <p:cNvPr id="2" name="AutoShape 6" descr="Kafka - Khái niệm cơ bản (Part 1) - Viblo">
            <a:extLst>
              <a:ext uri="{FF2B5EF4-FFF2-40B4-BE49-F238E27FC236}">
                <a16:creationId xmlns:a16="http://schemas.microsoft.com/office/drawing/2014/main" id="{1ED6E176-40A5-56A9-07B2-BE0088C0C8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1" name="TextBox 10">
            <a:extLst>
              <a:ext uri="{FF2B5EF4-FFF2-40B4-BE49-F238E27FC236}">
                <a16:creationId xmlns:a16="http://schemas.microsoft.com/office/drawing/2014/main" id="{73CF657B-5A4A-1D66-0BF5-EE2CD60C1F35}"/>
              </a:ext>
            </a:extLst>
          </p:cNvPr>
          <p:cNvSpPr txBox="1"/>
          <p:nvPr/>
        </p:nvSpPr>
        <p:spPr>
          <a:xfrm>
            <a:off x="593243" y="1579597"/>
            <a:ext cx="4929980" cy="3785652"/>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vi-VN" sz="2000" b="1"/>
              <a:t>Context</a:t>
            </a:r>
            <a:r>
              <a:rPr lang="vi-VN" sz="2000"/>
              <a:t>: DAG xử lý file gồm 2 bước: process và gửi đến Kafka, dữ liệu lớn cần xử lý tuần tự.</a:t>
            </a:r>
          </a:p>
          <a:p>
            <a:pPr marL="342900" indent="-342900">
              <a:buFont typeface="Arial" panose="020B0604020202020204" pitchFamily="34" charset="0"/>
              <a:buChar char="•"/>
            </a:pPr>
            <a:r>
              <a:rPr lang="vi-VN" sz="2000" b="1"/>
              <a:t>Thách thức</a:t>
            </a:r>
            <a:r>
              <a:rPr lang="vi-VN" sz="2000"/>
              <a:t>: Dữ liệu lớn khiến việc retry khi broker lỗi tốn tài nguyên và thời gian.</a:t>
            </a:r>
          </a:p>
          <a:p>
            <a:pPr marL="342900" indent="-342900">
              <a:buFont typeface="Arial" panose="020B0604020202020204" pitchFamily="34" charset="0"/>
              <a:buChar char="•"/>
            </a:pPr>
            <a:r>
              <a:rPr lang="vi-VN" sz="2000" b="1"/>
              <a:t>Impact</a:t>
            </a:r>
            <a:r>
              <a:rPr lang="vi-VN" sz="2000"/>
              <a:t>: Hệ thống chậm, tắc nghẽn, và có nguy cơ crash.</a:t>
            </a:r>
          </a:p>
          <a:p>
            <a:pPr marL="342900" indent="-342900">
              <a:buFont typeface="Arial" panose="020B0604020202020204" pitchFamily="34" charset="0"/>
              <a:buChar char="•"/>
            </a:pPr>
            <a:r>
              <a:rPr lang="vi-VN" sz="2000" b="1"/>
              <a:t>Giải pháp</a:t>
            </a:r>
            <a:r>
              <a:rPr lang="vi-VN" sz="2000"/>
              <a:t>: Chia luồng song song cho process và send_data, mỗi luồng xử lý một phần dữ liệu, giảm ảnh hưởng khi broker gặp lỗi.</a:t>
            </a:r>
            <a:endParaRPr lang="vi-VN" sz="2000">
              <a:latin typeface="Arial"/>
              <a:cs typeface="Arial"/>
            </a:endParaRPr>
          </a:p>
        </p:txBody>
      </p:sp>
      <p:pic>
        <p:nvPicPr>
          <p:cNvPr id="9220" name="Picture 4" descr="python - Airflow parallel tasks with subtasks - Stack Overflow">
            <a:extLst>
              <a:ext uri="{FF2B5EF4-FFF2-40B4-BE49-F238E27FC236}">
                <a16:creationId xmlns:a16="http://schemas.microsoft.com/office/drawing/2014/main" id="{A12EB241-B313-F047-A725-2B1ADBD9E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6017" y="1572001"/>
            <a:ext cx="5902740" cy="3872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82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737FC17F-78B9-4DA3-B1E3-B6651CB174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6634" y="331380"/>
            <a:ext cx="3174367" cy="952975"/>
          </a:xfrm>
          <a:prstGeom prst="rect">
            <a:avLst/>
          </a:prstGeom>
        </p:spPr>
      </p:pic>
      <p:sp>
        <p:nvSpPr>
          <p:cNvPr id="3" name="Title 6">
            <a:extLst>
              <a:ext uri="{FF2B5EF4-FFF2-40B4-BE49-F238E27FC236}">
                <a16:creationId xmlns:a16="http://schemas.microsoft.com/office/drawing/2014/main" id="{5702E00C-3125-4CD1-A5F8-64723BF48E3E}"/>
              </a:ext>
            </a:extLst>
          </p:cNvPr>
          <p:cNvSpPr txBox="1">
            <a:spLocks/>
          </p:cNvSpPr>
          <p:nvPr/>
        </p:nvSpPr>
        <p:spPr>
          <a:xfrm>
            <a:off x="386634" y="1566270"/>
            <a:ext cx="5658178" cy="1641106"/>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a:t>Lichess BigData Processing</a:t>
            </a:r>
          </a:p>
        </p:txBody>
      </p:sp>
      <p:sp>
        <p:nvSpPr>
          <p:cNvPr id="4" name="Title 6">
            <a:extLst>
              <a:ext uri="{FF2B5EF4-FFF2-40B4-BE49-F238E27FC236}">
                <a16:creationId xmlns:a16="http://schemas.microsoft.com/office/drawing/2014/main" id="{72BF49D9-2FCE-4950-8B1C-F580CC18F4C9}"/>
              </a:ext>
            </a:extLst>
          </p:cNvPr>
          <p:cNvSpPr txBox="1">
            <a:spLocks/>
          </p:cNvSpPr>
          <p:nvPr/>
        </p:nvSpPr>
        <p:spPr>
          <a:xfrm>
            <a:off x="386634" y="3365399"/>
            <a:ext cx="7342482" cy="848793"/>
          </a:xfrm>
          <a:prstGeom prst="rect">
            <a:avLst/>
          </a:prstGeom>
        </p:spPr>
        <p:txBody>
          <a:bodyPr lIns="91440" tIns="45720" rIns="91440" bIns="45720" anchor="t"/>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err="1">
                <a:latin typeface="Lato"/>
                <a:ea typeface="Lato"/>
                <a:cs typeface="Lato"/>
              </a:rPr>
              <a:t>Nhóm</a:t>
            </a:r>
            <a:r>
              <a:rPr lang="en-US" sz="2800" b="0">
                <a:latin typeface="Lato"/>
                <a:ea typeface="Lato"/>
                <a:cs typeface="Lato"/>
              </a:rPr>
              <a:t> 7 – 154050 – IT4931</a:t>
            </a:r>
          </a:p>
          <a:p>
            <a:r>
              <a:rPr lang="en-US" sz="2800" b="0">
                <a:latin typeface="Lato"/>
                <a:ea typeface="Lato"/>
                <a:cs typeface="Lato"/>
              </a:rPr>
              <a:t>GVHD: Trần Việt Trung</a:t>
            </a:r>
            <a:endParaRPr lang="en-US" sz="2800" b="0"/>
          </a:p>
        </p:txBody>
      </p:sp>
      <p:sp>
        <p:nvSpPr>
          <p:cNvPr id="9" name="Slide Number Placeholder 8">
            <a:extLst>
              <a:ext uri="{FF2B5EF4-FFF2-40B4-BE49-F238E27FC236}">
                <a16:creationId xmlns:a16="http://schemas.microsoft.com/office/drawing/2014/main" id="{99BF4829-01AB-4F75-A03B-DF4FC4C312C6}"/>
              </a:ext>
            </a:extLst>
          </p:cNvPr>
          <p:cNvSpPr>
            <a:spLocks noGrp="1"/>
          </p:cNvSpPr>
          <p:nvPr>
            <p:ph type="sldNum" sz="quarter" idx="12"/>
          </p:nvPr>
        </p:nvSpPr>
        <p:spPr/>
        <p:txBody>
          <a:bodyPr/>
          <a:lstStyle/>
          <a:p>
            <a:fld id="{9EA0BE3B-158A-4EDF-80DC-E394A0D1600F}" type="slidenum">
              <a:rPr lang="en-US" smtClean="0"/>
              <a:pPr/>
              <a:t>2</a:t>
            </a:fld>
            <a:endParaRPr lang="en-US"/>
          </a:p>
        </p:txBody>
      </p:sp>
      <p:sp>
        <p:nvSpPr>
          <p:cNvPr id="5" name="TextBox 4">
            <a:extLst>
              <a:ext uri="{FF2B5EF4-FFF2-40B4-BE49-F238E27FC236}">
                <a16:creationId xmlns:a16="http://schemas.microsoft.com/office/drawing/2014/main" id="{CB5D4A31-9F6D-2D7F-485C-C55EF8D56B7F}"/>
              </a:ext>
            </a:extLst>
          </p:cNvPr>
          <p:cNvSpPr txBox="1"/>
          <p:nvPr/>
        </p:nvSpPr>
        <p:spPr>
          <a:xfrm>
            <a:off x="501894" y="4372215"/>
            <a:ext cx="3493803" cy="1477328"/>
          </a:xfrm>
          <a:prstGeom prst="rect">
            <a:avLst/>
          </a:prstGeom>
          <a:noFill/>
        </p:spPr>
        <p:txBody>
          <a:bodyPr wrap="square" lIns="91440" tIns="45720" rIns="91440" bIns="45720" rtlCol="0" anchor="t">
            <a:spAutoFit/>
          </a:bodyPr>
          <a:lstStyle/>
          <a:p>
            <a:r>
              <a:rPr lang="en-US"/>
              <a:t>Phạm </a:t>
            </a:r>
            <a:r>
              <a:rPr lang="en-US" err="1"/>
              <a:t>Đăng</a:t>
            </a:r>
            <a:r>
              <a:rPr lang="en-US"/>
              <a:t> </a:t>
            </a:r>
            <a:r>
              <a:rPr lang="en-US" err="1"/>
              <a:t>Khuê</a:t>
            </a:r>
            <a:r>
              <a:rPr lang="en-US"/>
              <a:t> 20215406</a:t>
            </a:r>
          </a:p>
          <a:p>
            <a:r>
              <a:rPr lang="en-US"/>
              <a:t>Nguyễn Hoàng Lâm 20210515</a:t>
            </a:r>
            <a:endParaRPr lang="en-US">
              <a:ea typeface="Calibri"/>
              <a:cs typeface="Calibri"/>
            </a:endParaRPr>
          </a:p>
          <a:p>
            <a:r>
              <a:rPr lang="en-US" err="1"/>
              <a:t>Lục</a:t>
            </a:r>
            <a:r>
              <a:rPr lang="en-US"/>
              <a:t> Minh Hoàng 20215379</a:t>
            </a:r>
            <a:endParaRPr lang="en-US">
              <a:ea typeface="Calibri"/>
              <a:cs typeface="Calibri"/>
            </a:endParaRPr>
          </a:p>
          <a:p>
            <a:r>
              <a:rPr lang="en-US" err="1"/>
              <a:t>Trần</a:t>
            </a:r>
            <a:r>
              <a:rPr lang="en-US"/>
              <a:t> Minh </a:t>
            </a:r>
            <a:r>
              <a:rPr lang="en-US" err="1"/>
              <a:t>Chiến</a:t>
            </a:r>
            <a:r>
              <a:rPr lang="en-US"/>
              <a:t> 20215321</a:t>
            </a:r>
            <a:endParaRPr lang="en-US">
              <a:ea typeface="Calibri"/>
              <a:cs typeface="Calibri"/>
            </a:endParaRPr>
          </a:p>
          <a:p>
            <a:r>
              <a:rPr lang="en-US"/>
              <a:t>Tô Thái Linh 20215414</a:t>
            </a:r>
            <a:endParaRPr lang="en-US">
              <a:ea typeface="Calibri"/>
              <a:cs typeface="Calibri"/>
            </a:endParaRPr>
          </a:p>
        </p:txBody>
      </p:sp>
    </p:spTree>
    <p:extLst>
      <p:ext uri="{BB962C8B-B14F-4D97-AF65-F5344CB8AC3E}">
        <p14:creationId xmlns:p14="http://schemas.microsoft.com/office/powerpoint/2010/main" val="743172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5C5CB-A1F9-CE04-1EF3-8CACB0E67BB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4A53D4-FAC6-C178-1A65-29D718867E4B}"/>
              </a:ext>
            </a:extLst>
          </p:cNvPr>
          <p:cNvSpPr>
            <a:spLocks noGrp="1"/>
          </p:cNvSpPr>
          <p:nvPr>
            <p:ph type="sldNum" sz="quarter" idx="12"/>
          </p:nvPr>
        </p:nvSpPr>
        <p:spPr/>
        <p:txBody>
          <a:bodyPr/>
          <a:lstStyle/>
          <a:p>
            <a:fld id="{9EA0BE3B-158A-4EDF-80DC-E394A0D1600F}" type="slidenum">
              <a:rPr lang="en-US" smtClean="0"/>
              <a:pPr/>
              <a:t>20</a:t>
            </a:fld>
            <a:endParaRPr lang="en-US"/>
          </a:p>
        </p:txBody>
      </p:sp>
      <p:sp>
        <p:nvSpPr>
          <p:cNvPr id="7" name="Title 6">
            <a:extLst>
              <a:ext uri="{FF2B5EF4-FFF2-40B4-BE49-F238E27FC236}">
                <a16:creationId xmlns:a16="http://schemas.microsoft.com/office/drawing/2014/main" id="{A5CE39FC-9710-AC93-3043-5D5857FC6351}"/>
              </a:ext>
            </a:extLst>
          </p:cNvPr>
          <p:cNvSpPr>
            <a:spLocks noGrp="1"/>
          </p:cNvSpPr>
          <p:nvPr>
            <p:ph type="title"/>
          </p:nvPr>
        </p:nvSpPr>
        <p:spPr/>
        <p:txBody>
          <a:bodyPr lIns="91440" tIns="45720" rIns="91440" bIns="45720" anchor="t"/>
          <a:lstStyle/>
          <a:p>
            <a:r>
              <a:rPr lang="en-US">
                <a:latin typeface="Lato"/>
                <a:ea typeface="Lato"/>
                <a:cs typeface="Lato"/>
              </a:rPr>
              <a:t>3.3. Khả năng chịu lỗi của task DAG</a:t>
            </a:r>
            <a:endParaRPr lang="en-US" err="1"/>
          </a:p>
        </p:txBody>
      </p:sp>
      <p:sp>
        <p:nvSpPr>
          <p:cNvPr id="2" name="AutoShape 6" descr="Kafka - Khái niệm cơ bản (Part 1) - Viblo">
            <a:extLst>
              <a:ext uri="{FF2B5EF4-FFF2-40B4-BE49-F238E27FC236}">
                <a16:creationId xmlns:a16="http://schemas.microsoft.com/office/drawing/2014/main" id="{30443E33-0FDF-6656-E734-42162C0A91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1" name="TextBox 10">
            <a:extLst>
              <a:ext uri="{FF2B5EF4-FFF2-40B4-BE49-F238E27FC236}">
                <a16:creationId xmlns:a16="http://schemas.microsoft.com/office/drawing/2014/main" id="{632098AD-F7AD-21F7-D45A-D7554F02807F}"/>
              </a:ext>
            </a:extLst>
          </p:cNvPr>
          <p:cNvSpPr txBox="1"/>
          <p:nvPr/>
        </p:nvSpPr>
        <p:spPr>
          <a:xfrm>
            <a:off x="593243" y="1579597"/>
            <a:ext cx="4616996" cy="4115458"/>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vi-VN" sz="2000" b="1"/>
              <a:t>Context: </a:t>
            </a:r>
            <a:r>
              <a:rPr lang="vi-VN" sz="2000"/>
              <a:t>DAG xử lý file gồm 2 bước: process và send_data, broker có thể chết vĩnh viễn trong quá trình send_data.</a:t>
            </a:r>
          </a:p>
          <a:p>
            <a:pPr marL="342900" indent="-342900">
              <a:buFont typeface="Arial" panose="020B0604020202020204" pitchFamily="34" charset="0"/>
              <a:buChar char="•"/>
            </a:pPr>
            <a:r>
              <a:rPr lang="vi-VN" sz="2000" b="1"/>
              <a:t>Thách thức: </a:t>
            </a:r>
            <a:r>
              <a:rPr lang="vi-VN" sz="2000"/>
              <a:t>Luồng liên quan đến broker chết không thể gửi dữ liệu đến Kafka.</a:t>
            </a:r>
          </a:p>
          <a:p>
            <a:pPr marL="342900" indent="-342900">
              <a:buFont typeface="Arial" panose="020B0604020202020204" pitchFamily="34" charset="0"/>
              <a:buChar char="•"/>
            </a:pPr>
            <a:r>
              <a:rPr lang="vi-VN" sz="2000" b="1"/>
              <a:t>Impact: </a:t>
            </a:r>
            <a:r>
              <a:rPr lang="vi-VN" sz="2000"/>
              <a:t>Mất dữ liệu tại các luồng do broker chết quản lý.</a:t>
            </a:r>
          </a:p>
          <a:p>
            <a:pPr marL="342900" indent="-342900">
              <a:buFont typeface="Arial" panose="020B0604020202020204" pitchFamily="34" charset="0"/>
              <a:buChar char="•"/>
            </a:pPr>
            <a:r>
              <a:rPr lang="vi-VN" sz="2000" b="1"/>
              <a:t>Giải pháp: </a:t>
            </a:r>
            <a:r>
              <a:rPr lang="vi-VN" sz="2000"/>
              <a:t>Thêm task retry_task để thu thập dữ liệu từ các luồng bị ảnh hưởng và gửi đến broker còn hoạt động.</a:t>
            </a:r>
            <a:endParaRPr lang="vi-VN" sz="2000">
              <a:latin typeface="Arial"/>
              <a:cs typeface="Arial"/>
            </a:endParaRPr>
          </a:p>
        </p:txBody>
      </p:sp>
      <p:pic>
        <p:nvPicPr>
          <p:cNvPr id="10245" name="Picture 5" descr="Retry for TaskGroup · Issue #21867 · apache/airflow · GitHub">
            <a:extLst>
              <a:ext uri="{FF2B5EF4-FFF2-40B4-BE49-F238E27FC236}">
                <a16:creationId xmlns:a16="http://schemas.microsoft.com/office/drawing/2014/main" id="{F3558085-B2B2-A55A-1A6A-ADFF9280A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624" y="1935867"/>
            <a:ext cx="6629087" cy="2986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631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73DEB-88AA-A1B0-D49B-6CAC5097E96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A9E76C7-08A0-FCAA-0A46-A45209D25365}"/>
              </a:ext>
            </a:extLst>
          </p:cNvPr>
          <p:cNvSpPr>
            <a:spLocks noGrp="1"/>
          </p:cNvSpPr>
          <p:nvPr>
            <p:ph type="title"/>
          </p:nvPr>
        </p:nvSpPr>
        <p:spPr>
          <a:xfrm>
            <a:off x="2773115" y="3020240"/>
            <a:ext cx="6645769" cy="817519"/>
          </a:xfrm>
        </p:spPr>
        <p:txBody>
          <a:bodyPr lIns="91440" tIns="45720" rIns="91440" bIns="45720" anchor="t"/>
          <a:lstStyle/>
          <a:p>
            <a:r>
              <a:rPr lang="en-US">
                <a:latin typeface="Lato"/>
                <a:ea typeface="Lato"/>
                <a:cs typeface="Lato"/>
              </a:rPr>
              <a:t>Thank You</a:t>
            </a:r>
            <a:endParaRPr lang="en-US" err="1"/>
          </a:p>
        </p:txBody>
      </p:sp>
    </p:spTree>
    <p:extLst>
      <p:ext uri="{BB962C8B-B14F-4D97-AF65-F5344CB8AC3E}">
        <p14:creationId xmlns:p14="http://schemas.microsoft.com/office/powerpoint/2010/main" val="192722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lIns="91440" tIns="45720" rIns="91440" bIns="45720" anchor="t"/>
          <a:lstStyle/>
          <a:p>
            <a:r>
              <a:rPr lang="en-US" err="1">
                <a:latin typeface="Lato"/>
                <a:ea typeface="Lato"/>
                <a:cs typeface="Lato"/>
              </a:rPr>
              <a:t>Nội</a:t>
            </a:r>
            <a:r>
              <a:rPr lang="en-US">
                <a:latin typeface="Lato"/>
                <a:ea typeface="Lato"/>
                <a:cs typeface="Lato"/>
              </a:rPr>
              <a:t> dung </a:t>
            </a:r>
            <a:r>
              <a:rPr lang="en-US" err="1">
                <a:latin typeface="Lato"/>
                <a:ea typeface="Lato"/>
                <a:cs typeface="Lato"/>
              </a:rPr>
              <a:t>báo</a:t>
            </a:r>
            <a:r>
              <a:rPr lang="en-US">
                <a:latin typeface="Lato"/>
                <a:ea typeface="Lato"/>
                <a:cs typeface="Lato"/>
              </a:rPr>
              <a:t> </a:t>
            </a:r>
            <a:r>
              <a:rPr lang="en-US" err="1">
                <a:latin typeface="Lato"/>
                <a:ea typeface="Lato"/>
                <a:cs typeface="Lato"/>
              </a:rPr>
              <a:t>cáo</a:t>
            </a:r>
            <a:endParaRPr lang="en-US" err="1"/>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3</a:t>
            </a:fld>
            <a:endParaRPr lang="en-US"/>
          </a:p>
        </p:txBody>
      </p:sp>
      <p:sp>
        <p:nvSpPr>
          <p:cNvPr id="10" name="TextBox 5">
            <a:extLst>
              <a:ext uri="{FF2B5EF4-FFF2-40B4-BE49-F238E27FC236}">
                <a16:creationId xmlns:a16="http://schemas.microsoft.com/office/drawing/2014/main" id="{D959F731-D442-37D4-70B3-91BDC8F3B33D}"/>
              </a:ext>
            </a:extLst>
          </p:cNvPr>
          <p:cNvSpPr txBox="1"/>
          <p:nvPr/>
        </p:nvSpPr>
        <p:spPr>
          <a:xfrm>
            <a:off x="338736" y="1056613"/>
            <a:ext cx="4840303" cy="138499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AutoNum type="arabicPeriod"/>
            </a:pPr>
            <a:r>
              <a:rPr lang="en-US" sz="2800">
                <a:latin typeface="Arial" panose="020B0604020202020204" pitchFamily="34" charset="0"/>
                <a:ea typeface="Lato" panose="020F0502020204030203" pitchFamily="34" charset="0"/>
                <a:cs typeface="Arial" panose="020B0604020202020204" pitchFamily="34" charset="0"/>
              </a:rPr>
              <a:t>Đặt vấn đề </a:t>
            </a:r>
          </a:p>
          <a:p>
            <a:pPr marL="457200" indent="-457200">
              <a:buAutoNum type="arabicPeriod"/>
            </a:pPr>
            <a:r>
              <a:rPr lang="en-US" sz="2800">
                <a:latin typeface="Arial" panose="020B0604020202020204" pitchFamily="34" charset="0"/>
                <a:ea typeface="Lato" panose="020F0502020204030203" pitchFamily="34" charset="0"/>
                <a:cs typeface="Arial" panose="020B0604020202020204" pitchFamily="34" charset="0"/>
              </a:rPr>
              <a:t>Kiến trúc và thiết kế</a:t>
            </a:r>
          </a:p>
          <a:p>
            <a:pPr marL="457200" indent="-457200">
              <a:buAutoNum type="arabicPeriod"/>
            </a:pPr>
            <a:r>
              <a:rPr lang="en-US" sz="2800">
                <a:latin typeface="Arial" panose="020B0604020202020204" pitchFamily="34" charset="0"/>
                <a:ea typeface="Lato" panose="020F0502020204030203" pitchFamily="34" charset="0"/>
                <a:cs typeface="Arial" panose="020B0604020202020204" pitchFamily="34" charset="0"/>
              </a:rPr>
              <a:t>Bài học kinh nghiệm</a:t>
            </a:r>
          </a:p>
        </p:txBody>
      </p:sp>
    </p:spTree>
    <p:extLst>
      <p:ext uri="{BB962C8B-B14F-4D97-AF65-F5344CB8AC3E}">
        <p14:creationId xmlns:p14="http://schemas.microsoft.com/office/powerpoint/2010/main" val="6905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42BA63-383F-45B9-939A-7A3B792A60C4}"/>
              </a:ext>
            </a:extLst>
          </p:cNvPr>
          <p:cNvSpPr>
            <a:spLocks noGrp="1"/>
          </p:cNvSpPr>
          <p:nvPr>
            <p:ph type="title"/>
          </p:nvPr>
        </p:nvSpPr>
        <p:spPr>
          <a:xfrm>
            <a:off x="3082218" y="3024498"/>
            <a:ext cx="6027563" cy="809003"/>
          </a:xfrm>
        </p:spPr>
        <p:txBody>
          <a:bodyPr lIns="91440" tIns="45720" rIns="91440" bIns="45720" anchor="t"/>
          <a:lstStyle/>
          <a:p>
            <a:r>
              <a:rPr lang="en-US">
                <a:latin typeface="Lato"/>
                <a:ea typeface="Lato"/>
                <a:cs typeface="Lato"/>
              </a:rPr>
              <a:t>1. Đặt vấn đề</a:t>
            </a:r>
            <a:endParaRPr lang="en-US" err="1"/>
          </a:p>
        </p:txBody>
      </p:sp>
    </p:spTree>
    <p:extLst>
      <p:ext uri="{BB962C8B-B14F-4D97-AF65-F5344CB8AC3E}">
        <p14:creationId xmlns:p14="http://schemas.microsoft.com/office/powerpoint/2010/main" val="2335485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lIns="91440" tIns="45720" rIns="91440" bIns="45720" anchor="t"/>
          <a:lstStyle/>
          <a:p>
            <a:r>
              <a:rPr lang="en-US">
                <a:latin typeface="Lato"/>
                <a:ea typeface="Lato"/>
                <a:cs typeface="Lato"/>
              </a:rPr>
              <a:t>1.1. Mô tả bài toán</a:t>
            </a:r>
            <a:endParaRPr lang="en-US" err="1"/>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5</a:t>
            </a:fld>
            <a:endParaRPr lang="en-US"/>
          </a:p>
        </p:txBody>
      </p:sp>
      <p:pic>
        <p:nvPicPr>
          <p:cNvPr id="9" name="Picture 8">
            <a:extLst>
              <a:ext uri="{FF2B5EF4-FFF2-40B4-BE49-F238E27FC236}">
                <a16:creationId xmlns:a16="http://schemas.microsoft.com/office/drawing/2014/main" id="{F4809538-42BD-79F6-7886-399B2E074C8B}"/>
              </a:ext>
            </a:extLst>
          </p:cNvPr>
          <p:cNvPicPr>
            <a:picLocks noChangeAspect="1"/>
          </p:cNvPicPr>
          <p:nvPr/>
        </p:nvPicPr>
        <p:blipFill>
          <a:blip r:embed="rId2"/>
          <a:stretch>
            <a:fillRect/>
          </a:stretch>
        </p:blipFill>
        <p:spPr>
          <a:xfrm>
            <a:off x="763227" y="2315886"/>
            <a:ext cx="5217269" cy="3000740"/>
          </a:xfrm>
          <a:prstGeom prst="rect">
            <a:avLst/>
          </a:prstGeom>
        </p:spPr>
      </p:pic>
      <p:sp>
        <p:nvSpPr>
          <p:cNvPr id="10" name="TextBox 9">
            <a:extLst>
              <a:ext uri="{FF2B5EF4-FFF2-40B4-BE49-F238E27FC236}">
                <a16:creationId xmlns:a16="http://schemas.microsoft.com/office/drawing/2014/main" id="{263277E2-CA3D-7FBF-5ED1-37E42A40FAF6}"/>
              </a:ext>
            </a:extLst>
          </p:cNvPr>
          <p:cNvSpPr txBox="1"/>
          <p:nvPr/>
        </p:nvSpPr>
        <p:spPr>
          <a:xfrm>
            <a:off x="559199" y="5488014"/>
            <a:ext cx="6394852" cy="338554"/>
          </a:xfrm>
          <a:prstGeom prst="rect">
            <a:avLst/>
          </a:prstGeom>
          <a:noFill/>
        </p:spPr>
        <p:txBody>
          <a:bodyPr wrap="square" rtlCol="0">
            <a:spAutoFit/>
          </a:bodyPr>
          <a:lstStyle/>
          <a:p>
            <a:r>
              <a:rPr lang="vi-VN" sz="1600"/>
              <a:t>“Every day there are over 3 million games played on Lichess”</a:t>
            </a:r>
          </a:p>
        </p:txBody>
      </p:sp>
      <p:pic>
        <p:nvPicPr>
          <p:cNvPr id="6" name="Picture 2">
            <a:extLst>
              <a:ext uri="{FF2B5EF4-FFF2-40B4-BE49-F238E27FC236}">
                <a16:creationId xmlns:a16="http://schemas.microsoft.com/office/drawing/2014/main" id="{371A0218-DD73-AFF3-65A7-A559AAD8EB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7611" y="1270280"/>
            <a:ext cx="3102981" cy="104560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creenshot of a computer program&#10;&#10;Description automatically generated">
            <a:extLst>
              <a:ext uri="{FF2B5EF4-FFF2-40B4-BE49-F238E27FC236}">
                <a16:creationId xmlns:a16="http://schemas.microsoft.com/office/drawing/2014/main" id="{4C504116-4875-F2F1-BE53-F1716A0DB1B5}"/>
              </a:ext>
            </a:extLst>
          </p:cNvPr>
          <p:cNvPicPr>
            <a:picLocks noChangeAspect="1"/>
          </p:cNvPicPr>
          <p:nvPr/>
        </p:nvPicPr>
        <p:blipFill>
          <a:blip r:embed="rId4"/>
          <a:stretch>
            <a:fillRect/>
          </a:stretch>
        </p:blipFill>
        <p:spPr>
          <a:xfrm>
            <a:off x="6859468" y="2992152"/>
            <a:ext cx="4993796" cy="3130669"/>
          </a:xfrm>
          <a:prstGeom prst="rect">
            <a:avLst/>
          </a:prstGeom>
        </p:spPr>
      </p:pic>
      <p:sp>
        <p:nvSpPr>
          <p:cNvPr id="7" name="TextBox 6">
            <a:extLst>
              <a:ext uri="{FF2B5EF4-FFF2-40B4-BE49-F238E27FC236}">
                <a16:creationId xmlns:a16="http://schemas.microsoft.com/office/drawing/2014/main" id="{AAC91EE0-2E21-21C4-DE86-D274CAD5230A}"/>
              </a:ext>
            </a:extLst>
          </p:cNvPr>
          <p:cNvSpPr txBox="1"/>
          <p:nvPr/>
        </p:nvSpPr>
        <p:spPr>
          <a:xfrm>
            <a:off x="490042" y="1265010"/>
            <a:ext cx="6871262" cy="646331"/>
          </a:xfrm>
          <a:prstGeom prst="rect">
            <a:avLst/>
          </a:prstGeom>
          <a:noFill/>
        </p:spPr>
        <p:txBody>
          <a:bodyPr wrap="square">
            <a:spAutoFit/>
          </a:bodyPr>
          <a:lstStyle/>
          <a:p>
            <a:r>
              <a:rPr lang="vi-VN" b="0" i="0">
                <a:solidFill>
                  <a:srgbClr val="000000"/>
                </a:solidFill>
                <a:effectLst/>
              </a:rPr>
              <a:t>Lichess là một nền tảng cờ vua trực tuyến, nơi người dùng có thể chơi các trận đấu, xem lại các ván cờ, và phân tích các trận đấu</a:t>
            </a:r>
            <a:endParaRPr lang="vi-VN"/>
          </a:p>
        </p:txBody>
      </p:sp>
    </p:spTree>
    <p:extLst>
      <p:ext uri="{BB962C8B-B14F-4D97-AF65-F5344CB8AC3E}">
        <p14:creationId xmlns:p14="http://schemas.microsoft.com/office/powerpoint/2010/main" val="221433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0E7CD-619B-C165-15DD-8F438BE087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6D32C-6A0A-E7F6-FF6B-6410897CFE54}"/>
              </a:ext>
            </a:extLst>
          </p:cNvPr>
          <p:cNvSpPr>
            <a:spLocks noGrp="1"/>
          </p:cNvSpPr>
          <p:nvPr>
            <p:ph type="title"/>
          </p:nvPr>
        </p:nvSpPr>
        <p:spPr/>
        <p:txBody>
          <a:bodyPr lIns="91440" tIns="45720" rIns="91440" bIns="45720" anchor="t"/>
          <a:lstStyle/>
          <a:p>
            <a:r>
              <a:rPr lang="en-US">
                <a:latin typeface="Lato"/>
                <a:ea typeface="Lato"/>
                <a:cs typeface="Lato"/>
              </a:rPr>
              <a:t>1.2. Phân tích tính phù hợp của bài toán với Big Data</a:t>
            </a:r>
            <a:endParaRPr lang="en-US" err="1"/>
          </a:p>
        </p:txBody>
      </p:sp>
      <p:sp>
        <p:nvSpPr>
          <p:cNvPr id="4" name="Slide Number Placeholder 3">
            <a:extLst>
              <a:ext uri="{FF2B5EF4-FFF2-40B4-BE49-F238E27FC236}">
                <a16:creationId xmlns:a16="http://schemas.microsoft.com/office/drawing/2014/main" id="{A8A303B6-FC98-4CC9-94EC-1634B5FB8326}"/>
              </a:ext>
            </a:extLst>
          </p:cNvPr>
          <p:cNvSpPr>
            <a:spLocks noGrp="1"/>
          </p:cNvSpPr>
          <p:nvPr>
            <p:ph type="sldNum" sz="quarter" idx="12"/>
          </p:nvPr>
        </p:nvSpPr>
        <p:spPr/>
        <p:txBody>
          <a:bodyPr/>
          <a:lstStyle/>
          <a:p>
            <a:fld id="{9EA0BE3B-158A-4EDF-80DC-E394A0D1600F}" type="slidenum">
              <a:rPr lang="en-US" smtClean="0"/>
              <a:pPr/>
              <a:t>6</a:t>
            </a:fld>
            <a:endParaRPr lang="en-US"/>
          </a:p>
        </p:txBody>
      </p:sp>
      <p:pic>
        <p:nvPicPr>
          <p:cNvPr id="1030" name="Picture 6" descr="Big Data Testing Challenges and Solutions: TechnoCast - Spring 2017">
            <a:extLst>
              <a:ext uri="{FF2B5EF4-FFF2-40B4-BE49-F238E27FC236}">
                <a16:creationId xmlns:a16="http://schemas.microsoft.com/office/drawing/2014/main" id="{371906DA-BF99-A529-78BC-35987F00BD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5261" y="1052512"/>
            <a:ext cx="4762500" cy="47529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24C0EF7-0248-8CAE-B1CF-FE14E99F7F65}"/>
              </a:ext>
            </a:extLst>
          </p:cNvPr>
          <p:cNvSpPr txBox="1"/>
          <p:nvPr/>
        </p:nvSpPr>
        <p:spPr>
          <a:xfrm>
            <a:off x="490042" y="1265010"/>
            <a:ext cx="5918442" cy="2862322"/>
          </a:xfrm>
          <a:prstGeom prst="rect">
            <a:avLst/>
          </a:prstGeom>
          <a:noFill/>
        </p:spPr>
        <p:txBody>
          <a:bodyPr wrap="square">
            <a:spAutoFit/>
          </a:bodyPr>
          <a:lstStyle/>
          <a:p>
            <a:r>
              <a:rPr lang="vi-VN" sz="2000" b="1"/>
              <a:t>The Big Four V’s of Big Data:</a:t>
            </a:r>
          </a:p>
          <a:p>
            <a:pPr marL="285750" indent="-285750">
              <a:buFont typeface="Arial" panose="020B0604020202020204" pitchFamily="34" charset="0"/>
              <a:buChar char="•"/>
            </a:pPr>
            <a:r>
              <a:rPr lang="vi-VN" sz="2000" b="1"/>
              <a:t>Volume: </a:t>
            </a:r>
            <a:r>
              <a:rPr lang="vi-VN" sz="2000"/>
              <a:t>Lichess lưu trữ hàng triệu trận đấu, cần hệ thống lớn như Cassandra hoặc Hadoop.</a:t>
            </a:r>
          </a:p>
          <a:p>
            <a:pPr marL="285750" indent="-285750">
              <a:buFont typeface="Arial" panose="020B0604020202020204" pitchFamily="34" charset="0"/>
              <a:buChar char="•"/>
            </a:pPr>
            <a:r>
              <a:rPr lang="vi-VN" sz="2000" b="1"/>
              <a:t>Variety: </a:t>
            </a:r>
            <a:r>
              <a:rPr lang="vi-VN" sz="2000"/>
              <a:t>Dữ liệu đa dạng (cấu trúc, bán cấu trúc, phi cấu trúc), xử lý bằng Hadoop, Spark.</a:t>
            </a:r>
          </a:p>
          <a:p>
            <a:pPr marL="285750" indent="-285750">
              <a:buFont typeface="Arial" panose="020B0604020202020204" pitchFamily="34" charset="0"/>
              <a:buChar char="•"/>
            </a:pPr>
            <a:r>
              <a:rPr lang="vi-VN" sz="2000" b="1"/>
              <a:t>Velocity: </a:t>
            </a:r>
            <a:r>
              <a:rPr lang="vi-VN" sz="2000"/>
              <a:t>Dữ liệu thời gian thực từ trận đấu được xử lý qua Kafka, Spark.</a:t>
            </a:r>
          </a:p>
          <a:p>
            <a:pPr marL="285750" indent="-285750">
              <a:buFont typeface="Arial" panose="020B0604020202020204" pitchFamily="34" charset="0"/>
              <a:buChar char="•"/>
            </a:pPr>
            <a:r>
              <a:rPr lang="vi-VN" sz="2000" b="1"/>
              <a:t>Veracity: </a:t>
            </a:r>
            <a:r>
              <a:rPr lang="vi-VN" sz="2000"/>
              <a:t>Đảm bảo chất lượng và độ tin cậy dữ liệu bằng cơ chế kiểm tra, làm sạch.</a:t>
            </a:r>
          </a:p>
        </p:txBody>
      </p:sp>
      <p:sp>
        <p:nvSpPr>
          <p:cNvPr id="14" name="TextBox 13">
            <a:extLst>
              <a:ext uri="{FF2B5EF4-FFF2-40B4-BE49-F238E27FC236}">
                <a16:creationId xmlns:a16="http://schemas.microsoft.com/office/drawing/2014/main" id="{F8CE1F02-7FDA-B9BB-9BAC-03A4E1BC2DE2}"/>
              </a:ext>
            </a:extLst>
          </p:cNvPr>
          <p:cNvSpPr txBox="1"/>
          <p:nvPr/>
        </p:nvSpPr>
        <p:spPr>
          <a:xfrm>
            <a:off x="490042" y="4392495"/>
            <a:ext cx="5918442" cy="1323439"/>
          </a:xfrm>
          <a:prstGeom prst="rect">
            <a:avLst/>
          </a:prstGeom>
          <a:noFill/>
        </p:spPr>
        <p:txBody>
          <a:bodyPr wrap="square">
            <a:spAutoFit/>
          </a:bodyPr>
          <a:lstStyle/>
          <a:p>
            <a:r>
              <a:rPr lang="vi-VN" sz="2000" b="1"/>
              <a:t>Phạm vi và giới hạn:</a:t>
            </a:r>
          </a:p>
          <a:p>
            <a:pPr marL="285750" indent="-285750">
              <a:buFont typeface="Arial" panose="020B0604020202020204" pitchFamily="34" charset="0"/>
              <a:buChar char="•"/>
            </a:pPr>
            <a:r>
              <a:rPr lang="vi-VN" sz="2000" b="1"/>
              <a:t>Phạm vi: </a:t>
            </a:r>
            <a:r>
              <a:rPr lang="vi-VN" sz="2000"/>
              <a:t>Lấy data từ Lichess, lưu trữ vào csdl phân tán, xử lý phân tích dữ liệu, cung cấp API</a:t>
            </a:r>
          </a:p>
          <a:p>
            <a:pPr marL="285750" indent="-285750">
              <a:buFont typeface="Arial" panose="020B0604020202020204" pitchFamily="34" charset="0"/>
              <a:buChar char="•"/>
            </a:pPr>
            <a:r>
              <a:rPr lang="vi-VN" sz="2000" b="1"/>
              <a:t>Giới hạn: </a:t>
            </a:r>
            <a:r>
              <a:rPr lang="vi-VN" sz="2000"/>
              <a:t>Không phát triển giao diện.</a:t>
            </a:r>
          </a:p>
        </p:txBody>
      </p:sp>
    </p:spTree>
    <p:extLst>
      <p:ext uri="{BB962C8B-B14F-4D97-AF65-F5344CB8AC3E}">
        <p14:creationId xmlns:p14="http://schemas.microsoft.com/office/powerpoint/2010/main" val="1875809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F8164-8CC5-CB63-243D-D068F204979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B1EED4A-3821-512C-0154-743D470DF29F}"/>
              </a:ext>
            </a:extLst>
          </p:cNvPr>
          <p:cNvSpPr>
            <a:spLocks noGrp="1"/>
          </p:cNvSpPr>
          <p:nvPr>
            <p:ph type="title"/>
          </p:nvPr>
        </p:nvSpPr>
        <p:spPr>
          <a:xfrm>
            <a:off x="2773115" y="3020240"/>
            <a:ext cx="6645769" cy="817519"/>
          </a:xfrm>
        </p:spPr>
        <p:txBody>
          <a:bodyPr lIns="91440" tIns="45720" rIns="91440" bIns="45720" anchor="t"/>
          <a:lstStyle/>
          <a:p>
            <a:r>
              <a:rPr lang="en-US">
                <a:latin typeface="Lato"/>
                <a:ea typeface="Lato"/>
                <a:cs typeface="Lato"/>
              </a:rPr>
              <a:t>2. Kiến trúc và thiết kế</a:t>
            </a:r>
            <a:endParaRPr lang="en-US" err="1"/>
          </a:p>
        </p:txBody>
      </p:sp>
    </p:spTree>
    <p:extLst>
      <p:ext uri="{BB962C8B-B14F-4D97-AF65-F5344CB8AC3E}">
        <p14:creationId xmlns:p14="http://schemas.microsoft.com/office/powerpoint/2010/main" val="3433086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8</a:t>
            </a:fld>
            <a:endParaRPr lang="en-US"/>
          </a:p>
        </p:txBody>
      </p:sp>
      <p:sp>
        <p:nvSpPr>
          <p:cNvPr id="7" name="Title 6">
            <a:extLst>
              <a:ext uri="{FF2B5EF4-FFF2-40B4-BE49-F238E27FC236}">
                <a16:creationId xmlns:a16="http://schemas.microsoft.com/office/drawing/2014/main" id="{B317F6E4-7B65-331D-77F9-3A7AEC0B1ABC}"/>
              </a:ext>
            </a:extLst>
          </p:cNvPr>
          <p:cNvSpPr>
            <a:spLocks noGrp="1"/>
          </p:cNvSpPr>
          <p:nvPr>
            <p:ph type="title"/>
          </p:nvPr>
        </p:nvSpPr>
        <p:spPr/>
        <p:txBody>
          <a:bodyPr/>
          <a:lstStyle/>
          <a:p>
            <a:r>
              <a:rPr lang="en-US"/>
              <a:t>2.1.  Kiến trúc tổng thể</a:t>
            </a:r>
            <a:endParaRPr lang="vi-VN"/>
          </a:p>
        </p:txBody>
      </p:sp>
      <p:pic>
        <p:nvPicPr>
          <p:cNvPr id="2" name="Picture 1" descr="A diagram of a software company&#10;&#10;Description automatically generated">
            <a:extLst>
              <a:ext uri="{FF2B5EF4-FFF2-40B4-BE49-F238E27FC236}">
                <a16:creationId xmlns:a16="http://schemas.microsoft.com/office/drawing/2014/main" id="{037F682B-6797-C92C-BA07-E5CD7FE5CE4A}"/>
              </a:ext>
            </a:extLst>
          </p:cNvPr>
          <p:cNvPicPr>
            <a:picLocks noChangeAspect="1"/>
          </p:cNvPicPr>
          <p:nvPr/>
        </p:nvPicPr>
        <p:blipFill>
          <a:blip r:embed="rId2"/>
          <a:stretch>
            <a:fillRect/>
          </a:stretch>
        </p:blipFill>
        <p:spPr>
          <a:xfrm>
            <a:off x="1520386" y="1111065"/>
            <a:ext cx="9151227" cy="4635870"/>
          </a:xfrm>
          <a:prstGeom prst="rect">
            <a:avLst/>
          </a:prstGeom>
          <a:ln>
            <a:solidFill>
              <a:schemeClr val="tx1"/>
            </a:solidFill>
          </a:ln>
        </p:spPr>
      </p:pic>
    </p:spTree>
    <p:extLst>
      <p:ext uri="{BB962C8B-B14F-4D97-AF65-F5344CB8AC3E}">
        <p14:creationId xmlns:p14="http://schemas.microsoft.com/office/powerpoint/2010/main" val="96874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92533-EB18-0F03-CB14-FCEA5887131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C675A3-99AA-2839-1AAA-E36B29ECA489}"/>
              </a:ext>
            </a:extLst>
          </p:cNvPr>
          <p:cNvSpPr>
            <a:spLocks noGrp="1"/>
          </p:cNvSpPr>
          <p:nvPr>
            <p:ph type="sldNum" sz="quarter" idx="12"/>
          </p:nvPr>
        </p:nvSpPr>
        <p:spPr/>
        <p:txBody>
          <a:bodyPr/>
          <a:lstStyle/>
          <a:p>
            <a:fld id="{9EA0BE3B-158A-4EDF-80DC-E394A0D1600F}" type="slidenum">
              <a:rPr lang="en-US" smtClean="0"/>
              <a:pPr/>
              <a:t>9</a:t>
            </a:fld>
            <a:endParaRPr lang="en-US"/>
          </a:p>
        </p:txBody>
      </p:sp>
      <p:sp>
        <p:nvSpPr>
          <p:cNvPr id="7" name="Title 6">
            <a:extLst>
              <a:ext uri="{FF2B5EF4-FFF2-40B4-BE49-F238E27FC236}">
                <a16:creationId xmlns:a16="http://schemas.microsoft.com/office/drawing/2014/main" id="{AA3BA84C-25E9-833E-9C67-76154C5D6F9B}"/>
              </a:ext>
            </a:extLst>
          </p:cNvPr>
          <p:cNvSpPr>
            <a:spLocks noGrp="1"/>
          </p:cNvSpPr>
          <p:nvPr>
            <p:ph type="title"/>
          </p:nvPr>
        </p:nvSpPr>
        <p:spPr/>
        <p:txBody>
          <a:bodyPr/>
          <a:lstStyle/>
          <a:p>
            <a:r>
              <a:rPr lang="en-US"/>
              <a:t>2.2. Chi tiết từng component và vai trò</a:t>
            </a:r>
            <a:endParaRPr lang="vi-VN"/>
          </a:p>
        </p:txBody>
      </p:sp>
      <p:sp>
        <p:nvSpPr>
          <p:cNvPr id="5" name="TextBox 4">
            <a:extLst>
              <a:ext uri="{FF2B5EF4-FFF2-40B4-BE49-F238E27FC236}">
                <a16:creationId xmlns:a16="http://schemas.microsoft.com/office/drawing/2014/main" id="{9427A538-D770-D22C-FA91-B321C842F112}"/>
              </a:ext>
            </a:extLst>
          </p:cNvPr>
          <p:cNvSpPr txBox="1"/>
          <p:nvPr/>
        </p:nvSpPr>
        <p:spPr>
          <a:xfrm>
            <a:off x="2038350" y="2381250"/>
            <a:ext cx="184731" cy="369332"/>
          </a:xfrm>
          <a:prstGeom prst="rect">
            <a:avLst/>
          </a:prstGeom>
          <a:noFill/>
        </p:spPr>
        <p:txBody>
          <a:bodyPr wrap="none" rtlCol="0">
            <a:spAutoFit/>
          </a:bodyPr>
          <a:lstStyle/>
          <a:p>
            <a:endParaRPr lang="vi-VN"/>
          </a:p>
        </p:txBody>
      </p:sp>
      <p:sp>
        <p:nvSpPr>
          <p:cNvPr id="8" name="TextBox 7">
            <a:extLst>
              <a:ext uri="{FF2B5EF4-FFF2-40B4-BE49-F238E27FC236}">
                <a16:creationId xmlns:a16="http://schemas.microsoft.com/office/drawing/2014/main" id="{33F0BA7E-16F2-2568-E10B-454D7469E18B}"/>
              </a:ext>
            </a:extLst>
          </p:cNvPr>
          <p:cNvSpPr txBox="1"/>
          <p:nvPr/>
        </p:nvSpPr>
        <p:spPr>
          <a:xfrm>
            <a:off x="513412" y="1651207"/>
            <a:ext cx="4834676" cy="2862322"/>
          </a:xfrm>
          <a:prstGeom prst="rect">
            <a:avLst/>
          </a:prstGeom>
          <a:noFill/>
        </p:spPr>
        <p:txBody>
          <a:bodyPr wrap="square" lIns="91440" tIns="45720" rIns="91440" bIns="45720" rtlCol="0" anchor="t">
            <a:spAutoFit/>
          </a:bodyPr>
          <a:lstStyle/>
          <a:p>
            <a:r>
              <a:rPr lang="vi-VN" sz="2000">
                <a:latin typeface="Arial"/>
                <a:cs typeface="Arial"/>
              </a:rPr>
              <a:t>Dữ liệu được lấy từ API do lichess cung cấp, bao gồm thông tin về các trận đấu cờ vua người chơi, kết quả trận đấu, lịch sử các nước đi, Elo, thời gian chơi… </a:t>
            </a:r>
          </a:p>
          <a:p>
            <a:endParaRPr lang="vi-VN" sz="2000">
              <a:latin typeface="Arial"/>
              <a:cs typeface="Arial"/>
            </a:endParaRPr>
          </a:p>
          <a:p>
            <a:r>
              <a:rPr lang="vi-VN" sz="2000" b="1">
                <a:latin typeface="Arial"/>
                <a:cs typeface="Arial"/>
              </a:rPr>
              <a:t>Định dạng: </a:t>
            </a:r>
            <a:r>
              <a:rPr lang="vi-VN" sz="2000">
                <a:latin typeface="Arial"/>
                <a:cs typeface="Arial"/>
              </a:rPr>
              <a:t>Dữ liệu được lưu dưới định dạng PGN (Portable Game Notation). Các file PGN chứa thông tin chi tiết về các nước đi trong trận đấu. </a:t>
            </a:r>
          </a:p>
        </p:txBody>
      </p:sp>
      <p:sp>
        <p:nvSpPr>
          <p:cNvPr id="2" name="TextBox 1">
            <a:extLst>
              <a:ext uri="{FF2B5EF4-FFF2-40B4-BE49-F238E27FC236}">
                <a16:creationId xmlns:a16="http://schemas.microsoft.com/office/drawing/2014/main" id="{2043A613-31DC-9B28-A9A1-369F445CF97F}"/>
              </a:ext>
            </a:extLst>
          </p:cNvPr>
          <p:cNvSpPr txBox="1"/>
          <p:nvPr/>
        </p:nvSpPr>
        <p:spPr>
          <a:xfrm>
            <a:off x="338736" y="869091"/>
            <a:ext cx="2813775" cy="461665"/>
          </a:xfrm>
          <a:prstGeom prst="rect">
            <a:avLst/>
          </a:prstGeom>
          <a:noFill/>
        </p:spPr>
        <p:txBody>
          <a:bodyPr wrap="square" lIns="91440" tIns="45720" rIns="91440" bIns="45720" rtlCol="0" anchor="t">
            <a:spAutoFit/>
          </a:bodyPr>
          <a:lstStyle/>
          <a:p>
            <a:r>
              <a:rPr lang="vi-VN" sz="2400" b="1">
                <a:latin typeface="Arial"/>
                <a:cs typeface="Arial"/>
              </a:rPr>
              <a:t>2.2.1. Dữ liệu</a:t>
            </a:r>
            <a:endParaRPr lang="vi-VN" sz="2400">
              <a:latin typeface="Arial"/>
              <a:cs typeface="Arial"/>
            </a:endParaRPr>
          </a:p>
        </p:txBody>
      </p:sp>
      <p:pic>
        <p:nvPicPr>
          <p:cNvPr id="2050" name="Picture 2" descr="A table with numbers and a number of times&#10;&#10;Description automatically generated with medium confidence">
            <a:extLst>
              <a:ext uri="{FF2B5EF4-FFF2-40B4-BE49-F238E27FC236}">
                <a16:creationId xmlns:a16="http://schemas.microsoft.com/office/drawing/2014/main" id="{08ABF800-254E-5287-EBAB-8346462EA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7816" y="1444599"/>
            <a:ext cx="6406025" cy="379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089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Màn hình rộng</PresentationFormat>
  <Slides>21</Slides>
  <Notes>0</Notes>
  <HiddenSlides>0</HiddenSlides>
  <ScaleCrop>false</ScaleCrop>
  <HeadingPairs>
    <vt:vector size="4" baseType="variant">
      <vt:variant>
        <vt:lpstr>Chủ đề</vt:lpstr>
      </vt:variant>
      <vt:variant>
        <vt:i4>1</vt:i4>
      </vt:variant>
      <vt:variant>
        <vt:lpstr>Tiêu đề Bản chiếu</vt:lpstr>
      </vt:variant>
      <vt:variant>
        <vt:i4>21</vt:i4>
      </vt:variant>
    </vt:vector>
  </HeadingPairs>
  <TitlesOfParts>
    <vt:vector size="22" baseType="lpstr">
      <vt:lpstr>Office Theme</vt:lpstr>
      <vt:lpstr>Bản trình bày PowerPoint</vt:lpstr>
      <vt:lpstr>Bản trình bày PowerPoint</vt:lpstr>
      <vt:lpstr>Nội dung báo cáo</vt:lpstr>
      <vt:lpstr>1. Đặt vấn đề</vt:lpstr>
      <vt:lpstr>1.1. Mô tả bài toán</vt:lpstr>
      <vt:lpstr>1.2. Phân tích tính phù hợp của bài toán với Big Data</vt:lpstr>
      <vt:lpstr>2. Kiến trúc và thiết kế</vt:lpstr>
      <vt:lpstr>2.1.  Kiến trúc tổng thể</vt:lpstr>
      <vt:lpstr>2.2. Chi tiết từng component và vai trò</vt:lpstr>
      <vt:lpstr>2.2. Chi tiết từng component và vai trò</vt:lpstr>
      <vt:lpstr>2.2. Chi tiết từng component và vai trò</vt:lpstr>
      <vt:lpstr>2.2. Chi tiết từng component và vai trò</vt:lpstr>
      <vt:lpstr>2.2. Chi tiết từng component và vai trò</vt:lpstr>
      <vt:lpstr>2.2. Chi tiết từng component và vai trò</vt:lpstr>
      <vt:lpstr>2.3 Data flow và component interaction diagrams </vt:lpstr>
      <vt:lpstr>2.3 Data flow và component interaction diagrams</vt:lpstr>
      <vt:lpstr>3. Bài học kinh nghiệm</vt:lpstr>
      <vt:lpstr>3.1. Khả năng chịu lỗi với kafka broker</vt:lpstr>
      <vt:lpstr>3.2. Thực hiện song song các task của DAG</vt:lpstr>
      <vt:lpstr>3.3. Khả năng chịu lỗi của task DAG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Pham Dang Khue 20215406</dc:creator>
  <cp:revision>4</cp:revision>
  <dcterms:created xsi:type="dcterms:W3CDTF">2024-10-22T16:16:27Z</dcterms:created>
  <dcterms:modified xsi:type="dcterms:W3CDTF">2024-12-17T19:12:27Z</dcterms:modified>
</cp:coreProperties>
</file>