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94" r:id="rId14"/>
    <p:sldId id="295" r:id="rId15"/>
    <p:sldId id="265" r:id="rId16"/>
    <p:sldId id="266" r:id="rId17"/>
    <p:sldId id="279" r:id="rId18"/>
    <p:sldId id="286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36323-8CBE-4B3C-9D13-055C0A207F16}" v="342" dt="2022-11-11T14:38:5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4638-D900-6747-3ACE-7B1533C0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BB91FF-28C1-20DB-D6BF-B2133286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FFE90-4BC5-F296-99A8-0B4D5792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57E62-F60D-81CA-B6E2-6F9EB60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5FA61-141C-1E26-BBA5-9D87663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78DAF-9214-7A33-63D1-2851F0DC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CADAA-3ABA-EA4E-4DB3-004E4BE2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AC806-2433-F480-93C0-EE94EA6F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5D222-09B4-733D-DC63-4573B6C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011D7-28E1-9915-5A35-436C49E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5EB7BF-5D8A-4C6A-2B60-40FF484D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A17-EE79-FEEF-CA26-2275BEC5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CCD67-4CA3-BA1B-CD38-5D3D4ED4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18CD7-F619-B7B2-A97C-02DAAB10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8CE9C-5B73-F97B-CCCA-47038F28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1026-49FE-7551-78EA-17FD52A7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82A14-B2D4-72B6-8432-0AB5E430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AC61C-DC92-E3F9-86DE-CE076DF0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509A6-A7A2-8F43-A800-73B5431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744A2-F618-A637-EA48-DDB1665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808D3-8DBE-1BAA-F5B9-E174B0F1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8ACB7-C197-E4FC-A1B5-2CCF4A02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525CB-48A8-C6A1-5F4F-FC8D22CA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409A4-35C7-88B9-DB4D-C5CDBD15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5F2B5-7468-75EE-A8B2-35C0DD2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C828-7B11-1B26-5AF5-88EC875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C0438-55A6-F254-9134-B42F32CDD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A5903-F4A7-FAE8-C76C-80C9F00C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BAAC5-DA80-BB94-8CA9-0C6FAC49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5E2B9-8F6E-F723-F7D8-1E58255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26D10-7F79-F750-8809-48F61DF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11E8-CC13-0911-27BC-C6BDFABC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9529F-6BB4-B3AE-2CE8-9592240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B0FAE-A509-7D86-8E5D-2A9D857A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DF0EF-1291-3BD1-B1A2-98612A9C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47B74-CBDB-1168-336C-BDC1E200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9533BF-574E-0CF4-6118-CEFF9081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6A60D1-12BC-32A9-F92A-EC8D546E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4AA0B0-15E0-47F6-B9F4-4ABA256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8C86-F4F9-4D0E-0520-3A4F895D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64F80D-C05D-8608-3A06-B0263D8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57038-FD94-BB51-7F03-C881C7A5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8CB8B-76C4-02B1-D817-24848902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BC853-192E-F5F9-E3D2-01D2A37B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060D1-105A-5914-40A1-5A8184C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BF890-D41C-D032-491C-CC48436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0CD01-EE43-8992-97FD-93D657B0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E05AF-6B1F-888B-03B6-2E2662B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1E68CE-4688-41FA-DD9A-DFF3EC49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6478E-C761-7BC7-E62E-B1FA31B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371B5-0F75-682D-7EAC-8A7D1BF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AB806-F936-013C-DDF7-CF0016E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D89B4-A86D-83DD-3E0D-698C8972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B1D977-A820-9CA3-6E43-B3EAD0B72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8FA5-712A-149B-4191-E9CFFC0F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F4BAD-0FBE-5F2E-F10B-6A9D31B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DFC359-B373-E47B-36F1-A1F83356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FD11B-55B2-B2E7-D2E3-32720E74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E1D5C-FD7A-70C1-3F93-34566223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F0C9-A80C-FB46-4166-8A719150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13395-0074-1FFC-860A-A8D4B38C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30F4-DC97-4ADC-8DC2-F9664072611D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7074B-87C0-0817-0676-2F68F398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336B8-84B3-5FE4-D489-29A082B03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sellamoll.weebly.com/geschichten/das-bucherrega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81673-2D43-2BE4-0AAC-2F586FE4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Übungsblatt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9143C-6D55-7A62-3095-AAC85B6E0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10.11.2022</a:t>
            </a:r>
          </a:p>
        </p:txBody>
      </p:sp>
    </p:spTree>
    <p:extLst>
      <p:ext uri="{BB962C8B-B14F-4D97-AF65-F5344CB8AC3E}">
        <p14:creationId xmlns:p14="http://schemas.microsoft.com/office/powerpoint/2010/main" val="7016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E91-C936-874C-C6DF-7C1A8BBE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1"/>
            <a:ext cx="10515600" cy="1971674"/>
          </a:xfrm>
        </p:spPr>
        <p:txBody>
          <a:bodyPr>
            <a:normAutofit/>
          </a:bodyPr>
          <a:lstStyle/>
          <a:p>
            <a:r>
              <a:rPr lang="de-DE" sz="4000" dirty="0"/>
              <a:t>Beispiele für sprachliche Zeichen, die nicht vollständig arbiträr sind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69EDA-F9E3-75EE-5043-53CE47F6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775"/>
            <a:ext cx="10515600" cy="4167188"/>
          </a:xfrm>
        </p:spPr>
        <p:txBody>
          <a:bodyPr>
            <a:normAutofit/>
          </a:bodyPr>
          <a:lstStyle/>
          <a:p>
            <a:r>
              <a:rPr lang="de-DE" sz="3200" dirty="0"/>
              <a:t>Wiederholung Arbitrarität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Beliebigkeit des Zeichens; Verbindung zwischen Form und Inhalt durch Konvention</a:t>
            </a:r>
          </a:p>
          <a:p>
            <a:r>
              <a:rPr lang="de-DE" sz="3200" dirty="0"/>
              <a:t>Tiergeräusche (“</a:t>
            </a:r>
            <a:r>
              <a:rPr lang="de-DE" sz="3200" dirty="0" err="1"/>
              <a:t>wau</a:t>
            </a:r>
            <a:r>
              <a:rPr lang="de-DE" sz="3200" dirty="0"/>
              <a:t>”, “miau”, “kikeriki”, “muh”, usw.)</a:t>
            </a:r>
          </a:p>
          <a:p>
            <a:r>
              <a:rPr lang="de-DE" sz="3200" dirty="0"/>
              <a:t>Geräuschbeschreibungen in Comics oder Umgangssprache (“es hat Bumm gemacht”, “</a:t>
            </a:r>
            <a:r>
              <a:rPr lang="de-DE" sz="3200" dirty="0" err="1"/>
              <a:t>Kapow</a:t>
            </a:r>
            <a:r>
              <a:rPr lang="de-DE" sz="3200" dirty="0"/>
              <a:t>!” )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Jede Art von Lautmalerei, weil diese am realen Ereignis orientiert ist</a:t>
            </a:r>
          </a:p>
        </p:txBody>
      </p:sp>
    </p:spTree>
    <p:extLst>
      <p:ext uri="{BB962C8B-B14F-4D97-AF65-F5344CB8AC3E}">
        <p14:creationId xmlns:p14="http://schemas.microsoft.com/office/powerpoint/2010/main" val="188269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E91-C936-874C-C6DF-7C1A8BBE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1"/>
            <a:ext cx="10515600" cy="1971674"/>
          </a:xfrm>
        </p:spPr>
        <p:txBody>
          <a:bodyPr>
            <a:normAutofit/>
          </a:bodyPr>
          <a:lstStyle/>
          <a:p>
            <a:r>
              <a:rPr lang="de-DE" sz="4000" dirty="0"/>
              <a:t>Beispiele für sprachliche Zeichen, die nicht vollständig arbiträr sind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69EDA-F9E3-75EE-5043-53CE47F6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775"/>
            <a:ext cx="10515600" cy="4167188"/>
          </a:xfrm>
        </p:spPr>
        <p:txBody>
          <a:bodyPr>
            <a:normAutofit/>
          </a:bodyPr>
          <a:lstStyle/>
          <a:p>
            <a:r>
              <a:rPr lang="de-DE" sz="3200" dirty="0"/>
              <a:t>Chinesisch “</a:t>
            </a:r>
            <a:r>
              <a:rPr lang="de-DE" sz="3200" dirty="0" err="1"/>
              <a:t>māo</a:t>
            </a:r>
            <a:r>
              <a:rPr lang="de-DE" sz="3200" dirty="0"/>
              <a:t>” (für Katze) </a:t>
            </a:r>
          </a:p>
          <a:p>
            <a:r>
              <a:rPr lang="de-DE" sz="3200" dirty="0"/>
              <a:t>“Kuckuck” (für die Vogelart)</a:t>
            </a:r>
          </a:p>
          <a:p>
            <a:r>
              <a:rPr lang="de-DE" sz="3200" dirty="0"/>
              <a:t>Englisch: “</a:t>
            </a:r>
            <a:r>
              <a:rPr lang="de-DE" sz="3200" dirty="0" err="1"/>
              <a:t>cuckoo</a:t>
            </a:r>
            <a:r>
              <a:rPr lang="de-DE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20D62-AC0C-76D5-048F-402E27CF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96"/>
            <a:ext cx="10515600" cy="1940767"/>
          </a:xfrm>
        </p:spPr>
        <p:txBody>
          <a:bodyPr>
            <a:normAutofit fontScale="90000"/>
          </a:bodyPr>
          <a:lstStyle/>
          <a:p>
            <a:r>
              <a:rPr lang="de-DE" dirty="0"/>
              <a:t>4. Betrachten Sie das Wort “Buch” im Satz: “Das Buch steht im Regal.” Welche Stelle nimmt es im semiotischen Dreieck ein? Und was bezeichnen die beiden anderen Stellen?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75D89C-5B3F-A455-7E6B-B2285049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629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Im Satz “Das Buch steht im Regal” ist das Wort “Buch” das “</a:t>
            </a:r>
            <a:r>
              <a:rPr lang="de-DE" sz="3200" dirty="0" err="1"/>
              <a:t>symbol</a:t>
            </a:r>
            <a:r>
              <a:rPr lang="de-DE" sz="3200" dirty="0"/>
              <a:t>”; das tatsächliche Buch, das beschrieben wird, der “</a:t>
            </a:r>
            <a:r>
              <a:rPr lang="de-DE" sz="3200" dirty="0" err="1"/>
              <a:t>referent</a:t>
            </a:r>
            <a:r>
              <a:rPr lang="de-DE" sz="3200" dirty="0"/>
              <a:t>”; die Definition eines “Buches” der “</a:t>
            </a:r>
            <a:r>
              <a:rPr lang="de-DE" sz="3200" dirty="0" err="1"/>
              <a:t>thought</a:t>
            </a:r>
            <a:r>
              <a:rPr lang="de-DE" sz="32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59138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5">
            <a:extLst>
              <a:ext uri="{FF2B5EF4-FFF2-40B4-BE49-F238E27FC236}">
                <a16:creationId xmlns:a16="http://schemas.microsoft.com/office/drawing/2014/main" id="{920B0D08-D29D-D52F-A58A-2C8F85E429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8776" y="276225"/>
            <a:ext cx="9020174" cy="634365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FD3AB89-4F11-1C7E-026E-9729C0979DEF}"/>
              </a:ext>
            </a:extLst>
          </p:cNvPr>
          <p:cNvSpPr txBox="1"/>
          <p:nvPr/>
        </p:nvSpPr>
        <p:spPr>
          <a:xfrm>
            <a:off x="3686175" y="1866900"/>
            <a:ext cx="1590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hier:</a:t>
            </a:r>
          </a:p>
          <a:p>
            <a:r>
              <a:rPr lang="de-DE" sz="3200" b="1" dirty="0"/>
              <a:t> b-u-c-h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929B61E-3370-F3A9-5CEF-946603ECABCF}"/>
              </a:ext>
            </a:extLst>
          </p:cNvPr>
          <p:cNvSpPr/>
          <p:nvPr/>
        </p:nvSpPr>
        <p:spPr>
          <a:xfrm>
            <a:off x="2827176" y="1166327"/>
            <a:ext cx="3268824" cy="401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1B60439-1B10-F33E-EABF-1CB793F5A708}"/>
              </a:ext>
            </a:extLst>
          </p:cNvPr>
          <p:cNvSpPr txBox="1"/>
          <p:nvPr/>
        </p:nvSpPr>
        <p:spPr>
          <a:xfrm>
            <a:off x="3321699" y="1074547"/>
            <a:ext cx="3153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sz="3200" b="1" dirty="0" err="1"/>
              <a:t>symbol</a:t>
            </a:r>
            <a:r>
              <a:rPr lang="de-DE" dirty="0"/>
              <a:t>“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DDB5DB-14A1-5F02-6091-A709E741342E}"/>
              </a:ext>
            </a:extLst>
          </p:cNvPr>
          <p:cNvSpPr/>
          <p:nvPr/>
        </p:nvSpPr>
        <p:spPr>
          <a:xfrm>
            <a:off x="5276850" y="3573624"/>
            <a:ext cx="1590675" cy="1259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68FD822-E66A-EFC9-B30F-FBF129977140}"/>
              </a:ext>
            </a:extLst>
          </p:cNvPr>
          <p:cNvSpPr txBox="1"/>
          <p:nvPr/>
        </p:nvSpPr>
        <p:spPr>
          <a:xfrm>
            <a:off x="4767943" y="3756039"/>
            <a:ext cx="2659224" cy="78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9F3B292-5C12-8B69-BA84-946753EC9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76963" y="3573624"/>
            <a:ext cx="1897038" cy="1259633"/>
          </a:xfrm>
          <a:prstGeom prst="rect">
            <a:avLst/>
          </a:prstGeom>
        </p:spPr>
      </p:pic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2118EC6-2BCF-8DB1-5685-F308ED648AB6}"/>
              </a:ext>
            </a:extLst>
          </p:cNvPr>
          <p:cNvSpPr/>
          <p:nvPr/>
        </p:nvSpPr>
        <p:spPr>
          <a:xfrm>
            <a:off x="6867525" y="1464906"/>
            <a:ext cx="1897038" cy="9610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49F4A01-3A74-0747-2304-35EFF98B9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401" y="1452179"/>
            <a:ext cx="1588443" cy="986506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D4B731E-8211-0DEF-CBF5-D18FDA4325EA}"/>
              </a:ext>
            </a:extLst>
          </p:cNvPr>
          <p:cNvSpPr txBox="1"/>
          <p:nvPr/>
        </p:nvSpPr>
        <p:spPr>
          <a:xfrm>
            <a:off x="9194550" y="566162"/>
            <a:ext cx="2786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„</a:t>
            </a:r>
            <a:r>
              <a:rPr lang="de-DE" sz="3200" b="1" dirty="0" err="1"/>
              <a:t>thought</a:t>
            </a:r>
            <a:r>
              <a:rPr lang="de-DE" sz="3200" b="1" dirty="0"/>
              <a:t>“, hier die Definition eines Buches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D4C1C46-0052-855F-C597-426F5F3352C3}"/>
              </a:ext>
            </a:extLst>
          </p:cNvPr>
          <p:cNvSpPr txBox="1"/>
          <p:nvPr/>
        </p:nvSpPr>
        <p:spPr>
          <a:xfrm>
            <a:off x="8050077" y="3020514"/>
            <a:ext cx="2222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Das tatsächliche Buch, das im Regal steht</a:t>
            </a:r>
          </a:p>
        </p:txBody>
      </p:sp>
    </p:spTree>
    <p:extLst>
      <p:ext uri="{BB962C8B-B14F-4D97-AF65-F5344CB8AC3E}">
        <p14:creationId xmlns:p14="http://schemas.microsoft.com/office/powerpoint/2010/main" val="163783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2BA59-D51B-01E4-4A85-1F71F946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0287"/>
          </a:xfrm>
        </p:spPr>
        <p:txBody>
          <a:bodyPr>
            <a:normAutofit fontScale="90000"/>
          </a:bodyPr>
          <a:lstStyle/>
          <a:p>
            <a:r>
              <a:rPr lang="de-DE" dirty="0"/>
              <a:t>5. Nennen Sie je ein Bespiel für </a:t>
            </a:r>
            <a:r>
              <a:rPr lang="de-DE" dirty="0" err="1"/>
              <a:t>Deskriptivität</a:t>
            </a:r>
            <a:r>
              <a:rPr lang="de-DE" dirty="0"/>
              <a:t> und </a:t>
            </a:r>
            <a:r>
              <a:rPr lang="de-DE" dirty="0" err="1"/>
              <a:t>Präskriptivität</a:t>
            </a:r>
            <a:r>
              <a:rPr lang="de-DE" dirty="0"/>
              <a:t> (aus den </a:t>
            </a:r>
            <a:r>
              <a:rPr lang="de-DE" dirty="0" err="1"/>
              <a:t>Medien,Ihrem</a:t>
            </a:r>
            <a:r>
              <a:rPr lang="de-DE" dirty="0"/>
              <a:t> eigenen Leben, usw.).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23F3-15C4-C55E-AF07-E234E69D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710"/>
            <a:ext cx="10515600" cy="4581331"/>
          </a:xfrm>
        </p:spPr>
        <p:txBody>
          <a:bodyPr>
            <a:normAutofit/>
          </a:bodyPr>
          <a:lstStyle/>
          <a:p>
            <a:r>
              <a:rPr lang="de-DE" sz="3200" dirty="0"/>
              <a:t>präskriptiv: </a:t>
            </a:r>
            <a:r>
              <a:rPr lang="de-DE" sz="3200" dirty="0">
                <a:sym typeface="Wingdings" panose="05000000000000000000" pitchFamily="2" charset="2"/>
              </a:rPr>
              <a:t>wie etwas sein soll</a:t>
            </a:r>
          </a:p>
          <a:p>
            <a:r>
              <a:rPr lang="de-DE" sz="3200" dirty="0"/>
              <a:t>Standardsprache in Nachrichten, im Unterricht, in beruflichen Dokumenten, …</a:t>
            </a:r>
          </a:p>
          <a:p>
            <a:r>
              <a:rPr lang="de-DE" sz="3200" dirty="0"/>
              <a:t>Fachsprachen (z.B. medizinische/juristische Fachbegriffe),</a:t>
            </a:r>
          </a:p>
          <a:p>
            <a:r>
              <a:rPr lang="de-DE" sz="3200" dirty="0"/>
              <a:t> Stilratgeber, Sprachkritiker, Richtlinien für wissenschaftliches Arbeiten, für Journalisten, Übersetzer, usw.,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generell jeder, der anderen vorschreibt, wie sie sich ausdrücken sollten</a:t>
            </a:r>
          </a:p>
        </p:txBody>
      </p:sp>
    </p:spTree>
    <p:extLst>
      <p:ext uri="{BB962C8B-B14F-4D97-AF65-F5344CB8AC3E}">
        <p14:creationId xmlns:p14="http://schemas.microsoft.com/office/powerpoint/2010/main" val="403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23F3-15C4-C55E-AF07-E234E69D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0465"/>
            <a:ext cx="10515600" cy="5486498"/>
          </a:xfrm>
        </p:spPr>
        <p:txBody>
          <a:bodyPr>
            <a:normAutofit/>
          </a:bodyPr>
          <a:lstStyle/>
          <a:p>
            <a:r>
              <a:rPr lang="de-DE" sz="3200" dirty="0"/>
              <a:t>deskriptiv: </a:t>
            </a:r>
            <a:r>
              <a:rPr lang="de-DE" sz="3200" dirty="0">
                <a:sym typeface="Wingdings" panose="05000000000000000000" pitchFamily="2" charset="2"/>
              </a:rPr>
              <a:t>wie etwas wirklich ist</a:t>
            </a:r>
            <a:endParaRPr lang="de-DE" sz="3200" dirty="0"/>
          </a:p>
          <a:p>
            <a:r>
              <a:rPr lang="de-DE" sz="3200" dirty="0"/>
              <a:t>Linguistik allgemein</a:t>
            </a:r>
          </a:p>
          <a:p>
            <a:r>
              <a:rPr lang="de-DE" sz="3200" dirty="0"/>
              <a:t>die meisten Wörterbücher (z.B. Duden, das englische Oxford Dictionary)</a:t>
            </a:r>
          </a:p>
          <a:p>
            <a:r>
              <a:rPr lang="de-DE" sz="3200" dirty="0"/>
              <a:t> Sprachforschungsinstitute (z.B. das Institut für Deutsche Sprache), Sprachkorpora</a:t>
            </a:r>
          </a:p>
        </p:txBody>
      </p:sp>
    </p:spTree>
    <p:extLst>
      <p:ext uri="{BB962C8B-B14F-4D97-AF65-F5344CB8AC3E}">
        <p14:creationId xmlns:p14="http://schemas.microsoft.com/office/powerpoint/2010/main" val="10584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2BA59-D51B-01E4-4A85-1F71F946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2325"/>
          </a:xfrm>
        </p:spPr>
        <p:txBody>
          <a:bodyPr>
            <a:normAutofit fontScale="90000"/>
          </a:bodyPr>
          <a:lstStyle/>
          <a:p>
            <a:r>
              <a:rPr lang="de-DE" dirty="0"/>
              <a:t>6. Betrachten Sie die folgenden Verben aus dem ostafrikanischen Suaheli genau und überlegen Sie, welche ihrer Bestandteile welche Bedeutung enthalten.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13C0377-84EA-7D5C-8E16-412BF833D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6" y="2457450"/>
            <a:ext cx="12109828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9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2BA59-D51B-01E4-4A85-1F71F946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Aufbau der Suaheli-Verben in unseren Beispielen: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23F3-15C4-C55E-AF07-E234E69D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</a:t>
            </a:r>
            <a:r>
              <a:rPr lang="de-DE" sz="3200" dirty="0"/>
              <a:t>. Position: Subjekt (</a:t>
            </a:r>
            <a:r>
              <a:rPr lang="de-DE" sz="3200" dirty="0" err="1"/>
              <a:t>ni</a:t>
            </a:r>
            <a:r>
              <a:rPr lang="de-DE" sz="3200" dirty="0"/>
              <a:t> – ich, u – du, a – sie/er, tu – wir)</a:t>
            </a:r>
          </a:p>
          <a:p>
            <a:pPr marL="0" indent="0">
              <a:buNone/>
            </a:pPr>
            <a:r>
              <a:rPr lang="de-DE" sz="3200" dirty="0"/>
              <a:t>2. Position: Tempus (na – progressives Präsens, </a:t>
            </a:r>
            <a:r>
              <a:rPr lang="de-DE" sz="3200" dirty="0" err="1"/>
              <a:t>ta</a:t>
            </a:r>
            <a:r>
              <a:rPr lang="de-DE" sz="3200" dirty="0"/>
              <a:t> – Futur, li –Perfekt)</a:t>
            </a:r>
          </a:p>
          <a:p>
            <a:pPr marL="0" indent="0">
              <a:buNone/>
            </a:pPr>
            <a:r>
              <a:rPr lang="de-DE" sz="3200" dirty="0"/>
              <a:t>3. Position: direktes Objekt (</a:t>
            </a:r>
            <a:r>
              <a:rPr lang="de-DE" sz="3200" dirty="0" err="1"/>
              <a:t>ni</a:t>
            </a:r>
            <a:r>
              <a:rPr lang="de-DE" sz="3200" dirty="0"/>
              <a:t> – mich, </a:t>
            </a:r>
            <a:r>
              <a:rPr lang="de-DE" sz="3200" dirty="0" err="1"/>
              <a:t>ku</a:t>
            </a:r>
            <a:r>
              <a:rPr lang="de-DE" sz="3200" dirty="0"/>
              <a:t> – dich, m – ihn/sie, tu – uns)</a:t>
            </a:r>
          </a:p>
          <a:p>
            <a:pPr marL="0" indent="0">
              <a:buNone/>
            </a:pPr>
            <a:r>
              <a:rPr lang="de-DE" sz="3200" dirty="0"/>
              <a:t>4. Position: Verbalstamm (</a:t>
            </a:r>
            <a:r>
              <a:rPr lang="de-DE" sz="3200" dirty="0" err="1"/>
              <a:t>penda</a:t>
            </a:r>
            <a:r>
              <a:rPr lang="de-DE" sz="3200" dirty="0"/>
              <a:t> – mögen, </a:t>
            </a:r>
            <a:r>
              <a:rPr lang="de-DE" sz="3200" dirty="0" err="1"/>
              <a:t>sifu</a:t>
            </a:r>
            <a:r>
              <a:rPr lang="de-DE" sz="3200" dirty="0"/>
              <a:t> – loben)</a:t>
            </a:r>
          </a:p>
        </p:txBody>
      </p:sp>
    </p:spTree>
    <p:extLst>
      <p:ext uri="{BB962C8B-B14F-4D97-AF65-F5344CB8AC3E}">
        <p14:creationId xmlns:p14="http://schemas.microsoft.com/office/powerpoint/2010/main" val="40815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2BA59-D51B-01E4-4A85-1F71F946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Übersetzen Sie die folgenden Wörter ins Deutsche: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23F3-15C4-C55E-AF07-E234E69D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a) </a:t>
            </a:r>
            <a:r>
              <a:rPr lang="de-DE" sz="3200" dirty="0" err="1"/>
              <a:t>alikupenda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Sie/Er hat dich gemocht.</a:t>
            </a:r>
          </a:p>
          <a:p>
            <a:pPr marL="0" indent="0">
              <a:buNone/>
            </a:pPr>
            <a:r>
              <a:rPr lang="de-DE" sz="3200" dirty="0"/>
              <a:t>b) </a:t>
            </a:r>
            <a:r>
              <a:rPr lang="de-DE" sz="3200" dirty="0" err="1"/>
              <a:t>ninatusifu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Ich lobe uns (gerade).</a:t>
            </a:r>
          </a:p>
          <a:p>
            <a:pPr marL="0" indent="0">
              <a:buNone/>
            </a:pPr>
            <a:r>
              <a:rPr lang="de-DE" sz="3200" dirty="0"/>
              <a:t>c) </a:t>
            </a:r>
            <a:r>
              <a:rPr lang="de-DE" sz="3200" dirty="0" err="1"/>
              <a:t>tulimsifu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Wir haben ihn/sie gelobt.</a:t>
            </a:r>
          </a:p>
        </p:txBody>
      </p:sp>
    </p:spTree>
    <p:extLst>
      <p:ext uri="{BB962C8B-B14F-4D97-AF65-F5344CB8AC3E}">
        <p14:creationId xmlns:p14="http://schemas.microsoft.com/office/powerpoint/2010/main" val="289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2BA59-D51B-01E4-4A85-1F71F946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Übersetzen Sie die folgenden Sätze ins Suaheli: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23F3-15C4-C55E-AF07-E234E69D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a) Wir haben dich gelobt.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</a:t>
            </a:r>
            <a:r>
              <a:rPr lang="de-DE" sz="3200" dirty="0" err="1"/>
              <a:t>tulikusifu</a:t>
            </a:r>
            <a:endParaRPr lang="de-DE" sz="3200" dirty="0"/>
          </a:p>
          <a:p>
            <a:pPr marL="0" indent="0">
              <a:buNone/>
            </a:pPr>
            <a:r>
              <a:rPr lang="de-DE" sz="3200" dirty="0"/>
              <a:t>b) Du wirst uns loben.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utatusifu</a:t>
            </a:r>
            <a:endParaRPr lang="de-DE" sz="3200" dirty="0"/>
          </a:p>
          <a:p>
            <a:pPr marL="0" indent="0">
              <a:buNone/>
            </a:pPr>
            <a:r>
              <a:rPr lang="de-DE" sz="3200" dirty="0"/>
              <a:t>c) Sie/Er mag sie/ihn (gerade).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</a:t>
            </a:r>
            <a:r>
              <a:rPr lang="de-DE" sz="3200" dirty="0" err="1"/>
              <a:t>anampenda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7434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7E78A-36EF-B0F1-5D4C-4552D6F9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b="1" dirty="0"/>
              <a:t>1. Ergänzen Sie die folgende Liste und versuchen Sie, die Bedeutung von Zeichen zu beschreiben: Abzeichen, Fragezeichen, Lesezeichen, Pausenzeichen, Klopfzeichen, 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85440-2A27-5EB0-F218-FBD90F7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Abzeichen: Leistung, Anerkennung</a:t>
            </a:r>
          </a:p>
          <a:p>
            <a:r>
              <a:rPr lang="de-DE" sz="3200" dirty="0"/>
              <a:t>Fragezeichen: Satzzeichen</a:t>
            </a:r>
          </a:p>
          <a:p>
            <a:r>
              <a:rPr lang="de-DE" sz="3200" dirty="0"/>
              <a:t>Lesezeichen: Lesehilfe</a:t>
            </a:r>
          </a:p>
          <a:p>
            <a:r>
              <a:rPr lang="de-DE" sz="3200" dirty="0"/>
              <a:t>Pausenzeichen: Symbol in der Musik, Signal in der Schule</a:t>
            </a:r>
          </a:p>
          <a:p>
            <a:r>
              <a:rPr lang="de-DE" sz="3200" dirty="0"/>
              <a:t>Klopfzeichen: Kommunikationsmittel</a:t>
            </a:r>
          </a:p>
        </p:txBody>
      </p:sp>
    </p:spTree>
    <p:extLst>
      <p:ext uri="{BB962C8B-B14F-4D97-AF65-F5344CB8AC3E}">
        <p14:creationId xmlns:p14="http://schemas.microsoft.com/office/powerpoint/2010/main" val="7948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2BA59-D51B-01E4-4A85-1F71F946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de-DE" dirty="0"/>
              <a:t>8. Betrachten Sie den folgenden Satz:</a:t>
            </a:r>
            <a:br>
              <a:rPr lang="de-DE" dirty="0"/>
            </a:br>
            <a:r>
              <a:rPr lang="de-DE" dirty="0"/>
              <a:t>Wenn hinter Fliegen eine Fliege fliegt, fliegt eine Fliege Fliegen nach?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23F3-15C4-C55E-AF07-E234E69D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081"/>
            <a:ext cx="10515600" cy="4170881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Wie viele Lexeme enthält dieser Satz?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6 Lexeme (wenn, hinter, Fliege, eine, fliegen</a:t>
            </a:r>
            <a:r>
              <a:rPr lang="de-DE" sz="3200"/>
              <a:t>, nachfliegen) </a:t>
            </a:r>
            <a:endParaRPr lang="de-DE" sz="3200" dirty="0"/>
          </a:p>
          <a:p>
            <a:pPr marL="0" indent="0">
              <a:buNone/>
            </a:pPr>
            <a:r>
              <a:rPr lang="de-DE" sz="3200" dirty="0"/>
              <a:t>b) Wie viele unterschiedliche Wortformen enthält dieser Satz?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7 unterschiedliche Wortformen (wenn, hinter, Fliegen, Fliege, eine, fliegt, fliegt…nach)</a:t>
            </a:r>
          </a:p>
        </p:txBody>
      </p:sp>
    </p:spTree>
    <p:extLst>
      <p:ext uri="{BB962C8B-B14F-4D97-AF65-F5344CB8AC3E}">
        <p14:creationId xmlns:p14="http://schemas.microsoft.com/office/powerpoint/2010/main" val="10603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23F3-15C4-C55E-AF07-E234E69D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861"/>
            <a:ext cx="10515600" cy="5701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c) Wie viele orthographische Wörter im Satz sind </a:t>
            </a:r>
            <a:r>
              <a:rPr lang="de-DE" sz="3200" dirty="0" err="1"/>
              <a:t>grammatischeWörter</a:t>
            </a:r>
            <a:r>
              <a:rPr lang="de-DE" sz="3200" dirty="0"/>
              <a:t>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11 orthographische Wörtern (wenn, hinter, Fliegen, eine, Fliege, fliegt, fliegt, eine, Fliege, Fliegen, nach)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8 grammatische Wörter: [wenn], [hinter], [Fliegen </a:t>
            </a:r>
            <a:r>
              <a:rPr lang="de-DE" sz="3200" dirty="0">
                <a:solidFill>
                  <a:schemeClr val="accent1"/>
                </a:solidFill>
              </a:rPr>
              <a:t>Dat. Pl</a:t>
            </a:r>
            <a:r>
              <a:rPr lang="de-DE" sz="3200" dirty="0"/>
              <a:t>.], [eine </a:t>
            </a:r>
            <a:r>
              <a:rPr lang="de-DE" sz="3200" dirty="0" err="1">
                <a:solidFill>
                  <a:schemeClr val="accent1"/>
                </a:solidFill>
              </a:rPr>
              <a:t>Nom</a:t>
            </a:r>
            <a:r>
              <a:rPr lang="de-DE" sz="3200" dirty="0">
                <a:solidFill>
                  <a:schemeClr val="accent1"/>
                </a:solidFill>
              </a:rPr>
              <a:t>. </a:t>
            </a:r>
            <a:r>
              <a:rPr lang="de-DE" sz="3200" dirty="0" err="1">
                <a:solidFill>
                  <a:schemeClr val="accent1"/>
                </a:solidFill>
              </a:rPr>
              <a:t>Sg</a:t>
            </a:r>
            <a:r>
              <a:rPr lang="de-DE" sz="3200" dirty="0">
                <a:solidFill>
                  <a:schemeClr val="accent1"/>
                </a:solidFill>
              </a:rPr>
              <a:t>. f</a:t>
            </a:r>
            <a:r>
              <a:rPr lang="de-DE" sz="3200" dirty="0"/>
              <a:t>.], [Fliege </a:t>
            </a:r>
            <a:r>
              <a:rPr lang="de-DE" sz="3200" dirty="0" err="1">
                <a:solidFill>
                  <a:schemeClr val="accent1"/>
                </a:solidFill>
              </a:rPr>
              <a:t>Nom</a:t>
            </a:r>
            <a:r>
              <a:rPr lang="de-DE" sz="3200" dirty="0">
                <a:solidFill>
                  <a:schemeClr val="accent1"/>
                </a:solidFill>
              </a:rPr>
              <a:t>. </a:t>
            </a:r>
            <a:r>
              <a:rPr lang="de-DE" sz="3200" dirty="0" err="1">
                <a:solidFill>
                  <a:schemeClr val="accent1"/>
                </a:solidFill>
              </a:rPr>
              <a:t>Sg</a:t>
            </a:r>
            <a:r>
              <a:rPr lang="de-DE" sz="3200" dirty="0"/>
              <a:t>.], [fliegt </a:t>
            </a:r>
            <a:r>
              <a:rPr lang="de-DE" sz="3200" dirty="0">
                <a:solidFill>
                  <a:schemeClr val="accent1"/>
                </a:solidFill>
              </a:rPr>
              <a:t>⟨von FLIEGEN⟩ 3. </a:t>
            </a:r>
            <a:r>
              <a:rPr lang="de-DE" sz="3200" dirty="0" err="1">
                <a:solidFill>
                  <a:schemeClr val="accent1"/>
                </a:solidFill>
              </a:rPr>
              <a:t>Sg</a:t>
            </a:r>
            <a:r>
              <a:rPr lang="de-DE" sz="3200" dirty="0">
                <a:solidFill>
                  <a:schemeClr val="accent1"/>
                </a:solidFill>
              </a:rPr>
              <a:t>. </a:t>
            </a:r>
            <a:r>
              <a:rPr lang="de-DE" sz="3200" dirty="0" err="1">
                <a:solidFill>
                  <a:schemeClr val="accent1"/>
                </a:solidFill>
              </a:rPr>
              <a:t>Ind</a:t>
            </a:r>
            <a:r>
              <a:rPr lang="de-DE" sz="3200" dirty="0">
                <a:solidFill>
                  <a:schemeClr val="accent1"/>
                </a:solidFill>
              </a:rPr>
              <a:t>. Präsens</a:t>
            </a:r>
            <a:r>
              <a:rPr lang="de-DE" sz="3200" dirty="0"/>
              <a:t>], [fliegt ⟨</a:t>
            </a:r>
            <a:r>
              <a:rPr lang="de-DE" sz="3200" dirty="0">
                <a:solidFill>
                  <a:schemeClr val="accent1"/>
                </a:solidFill>
              </a:rPr>
              <a:t>von NACHFLIEGEN⟩ 3. </a:t>
            </a:r>
            <a:r>
              <a:rPr lang="de-DE" sz="3200" dirty="0" err="1">
                <a:solidFill>
                  <a:schemeClr val="accent1"/>
                </a:solidFill>
              </a:rPr>
              <a:t>Sg</a:t>
            </a:r>
            <a:r>
              <a:rPr lang="de-DE" sz="3200" dirty="0">
                <a:solidFill>
                  <a:schemeClr val="accent1"/>
                </a:solidFill>
              </a:rPr>
              <a:t>. </a:t>
            </a:r>
            <a:r>
              <a:rPr lang="de-DE" sz="3200" dirty="0" err="1">
                <a:solidFill>
                  <a:schemeClr val="accent1"/>
                </a:solidFill>
              </a:rPr>
              <a:t>Ind</a:t>
            </a:r>
            <a:r>
              <a:rPr lang="de-DE" sz="3200" dirty="0">
                <a:solidFill>
                  <a:schemeClr val="accent1"/>
                </a:solidFill>
              </a:rPr>
              <a:t>. Präsens</a:t>
            </a:r>
            <a:r>
              <a:rPr lang="de-DE" sz="3200" dirty="0"/>
              <a:t>], [nach </a:t>
            </a:r>
            <a:r>
              <a:rPr lang="de-DE" sz="3200" dirty="0">
                <a:solidFill>
                  <a:schemeClr val="accent1"/>
                </a:solidFill>
              </a:rPr>
              <a:t>⟨von NACHFLIEGEN</a:t>
            </a:r>
            <a:r>
              <a:rPr lang="de-DE" sz="3200" dirty="0"/>
              <a:t>⟩]</a:t>
            </a:r>
          </a:p>
        </p:txBody>
      </p:sp>
    </p:spTree>
    <p:extLst>
      <p:ext uri="{BB962C8B-B14F-4D97-AF65-F5344CB8AC3E}">
        <p14:creationId xmlns:p14="http://schemas.microsoft.com/office/powerpoint/2010/main" val="38976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7699-91D0-E70C-16DB-42F2027A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0875"/>
          </a:xfrm>
        </p:spPr>
        <p:txBody>
          <a:bodyPr>
            <a:normAutofit fontScale="90000"/>
          </a:bodyPr>
          <a:lstStyle/>
          <a:p>
            <a:r>
              <a:rPr lang="de-DE" dirty="0"/>
              <a:t>9. Wie viele Token und </a:t>
            </a:r>
            <a:r>
              <a:rPr lang="de-DE" dirty="0" err="1"/>
              <a:t>Types</a:t>
            </a:r>
            <a:r>
              <a:rPr lang="de-DE" dirty="0"/>
              <a:t> gibt es in den folgenden Sätzen? Geben Sie an, ob Sie diese jeweils durch paradigmatische oder syntagmatische Beziehungen ermitteln.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01"/>
            <a:ext cx="10515600" cy="355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a) Wenn Robben hinter Robben </a:t>
            </a:r>
            <a:r>
              <a:rPr lang="de-DE" sz="3200" dirty="0" err="1"/>
              <a:t>robben</a:t>
            </a:r>
            <a:r>
              <a:rPr lang="de-DE" sz="3200" dirty="0"/>
              <a:t>, robben </a:t>
            </a:r>
            <a:r>
              <a:rPr lang="de-DE" sz="3200" dirty="0" err="1"/>
              <a:t>Robben</a:t>
            </a:r>
            <a:r>
              <a:rPr lang="de-DE" sz="3200" dirty="0"/>
              <a:t> </a:t>
            </a:r>
            <a:r>
              <a:rPr lang="de-DE" sz="3200" dirty="0" err="1"/>
              <a:t>Robben</a:t>
            </a:r>
            <a:r>
              <a:rPr lang="de-DE" sz="3200" dirty="0"/>
              <a:t> nach.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9 Token (syntagmatische Beziehung): wenn, Robben, hinter, Robben, robben, robben, Robben, </a:t>
            </a:r>
            <a:r>
              <a:rPr lang="de-DE" sz="3200" dirty="0" err="1"/>
              <a:t>Robben,nach</a:t>
            </a:r>
            <a:r>
              <a:rPr lang="de-DE" sz="3200" dirty="0"/>
              <a:t>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5 </a:t>
            </a:r>
            <a:r>
              <a:rPr lang="de-DE" sz="3200" dirty="0" err="1"/>
              <a:t>Types</a:t>
            </a:r>
            <a:r>
              <a:rPr lang="de-DE" sz="3200" dirty="0"/>
              <a:t> (paradigmatische Beziehung): wenn, Robben, hinter, robben, nach</a:t>
            </a:r>
          </a:p>
        </p:txBody>
      </p:sp>
    </p:spTree>
    <p:extLst>
      <p:ext uri="{BB962C8B-B14F-4D97-AF65-F5344CB8AC3E}">
        <p14:creationId xmlns:p14="http://schemas.microsoft.com/office/powerpoint/2010/main" val="20452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668629"/>
            <a:ext cx="10515600" cy="5113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b) Buffalo </a:t>
            </a:r>
            <a:r>
              <a:rPr lang="de-DE" sz="3200" dirty="0" err="1"/>
              <a:t>buffalo</a:t>
            </a:r>
            <a:r>
              <a:rPr lang="de-DE" sz="3200" dirty="0"/>
              <a:t> Buffalo </a:t>
            </a:r>
            <a:r>
              <a:rPr lang="de-DE" sz="3200" dirty="0" err="1"/>
              <a:t>buffalo</a:t>
            </a:r>
            <a:r>
              <a:rPr lang="de-DE" sz="3200" dirty="0"/>
              <a:t> </a:t>
            </a:r>
            <a:r>
              <a:rPr lang="de-DE" sz="3200" dirty="0" err="1"/>
              <a:t>buffalo</a:t>
            </a:r>
            <a:r>
              <a:rPr lang="de-DE" sz="3200" dirty="0"/>
              <a:t> </a:t>
            </a:r>
            <a:r>
              <a:rPr lang="de-DE" sz="3200" dirty="0" err="1"/>
              <a:t>buffalo</a:t>
            </a:r>
            <a:r>
              <a:rPr lang="de-DE" sz="3200" dirty="0"/>
              <a:t> Buffalo </a:t>
            </a:r>
            <a:r>
              <a:rPr lang="de-DE" sz="3200" dirty="0" err="1"/>
              <a:t>buffalo</a:t>
            </a:r>
            <a:r>
              <a:rPr lang="de-DE" sz="3200" dirty="0"/>
              <a:t>. </a:t>
            </a:r>
          </a:p>
          <a:p>
            <a:pPr marL="0" indent="0">
              <a:buNone/>
            </a:pPr>
            <a:r>
              <a:rPr lang="de-DE" sz="3200" dirty="0"/>
              <a:t>(deutsche Übersetzung: Büffel aus Buffalo, die von Büffeln aus Buffalo schikaniert werden, schikanieren Büffel aus Buffalo.)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8 Token (syntagmatische Beziehung): Buffalo, </a:t>
            </a:r>
            <a:r>
              <a:rPr lang="de-DE" sz="3200" dirty="0" err="1"/>
              <a:t>buffalo</a:t>
            </a:r>
            <a:r>
              <a:rPr lang="de-DE" sz="3200" dirty="0"/>
              <a:t>, Buffalo, </a:t>
            </a:r>
            <a:r>
              <a:rPr lang="de-DE" sz="3200" dirty="0" err="1"/>
              <a:t>buffalo</a:t>
            </a:r>
            <a:r>
              <a:rPr lang="de-DE" sz="3200" dirty="0"/>
              <a:t>, </a:t>
            </a:r>
            <a:r>
              <a:rPr lang="de-DE" sz="3200" dirty="0" err="1"/>
              <a:t>buffalo</a:t>
            </a:r>
            <a:r>
              <a:rPr lang="de-DE" sz="3200" dirty="0"/>
              <a:t>, </a:t>
            </a:r>
            <a:r>
              <a:rPr lang="de-DE" sz="3200" dirty="0" err="1"/>
              <a:t>buffalo</a:t>
            </a:r>
            <a:r>
              <a:rPr lang="de-DE" sz="3200" dirty="0"/>
              <a:t>, Buffalo, </a:t>
            </a:r>
            <a:r>
              <a:rPr lang="de-DE" sz="3200" dirty="0" err="1"/>
              <a:t>buffalo</a:t>
            </a: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3 </a:t>
            </a:r>
            <a:r>
              <a:rPr lang="de-DE" sz="3200" dirty="0" err="1"/>
              <a:t>Types</a:t>
            </a:r>
            <a:r>
              <a:rPr lang="de-DE" sz="3200" dirty="0"/>
              <a:t> (paradigmatische Beziehung): </a:t>
            </a:r>
            <a:r>
              <a:rPr lang="de-DE" sz="3200" dirty="0" err="1"/>
              <a:t>buffalo</a:t>
            </a:r>
            <a:r>
              <a:rPr lang="de-DE" sz="3200" dirty="0"/>
              <a:t> (Büffel), Buffalo (die Stadt), to </a:t>
            </a:r>
            <a:r>
              <a:rPr lang="de-DE" sz="3200" dirty="0" err="1"/>
              <a:t>buffalo</a:t>
            </a:r>
            <a:r>
              <a:rPr lang="de-DE" sz="3200" dirty="0"/>
              <a:t> („einschüchtern, anfahren; täuschen“) </a:t>
            </a:r>
          </a:p>
        </p:txBody>
      </p:sp>
    </p:spTree>
    <p:extLst>
      <p:ext uri="{BB962C8B-B14F-4D97-AF65-F5344CB8AC3E}">
        <p14:creationId xmlns:p14="http://schemas.microsoft.com/office/powerpoint/2010/main" val="25588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7699-91D0-E70C-16DB-42F2027A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55357"/>
          </a:xfrm>
        </p:spPr>
        <p:txBody>
          <a:bodyPr>
            <a:normAutofit/>
          </a:bodyPr>
          <a:lstStyle/>
          <a:p>
            <a:r>
              <a:rPr lang="de-DE" dirty="0"/>
              <a:t>7</a:t>
            </a:r>
            <a:r>
              <a:rPr lang="de-DE" sz="4000" dirty="0"/>
              <a:t>. </a:t>
            </a:r>
            <a:r>
              <a:rPr lang="de-DE" sz="4000" dirty="0" err="1"/>
              <a:t>Bonusaufgabe:Betrachten</a:t>
            </a:r>
            <a:r>
              <a:rPr lang="de-DE" sz="4000" dirty="0"/>
              <a:t> Sie wie bei Aufgabe 6 einige Verben und übersetzen sie dann. Diesmal stammen die Beispielwörter aus dem südamerikanischen Guaraní.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07A8889-C9AE-7273-F767-9AA34DF0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66" y="3073596"/>
            <a:ext cx="11255067" cy="33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92"/>
            <a:ext cx="10515600" cy="6277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Wichtige fünf Positionen im Wort: </a:t>
            </a:r>
          </a:p>
          <a:p>
            <a:pPr marL="514350" indent="-514350">
              <a:buAutoNum type="arabicPeriod"/>
            </a:pPr>
            <a:r>
              <a:rPr lang="de-DE" sz="3200" dirty="0"/>
              <a:t>Präfix “n(d)(a)-” bei verneinten Verben </a:t>
            </a:r>
          </a:p>
          <a:p>
            <a:pPr marL="514350" indent="-514350">
              <a:buAutoNum type="arabicPeriod"/>
            </a:pPr>
            <a:r>
              <a:rPr lang="de-DE" sz="3200" dirty="0" err="1"/>
              <a:t>Subjektspräfix</a:t>
            </a:r>
            <a:r>
              <a:rPr lang="de-DE" sz="3200" dirty="0"/>
              <a:t> (a – ich, o – er, ja – wir, </a:t>
            </a:r>
            <a:r>
              <a:rPr lang="de-DE" sz="3200" dirty="0" err="1"/>
              <a:t>pe</a:t>
            </a:r>
            <a:r>
              <a:rPr lang="de-DE" sz="3200" dirty="0"/>
              <a:t> – ihr) </a:t>
            </a:r>
          </a:p>
          <a:p>
            <a:pPr marL="514350" indent="-514350">
              <a:buAutoNum type="arabicPeriod"/>
            </a:pPr>
            <a:r>
              <a:rPr lang="de-DE" sz="3200" dirty="0"/>
              <a:t>Verbalstamm </a:t>
            </a:r>
          </a:p>
          <a:p>
            <a:pPr marL="514350" indent="-514350">
              <a:buAutoNum type="arabicPeriod"/>
            </a:pPr>
            <a:r>
              <a:rPr lang="de-DE" sz="3200" dirty="0"/>
              <a:t>Suffix “-(r)i” bei verneinten Verben </a:t>
            </a:r>
          </a:p>
          <a:p>
            <a:pPr marL="514350" indent="-514350">
              <a:buAutoNum type="arabicPeriod"/>
            </a:pPr>
            <a:r>
              <a:rPr lang="de-DE" sz="3200" dirty="0" err="1"/>
              <a:t>Tempussuffix</a:t>
            </a:r>
            <a:r>
              <a:rPr lang="de-DE" sz="3200" dirty="0"/>
              <a:t> (</a:t>
            </a:r>
            <a:r>
              <a:rPr lang="de-DE" sz="3200" dirty="0" err="1"/>
              <a:t>ma</a:t>
            </a:r>
            <a:r>
              <a:rPr lang="de-DE" sz="3200" dirty="0"/>
              <a:t> – Vergangenheit, </a:t>
            </a:r>
            <a:r>
              <a:rPr lang="de-DE" sz="3200" dirty="0" err="1"/>
              <a:t>ta</a:t>
            </a:r>
            <a:r>
              <a:rPr lang="de-DE" sz="3200" dirty="0"/>
              <a:t> – Futur)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Negationspräfix beginnt mit “n-” statt “</a:t>
            </a:r>
            <a:r>
              <a:rPr lang="de-DE" sz="3200" dirty="0" err="1"/>
              <a:t>nd</a:t>
            </a:r>
            <a:r>
              <a:rPr lang="de-DE" sz="3200" dirty="0"/>
              <a:t>-”, wenn Verbalstamm Nasal enthält (Nasalvokale </a:t>
            </a:r>
            <a:r>
              <a:rPr lang="de-DE" sz="3200" dirty="0" err="1"/>
              <a:t>hier</a:t>
            </a:r>
            <a:r>
              <a:rPr lang="de-DE" sz="3200" dirty="0" err="1">
                <a:sym typeface="Wingdings" panose="05000000000000000000" pitchFamily="2" charset="2"/>
              </a:rPr>
              <a:t></a:t>
            </a:r>
            <a:r>
              <a:rPr lang="de-DE" sz="3200" dirty="0" err="1"/>
              <a:t>mit</a:t>
            </a:r>
            <a:r>
              <a:rPr lang="de-DE" sz="3200" dirty="0"/>
              <a:t> Tilde geschrieben).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Subjektspräfix</a:t>
            </a:r>
            <a:r>
              <a:rPr lang="de-DE" sz="3200" dirty="0"/>
              <a:t> beginnt mit Vokal</a:t>
            </a:r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/>
              <a:t>“a” im Negationspräfix fällt weg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Verneinung des Futurs</a:t>
            </a: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Suffix “-mo‘</a:t>
            </a:r>
            <a:r>
              <a:rPr lang="de-DE" sz="3200" dirty="0" err="1"/>
              <a:t>ãi</a:t>
            </a:r>
            <a:r>
              <a:rPr lang="de-DE" sz="3200" dirty="0"/>
              <a:t>”,nach dem Vokal “i” ist Negationspartikel “</a:t>
            </a:r>
            <a:r>
              <a:rPr lang="de-DE" sz="3200" dirty="0" err="1"/>
              <a:t>ri</a:t>
            </a:r>
            <a:r>
              <a:rPr lang="de-DE" sz="3200" dirty="0"/>
              <a:t>”, ansonsten “i”</a:t>
            </a:r>
          </a:p>
        </p:txBody>
      </p:sp>
    </p:spTree>
    <p:extLst>
      <p:ext uri="{BB962C8B-B14F-4D97-AF65-F5344CB8AC3E}">
        <p14:creationId xmlns:p14="http://schemas.microsoft.com/office/powerpoint/2010/main" val="9400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7699-91D0-E70C-16DB-42F2027A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508"/>
          </a:xfrm>
        </p:spPr>
        <p:txBody>
          <a:bodyPr>
            <a:normAutofit/>
          </a:bodyPr>
          <a:lstStyle/>
          <a:p>
            <a:r>
              <a:rPr lang="de-DE" sz="4000" dirty="0"/>
              <a:t>Übersetzen Sie ins Deutsche: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550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a) </a:t>
            </a:r>
            <a:r>
              <a:rPr lang="de-DE" sz="3200" dirty="0" err="1"/>
              <a:t>akaruma</a:t>
            </a: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ich aß</a:t>
            </a:r>
          </a:p>
          <a:p>
            <a:pPr marL="0" indent="0">
              <a:buNone/>
            </a:pPr>
            <a:r>
              <a:rPr lang="de-DE" sz="3200" dirty="0"/>
              <a:t>b) </a:t>
            </a:r>
            <a:r>
              <a:rPr lang="de-DE" sz="3200" dirty="0" err="1"/>
              <a:t>ojupita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er wird aufwachen</a:t>
            </a:r>
          </a:p>
          <a:p>
            <a:pPr marL="0" indent="0">
              <a:buNone/>
            </a:pPr>
            <a:r>
              <a:rPr lang="de-DE" sz="3200" dirty="0"/>
              <a:t>c) </a:t>
            </a:r>
            <a:r>
              <a:rPr lang="de-DE" sz="3200" dirty="0" err="1"/>
              <a:t>ndavo'omo‘ãi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ich werde nicht nehmen</a:t>
            </a:r>
          </a:p>
          <a:p>
            <a:pPr marL="0" indent="0">
              <a:buNone/>
            </a:pPr>
            <a:r>
              <a:rPr lang="de-DE" sz="3200" dirty="0"/>
              <a:t>d) </a:t>
            </a:r>
            <a:r>
              <a:rPr lang="de-DE" sz="3200" dirty="0" err="1"/>
              <a:t>napekororõi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ihr weint nicht</a:t>
            </a:r>
          </a:p>
          <a:p>
            <a:pPr marL="0" indent="0">
              <a:buNone/>
            </a:pPr>
            <a:r>
              <a:rPr lang="de-DE" sz="3200" dirty="0"/>
              <a:t>e) </a:t>
            </a:r>
            <a:r>
              <a:rPr lang="de-DE" sz="3200" dirty="0" err="1"/>
              <a:t>ndapyhyima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ich fing nicht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6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7699-91D0-E70C-16DB-42F2027A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Übersetzen Sie ins Guaraní: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Ihr schießt nicht.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na</a:t>
            </a:r>
            <a:r>
              <a:rPr lang="de-DE" sz="3200" dirty="0"/>
              <a:t>-</a:t>
            </a:r>
            <a:r>
              <a:rPr lang="de-DE" sz="3200" dirty="0" err="1"/>
              <a:t>pe</a:t>
            </a:r>
            <a:r>
              <a:rPr lang="de-DE" sz="3200" dirty="0"/>
              <a:t>-</a:t>
            </a:r>
            <a:r>
              <a:rPr lang="de-DE" sz="3200" dirty="0" err="1"/>
              <a:t>mbokapu</a:t>
            </a:r>
            <a:r>
              <a:rPr lang="de-DE" sz="3200" dirty="0"/>
              <a:t>-i</a:t>
            </a:r>
          </a:p>
          <a:p>
            <a:pPr marL="0" indent="0">
              <a:buNone/>
            </a:pPr>
            <a:r>
              <a:rPr lang="de-DE" sz="3200" dirty="0"/>
              <a:t>b) Er singt nicht.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ndo-purahei-ri</a:t>
            </a:r>
            <a:endParaRPr lang="de-DE" sz="3200" dirty="0"/>
          </a:p>
          <a:p>
            <a:pPr marL="0" indent="0">
              <a:buNone/>
            </a:pPr>
            <a:r>
              <a:rPr lang="de-DE" sz="3200" dirty="0"/>
              <a:t>c) Wir werden essen.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ja-</a:t>
            </a:r>
            <a:r>
              <a:rPr lang="de-DE" sz="3200" dirty="0" err="1"/>
              <a:t>karu</a:t>
            </a:r>
            <a:r>
              <a:rPr lang="de-DE" sz="3200" dirty="0"/>
              <a:t>-</a:t>
            </a:r>
            <a:r>
              <a:rPr lang="de-DE" sz="3200" dirty="0" err="1"/>
              <a:t>ta</a:t>
            </a:r>
            <a:endParaRPr lang="de-DE" sz="3200" dirty="0"/>
          </a:p>
          <a:p>
            <a:pPr marL="0" indent="0">
              <a:buNone/>
            </a:pPr>
            <a:r>
              <a:rPr lang="de-DE" sz="3200" dirty="0"/>
              <a:t>d) Ich werde nicht singen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nda-purahei-mo'ai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42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35"/>
            <a:ext cx="10515600" cy="366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0656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AA113-72A8-E5D5-EA0D-C6E839B1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Zeichen und ihre Bedeutung…..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E4981-2A56-CE20-D0C1-340A2620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>
            <a:normAutofit lnSpcReduction="10000"/>
          </a:bodyPr>
          <a:lstStyle/>
          <a:p>
            <a:r>
              <a:rPr lang="de-DE" sz="3200" dirty="0"/>
              <a:t>Morsezeichen: Kommunikationsmittel</a:t>
            </a:r>
          </a:p>
          <a:p>
            <a:r>
              <a:rPr lang="de-DE" sz="3200" dirty="0"/>
              <a:t>Wasserzeichen: siehe Geldschein</a:t>
            </a:r>
          </a:p>
          <a:p>
            <a:r>
              <a:rPr lang="de-DE" sz="3200" dirty="0"/>
              <a:t>Sternzeichen, Tierkreiszeichen: Anordnung von Sternen zu bestimmter Zeit</a:t>
            </a:r>
          </a:p>
          <a:p>
            <a:r>
              <a:rPr lang="de-DE" sz="3200" dirty="0"/>
              <a:t>Anzeichen: Symptom</a:t>
            </a:r>
          </a:p>
          <a:p>
            <a:r>
              <a:rPr lang="de-DE" sz="3200" dirty="0"/>
              <a:t>Aktenzeichen: Aktensignatur</a:t>
            </a:r>
          </a:p>
          <a:p>
            <a:r>
              <a:rPr lang="de-DE" sz="3200" dirty="0"/>
              <a:t>Kennzeichen: Autoschild</a:t>
            </a:r>
          </a:p>
          <a:p>
            <a:r>
              <a:rPr lang="de-DE" sz="3200" dirty="0"/>
              <a:t>Wahrzeichen: Wiedererkennung/Repräsentation einer Stadt</a:t>
            </a:r>
          </a:p>
          <a:p>
            <a:r>
              <a:rPr lang="de-DE" sz="3200" dirty="0"/>
              <a:t>Postwertzeichen: Briefmarke</a:t>
            </a:r>
          </a:p>
        </p:txBody>
      </p:sp>
    </p:spTree>
    <p:extLst>
      <p:ext uri="{BB962C8B-B14F-4D97-AF65-F5344CB8AC3E}">
        <p14:creationId xmlns:p14="http://schemas.microsoft.com/office/powerpoint/2010/main" val="31892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E15BD-6ED6-16D5-82FC-FDABD90E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Beobachtungen</a:t>
            </a:r>
            <a:r>
              <a:rPr lang="de-DE" dirty="0"/>
              <a:t>: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FB470D-BA55-BFD4-D6D4-8AED8EDB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Bedeutungserhalt durch Kontext</a:t>
            </a:r>
          </a:p>
          <a:p>
            <a:r>
              <a:rPr lang="de-DE" sz="3200" dirty="0"/>
              <a:t>Bezugnahme auf verschiedene Konzepte</a:t>
            </a:r>
          </a:p>
          <a:p>
            <a:r>
              <a:rPr lang="de-DE" sz="3200" dirty="0"/>
              <a:t>Gemeinsamkeit: Hervorhebung einer Sache</a:t>
            </a:r>
          </a:p>
          <a:p>
            <a:r>
              <a:rPr lang="de-DE" sz="3200" dirty="0"/>
              <a:t>die Bedeutung von Zeichen bleibt problematisch</a:t>
            </a:r>
          </a:p>
        </p:txBody>
      </p:sp>
    </p:spTree>
    <p:extLst>
      <p:ext uri="{BB962C8B-B14F-4D97-AF65-F5344CB8AC3E}">
        <p14:creationId xmlns:p14="http://schemas.microsoft.com/office/powerpoint/2010/main" val="5337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5C9C9-F7B9-9F02-AFED-C3D31D12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90246"/>
          </a:xfrm>
        </p:spPr>
        <p:txBody>
          <a:bodyPr>
            <a:normAutofit fontScale="90000"/>
          </a:bodyPr>
          <a:lstStyle/>
          <a:p>
            <a:r>
              <a:rPr lang="de-DE" dirty="0"/>
              <a:t>2. Kann man von den folgenden Wörtern sagen, dass sie ein außersprachliches Objekt benennen? </a:t>
            </a:r>
            <a:br>
              <a:rPr lang="de-DE" dirty="0"/>
            </a:br>
            <a:r>
              <a:rPr lang="de-DE" dirty="0"/>
              <a:t>Hund, gehen, rot, faul, Einhorn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7BF34-3FCB-7143-836C-410E9282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5373"/>
            <a:ext cx="10515600" cy="4337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→ außersprachliches Objekt: „wäre es existent, könnte man es greifen“</a:t>
            </a:r>
          </a:p>
          <a:p>
            <a:r>
              <a:rPr lang="de-DE" sz="3200" dirty="0"/>
              <a:t>Hund – konkretes Objekt (Rollo) einerseits, andererseits generelle Idee oder Begriff (Gattung)</a:t>
            </a:r>
          </a:p>
          <a:p>
            <a:r>
              <a:rPr lang="de-DE" sz="3200" dirty="0"/>
              <a:t>gehen – Handlung, Vorgang, kein Objekt</a:t>
            </a:r>
          </a:p>
          <a:p>
            <a:r>
              <a:rPr lang="de-DE" sz="3200" dirty="0"/>
              <a:t>rot – Eigenschaft, kein Objekt</a:t>
            </a:r>
          </a:p>
          <a:p>
            <a:r>
              <a:rPr lang="de-DE" sz="3200" dirty="0"/>
              <a:t>faul – Eigenschaft, kein Objekt</a:t>
            </a:r>
          </a:p>
          <a:p>
            <a:r>
              <a:rPr lang="de-DE" sz="3200" dirty="0"/>
              <a:t>Einhorn – nicht-existentes, außersprachliches, nicht nachweisbares Objekt</a:t>
            </a:r>
          </a:p>
        </p:txBody>
      </p:sp>
    </p:spTree>
    <p:extLst>
      <p:ext uri="{BB962C8B-B14F-4D97-AF65-F5344CB8AC3E}">
        <p14:creationId xmlns:p14="http://schemas.microsoft.com/office/powerpoint/2010/main" val="2165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B34B9-638B-2863-0409-A36C1EA0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3" y="2207094"/>
            <a:ext cx="10515600" cy="4351338"/>
          </a:xfrm>
        </p:spPr>
        <p:txBody>
          <a:bodyPr/>
          <a:lstStyle/>
          <a:p>
            <a:r>
              <a:rPr lang="de-DE" sz="3200" dirty="0"/>
              <a:t>Gott – nicht nachweisbares, außersprachliches Objekt</a:t>
            </a:r>
          </a:p>
          <a:p>
            <a:r>
              <a:rPr lang="de-DE" sz="3200" dirty="0"/>
              <a:t>niemand – außersprachliches Objekt, nicht existent, nicht nachweisbar</a:t>
            </a:r>
          </a:p>
          <a:p>
            <a:r>
              <a:rPr lang="de-DE" sz="3200" dirty="0"/>
              <a:t>Mut – abstrakter Begriff, kein außersprachliches Objekt</a:t>
            </a:r>
          </a:p>
          <a:p>
            <a:r>
              <a:rPr lang="de-DE" sz="3200" dirty="0"/>
              <a:t>Freiheit – wie Mut</a:t>
            </a:r>
          </a:p>
          <a:p>
            <a:r>
              <a:rPr lang="de-DE" sz="3200" dirty="0"/>
              <a:t>du – variabel (indexikalischer Ausdruck), konkret, aber Verbindung zu Objekt ändert sich</a:t>
            </a:r>
          </a:p>
          <a:p>
            <a:r>
              <a:rPr lang="de-DE" sz="3200" dirty="0"/>
              <a:t>gestern – wie du</a:t>
            </a:r>
          </a:p>
          <a:p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97350CF-116B-7A4B-C887-5A41405C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90246"/>
          </a:xfrm>
        </p:spPr>
        <p:txBody>
          <a:bodyPr>
            <a:normAutofit fontScale="90000"/>
          </a:bodyPr>
          <a:lstStyle/>
          <a:p>
            <a:r>
              <a:rPr lang="de-DE" dirty="0"/>
              <a:t>2. Kann man von den folgenden Wörtern sagen, dass sie ein außersprachliches Objekt benennen? </a:t>
            </a:r>
            <a:br>
              <a:rPr lang="de-DE" dirty="0"/>
            </a:br>
            <a:r>
              <a:rPr lang="de-DE" dirty="0"/>
              <a:t>Gott, niemand, Mut, Freiheit, du, gestern</a:t>
            </a:r>
          </a:p>
        </p:txBody>
      </p:sp>
    </p:spTree>
    <p:extLst>
      <p:ext uri="{BB962C8B-B14F-4D97-AF65-F5344CB8AC3E}">
        <p14:creationId xmlns:p14="http://schemas.microsoft.com/office/powerpoint/2010/main" val="39473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1CC9F-C620-9BD0-F282-AFABE495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Sind die folgenden Zeichen jeweils indexikalisch, ikonisch oder symbolisch?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EE8F5-9D95-79BA-7CB0-61456635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Fieber ⇒ Krankheit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indexikalisch</a:t>
            </a:r>
          </a:p>
          <a:p>
            <a:pPr marL="0" indent="0">
              <a:buNone/>
            </a:pPr>
            <a:r>
              <a:rPr lang="de-DE" sz="3200" dirty="0"/>
              <a:t>b) Portrait von Napoleon ⇒ Napoleon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ikonisch</a:t>
            </a:r>
          </a:p>
          <a:p>
            <a:pPr marL="0" indent="0">
              <a:buNone/>
            </a:pPr>
            <a:r>
              <a:rPr lang="de-DE" sz="3200" dirty="0"/>
              <a:t>c) Wetterfähnchen ⇒ Windrichtung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indexikalisch</a:t>
            </a:r>
          </a:p>
          <a:p>
            <a:pPr marL="0" indent="0">
              <a:buNone/>
            </a:pPr>
            <a:r>
              <a:rPr lang="de-DE" sz="3200" dirty="0"/>
              <a:t>d) Herr Müller ⇒ mein Lehrer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symbolisch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01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5BD2F-C8A0-5C3E-4734-B209DB37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Sind die folgenden Zeichen jeweils indexikalisch, ikonisch oder symbolisch?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99164-F8E1-F101-9A94-84E2AD7C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e) Linie auf der Landkarte ⇒ Grenzverlauf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ikonisch</a:t>
            </a:r>
          </a:p>
          <a:p>
            <a:pPr marL="0" indent="0">
              <a:buNone/>
            </a:pPr>
            <a:r>
              <a:rPr lang="de-DE" sz="3200" dirty="0"/>
              <a:t>f) † ⇒Christentum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symbolisch</a:t>
            </a:r>
          </a:p>
          <a:p>
            <a:pPr marL="0" indent="0">
              <a:buNone/>
            </a:pPr>
            <a:r>
              <a:rPr lang="de-DE" sz="3200" dirty="0"/>
              <a:t>g) † ⇒tot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symbolisch</a:t>
            </a:r>
          </a:p>
          <a:p>
            <a:pPr marL="0" indent="0">
              <a:buNone/>
            </a:pPr>
            <a:r>
              <a:rPr lang="de-DE" sz="3200" dirty="0"/>
              <a:t>h) ▭ ⇒tot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symbolisch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7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E91-C936-874C-C6DF-7C1A8BBE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Sind die folgenden Zeichen jeweils indexikalisch, ikonisch oder symbolisch?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69EDA-F9E3-75EE-5043-53CE47F6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LcParenR"/>
            </a:pPr>
            <a:r>
              <a:rPr lang="de-DE" sz="3200" dirty="0"/>
              <a:t>Krone ⇒die Queen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symbolisch</a:t>
            </a:r>
          </a:p>
          <a:p>
            <a:pPr marL="0" indent="0">
              <a:buNone/>
            </a:pPr>
            <a:r>
              <a:rPr lang="de-DE" sz="3200" dirty="0"/>
              <a:t>k) § ⇒Beginn eines Paragraphen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symbolisch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8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A882358D22CD4797A0CC5647C8E7EB" ma:contentTypeVersion="0" ma:contentTypeDescription="Ein neues Dokument erstellen." ma:contentTypeScope="" ma:versionID="1d09ea27743f62cc468ae478b677b0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584695a2d4dcad0822f5c0b04fd8e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1FEC09-82AE-4759-82BF-AD04C409BD7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196263-3B5B-4BAA-A5CD-32A0576A64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2D29FD-08CE-445F-93D2-ED7989EAD5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Microsoft Office PowerPoint</Application>
  <PresentationFormat>Widescreen</PresentationFormat>
  <Paragraphs>152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</vt:lpstr>
      <vt:lpstr>Besprechung Übungsblatt 1</vt:lpstr>
      <vt:lpstr>1. Ergänzen Sie die folgende Liste und versuchen Sie, die Bedeutung von Zeichen zu beschreiben: Abzeichen, Fragezeichen, Lesezeichen, Pausenzeichen, Klopfzeichen, …</vt:lpstr>
      <vt:lpstr>Weitere Zeichen und ihre Bedeutung…..</vt:lpstr>
      <vt:lpstr>Beobachtungen:  </vt:lpstr>
      <vt:lpstr>2. Kann man von den folgenden Wörtern sagen, dass sie ein außersprachliches Objekt benennen?  Hund, gehen, rot, faul, Einhorn</vt:lpstr>
      <vt:lpstr>2. Kann man von den folgenden Wörtern sagen, dass sie ein außersprachliches Objekt benennen?  Gott, niemand, Mut, Freiheit, du, gestern</vt:lpstr>
      <vt:lpstr>3. Sind die folgenden Zeichen jeweils indexikalisch, ikonisch oder symbolisch? </vt:lpstr>
      <vt:lpstr>3. Sind die folgenden Zeichen jeweils indexikalisch, ikonisch oder symbolisch?</vt:lpstr>
      <vt:lpstr>3. Sind die folgenden Zeichen jeweils indexikalisch, ikonisch oder symbolisch? </vt:lpstr>
      <vt:lpstr>Beispiele für sprachliche Zeichen, die nicht vollständig arbiträr sind </vt:lpstr>
      <vt:lpstr>Beispiele für sprachliche Zeichen, die nicht vollständig arbiträr sind</vt:lpstr>
      <vt:lpstr>4. Betrachten Sie das Wort “Buch” im Satz: “Das Buch steht im Regal.” Welche Stelle nimmt es im semiotischen Dreieck ein? Und was bezeichnen die beiden anderen Stellen?</vt:lpstr>
      <vt:lpstr>PowerPoint Presentation</vt:lpstr>
      <vt:lpstr>5. Nennen Sie je ein Bespiel für Deskriptivität und Präskriptivität (aus den Medien,Ihrem eigenen Leben, usw.).</vt:lpstr>
      <vt:lpstr>PowerPoint Presentation</vt:lpstr>
      <vt:lpstr>6. Betrachten Sie die folgenden Verben aus dem ostafrikanischen Suaheli genau und überlegen Sie, welche ihrer Bestandteile welche Bedeutung enthalten. </vt:lpstr>
      <vt:lpstr>Aufbau der Suaheli-Verben in unseren Beispielen:</vt:lpstr>
      <vt:lpstr>Übersetzen Sie die folgenden Wörter ins Deutsche:</vt:lpstr>
      <vt:lpstr>Übersetzen Sie die folgenden Sätze ins Suaheli:</vt:lpstr>
      <vt:lpstr>8. Betrachten Sie den folgenden Satz: Wenn hinter Fliegen eine Fliege fliegt, fliegt eine Fliege Fliegen nach?</vt:lpstr>
      <vt:lpstr>PowerPoint Presentation</vt:lpstr>
      <vt:lpstr>9. Wie viele Token und Types gibt es in den folgenden Sätzen? Geben Sie an, ob Sie diese jeweils durch paradigmatische oder syntagmatische Beziehungen ermitteln.</vt:lpstr>
      <vt:lpstr>PowerPoint Presentation</vt:lpstr>
      <vt:lpstr>7. Bonusaufgabe:Betrachten Sie wie bei Aufgabe 6 einige Verben und übersetzen sie dann. Diesmal stammen die Beispielwörter aus dem südamerikanischen Guaraní.</vt:lpstr>
      <vt:lpstr>PowerPoint Presentation</vt:lpstr>
      <vt:lpstr>Übersetzen Sie ins Deutsche:</vt:lpstr>
      <vt:lpstr>Übersetzen Sie ins Guaraní: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Besprechung Übungsblatt 1</dc:title>
  <dc:creator>Antonia Wilhelm</dc:creator>
  <cp:lastModifiedBy>Antonia Wilhelm</cp:lastModifiedBy>
  <cp:revision>2</cp:revision>
  <dcterms:created xsi:type="dcterms:W3CDTF">2022-11-09T13:28:51Z</dcterms:created>
  <dcterms:modified xsi:type="dcterms:W3CDTF">2022-11-27T11:42:22Z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0x0101001AA882358D22CD4797A0CC5647C8E7EB</vt:lpwstr>
  </property>
</Properties>
</file>