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2205-A6A9-4F36-8A0C-6D149A724177}" v="189" dt="2022-12-05T16:52:0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8BF92205-A6A9-4F36-8A0C-6D149A724177}"/>
    <pc:docChg chg="custSel delSld modSld">
      <pc:chgData name="Antonia Wilhelm" userId="fd3b68dd8ed20a8e" providerId="LiveId" clId="{8BF92205-A6A9-4F36-8A0C-6D149A724177}" dt="2022-12-05T16:52:06.335" v="238" actId="20577"/>
      <pc:docMkLst>
        <pc:docMk/>
      </pc:docMkLst>
      <pc:sldChg chg="modTransition">
        <pc:chgData name="Antonia Wilhelm" userId="fd3b68dd8ed20a8e" providerId="LiveId" clId="{8BF92205-A6A9-4F36-8A0C-6D149A724177}" dt="2022-11-23T11:22:17.778" v="53"/>
        <pc:sldMkLst>
          <pc:docMk/>
          <pc:sldMk cId="1906561799" sldId="293"/>
        </pc:sldMkLst>
      </pc:sldChg>
      <pc:sldChg chg="modSp mod modAnim">
        <pc:chgData name="Antonia Wilhelm" userId="fd3b68dd8ed20a8e" providerId="LiveId" clId="{8BF92205-A6A9-4F36-8A0C-6D149A724177}" dt="2022-11-23T11:34:55.130" v="80" actId="5793"/>
        <pc:sldMkLst>
          <pc:docMk/>
          <pc:sldMk cId="896935657" sldId="294"/>
        </pc:sldMkLst>
        <pc:spChg chg="mod">
          <ac:chgData name="Antonia Wilhelm" userId="fd3b68dd8ed20a8e" providerId="LiveId" clId="{8BF92205-A6A9-4F36-8A0C-6D149A724177}" dt="2022-11-23T11:22:41.937" v="54" actId="255"/>
          <ac:spMkLst>
            <pc:docMk/>
            <pc:sldMk cId="896935657" sldId="294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34:55.130" v="80" actId="5793"/>
          <ac:spMkLst>
            <pc:docMk/>
            <pc:sldMk cId="896935657" sldId="294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23T11:22:54.353" v="56" actId="403"/>
        <pc:sldMkLst>
          <pc:docMk/>
          <pc:sldMk cId="2482160404" sldId="295"/>
        </pc:sldMkLst>
        <pc:spChg chg="mod">
          <ac:chgData name="Antonia Wilhelm" userId="fd3b68dd8ed20a8e" providerId="LiveId" clId="{8BF92205-A6A9-4F36-8A0C-6D149A724177}" dt="2022-11-23T11:22:49.536" v="55" actId="404"/>
          <ac:spMkLst>
            <pc:docMk/>
            <pc:sldMk cId="2482160404" sldId="295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22:54.353" v="56" actId="403"/>
          <ac:spMkLst>
            <pc:docMk/>
            <pc:sldMk cId="2482160404" sldId="295"/>
            <ac:spMk id="3" creationId="{A1D7885E-E202-D57B-8200-D23CBCC5A2E5}"/>
          </ac:spMkLst>
        </pc:spChg>
      </pc:sldChg>
      <pc:sldChg chg="modAnim">
        <pc:chgData name="Antonia Wilhelm" userId="fd3b68dd8ed20a8e" providerId="LiveId" clId="{8BF92205-A6A9-4F36-8A0C-6D149A724177}" dt="2022-11-23T11:17:07.411" v="5"/>
        <pc:sldMkLst>
          <pc:docMk/>
          <pc:sldMk cId="2364614695" sldId="296"/>
        </pc:sldMkLst>
      </pc:sldChg>
      <pc:sldChg chg="modAnim">
        <pc:chgData name="Antonia Wilhelm" userId="fd3b68dd8ed20a8e" providerId="LiveId" clId="{8BF92205-A6A9-4F36-8A0C-6D149A724177}" dt="2022-11-23T11:17:19.564" v="7"/>
        <pc:sldMkLst>
          <pc:docMk/>
          <pc:sldMk cId="1668754919" sldId="297"/>
        </pc:sldMkLst>
      </pc:sldChg>
      <pc:sldChg chg="modAnim">
        <pc:chgData name="Antonia Wilhelm" userId="fd3b68dd8ed20a8e" providerId="LiveId" clId="{8BF92205-A6A9-4F36-8A0C-6D149A724177}" dt="2022-11-23T11:17:32.433" v="9"/>
        <pc:sldMkLst>
          <pc:docMk/>
          <pc:sldMk cId="2722192768" sldId="298"/>
        </pc:sldMkLst>
      </pc:sldChg>
      <pc:sldChg chg="modSp modAnim">
        <pc:chgData name="Antonia Wilhelm" userId="fd3b68dd8ed20a8e" providerId="LiveId" clId="{8BF92205-A6A9-4F36-8A0C-6D149A724177}" dt="2022-11-23T17:37:33.810" v="199" actId="20577"/>
        <pc:sldMkLst>
          <pc:docMk/>
          <pc:sldMk cId="3315295238" sldId="299"/>
        </pc:sldMkLst>
        <pc:spChg chg="mod">
          <ac:chgData name="Antonia Wilhelm" userId="fd3b68dd8ed20a8e" providerId="LiveId" clId="{8BF92205-A6A9-4F36-8A0C-6D149A724177}" dt="2022-11-23T17:37:33.810" v="199" actId="20577"/>
          <ac:spMkLst>
            <pc:docMk/>
            <pc:sldMk cId="3315295238" sldId="299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49:14.139" v="189" actId="20577"/>
          <ac:spMkLst>
            <pc:docMk/>
            <pc:sldMk cId="3315295238" sldId="299"/>
            <ac:spMk id="3" creationId="{A1D7885E-E202-D57B-8200-D23CBCC5A2E5}"/>
          </ac:spMkLst>
        </pc:spChg>
      </pc:sldChg>
      <pc:sldChg chg="modSp mod modAnim">
        <pc:chgData name="Antonia Wilhelm" userId="fd3b68dd8ed20a8e" providerId="LiveId" clId="{8BF92205-A6A9-4F36-8A0C-6D149A724177}" dt="2022-11-23T17:38:34.548" v="202" actId="115"/>
        <pc:sldMkLst>
          <pc:docMk/>
          <pc:sldMk cId="2668984667" sldId="300"/>
        </pc:sldMkLst>
        <pc:spChg chg="mod">
          <ac:chgData name="Antonia Wilhelm" userId="fd3b68dd8ed20a8e" providerId="LiveId" clId="{8BF92205-A6A9-4F36-8A0C-6D149A724177}" dt="2022-11-23T11:37:59.319" v="81" actId="20577"/>
          <ac:spMkLst>
            <pc:docMk/>
            <pc:sldMk cId="2668984667" sldId="300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7:38:34.548" v="202" actId="115"/>
          <ac:spMkLst>
            <pc:docMk/>
            <pc:sldMk cId="2668984667" sldId="300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23T11:47:37.922" v="178" actId="20577"/>
        <pc:sldMkLst>
          <pc:docMk/>
          <pc:sldMk cId="307353370" sldId="301"/>
        </pc:sldMkLst>
        <pc:spChg chg="mod">
          <ac:chgData name="Antonia Wilhelm" userId="fd3b68dd8ed20a8e" providerId="LiveId" clId="{8BF92205-A6A9-4F36-8A0C-6D149A724177}" dt="2022-11-23T11:23:33.975" v="57" actId="404"/>
          <ac:spMkLst>
            <pc:docMk/>
            <pc:sldMk cId="307353370" sldId="301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47:37.922" v="178" actId="20577"/>
          <ac:spMkLst>
            <pc:docMk/>
            <pc:sldMk cId="307353370" sldId="301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23T11:23:42.600" v="58" actId="404"/>
        <pc:sldMkLst>
          <pc:docMk/>
          <pc:sldMk cId="3181846574" sldId="302"/>
        </pc:sldMkLst>
        <pc:spChg chg="mod">
          <ac:chgData name="Antonia Wilhelm" userId="fd3b68dd8ed20a8e" providerId="LiveId" clId="{8BF92205-A6A9-4F36-8A0C-6D149A724177}" dt="2022-11-23T11:23:42.600" v="58" actId="404"/>
          <ac:spMkLst>
            <pc:docMk/>
            <pc:sldMk cId="3181846574" sldId="302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19:26.583" v="19" actId="255"/>
          <ac:spMkLst>
            <pc:docMk/>
            <pc:sldMk cId="3181846574" sldId="302"/>
            <ac:spMk id="3" creationId="{A1D7885E-E202-D57B-8200-D23CBCC5A2E5}"/>
          </ac:spMkLst>
        </pc:spChg>
      </pc:sldChg>
      <pc:sldChg chg="modSp mod modAnim">
        <pc:chgData name="Antonia Wilhelm" userId="fd3b68dd8ed20a8e" providerId="LiveId" clId="{8BF92205-A6A9-4F36-8A0C-6D149A724177}" dt="2022-11-23T11:23:55.661" v="60" actId="14100"/>
        <pc:sldMkLst>
          <pc:docMk/>
          <pc:sldMk cId="3324441473" sldId="303"/>
        </pc:sldMkLst>
        <pc:spChg chg="mod">
          <ac:chgData name="Antonia Wilhelm" userId="fd3b68dd8ed20a8e" providerId="LiveId" clId="{8BF92205-A6A9-4F36-8A0C-6D149A724177}" dt="2022-11-23T11:23:52.044" v="59" actId="403"/>
          <ac:spMkLst>
            <pc:docMk/>
            <pc:sldMk cId="3324441473" sldId="303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23:55.661" v="60" actId="14100"/>
          <ac:spMkLst>
            <pc:docMk/>
            <pc:sldMk cId="3324441473" sldId="303"/>
            <ac:spMk id="3" creationId="{A1D7885E-E202-D57B-8200-D23CBCC5A2E5}"/>
          </ac:spMkLst>
        </pc:spChg>
      </pc:sldChg>
      <pc:sldChg chg="modSp mod modAnim">
        <pc:chgData name="Antonia Wilhelm" userId="fd3b68dd8ed20a8e" providerId="LiveId" clId="{8BF92205-A6A9-4F36-8A0C-6D149A724177}" dt="2022-11-23T11:24:16.321" v="65" actId="20577"/>
        <pc:sldMkLst>
          <pc:docMk/>
          <pc:sldMk cId="2272640198" sldId="304"/>
        </pc:sldMkLst>
        <pc:spChg chg="mod">
          <ac:chgData name="Antonia Wilhelm" userId="fd3b68dd8ed20a8e" providerId="LiveId" clId="{8BF92205-A6A9-4F36-8A0C-6D149A724177}" dt="2022-11-23T11:24:16.321" v="65" actId="20577"/>
          <ac:spMkLst>
            <pc:docMk/>
            <pc:sldMk cId="2272640198" sldId="304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1-23T11:24:06.827" v="62" actId="27636"/>
          <ac:spMkLst>
            <pc:docMk/>
            <pc:sldMk cId="2272640198" sldId="304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23T11:24:28.389" v="68" actId="20577"/>
        <pc:sldMkLst>
          <pc:docMk/>
          <pc:sldMk cId="2068396207" sldId="305"/>
        </pc:sldMkLst>
        <pc:spChg chg="mod">
          <ac:chgData name="Antonia Wilhelm" userId="fd3b68dd8ed20a8e" providerId="LiveId" clId="{8BF92205-A6A9-4F36-8A0C-6D149A724177}" dt="2022-11-23T11:24:28.389" v="68" actId="20577"/>
          <ac:spMkLst>
            <pc:docMk/>
            <pc:sldMk cId="2068396207" sldId="305"/>
            <ac:spMk id="2" creationId="{061D9B75-A760-72B9-07CA-4F41AFC100E6}"/>
          </ac:spMkLst>
        </pc:spChg>
      </pc:sldChg>
      <pc:sldChg chg="modSp modAnim">
        <pc:chgData name="Antonia Wilhelm" userId="fd3b68dd8ed20a8e" providerId="LiveId" clId="{8BF92205-A6A9-4F36-8A0C-6D149A724177}" dt="2022-11-23T11:51:35.370" v="193" actId="20577"/>
        <pc:sldMkLst>
          <pc:docMk/>
          <pc:sldMk cId="200610660" sldId="306"/>
        </pc:sldMkLst>
        <pc:spChg chg="mod">
          <ac:chgData name="Antonia Wilhelm" userId="fd3b68dd8ed20a8e" providerId="LiveId" clId="{8BF92205-A6A9-4F36-8A0C-6D149A724177}" dt="2022-11-23T11:51:35.370" v="193" actId="20577"/>
          <ac:spMkLst>
            <pc:docMk/>
            <pc:sldMk cId="200610660" sldId="306"/>
            <ac:spMk id="3" creationId="{A1D7885E-E202-D57B-8200-D23CBCC5A2E5}"/>
          </ac:spMkLst>
        </pc:spChg>
      </pc:sldChg>
      <pc:sldChg chg="modAnim">
        <pc:chgData name="Antonia Wilhelm" userId="fd3b68dd8ed20a8e" providerId="LiveId" clId="{8BF92205-A6A9-4F36-8A0C-6D149A724177}" dt="2022-11-23T11:20:26.098" v="30"/>
        <pc:sldMkLst>
          <pc:docMk/>
          <pc:sldMk cId="797482579" sldId="307"/>
        </pc:sldMkLst>
      </pc:sldChg>
      <pc:sldChg chg="modAnim">
        <pc:chgData name="Antonia Wilhelm" userId="fd3b68dd8ed20a8e" providerId="LiveId" clId="{8BF92205-A6A9-4F36-8A0C-6D149A724177}" dt="2022-11-23T11:20:37.053" v="31"/>
        <pc:sldMkLst>
          <pc:docMk/>
          <pc:sldMk cId="3922364134" sldId="308"/>
        </pc:sldMkLst>
      </pc:sldChg>
      <pc:sldChg chg="modSp modAnim">
        <pc:chgData name="Antonia Wilhelm" userId="fd3b68dd8ed20a8e" providerId="LiveId" clId="{8BF92205-A6A9-4F36-8A0C-6D149A724177}" dt="2022-11-23T11:52:59.120" v="194" actId="20577"/>
        <pc:sldMkLst>
          <pc:docMk/>
          <pc:sldMk cId="1427473784" sldId="309"/>
        </pc:sldMkLst>
        <pc:spChg chg="mod">
          <ac:chgData name="Antonia Wilhelm" userId="fd3b68dd8ed20a8e" providerId="LiveId" clId="{8BF92205-A6A9-4F36-8A0C-6D149A724177}" dt="2022-11-23T11:52:59.120" v="194" actId="20577"/>
          <ac:spMkLst>
            <pc:docMk/>
            <pc:sldMk cId="1427473784" sldId="309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30T16:09:02.815" v="208" actId="115"/>
        <pc:sldMkLst>
          <pc:docMk/>
          <pc:sldMk cId="3403962557" sldId="310"/>
        </pc:sldMkLst>
        <pc:spChg chg="mod">
          <ac:chgData name="Antonia Wilhelm" userId="fd3b68dd8ed20a8e" providerId="LiveId" clId="{8BF92205-A6A9-4F36-8A0C-6D149A724177}" dt="2022-11-30T16:09:02.815" v="208" actId="115"/>
          <ac:spMkLst>
            <pc:docMk/>
            <pc:sldMk cId="3403962557" sldId="310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30T16:10:09.120" v="215" actId="115"/>
        <pc:sldMkLst>
          <pc:docMk/>
          <pc:sldMk cId="4099003701" sldId="311"/>
        </pc:sldMkLst>
        <pc:spChg chg="mod">
          <ac:chgData name="Antonia Wilhelm" userId="fd3b68dd8ed20a8e" providerId="LiveId" clId="{8BF92205-A6A9-4F36-8A0C-6D149A724177}" dt="2022-11-30T16:10:09.120" v="215" actId="115"/>
          <ac:spMkLst>
            <pc:docMk/>
            <pc:sldMk cId="4099003701" sldId="311"/>
            <ac:spMk id="3" creationId="{A1D7885E-E202-D57B-8200-D23CBCC5A2E5}"/>
          </ac:spMkLst>
        </pc:spChg>
      </pc:sldChg>
      <pc:sldChg chg="modSp mod modAnim">
        <pc:chgData name="Antonia Wilhelm" userId="fd3b68dd8ed20a8e" providerId="LiveId" clId="{8BF92205-A6A9-4F36-8A0C-6D149A724177}" dt="2022-11-23T11:21:23.570" v="40"/>
        <pc:sldMkLst>
          <pc:docMk/>
          <pc:sldMk cId="153117042" sldId="312"/>
        </pc:sldMkLst>
        <pc:spChg chg="mod">
          <ac:chgData name="Antonia Wilhelm" userId="fd3b68dd8ed20a8e" providerId="LiveId" clId="{8BF92205-A6A9-4F36-8A0C-6D149A724177}" dt="2022-11-23T11:21:18.350" v="38" actId="20577"/>
          <ac:spMkLst>
            <pc:docMk/>
            <pc:sldMk cId="153117042" sldId="312"/>
            <ac:spMk id="2" creationId="{061D9B75-A760-72B9-07CA-4F41AFC100E6}"/>
          </ac:spMkLst>
        </pc:spChg>
      </pc:sldChg>
      <pc:sldChg chg="modSp modAnim">
        <pc:chgData name="Antonia Wilhelm" userId="fd3b68dd8ed20a8e" providerId="LiveId" clId="{8BF92205-A6A9-4F36-8A0C-6D149A724177}" dt="2022-11-23T11:58:50.222" v="195" actId="20577"/>
        <pc:sldMkLst>
          <pc:docMk/>
          <pc:sldMk cId="1630010184" sldId="313"/>
        </pc:sldMkLst>
        <pc:spChg chg="mod">
          <ac:chgData name="Antonia Wilhelm" userId="fd3b68dd8ed20a8e" providerId="LiveId" clId="{8BF92205-A6A9-4F36-8A0C-6D149A724177}" dt="2022-11-23T11:58:50.222" v="195" actId="20577"/>
          <ac:spMkLst>
            <pc:docMk/>
            <pc:sldMk cId="1630010184" sldId="313"/>
            <ac:spMk id="2" creationId="{061D9B75-A760-72B9-07CA-4F41AFC100E6}"/>
          </ac:spMkLst>
        </pc:spChg>
      </pc:sldChg>
      <pc:sldChg chg="modSp modAnim">
        <pc:chgData name="Antonia Wilhelm" userId="fd3b68dd8ed20a8e" providerId="LiveId" clId="{8BF92205-A6A9-4F36-8A0C-6D149A724177}" dt="2022-12-05T16:52:06.335" v="238" actId="20577"/>
        <pc:sldMkLst>
          <pc:docMk/>
          <pc:sldMk cId="3342492695" sldId="314"/>
        </pc:sldMkLst>
        <pc:spChg chg="mod">
          <ac:chgData name="Antonia Wilhelm" userId="fd3b68dd8ed20a8e" providerId="LiveId" clId="{8BF92205-A6A9-4F36-8A0C-6D149A724177}" dt="2022-11-23T11:25:20.579" v="69" actId="404"/>
          <ac:spMkLst>
            <pc:docMk/>
            <pc:sldMk cId="3342492695" sldId="314"/>
            <ac:spMk id="2" creationId="{061D9B75-A760-72B9-07CA-4F41AFC100E6}"/>
          </ac:spMkLst>
        </pc:spChg>
        <pc:spChg chg="mod">
          <ac:chgData name="Antonia Wilhelm" userId="fd3b68dd8ed20a8e" providerId="LiveId" clId="{8BF92205-A6A9-4F36-8A0C-6D149A724177}" dt="2022-12-05T16:52:06.335" v="238" actId="20577"/>
          <ac:spMkLst>
            <pc:docMk/>
            <pc:sldMk cId="3342492695" sldId="314"/>
            <ac:spMk id="3" creationId="{A1D7885E-E202-D57B-8200-D23CBCC5A2E5}"/>
          </ac:spMkLst>
        </pc:spChg>
      </pc:sldChg>
      <pc:sldChg chg="modSp modAnim">
        <pc:chgData name="Antonia Wilhelm" userId="fd3b68dd8ed20a8e" providerId="LiveId" clId="{8BF92205-A6A9-4F36-8A0C-6D149A724177}" dt="2022-11-23T11:25:28.318" v="70" actId="404"/>
        <pc:sldMkLst>
          <pc:docMk/>
          <pc:sldMk cId="3795119242" sldId="315"/>
        </pc:sldMkLst>
        <pc:spChg chg="mod">
          <ac:chgData name="Antonia Wilhelm" userId="fd3b68dd8ed20a8e" providerId="LiveId" clId="{8BF92205-A6A9-4F36-8A0C-6D149A724177}" dt="2022-11-23T11:25:28.318" v="70" actId="404"/>
          <ac:spMkLst>
            <pc:docMk/>
            <pc:sldMk cId="3795119242" sldId="315"/>
            <ac:spMk id="2" creationId="{061D9B75-A760-72B9-07CA-4F41AFC100E6}"/>
          </ac:spMkLst>
        </pc:spChg>
      </pc:sldChg>
      <pc:sldChg chg="modSp modAnim">
        <pc:chgData name="Antonia Wilhelm" userId="fd3b68dd8ed20a8e" providerId="LiveId" clId="{8BF92205-A6A9-4F36-8A0C-6D149A724177}" dt="2022-11-23T11:25:36.090" v="71" actId="404"/>
        <pc:sldMkLst>
          <pc:docMk/>
          <pc:sldMk cId="268450311" sldId="316"/>
        </pc:sldMkLst>
        <pc:spChg chg="mod">
          <ac:chgData name="Antonia Wilhelm" userId="fd3b68dd8ed20a8e" providerId="LiveId" clId="{8BF92205-A6A9-4F36-8A0C-6D149A724177}" dt="2022-11-23T11:25:36.090" v="71" actId="404"/>
          <ac:spMkLst>
            <pc:docMk/>
            <pc:sldMk cId="268450311" sldId="316"/>
            <ac:spMk id="2" creationId="{061D9B75-A760-72B9-07CA-4F41AFC100E6}"/>
          </ac:spMkLst>
        </pc:spChg>
      </pc:sldChg>
      <pc:sldChg chg="del">
        <pc:chgData name="Antonia Wilhelm" userId="fd3b68dd8ed20a8e" providerId="LiveId" clId="{8BF92205-A6A9-4F36-8A0C-6D149A724177}" dt="2022-11-23T11:22:10.377" v="49" actId="2696"/>
        <pc:sldMkLst>
          <pc:docMk/>
          <pc:sldMk cId="2554763691" sldId="317"/>
        </pc:sldMkLst>
      </pc:sldChg>
      <pc:sldChg chg="del">
        <pc:chgData name="Antonia Wilhelm" userId="fd3b68dd8ed20a8e" providerId="LiveId" clId="{8BF92205-A6A9-4F36-8A0C-6D149A724177}" dt="2022-11-23T11:22:11.484" v="50" actId="2696"/>
        <pc:sldMkLst>
          <pc:docMk/>
          <pc:sldMk cId="227797568" sldId="318"/>
        </pc:sldMkLst>
      </pc:sldChg>
      <pc:sldChg chg="del">
        <pc:chgData name="Antonia Wilhelm" userId="fd3b68dd8ed20a8e" providerId="LiveId" clId="{8BF92205-A6A9-4F36-8A0C-6D149A724177}" dt="2022-11-23T11:22:12.099" v="51" actId="2696"/>
        <pc:sldMkLst>
          <pc:docMk/>
          <pc:sldMk cId="967607375" sldId="319"/>
        </pc:sldMkLst>
      </pc:sldChg>
      <pc:sldChg chg="del">
        <pc:chgData name="Antonia Wilhelm" userId="fd3b68dd8ed20a8e" providerId="LiveId" clId="{8BF92205-A6A9-4F36-8A0C-6D149A724177}" dt="2022-11-23T11:22:12.568" v="52" actId="2696"/>
        <pc:sldMkLst>
          <pc:docMk/>
          <pc:sldMk cId="172387157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blogs.de/primaklima/2010/05/07/grossterbiberbau-der-welt-ergoogelt/" TargetMode="External"/><Relationship Id="rId2" Type="http://schemas.openxmlformats.org/officeDocument/2006/relationships/hyperlink" Target="http://www.faz.net/aktuell/gesellschaft/beliebteste-suchbegriffe-%202013den-zeitgeistergoogeln-12715496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tschi-gesundheit.blogspot.com/2013/08/der-%20cyberchonderund-das-netzwenn.html" TargetMode="External"/><Relationship Id="rId2" Type="http://schemas.openxmlformats.org/officeDocument/2006/relationships/hyperlink" Target="http://www.verbformen.de/konjugation/googeln_(hat)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24.11.2022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8. Was für Affixe sind -bar und -e in lesbare?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»-bar« = Derivationssuffix</a:t>
            </a:r>
          </a:p>
          <a:p>
            <a:r>
              <a:rPr lang="de-DE" sz="3200" dirty="0"/>
              <a:t>»-e« = ein Flexionssuffix</a:t>
            </a:r>
          </a:p>
        </p:txBody>
      </p:sp>
    </p:spTree>
    <p:extLst>
      <p:ext uri="{BB962C8B-B14F-4D97-AF65-F5344CB8AC3E}">
        <p14:creationId xmlns:p14="http://schemas.microsoft.com/office/powerpoint/2010/main" val="31818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33"/>
            <a:ext cx="10515600" cy="1726261"/>
          </a:xfrm>
        </p:spPr>
        <p:txBody>
          <a:bodyPr>
            <a:noAutofit/>
          </a:bodyPr>
          <a:lstStyle/>
          <a:p>
            <a:r>
              <a:rPr lang="de-DE" sz="4000" dirty="0"/>
              <a:t>9.Wortarten bestimmen</a:t>
            </a:r>
            <a:br>
              <a:rPr lang="de-DE" sz="4000" dirty="0"/>
            </a:br>
            <a:r>
              <a:rPr lang="de-DE" sz="4000" dirty="0"/>
              <a:t>möglich, doch, das, macht, tun, vorgestern, tragischerweise, </a:t>
            </a:r>
            <a:r>
              <a:rPr lang="de-DE" sz="4000" dirty="0" err="1"/>
              <a:t>mord</a:t>
            </a:r>
            <a:r>
              <a:rPr lang="de-DE" sz="4000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073"/>
            <a:ext cx="10515600" cy="4142890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möglich: Adjektiv </a:t>
            </a:r>
          </a:p>
          <a:p>
            <a:r>
              <a:rPr lang="de-DE" sz="3200" dirty="0"/>
              <a:t>doch: Modalpartikel, Gesprächs- bzw. Antwortpartikel </a:t>
            </a:r>
          </a:p>
          <a:p>
            <a:r>
              <a:rPr lang="de-DE" sz="3200" dirty="0"/>
              <a:t>das: Artikel </a:t>
            </a:r>
          </a:p>
          <a:p>
            <a:r>
              <a:rPr lang="de-DE" sz="3200" dirty="0"/>
              <a:t>macht: Verb, Nomen </a:t>
            </a:r>
          </a:p>
          <a:p>
            <a:r>
              <a:rPr lang="de-DE" sz="3200" dirty="0"/>
              <a:t>tun: Verb, Nomen</a:t>
            </a:r>
          </a:p>
          <a:p>
            <a:r>
              <a:rPr lang="de-DE" sz="3200" dirty="0"/>
              <a:t>vorgestern: Adverb </a:t>
            </a:r>
          </a:p>
          <a:p>
            <a:r>
              <a:rPr lang="de-DE" sz="3200" dirty="0"/>
              <a:t>tragischerweise: Adverb </a:t>
            </a:r>
          </a:p>
          <a:p>
            <a:r>
              <a:rPr lang="de-DE" sz="3200" dirty="0" err="1"/>
              <a:t>mord</a:t>
            </a:r>
            <a:r>
              <a:rPr lang="de-DE" sz="3200" dirty="0"/>
              <a:t>: Nomen</a:t>
            </a:r>
          </a:p>
        </p:txBody>
      </p:sp>
    </p:spTree>
    <p:extLst>
      <p:ext uri="{BB962C8B-B14F-4D97-AF65-F5344CB8AC3E}">
        <p14:creationId xmlns:p14="http://schemas.microsoft.com/office/powerpoint/2010/main" val="332444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401216"/>
            <a:ext cx="10515600" cy="1530221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9.Wortarten bestimmen</a:t>
            </a:r>
            <a:br>
              <a:rPr lang="de-DE" sz="4400" dirty="0"/>
            </a:br>
            <a:r>
              <a:rPr lang="de-DE" sz="4400" dirty="0"/>
              <a:t>morden, manchmal, trank, kein, ihr, höflich, obwohl, damals, gewiss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525347"/>
          </a:xfrm>
        </p:spPr>
        <p:txBody>
          <a:bodyPr>
            <a:normAutofit fontScale="92500" lnSpcReduction="20000"/>
          </a:bodyPr>
          <a:lstStyle/>
          <a:p>
            <a:r>
              <a:rPr lang="de-DE" sz="3500" dirty="0"/>
              <a:t>morden: Verb, Nomen </a:t>
            </a:r>
          </a:p>
          <a:p>
            <a:r>
              <a:rPr lang="de-DE" sz="3500" dirty="0"/>
              <a:t>manchmal: Adverb </a:t>
            </a:r>
          </a:p>
          <a:p>
            <a:r>
              <a:rPr lang="de-DE" sz="3500" dirty="0"/>
              <a:t>trank: Verb, Nomen </a:t>
            </a:r>
          </a:p>
          <a:p>
            <a:r>
              <a:rPr lang="de-DE" sz="3500" dirty="0"/>
              <a:t>kein: Indefinitpronomen </a:t>
            </a:r>
          </a:p>
          <a:p>
            <a:r>
              <a:rPr lang="de-DE" sz="3500" dirty="0"/>
              <a:t>ihr: Personalpronomen, Possessivpronomen </a:t>
            </a:r>
          </a:p>
          <a:p>
            <a:r>
              <a:rPr lang="de-DE" sz="3500" dirty="0"/>
              <a:t>höflich: Adjektiv, Adverb </a:t>
            </a:r>
          </a:p>
          <a:p>
            <a:r>
              <a:rPr lang="de-DE" sz="3500" dirty="0"/>
              <a:t>obwohl: (konzessive) Konjunktion </a:t>
            </a:r>
          </a:p>
          <a:p>
            <a:r>
              <a:rPr lang="de-DE" sz="3500" dirty="0"/>
              <a:t>damals: Adverb </a:t>
            </a:r>
          </a:p>
          <a:p>
            <a:r>
              <a:rPr lang="de-DE" sz="3500" dirty="0"/>
              <a:t>gewiss: Adjektiv, Adverb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2726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12"/>
            <a:ext cx="10515600" cy="1502228"/>
          </a:xfrm>
        </p:spPr>
        <p:txBody>
          <a:bodyPr>
            <a:normAutofit/>
          </a:bodyPr>
          <a:lstStyle/>
          <a:p>
            <a:r>
              <a:rPr lang="de-DE" sz="4000" dirty="0"/>
              <a:t>9.Wortarten bestimmen </a:t>
            </a:r>
            <a:br>
              <a:rPr lang="de-DE" sz="4000" dirty="0"/>
            </a:br>
            <a:r>
              <a:rPr lang="de-DE" sz="4000" dirty="0"/>
              <a:t>für, igitt, out, wild, und, laut, überaus, glück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69"/>
            <a:ext cx="10515600" cy="4777274"/>
          </a:xfrm>
        </p:spPr>
        <p:txBody>
          <a:bodyPr/>
          <a:lstStyle/>
          <a:p>
            <a:r>
              <a:rPr lang="de-DE" sz="3200" dirty="0"/>
              <a:t>für: Präposition</a:t>
            </a:r>
          </a:p>
          <a:p>
            <a:r>
              <a:rPr lang="de-DE" sz="3200" dirty="0"/>
              <a:t>igitt: Interjektion </a:t>
            </a:r>
          </a:p>
          <a:p>
            <a:r>
              <a:rPr lang="de-DE" sz="3200" dirty="0"/>
              <a:t>out: Adverb bzw. Adjektiv </a:t>
            </a:r>
          </a:p>
          <a:p>
            <a:r>
              <a:rPr lang="de-DE" sz="3200" dirty="0"/>
              <a:t>wild: Adjektiv, Adverb, Nomen </a:t>
            </a:r>
          </a:p>
          <a:p>
            <a:r>
              <a:rPr lang="de-DE" sz="3200" dirty="0"/>
              <a:t>und: Konjunktion </a:t>
            </a:r>
          </a:p>
          <a:p>
            <a:r>
              <a:rPr lang="de-DE" sz="3200" dirty="0"/>
              <a:t>laut: Adjektiv, Nomen, Präposition </a:t>
            </a:r>
          </a:p>
          <a:p>
            <a:r>
              <a:rPr lang="de-DE" sz="3200" dirty="0"/>
              <a:t>überaus: Adverb</a:t>
            </a:r>
          </a:p>
          <a:p>
            <a:r>
              <a:rPr lang="de-DE" sz="3200" dirty="0"/>
              <a:t>glück: Nomen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9.Wortarten bestimmen </a:t>
            </a:r>
            <a:br>
              <a:rPr lang="de-DE" sz="4400" dirty="0"/>
            </a:br>
            <a:r>
              <a:rPr lang="de-DE" sz="4400" dirty="0"/>
              <a:t>morgen, darunter, rot, schade, gutaussehend, hinter, nur, mag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919"/>
          </a:xfrm>
        </p:spPr>
        <p:txBody>
          <a:bodyPr>
            <a:normAutofit/>
          </a:bodyPr>
          <a:lstStyle/>
          <a:p>
            <a:r>
              <a:rPr lang="de-DE" sz="3200" dirty="0"/>
              <a:t>morgen: Adverb, Nomen </a:t>
            </a:r>
          </a:p>
          <a:p>
            <a:r>
              <a:rPr lang="de-DE" sz="3200" dirty="0"/>
              <a:t>darunter: Adverb </a:t>
            </a:r>
          </a:p>
          <a:p>
            <a:r>
              <a:rPr lang="de-DE" sz="3200" dirty="0"/>
              <a:t>rot: Adjektiv, Nomen </a:t>
            </a:r>
          </a:p>
          <a:p>
            <a:r>
              <a:rPr lang="de-DE" sz="3200" dirty="0"/>
              <a:t>schade: Adjektiv, Verb (als Imperativ von „schaden“) </a:t>
            </a:r>
          </a:p>
          <a:p>
            <a:r>
              <a:rPr lang="de-DE" sz="3200" dirty="0"/>
              <a:t>gutaussehend: Adjektiv </a:t>
            </a:r>
          </a:p>
          <a:p>
            <a:r>
              <a:rPr lang="de-DE" sz="3200" dirty="0"/>
              <a:t>hinter: Präposition </a:t>
            </a:r>
          </a:p>
          <a:p>
            <a:r>
              <a:rPr lang="de-DE" sz="3200" dirty="0"/>
              <a:t>nur: Adverb</a:t>
            </a:r>
          </a:p>
          <a:p>
            <a:r>
              <a:rPr lang="de-DE" sz="3200" dirty="0"/>
              <a:t>mag: Verb</a:t>
            </a:r>
          </a:p>
        </p:txBody>
      </p:sp>
    </p:spTree>
    <p:extLst>
      <p:ext uri="{BB962C8B-B14F-4D97-AF65-F5344CB8AC3E}">
        <p14:creationId xmlns:p14="http://schemas.microsoft.com/office/powerpoint/2010/main" val="2006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5642"/>
          </a:xfrm>
        </p:spPr>
        <p:txBody>
          <a:bodyPr>
            <a:normAutofit fontScale="90000"/>
          </a:bodyPr>
          <a:lstStyle/>
          <a:p>
            <a:r>
              <a:rPr lang="de-DE" dirty="0"/>
              <a:t>10. Geben Sie zu jeder der folgenden Wortformen alle möglichen korrespondierenden grammatischen Wörter an: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10515600" cy="4394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a. Häuser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[Häuser </a:t>
            </a:r>
            <a:r>
              <a:rPr lang="de-DE" sz="3200" dirty="0" err="1"/>
              <a:t>Nom</a:t>
            </a:r>
            <a:r>
              <a:rPr lang="de-DE" sz="3200" dirty="0"/>
              <a:t>. Pl.] ,[Häuser Akk. Pl.] </a:t>
            </a:r>
          </a:p>
          <a:p>
            <a:pPr marL="0" indent="0">
              <a:buNone/>
            </a:pPr>
            <a:r>
              <a:rPr lang="de-DE" sz="3200" dirty="0"/>
              <a:t>b. Mannes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[Mannes Gen. </a:t>
            </a:r>
            <a:r>
              <a:rPr lang="de-DE" sz="3200" dirty="0" err="1"/>
              <a:t>Sg</a:t>
            </a:r>
            <a:r>
              <a:rPr lang="de-DE" sz="3200" dirty="0"/>
              <a:t>.] </a:t>
            </a:r>
          </a:p>
          <a:p>
            <a:pPr marL="0" indent="0">
              <a:buNone/>
            </a:pPr>
            <a:r>
              <a:rPr lang="de-DE" sz="3200" dirty="0"/>
              <a:t>c. (mein) altes (Auto)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[altes </a:t>
            </a:r>
            <a:r>
              <a:rPr lang="de-DE" sz="3200" dirty="0" err="1"/>
              <a:t>Nom</a:t>
            </a:r>
            <a:r>
              <a:rPr lang="de-DE" sz="3200" dirty="0"/>
              <a:t>. </a:t>
            </a:r>
            <a:r>
              <a:rPr lang="de-DE" sz="3200" dirty="0" err="1"/>
              <a:t>Sg</a:t>
            </a:r>
            <a:r>
              <a:rPr lang="de-DE" sz="3200" dirty="0"/>
              <a:t>.], [altes Akk. </a:t>
            </a:r>
            <a:r>
              <a:rPr lang="de-DE" sz="3200" dirty="0" err="1"/>
              <a:t>Sg</a:t>
            </a:r>
            <a:r>
              <a:rPr lang="de-DE" sz="3200" dirty="0"/>
              <a:t>.] </a:t>
            </a:r>
          </a:p>
          <a:p>
            <a:pPr marL="0" indent="0">
              <a:buNone/>
            </a:pPr>
            <a:r>
              <a:rPr lang="de-DE" sz="3200" dirty="0"/>
              <a:t>d. sagtet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[sagtet 2. Pl. </a:t>
            </a:r>
            <a:r>
              <a:rPr lang="de-DE" sz="3200" dirty="0" err="1"/>
              <a:t>Ind</a:t>
            </a:r>
            <a:r>
              <a:rPr lang="de-DE" sz="3200" dirty="0"/>
              <a:t>. </a:t>
            </a:r>
            <a:r>
              <a:rPr lang="de-DE" sz="3200" dirty="0" err="1"/>
              <a:t>Prät</a:t>
            </a:r>
            <a:r>
              <a:rPr lang="de-DE" sz="3200" dirty="0"/>
              <a:t>.] [sagtet 2. Pl. Konj. </a:t>
            </a:r>
            <a:r>
              <a:rPr lang="de-DE" sz="3200" dirty="0" err="1"/>
              <a:t>Prät</a:t>
            </a:r>
            <a:r>
              <a:rPr lang="de-DE" sz="3200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7974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58969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500" dirty="0"/>
              <a:t>e. liefst 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[liefst 2. </a:t>
            </a:r>
            <a:r>
              <a:rPr lang="de-DE" sz="3500" dirty="0" err="1"/>
              <a:t>Sg</a:t>
            </a:r>
            <a:r>
              <a:rPr lang="de-DE" sz="3500" dirty="0"/>
              <a:t>. </a:t>
            </a:r>
            <a:r>
              <a:rPr lang="de-DE" sz="3500" dirty="0" err="1"/>
              <a:t>Ind</a:t>
            </a:r>
            <a:r>
              <a:rPr lang="de-DE" sz="3500" dirty="0"/>
              <a:t>. </a:t>
            </a:r>
            <a:r>
              <a:rPr lang="de-DE" sz="3500" dirty="0" err="1"/>
              <a:t>Prät</a:t>
            </a:r>
            <a:r>
              <a:rPr lang="de-DE" sz="3500" dirty="0"/>
              <a:t>.] </a:t>
            </a:r>
          </a:p>
          <a:p>
            <a:pPr marL="0" indent="0">
              <a:buNone/>
            </a:pPr>
            <a:r>
              <a:rPr lang="de-DE" sz="3500" dirty="0"/>
              <a:t>f. gingst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 [gingst 2. </a:t>
            </a:r>
            <a:r>
              <a:rPr lang="de-DE" sz="3500" dirty="0" err="1"/>
              <a:t>Sg</a:t>
            </a:r>
            <a:r>
              <a:rPr lang="de-DE" sz="3500" dirty="0"/>
              <a:t>. </a:t>
            </a:r>
            <a:r>
              <a:rPr lang="de-DE" sz="3500" dirty="0" err="1"/>
              <a:t>Ind</a:t>
            </a:r>
            <a:r>
              <a:rPr lang="de-DE" sz="3500" dirty="0"/>
              <a:t>. </a:t>
            </a:r>
            <a:r>
              <a:rPr lang="de-DE" sz="3500" dirty="0" err="1"/>
              <a:t>Prät</a:t>
            </a:r>
            <a:r>
              <a:rPr lang="de-DE" sz="3500" dirty="0"/>
              <a:t>.] </a:t>
            </a:r>
          </a:p>
          <a:p>
            <a:pPr marL="0" indent="0">
              <a:buNone/>
            </a:pPr>
            <a:r>
              <a:rPr lang="de-DE" sz="3500" dirty="0"/>
              <a:t>g. Professoren 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[Professoren </a:t>
            </a:r>
            <a:r>
              <a:rPr lang="de-DE" sz="3500" dirty="0" err="1"/>
              <a:t>Nom</a:t>
            </a:r>
            <a:r>
              <a:rPr lang="de-DE" sz="3500" dirty="0"/>
              <a:t>. Pl.], [Professoren Gen. Pl.], [Professoren Dat. Pl.] [Professoren </a:t>
            </a:r>
            <a:r>
              <a:rPr lang="de-DE" sz="3500" dirty="0" err="1"/>
              <a:t>Akk.Pl</a:t>
            </a:r>
            <a:r>
              <a:rPr lang="de-DE" sz="3500" dirty="0"/>
              <a:t>.], ([Professoren Gen. </a:t>
            </a:r>
            <a:r>
              <a:rPr lang="de-DE" sz="3500" dirty="0" err="1"/>
              <a:t>Sg</a:t>
            </a:r>
            <a:r>
              <a:rPr lang="de-DE" sz="3500" dirty="0"/>
              <a:t>.] [Professoren Dat. </a:t>
            </a:r>
            <a:r>
              <a:rPr lang="de-DE" sz="3500" dirty="0" err="1"/>
              <a:t>Sg</a:t>
            </a:r>
            <a:r>
              <a:rPr lang="de-DE" sz="3500" dirty="0"/>
              <a:t>.] [Professoren Akk. </a:t>
            </a:r>
            <a:r>
              <a:rPr lang="de-DE" sz="3500" dirty="0" err="1"/>
              <a:t>Sg</a:t>
            </a:r>
            <a:r>
              <a:rPr lang="de-DE" sz="3500" dirty="0"/>
              <a:t>.])</a:t>
            </a:r>
          </a:p>
          <a:p>
            <a:pPr marL="0" indent="0">
              <a:buNone/>
            </a:pPr>
            <a:r>
              <a:rPr lang="de-DE" sz="3500" dirty="0"/>
              <a:t>h. leiteten 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[leiteten 1. Pl. </a:t>
            </a:r>
            <a:r>
              <a:rPr lang="de-DE" sz="3500" dirty="0" err="1"/>
              <a:t>Ind</a:t>
            </a:r>
            <a:r>
              <a:rPr lang="de-DE" sz="3500" dirty="0"/>
              <a:t>. </a:t>
            </a:r>
            <a:r>
              <a:rPr lang="de-DE" sz="3500" dirty="0" err="1"/>
              <a:t>Prät</a:t>
            </a:r>
            <a:r>
              <a:rPr lang="de-DE" sz="3500" dirty="0"/>
              <a:t>.], [leiteten 1. Pl. Konj. </a:t>
            </a:r>
            <a:r>
              <a:rPr lang="de-DE" sz="3500" dirty="0" err="1"/>
              <a:t>Prät</a:t>
            </a:r>
            <a:r>
              <a:rPr lang="de-DE" sz="3500" dirty="0"/>
              <a:t>.], [leiteten 3. Pl. </a:t>
            </a:r>
            <a:r>
              <a:rPr lang="de-DE" sz="3500" dirty="0" err="1"/>
              <a:t>Ind</a:t>
            </a:r>
            <a:r>
              <a:rPr lang="de-DE" sz="3500" dirty="0"/>
              <a:t>. </a:t>
            </a:r>
            <a:r>
              <a:rPr lang="de-DE" sz="3500" dirty="0" err="1"/>
              <a:t>Prät</a:t>
            </a:r>
            <a:r>
              <a:rPr lang="de-DE" sz="3500" dirty="0"/>
              <a:t>.], [leiteten 3. Pl. Konj. </a:t>
            </a:r>
            <a:r>
              <a:rPr lang="de-DE" sz="3500" dirty="0" err="1"/>
              <a:t>Prät</a:t>
            </a:r>
            <a:r>
              <a:rPr lang="de-DE" sz="3500" dirty="0"/>
              <a:t>.] </a:t>
            </a:r>
          </a:p>
          <a:p>
            <a:pPr marL="571500" indent="-571500">
              <a:buAutoNum type="romanLcPeriod"/>
            </a:pPr>
            <a:r>
              <a:rPr lang="de-DE" sz="3500" dirty="0"/>
              <a:t>(das) alte (Auto) 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[alte </a:t>
            </a:r>
            <a:r>
              <a:rPr lang="de-DE" sz="3500" dirty="0" err="1"/>
              <a:t>Nom</a:t>
            </a:r>
            <a:r>
              <a:rPr lang="de-DE" sz="3500" dirty="0"/>
              <a:t>. </a:t>
            </a:r>
            <a:r>
              <a:rPr lang="de-DE" sz="3500" dirty="0" err="1"/>
              <a:t>Sg</a:t>
            </a:r>
            <a:r>
              <a:rPr lang="de-DE" sz="3500" dirty="0"/>
              <a:t>.] [alte Akk. </a:t>
            </a:r>
            <a:r>
              <a:rPr lang="de-DE" sz="3500" dirty="0" err="1"/>
              <a:t>Sg</a:t>
            </a:r>
            <a:r>
              <a:rPr lang="de-DE" sz="3500" dirty="0"/>
              <a:t>.]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36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11. Ist werden in den folgenden Sätzen Hilfsverb oder </a:t>
            </a:r>
            <a:r>
              <a:rPr lang="de-DE" dirty="0" err="1"/>
              <a:t>Kopulaverb</a:t>
            </a:r>
            <a:r>
              <a:rPr lang="de-DE" dirty="0"/>
              <a:t>? In </a:t>
            </a:r>
            <a:r>
              <a:rPr lang="de-DE" dirty="0" err="1"/>
              <a:t>welchemTempus</a:t>
            </a:r>
            <a:r>
              <a:rPr lang="de-DE" dirty="0"/>
              <a:t> stehen die Sätze jeweils?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a) Es wird getanzt.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 zur Passivbildung </a:t>
            </a:r>
          </a:p>
          <a:p>
            <a:pPr marL="0" indent="0">
              <a:buNone/>
            </a:pPr>
            <a:r>
              <a:rPr lang="de-DE" sz="3200" dirty="0"/>
              <a:t>b) Es wird großartig.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Kopulaverb</a:t>
            </a:r>
            <a:r>
              <a:rPr lang="de-DE" sz="3200" dirty="0"/>
              <a:t>, Futur </a:t>
            </a:r>
          </a:p>
          <a:p>
            <a:pPr marL="0" indent="0">
              <a:buNone/>
            </a:pPr>
            <a:r>
              <a:rPr lang="de-DE" sz="3200" dirty="0"/>
              <a:t>c) Es wird klappen.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 zur Futur I-Bildung </a:t>
            </a:r>
          </a:p>
          <a:p>
            <a:pPr marL="0" indent="0">
              <a:buNone/>
            </a:pPr>
            <a:r>
              <a:rPr lang="de-DE" sz="3200" dirty="0"/>
              <a:t>d) Es wird alles gut.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Kopulaverb</a:t>
            </a:r>
            <a:r>
              <a:rPr lang="de-DE" sz="3200" dirty="0"/>
              <a:t>, Futur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4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12. Bestimmen Sie die Art der unterstrichenen Verben (</a:t>
            </a:r>
            <a:r>
              <a:rPr lang="de-DE" dirty="0" err="1"/>
              <a:t>Kopulaverb</a:t>
            </a:r>
            <a:r>
              <a:rPr lang="de-DE" dirty="0"/>
              <a:t>, </a:t>
            </a:r>
            <a:r>
              <a:rPr lang="de-DE" dirty="0" err="1"/>
              <a:t>Modalverb,Vollverb</a:t>
            </a:r>
            <a:r>
              <a:rPr lang="de-DE" dirty="0"/>
              <a:t>, Hilfsverb) in den folgenden Beispielen: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065"/>
            <a:ext cx="10515600" cy="4430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a) Er </a:t>
            </a:r>
            <a:r>
              <a:rPr lang="de-DE" sz="3200" u="sng" dirty="0"/>
              <a:t>ist</a:t>
            </a:r>
            <a:r>
              <a:rPr lang="de-DE" sz="3200" dirty="0"/>
              <a:t> krank.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Kopulaverb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b) Er </a:t>
            </a:r>
            <a:r>
              <a:rPr lang="de-DE" sz="3200" u="sng" dirty="0"/>
              <a:t>ist </a:t>
            </a:r>
            <a:r>
              <a:rPr lang="de-DE" sz="3200" dirty="0"/>
              <a:t>erkrankt.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 </a:t>
            </a:r>
          </a:p>
          <a:p>
            <a:pPr marL="0" indent="0">
              <a:buNone/>
            </a:pPr>
            <a:r>
              <a:rPr lang="de-DE" sz="3200" dirty="0"/>
              <a:t>c) Er </a:t>
            </a:r>
            <a:r>
              <a:rPr lang="de-DE" sz="3200" u="sng" dirty="0"/>
              <a:t>will</a:t>
            </a:r>
            <a:r>
              <a:rPr lang="de-DE" sz="3200" dirty="0"/>
              <a:t> wieder gesund </a:t>
            </a:r>
            <a:r>
              <a:rPr lang="de-DE" sz="3200" u="sng" dirty="0"/>
              <a:t>sein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Modalverb, </a:t>
            </a:r>
            <a:r>
              <a:rPr lang="de-DE" sz="3200" dirty="0" err="1"/>
              <a:t>Kopulaverb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d) Er </a:t>
            </a:r>
            <a:r>
              <a:rPr lang="de-DE" sz="3200" u="sng" dirty="0"/>
              <a:t>wird</a:t>
            </a:r>
            <a:r>
              <a:rPr lang="de-DE" sz="3200" dirty="0"/>
              <a:t> wieder gesund </a:t>
            </a:r>
            <a:r>
              <a:rPr lang="de-DE" sz="3200" u="sng" dirty="0"/>
              <a:t>sein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Hilfsverb, </a:t>
            </a:r>
            <a:r>
              <a:rPr lang="de-DE" sz="3200" dirty="0" err="1"/>
              <a:t>Kopulaverb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0396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12. Bestimmen Sie die Art der unterstrichenen Verben (</a:t>
            </a:r>
            <a:r>
              <a:rPr lang="de-DE" dirty="0" err="1"/>
              <a:t>Kopulaverb</a:t>
            </a:r>
            <a:r>
              <a:rPr lang="de-DE" dirty="0"/>
              <a:t>, </a:t>
            </a:r>
            <a:r>
              <a:rPr lang="de-DE" dirty="0" err="1"/>
              <a:t>Modalverb,Vollverb</a:t>
            </a:r>
            <a:r>
              <a:rPr lang="de-DE" dirty="0"/>
              <a:t>, Hilfsverb) in den folgenden Beispielen: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065"/>
            <a:ext cx="10515600" cy="4430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e) Er </a:t>
            </a:r>
            <a:r>
              <a:rPr lang="de-DE" sz="3200" u="sng" dirty="0"/>
              <a:t>wird</a:t>
            </a:r>
            <a:r>
              <a:rPr lang="de-DE" sz="3200" dirty="0"/>
              <a:t> wieder gesund.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Kopulaverb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f) Das Buch </a:t>
            </a:r>
            <a:r>
              <a:rPr lang="de-DE" sz="3200" u="sng" dirty="0"/>
              <a:t>wird</a:t>
            </a:r>
            <a:r>
              <a:rPr lang="de-DE" sz="3200" dirty="0"/>
              <a:t> oft </a:t>
            </a:r>
            <a:r>
              <a:rPr lang="de-DE" sz="3200" u="sng" dirty="0"/>
              <a:t>gelesen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Hilfsverb, Vollverb </a:t>
            </a:r>
          </a:p>
          <a:p>
            <a:pPr marL="0" indent="0">
              <a:buNone/>
            </a:pPr>
            <a:r>
              <a:rPr lang="de-DE" sz="3200" dirty="0"/>
              <a:t>g) Das Buch </a:t>
            </a:r>
            <a:r>
              <a:rPr lang="de-DE" sz="3200" u="sng" dirty="0"/>
              <a:t>ist</a:t>
            </a:r>
            <a:r>
              <a:rPr lang="de-DE" sz="3200" dirty="0"/>
              <a:t> ein Bestseller </a:t>
            </a:r>
            <a:r>
              <a:rPr lang="de-DE" sz="3200" u="sng" dirty="0"/>
              <a:t>gewesen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Hilfsverb, </a:t>
            </a:r>
            <a:r>
              <a:rPr lang="de-DE" sz="3200" dirty="0" err="1"/>
              <a:t>Kopulaverb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h) Hans </a:t>
            </a:r>
            <a:r>
              <a:rPr lang="de-DE" sz="3200" u="sng" dirty="0"/>
              <a:t>hat</a:t>
            </a:r>
            <a:r>
              <a:rPr lang="de-DE" sz="3200" dirty="0"/>
              <a:t> kein Geld </a:t>
            </a:r>
            <a:r>
              <a:rPr lang="de-DE" sz="3200" u="sng" dirty="0"/>
              <a:t>gehabt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Hilfsverb, Vollverb </a:t>
            </a:r>
          </a:p>
        </p:txBody>
      </p:sp>
    </p:spTree>
    <p:extLst>
      <p:ext uri="{BB962C8B-B14F-4D97-AF65-F5344CB8AC3E}">
        <p14:creationId xmlns:p14="http://schemas.microsoft.com/office/powerpoint/2010/main" val="40990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Definieren Sie mit eigenen Worten, was ein Morphem ist.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110"/>
          </a:xfrm>
        </p:spPr>
        <p:txBody>
          <a:bodyPr>
            <a:normAutofit fontScale="85000" lnSpcReduction="20000"/>
          </a:bodyPr>
          <a:lstStyle/>
          <a:p>
            <a:r>
              <a:rPr lang="de-DE" sz="3800" dirty="0" err="1"/>
              <a:t>Morphem</a:t>
            </a:r>
            <a:r>
              <a:rPr lang="de-DE" sz="3800" dirty="0" err="1">
                <a:sym typeface="Wingdings" panose="05000000000000000000" pitchFamily="2" charset="2"/>
              </a:rPr>
              <a:t></a:t>
            </a:r>
            <a:r>
              <a:rPr lang="de-DE" sz="3800" dirty="0" err="1"/>
              <a:t>Klasse</a:t>
            </a:r>
            <a:r>
              <a:rPr lang="de-DE" sz="3800" dirty="0"/>
              <a:t> von Morphen, </a:t>
            </a:r>
            <a:r>
              <a:rPr lang="de-DE" sz="3800" dirty="0">
                <a:sym typeface="Wingdings" panose="05000000000000000000" pitchFamily="2" charset="2"/>
              </a:rPr>
              <a:t>abstrakte Einheit, </a:t>
            </a:r>
            <a:r>
              <a:rPr lang="de-DE" sz="3800" dirty="0"/>
              <a:t>gebundene vs. freie Morpheme</a:t>
            </a:r>
          </a:p>
          <a:p>
            <a:r>
              <a:rPr lang="de-DE" sz="3800" dirty="0"/>
              <a:t>Morphem kann im Satz als ein Morph oder als mehrere gleichbedeutende Morphe realisiert werden 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Z.B. Morphem mit der Bedeutung „Plural“: im Wort „Sofas“ durch das Morph „-s“ realisiert, im Wort „Kinder“ durch das Morph „-er“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 Beide Morphe gehören zu demselben Morphem</a:t>
            </a:r>
          </a:p>
          <a:p>
            <a:r>
              <a:rPr lang="de-DE" sz="3800" dirty="0"/>
              <a:t>Morphe </a:t>
            </a: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kleinste bedeutungstragenden bzw. funktionstragenden sprachlichen Einheiten; entstehen durch Segmentierung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9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9992"/>
          </a:xfrm>
        </p:spPr>
        <p:txBody>
          <a:bodyPr>
            <a:normAutofit fontScale="90000"/>
          </a:bodyPr>
          <a:lstStyle/>
          <a:p>
            <a:r>
              <a:rPr lang="de-DE" dirty="0"/>
              <a:t>13. Analysieren Sie die folgenden Wörter nur in Bezug auf ihre Flexionsmorpheme: vorhersagen, vorhersagbarer, Unsagbarkeiten, Sagen, machte, machtest, machten, kleinste, kleineres, Lehrers, Fehlern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433"/>
            <a:ext cx="10515600" cy="3088530"/>
          </a:xfrm>
        </p:spPr>
        <p:txBody>
          <a:bodyPr>
            <a:normAutofit/>
          </a:bodyPr>
          <a:lstStyle/>
          <a:p>
            <a:r>
              <a:rPr lang="de-DE" sz="3200" dirty="0" err="1"/>
              <a:t>vorhersag</a:t>
            </a:r>
            <a:r>
              <a:rPr lang="de-DE" sz="3200" dirty="0"/>
              <a:t> | en</a:t>
            </a:r>
          </a:p>
          <a:p>
            <a:r>
              <a:rPr lang="de-DE" sz="3200" dirty="0"/>
              <a:t>vorhersagbar | er</a:t>
            </a:r>
          </a:p>
          <a:p>
            <a:r>
              <a:rPr lang="de-DE" sz="3200" dirty="0"/>
              <a:t>Unsagbarkeit | en</a:t>
            </a:r>
          </a:p>
          <a:p>
            <a:r>
              <a:rPr lang="de-DE" sz="3200" dirty="0"/>
              <a:t>Sage | n (Plural von »die Sage«) bzw. Sagen (Konversion von Verb »sag | en« zu Nomen »das Sagen«)</a:t>
            </a:r>
          </a:p>
        </p:txBody>
      </p:sp>
    </p:spTree>
    <p:extLst>
      <p:ext uri="{BB962C8B-B14F-4D97-AF65-F5344CB8AC3E}">
        <p14:creationId xmlns:p14="http://schemas.microsoft.com/office/powerpoint/2010/main" val="1531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 fontScale="90000"/>
          </a:bodyPr>
          <a:lstStyle/>
          <a:p>
            <a:r>
              <a:rPr lang="de-DE" dirty="0"/>
              <a:t>13. Analysieren Sie die folgenden Wörter nur in Bezug auf ihre Flexionsmorpheme: machte, machtest, machten, kleinste, kleineres, Lehrers, Fehlern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645"/>
            <a:ext cx="10515600" cy="4292082"/>
          </a:xfrm>
        </p:spPr>
        <p:txBody>
          <a:bodyPr>
            <a:normAutofit/>
          </a:bodyPr>
          <a:lstStyle/>
          <a:p>
            <a:r>
              <a:rPr lang="de-DE" sz="3200" dirty="0"/>
              <a:t>mach | t | e</a:t>
            </a:r>
          </a:p>
          <a:p>
            <a:r>
              <a:rPr lang="de-DE" sz="3200" dirty="0"/>
              <a:t>mach | t | </a:t>
            </a:r>
            <a:r>
              <a:rPr lang="de-DE" sz="3200" dirty="0" err="1"/>
              <a:t>est</a:t>
            </a:r>
            <a:endParaRPr lang="de-DE" sz="3200" dirty="0"/>
          </a:p>
          <a:p>
            <a:r>
              <a:rPr lang="de-DE" sz="3200" dirty="0"/>
              <a:t>mach | t | en</a:t>
            </a:r>
          </a:p>
          <a:p>
            <a:r>
              <a:rPr lang="de-DE" sz="3200" dirty="0"/>
              <a:t>klein | </a:t>
            </a:r>
            <a:r>
              <a:rPr lang="de-DE" sz="3200" dirty="0" err="1"/>
              <a:t>st</a:t>
            </a:r>
            <a:r>
              <a:rPr lang="de-DE" sz="3200" dirty="0"/>
              <a:t> | e</a:t>
            </a:r>
          </a:p>
          <a:p>
            <a:r>
              <a:rPr lang="de-DE" sz="3200" dirty="0"/>
              <a:t>klein | er | es</a:t>
            </a:r>
          </a:p>
          <a:p>
            <a:r>
              <a:rPr lang="de-DE" sz="3200" dirty="0"/>
              <a:t>Lehrer | s</a:t>
            </a:r>
          </a:p>
          <a:p>
            <a:r>
              <a:rPr lang="de-DE" sz="3200" dirty="0"/>
              <a:t>Fehler | 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0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14. Erarbeiten Sie eine Morphemanalyse der folgenden Sätze: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Literaturgeschichten resümieren und Bilanz ziehen.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Literatur | </a:t>
            </a:r>
            <a:r>
              <a:rPr lang="de-DE" sz="3200" dirty="0" err="1"/>
              <a:t>geschichte</a:t>
            </a:r>
            <a:r>
              <a:rPr lang="de-DE" sz="3200" dirty="0"/>
              <a:t> | n resümier | en und Bilanz zieh | en.</a:t>
            </a:r>
          </a:p>
          <a:p>
            <a:pPr marL="0" indent="0">
              <a:buNone/>
            </a:pPr>
            <a:r>
              <a:rPr lang="de-DE" sz="3200" dirty="0"/>
              <a:t>b) Das Eichhörnchen ist in die Falle getreten.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Das Eichhörnchen ist in die Falle </a:t>
            </a:r>
            <a:r>
              <a:rPr lang="de-DE" sz="3200" dirty="0" err="1"/>
              <a:t>ge</a:t>
            </a:r>
            <a:r>
              <a:rPr lang="de-DE" sz="3200" dirty="0"/>
              <a:t> | </a:t>
            </a:r>
            <a:r>
              <a:rPr lang="de-DE" sz="3200" dirty="0" err="1"/>
              <a:t>tret</a:t>
            </a:r>
            <a:r>
              <a:rPr lang="de-DE" sz="3200" dirty="0"/>
              <a:t> | en.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›|‹ für eindeutige Morphemgrenzen</a:t>
            </a:r>
          </a:p>
        </p:txBody>
      </p:sp>
    </p:spTree>
    <p:extLst>
      <p:ext uri="{BB962C8B-B14F-4D97-AF65-F5344CB8AC3E}">
        <p14:creationId xmlns:p14="http://schemas.microsoft.com/office/powerpoint/2010/main" val="33424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15. Analysieren Sie die unterstrichenen Wörter: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de-DE" sz="3200" dirty="0"/>
              <a:t>Den Zeitgeist </a:t>
            </a:r>
            <a:r>
              <a:rPr lang="de-DE" sz="3200" u="sng" dirty="0" err="1"/>
              <a:t>ergoogeln</a:t>
            </a:r>
            <a:r>
              <a:rPr lang="de-DE" sz="3200" dirty="0"/>
              <a:t>. </a:t>
            </a:r>
            <a:r>
              <a:rPr lang="de-DE" sz="3200" dirty="0">
                <a:hlinkClick r:id="rId2"/>
              </a:rPr>
              <a:t>http://www.faz.net/aktuell/gesellschaft/beliebteste-suchbegriffe- 2013den-zeitgeistergoogeln-12715496.html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er | </a:t>
            </a:r>
            <a:r>
              <a:rPr lang="de-DE" sz="3200" dirty="0" err="1"/>
              <a:t>googel</a:t>
            </a:r>
            <a:r>
              <a:rPr lang="de-DE" sz="3200" dirty="0"/>
              <a:t> | n</a:t>
            </a:r>
          </a:p>
          <a:p>
            <a:pPr marL="0" indent="0">
              <a:buNone/>
            </a:pPr>
            <a:r>
              <a:rPr lang="de-DE" sz="3200" dirty="0"/>
              <a:t>b. Größter Biberbau der Welt </a:t>
            </a:r>
            <a:r>
              <a:rPr lang="de-DE" sz="3200" u="sng" dirty="0" err="1"/>
              <a:t>ergoogelt</a:t>
            </a:r>
            <a:r>
              <a:rPr lang="de-DE" sz="3200" dirty="0"/>
              <a:t>. </a:t>
            </a:r>
            <a:r>
              <a:rPr lang="de-DE" sz="3200" dirty="0">
                <a:hlinkClick r:id="rId3"/>
              </a:rPr>
              <a:t>http://scienceblogs.de/primaklima/2010/05/07/grossterbiberbau-der-welt-ergoogelt/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er | </a:t>
            </a:r>
            <a:r>
              <a:rPr lang="de-DE" sz="3200" dirty="0" err="1"/>
              <a:t>googel</a:t>
            </a:r>
            <a:r>
              <a:rPr lang="de-DE" sz="3200" dirty="0"/>
              <a:t> | 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15. Analysieren Sie die unterstrichenen Wörter: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c. Der berühmte Schauspieler wird mehrmals von seinen Fans </a:t>
            </a:r>
            <a:r>
              <a:rPr lang="de-DE" sz="3200" u="sng" dirty="0"/>
              <a:t>gegoogelt</a:t>
            </a:r>
            <a:r>
              <a:rPr lang="de-DE" sz="3200" dirty="0"/>
              <a:t>. </a:t>
            </a:r>
            <a:r>
              <a:rPr lang="de-DE" sz="3200" dirty="0">
                <a:hlinkClick r:id="rId2"/>
              </a:rPr>
              <a:t>http://www.verbformen.de/konjugation/googeln_(hat).htm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dirty="0" err="1"/>
              <a:t>ge</a:t>
            </a:r>
            <a:r>
              <a:rPr lang="de-DE" sz="3200" dirty="0"/>
              <a:t> | </a:t>
            </a:r>
            <a:r>
              <a:rPr lang="de-DE" sz="3200" dirty="0" err="1"/>
              <a:t>googel</a:t>
            </a:r>
            <a:r>
              <a:rPr lang="de-DE" sz="3200" dirty="0"/>
              <a:t> | t</a:t>
            </a:r>
          </a:p>
          <a:p>
            <a:pPr marL="0" indent="0">
              <a:buNone/>
            </a:pPr>
            <a:r>
              <a:rPr lang="de-DE" sz="3200" dirty="0"/>
              <a:t>d. Wenn </a:t>
            </a:r>
            <a:r>
              <a:rPr lang="de-DE" sz="3200" u="sng" dirty="0"/>
              <a:t>Googeln</a:t>
            </a:r>
            <a:r>
              <a:rPr lang="de-DE" sz="3200" dirty="0"/>
              <a:t> krank macht. </a:t>
            </a:r>
            <a:r>
              <a:rPr lang="de-DE" sz="3200" dirty="0">
                <a:hlinkClick r:id="rId3"/>
              </a:rPr>
              <a:t>http://hatschi-gesundheit.blogspot.com/2013/08/der- cyberchonderund-das-netzwenn.html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Googeln (aus Konversion von Verb »</a:t>
            </a:r>
            <a:r>
              <a:rPr lang="de-DE" sz="3200" dirty="0" err="1"/>
              <a:t>googel</a:t>
            </a:r>
            <a:r>
              <a:rPr lang="de-DE" sz="3200" dirty="0"/>
              <a:t> | n«)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Wie werden Elemente genannt, die Morpheme realisieren?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Morphe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werden Morphemen zugeordnet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v</a:t>
            </a:r>
            <a:r>
              <a:rPr lang="de-DE" sz="3200" dirty="0"/>
              <a:t>erschiedene Morphe, die dasselbe Morphem realisieren=Allomorphe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Pluralmorphe „-s“ und „-er“ sind Allomorphe, da beide dasselbe abstrakte Pluralmorphem konkret realisieren</a:t>
            </a:r>
          </a:p>
        </p:txBody>
      </p:sp>
    </p:spTree>
    <p:extLst>
      <p:ext uri="{BB962C8B-B14F-4D97-AF65-F5344CB8AC3E}">
        <p14:creationId xmlns:p14="http://schemas.microsoft.com/office/powerpoint/2010/main" val="24821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Nach welchem Kriterium wurden die folgenden beiden Beispiele jeweils segmentiert?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 err="1"/>
              <a:t>Kin+der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nach Silben</a:t>
            </a:r>
          </a:p>
          <a:p>
            <a:pPr marL="0" indent="0">
              <a:buNone/>
            </a:pPr>
            <a:r>
              <a:rPr lang="de-DE" sz="3200" dirty="0"/>
              <a:t>b) </a:t>
            </a:r>
            <a:r>
              <a:rPr lang="de-DE" sz="3200" dirty="0" err="1"/>
              <a:t>Kind+er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nach Morphemen (das freie Morphem „Kind“ und das Pluralmorphem „er“)</a:t>
            </a:r>
          </a:p>
          <a:p>
            <a:pPr marL="0" indent="0">
              <a:buNone/>
            </a:pPr>
            <a:r>
              <a:rPr lang="de-DE" sz="3200" dirty="0"/>
              <a:t>c) </a:t>
            </a:r>
            <a:r>
              <a:rPr lang="de-DE" sz="3200" dirty="0" err="1"/>
              <a:t>Häus+er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Morphemen (das freie Morphem „Haus“ und das Pluralmorphem „er“)</a:t>
            </a:r>
          </a:p>
        </p:txBody>
      </p:sp>
    </p:spTree>
    <p:extLst>
      <p:ext uri="{BB962C8B-B14F-4D97-AF65-F5344CB8AC3E}">
        <p14:creationId xmlns:p14="http://schemas.microsoft.com/office/powerpoint/2010/main" val="236461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Welche morphologischen Konstruktionen kennen Sie in der deutschen Sprache? Geben Sie ein paar Beispiele.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Präfigierung: </a:t>
            </a:r>
            <a:r>
              <a:rPr lang="de-DE" sz="3200" dirty="0" err="1"/>
              <a:t>be</a:t>
            </a:r>
            <a:r>
              <a:rPr lang="de-DE" sz="3200" dirty="0"/>
              <a:t> - gründen, Auf - marsch </a:t>
            </a:r>
          </a:p>
          <a:p>
            <a:r>
              <a:rPr lang="de-DE" sz="3200" dirty="0"/>
              <a:t>Suffigierung: </a:t>
            </a:r>
            <a:r>
              <a:rPr lang="de-DE" sz="3200" dirty="0" err="1"/>
              <a:t>Erinner</a:t>
            </a:r>
            <a:r>
              <a:rPr lang="de-DE" sz="3200" dirty="0"/>
              <a:t> - </a:t>
            </a:r>
            <a:r>
              <a:rPr lang="de-DE" sz="3200" dirty="0" err="1"/>
              <a:t>ung</a:t>
            </a:r>
            <a:r>
              <a:rPr lang="de-DE" sz="3200" dirty="0"/>
              <a:t>, vermeid - bar </a:t>
            </a:r>
          </a:p>
          <a:p>
            <a:r>
              <a:rPr lang="de-DE" sz="3200" dirty="0" err="1"/>
              <a:t>Zirkumfigierung</a:t>
            </a:r>
            <a:r>
              <a:rPr lang="de-DE" sz="3200" dirty="0"/>
              <a:t>: </a:t>
            </a:r>
            <a:r>
              <a:rPr lang="de-DE" sz="3200" dirty="0" err="1"/>
              <a:t>ge</a:t>
            </a:r>
            <a:r>
              <a:rPr lang="de-DE" sz="3200" dirty="0"/>
              <a:t> - kauf - t, </a:t>
            </a:r>
            <a:r>
              <a:rPr lang="de-DE" sz="3200" dirty="0" err="1"/>
              <a:t>ge</a:t>
            </a:r>
            <a:r>
              <a:rPr lang="de-DE" sz="3200" dirty="0"/>
              <a:t> - </a:t>
            </a:r>
            <a:r>
              <a:rPr lang="de-DE" sz="3200" dirty="0" err="1"/>
              <a:t>geb</a:t>
            </a:r>
            <a:r>
              <a:rPr lang="de-DE" sz="3200" dirty="0"/>
              <a:t> - en </a:t>
            </a:r>
          </a:p>
          <a:p>
            <a:r>
              <a:rPr lang="de-DE" sz="3200" dirty="0"/>
              <a:t>(unechte) </a:t>
            </a:r>
            <a:r>
              <a:rPr lang="de-DE" sz="3200" dirty="0" err="1"/>
              <a:t>Infigierung</a:t>
            </a:r>
            <a:r>
              <a:rPr lang="de-DE" sz="3200" dirty="0"/>
              <a:t>(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Wortbasis, bei Verben i.d.R. der Stamm, wird unterbrochen): an - zu - zeigen, vor - </a:t>
            </a:r>
            <a:r>
              <a:rPr lang="de-DE" sz="3200" dirty="0" err="1"/>
              <a:t>ge</a:t>
            </a:r>
            <a:r>
              <a:rPr lang="de-DE" sz="3200" dirty="0"/>
              <a:t> - schlagen</a:t>
            </a:r>
          </a:p>
          <a:p>
            <a:r>
              <a:rPr lang="de-DE" sz="3200" dirty="0"/>
              <a:t>Vokalsubstitution: Vater → Väter</a:t>
            </a:r>
          </a:p>
        </p:txBody>
      </p:sp>
    </p:spTree>
    <p:extLst>
      <p:ext uri="{BB962C8B-B14F-4D97-AF65-F5344CB8AC3E}">
        <p14:creationId xmlns:p14="http://schemas.microsoft.com/office/powerpoint/2010/main" val="16687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428999"/>
          </a:xfrm>
        </p:spPr>
        <p:txBody>
          <a:bodyPr>
            <a:normAutofit fontScale="90000"/>
          </a:bodyPr>
          <a:lstStyle/>
          <a:p>
            <a:r>
              <a:rPr lang="de-DE" dirty="0"/>
              <a:t>5. Worin besteht der Unterschied zwischen freien und gebundenen Morphemen? Geben Sie an, welche Morpheme in folgenden Wörtern frei bzw. gebunden sind: (sich) umsehen, Himbeere, Brombeere, Schüler, (ich) laufe, Umgehungsstraße*, Morgentau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4"/>
          </a:xfrm>
        </p:spPr>
        <p:txBody>
          <a:bodyPr>
            <a:normAutofit/>
          </a:bodyPr>
          <a:lstStyle/>
          <a:p>
            <a:r>
              <a:rPr lang="de-DE" sz="3200" dirty="0"/>
              <a:t>frei: beere, </a:t>
            </a:r>
            <a:r>
              <a:rPr lang="de-DE" sz="3200" dirty="0" err="1"/>
              <a:t>straße</a:t>
            </a:r>
            <a:r>
              <a:rPr lang="de-DE" sz="3200" dirty="0"/>
              <a:t>, Morgen, tau, Schüler</a:t>
            </a:r>
          </a:p>
          <a:p>
            <a:r>
              <a:rPr lang="de-DE" sz="3200" dirty="0"/>
              <a:t>gebunden: um-, seh-, -en, </a:t>
            </a:r>
            <a:r>
              <a:rPr lang="de-DE" sz="3200" dirty="0" err="1"/>
              <a:t>Him</a:t>
            </a:r>
            <a:r>
              <a:rPr lang="de-DE" sz="3200" dirty="0"/>
              <a:t>-, Brom-, lauf-, -e, um-, geh-,    -</a:t>
            </a:r>
            <a:r>
              <a:rPr lang="de-DE" sz="3200" dirty="0" err="1"/>
              <a:t>ung</a:t>
            </a:r>
            <a:endParaRPr lang="de-DE" sz="3200" dirty="0"/>
          </a:p>
          <a:p>
            <a:r>
              <a:rPr lang="de-DE" sz="3200" dirty="0"/>
              <a:t>S in </a:t>
            </a:r>
            <a:r>
              <a:rPr lang="de-DE" sz="3200" dirty="0" err="1"/>
              <a:t>UmgehungSstraße</a:t>
            </a:r>
            <a:r>
              <a:rPr lang="de-DE" sz="3200" dirty="0"/>
              <a:t> ist Fugenelement</a:t>
            </a:r>
          </a:p>
        </p:txBody>
      </p:sp>
    </p:spTree>
    <p:extLst>
      <p:ext uri="{BB962C8B-B14F-4D97-AF65-F5344CB8AC3E}">
        <p14:creationId xmlns:p14="http://schemas.microsoft.com/office/powerpoint/2010/main" val="27221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171177"/>
          </a:xfrm>
        </p:spPr>
        <p:txBody>
          <a:bodyPr>
            <a:normAutofit fontScale="90000"/>
          </a:bodyPr>
          <a:lstStyle/>
          <a:p>
            <a:r>
              <a:rPr lang="de-DE" dirty="0"/>
              <a:t>6. Geben Sie an, in welchen der folgenden Wörter -er ein Morphem repräsentiert. Geben Sie jeweils an, ob es sich dabei um ein Flexions- oder um ein Derivationsmorphem handelt: Glaser, Köder, Pater, Bohrer, aggressiver (Dachs), dieser, Keller, Lider, Kinder, Schäfer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911151"/>
          </a:xfrm>
        </p:spPr>
        <p:txBody>
          <a:bodyPr>
            <a:normAutofit/>
          </a:bodyPr>
          <a:lstStyle/>
          <a:p>
            <a:r>
              <a:rPr lang="de-DE" sz="3200" dirty="0"/>
              <a:t>kein Morphem in: Köder, Pater, Keller </a:t>
            </a:r>
          </a:p>
          <a:p>
            <a:r>
              <a:rPr lang="de-DE" sz="3200" dirty="0"/>
              <a:t>Flexionsmorphem in: aggressiv</a:t>
            </a:r>
            <a:r>
              <a:rPr lang="de-DE" sz="3200" u="sng" dirty="0"/>
              <a:t>er</a:t>
            </a:r>
            <a:r>
              <a:rPr lang="de-DE" sz="3200" dirty="0"/>
              <a:t> (Dachs), dies</a:t>
            </a:r>
            <a:r>
              <a:rPr lang="de-DE" sz="3200" u="sng" dirty="0"/>
              <a:t>er</a:t>
            </a:r>
            <a:r>
              <a:rPr lang="de-DE" sz="3200" dirty="0"/>
              <a:t>, Lid</a:t>
            </a:r>
            <a:r>
              <a:rPr lang="de-DE" sz="3200" u="sng" dirty="0"/>
              <a:t>er</a:t>
            </a:r>
            <a:r>
              <a:rPr lang="de-DE" sz="3200" dirty="0"/>
              <a:t>, Kind</a:t>
            </a:r>
            <a:r>
              <a:rPr lang="de-DE" sz="3200" u="sng" dirty="0"/>
              <a:t>er</a:t>
            </a:r>
          </a:p>
          <a:p>
            <a:r>
              <a:rPr lang="de-DE" sz="3200" dirty="0"/>
              <a:t>Derivationsmorphem in: Glas</a:t>
            </a:r>
            <a:r>
              <a:rPr lang="de-DE" sz="3200" u="sng" dirty="0"/>
              <a:t>er</a:t>
            </a:r>
            <a:r>
              <a:rPr lang="de-DE" sz="3200" dirty="0"/>
              <a:t>, Bohr</a:t>
            </a:r>
            <a:r>
              <a:rPr lang="de-DE" sz="3200" u="sng" dirty="0"/>
              <a:t>er</a:t>
            </a:r>
            <a:r>
              <a:rPr lang="de-DE" sz="3200" dirty="0"/>
              <a:t>, Schäf</a:t>
            </a:r>
            <a:r>
              <a:rPr lang="de-DE" sz="3200" u="sng" dirty="0"/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33152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2434059"/>
          </a:xfrm>
        </p:spPr>
        <p:txBody>
          <a:bodyPr>
            <a:normAutofit fontScale="90000"/>
          </a:bodyPr>
          <a:lstStyle/>
          <a:p>
            <a:r>
              <a:rPr lang="de-DE" dirty="0"/>
              <a:t>7. Zerlegen Sie die folgenden Wörter in Morpheme und bestimmen Sie die Art der Morpheme: Beglückungen, Leichenbestatter, Befangenheiten, verunglücken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242"/>
            <a:ext cx="10515600" cy="4085576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accent5">
                    <a:lumMod val="75000"/>
                  </a:schemeClr>
                </a:solidFill>
              </a:rPr>
              <a:t>frei </a:t>
            </a:r>
            <a:r>
              <a:rPr lang="de-DE" sz="3200" dirty="0"/>
              <a:t>vs. </a:t>
            </a:r>
            <a:r>
              <a:rPr lang="de-DE" sz="3200" dirty="0">
                <a:solidFill>
                  <a:srgbClr val="FF0000"/>
                </a:solidFill>
              </a:rPr>
              <a:t>gebunden</a:t>
            </a:r>
            <a:r>
              <a:rPr lang="de-DE" sz="3200" dirty="0"/>
              <a:t>, </a:t>
            </a:r>
            <a:r>
              <a:rPr lang="de-DE" sz="3200" u="sng" dirty="0"/>
              <a:t>Flexionsmorphem</a:t>
            </a:r>
            <a:r>
              <a:rPr lang="de-DE" sz="3200" dirty="0">
                <a:solidFill>
                  <a:srgbClr val="FF0000"/>
                </a:solidFill>
              </a:rPr>
              <a:t> </a:t>
            </a:r>
          </a:p>
          <a:p>
            <a:r>
              <a:rPr lang="de-DE" sz="3200" dirty="0">
                <a:solidFill>
                  <a:srgbClr val="FF0000"/>
                </a:solidFill>
              </a:rPr>
              <a:t>Be</a:t>
            </a:r>
            <a:r>
              <a:rPr lang="de-DE" sz="3200" dirty="0"/>
              <a:t> | </a:t>
            </a:r>
            <a:r>
              <a:rPr lang="de-DE" sz="3200" dirty="0">
                <a:solidFill>
                  <a:schemeClr val="accent5">
                    <a:lumMod val="75000"/>
                  </a:schemeClr>
                </a:solidFill>
              </a:rPr>
              <a:t>glück</a:t>
            </a:r>
            <a:r>
              <a:rPr lang="de-DE" sz="3200" dirty="0"/>
              <a:t> |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 err="1">
                <a:solidFill>
                  <a:srgbClr val="FF0000"/>
                </a:solidFill>
              </a:rPr>
              <a:t>ung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u="sng" dirty="0">
                <a:solidFill>
                  <a:srgbClr val="FF0000"/>
                </a:solidFill>
              </a:rPr>
              <a:t> en</a:t>
            </a:r>
            <a:r>
              <a:rPr lang="de-DE" sz="3200" dirty="0"/>
              <a:t> </a:t>
            </a:r>
          </a:p>
          <a:p>
            <a:r>
              <a:rPr lang="de-DE" sz="3200" dirty="0">
                <a:solidFill>
                  <a:schemeClr val="accent5">
                    <a:lumMod val="75000"/>
                  </a:schemeClr>
                </a:solidFill>
              </a:rPr>
              <a:t>Leiche</a:t>
            </a:r>
            <a:r>
              <a:rPr lang="de-DE" sz="3200" dirty="0"/>
              <a:t> | </a:t>
            </a:r>
            <a:r>
              <a:rPr lang="de-DE" sz="3200" u="sng" dirty="0">
                <a:solidFill>
                  <a:srgbClr val="FF0000"/>
                </a:solidFill>
              </a:rPr>
              <a:t>n</a:t>
            </a:r>
            <a:r>
              <a:rPr lang="de-DE" sz="3200" dirty="0"/>
              <a:t> |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 err="1">
                <a:solidFill>
                  <a:srgbClr val="FF0000"/>
                </a:solidFill>
              </a:rPr>
              <a:t>bestatt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er</a:t>
            </a:r>
            <a:endParaRPr lang="de-DE" sz="3200" dirty="0"/>
          </a:p>
          <a:p>
            <a:r>
              <a:rPr lang="de-DE" sz="3200" dirty="0">
                <a:solidFill>
                  <a:srgbClr val="FF0000"/>
                </a:solidFill>
              </a:rPr>
              <a:t>Be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fang </a:t>
            </a:r>
            <a:r>
              <a:rPr lang="de-DE" sz="3200" dirty="0"/>
              <a:t>|</a:t>
            </a:r>
            <a:r>
              <a:rPr lang="de-DE" sz="3200" u="sng" dirty="0">
                <a:solidFill>
                  <a:srgbClr val="FF0000"/>
                </a:solidFill>
              </a:rPr>
              <a:t> en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 err="1">
                <a:solidFill>
                  <a:srgbClr val="FF0000"/>
                </a:solidFill>
              </a:rPr>
              <a:t>heit</a:t>
            </a:r>
            <a:r>
              <a:rPr lang="de-DE" sz="3200" dirty="0"/>
              <a:t> | </a:t>
            </a:r>
            <a:r>
              <a:rPr lang="de-DE" sz="3200" u="sng" dirty="0">
                <a:solidFill>
                  <a:srgbClr val="FF0000"/>
                </a:solidFill>
              </a:rPr>
              <a:t>en</a:t>
            </a:r>
            <a:endParaRPr lang="de-DE" sz="3200" dirty="0"/>
          </a:p>
          <a:p>
            <a:r>
              <a:rPr lang="de-DE" sz="3200" dirty="0" err="1">
                <a:solidFill>
                  <a:srgbClr val="FF0000"/>
                </a:solidFill>
              </a:rPr>
              <a:t>ver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 err="1">
                <a:solidFill>
                  <a:srgbClr val="FF0000"/>
                </a:solidFill>
              </a:rPr>
              <a:t>un</a:t>
            </a:r>
            <a:r>
              <a:rPr lang="de-DE" sz="3200" dirty="0"/>
              <a:t> | </a:t>
            </a:r>
            <a:r>
              <a:rPr lang="de-DE" sz="3200" dirty="0">
                <a:solidFill>
                  <a:schemeClr val="accent5">
                    <a:lumMod val="75000"/>
                  </a:schemeClr>
                </a:solidFill>
              </a:rPr>
              <a:t>glück</a:t>
            </a:r>
            <a:r>
              <a:rPr lang="de-DE" sz="3200" dirty="0"/>
              <a:t> |</a:t>
            </a:r>
            <a:r>
              <a:rPr lang="de-DE" sz="3200" u="sng" dirty="0">
                <a:solidFill>
                  <a:srgbClr val="FF0000"/>
                </a:solidFill>
              </a:rPr>
              <a:t> 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689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D9B75-A760-72B9-07CA-4F41AFC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/>
          </a:bodyPr>
          <a:lstStyle/>
          <a:p>
            <a:r>
              <a:rPr lang="de-DE" sz="4000" dirty="0"/>
              <a:t>7. Zerlegen Sie die folgenden Wörter in Morpheme und bestimmen Sie die </a:t>
            </a:r>
            <a:r>
              <a:rPr lang="de-DE" sz="4000" dirty="0" err="1"/>
              <a:t>Artder</a:t>
            </a:r>
            <a:r>
              <a:rPr lang="de-DE" sz="4000" dirty="0"/>
              <a:t> Morpheme: ausgraben, getrunken, gesagt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7885E-E202-D57B-8200-D23CBCC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167"/>
            <a:ext cx="10515600" cy="3321796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aus</a:t>
            </a:r>
            <a:r>
              <a:rPr lang="de-DE" sz="3200" dirty="0"/>
              <a:t> |</a:t>
            </a:r>
            <a:r>
              <a:rPr lang="de-DE" sz="3200" dirty="0">
                <a:solidFill>
                  <a:srgbClr val="FF0000"/>
                </a:solidFill>
              </a:rPr>
              <a:t> grab </a:t>
            </a:r>
            <a:r>
              <a:rPr lang="de-DE" sz="3200" dirty="0"/>
              <a:t>|</a:t>
            </a:r>
            <a:r>
              <a:rPr lang="de-DE" sz="3200" u="sng" dirty="0">
                <a:solidFill>
                  <a:srgbClr val="FF0000"/>
                </a:solidFill>
              </a:rPr>
              <a:t> en</a:t>
            </a:r>
            <a:endParaRPr lang="de-DE" sz="3200" dirty="0"/>
          </a:p>
          <a:p>
            <a:r>
              <a:rPr lang="de-DE" sz="3200" u="sng" dirty="0" err="1">
                <a:solidFill>
                  <a:srgbClr val="FF0000"/>
                </a:solidFill>
              </a:rPr>
              <a:t>ge</a:t>
            </a:r>
            <a:r>
              <a:rPr lang="de-DE" sz="3200" u="sng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 err="1">
                <a:solidFill>
                  <a:srgbClr val="FF0000"/>
                </a:solidFill>
              </a:rPr>
              <a:t>trunk</a:t>
            </a:r>
            <a:r>
              <a:rPr lang="de-DE" sz="3200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u="sng" dirty="0">
                <a:solidFill>
                  <a:srgbClr val="FF0000"/>
                </a:solidFill>
              </a:rPr>
              <a:t> en</a:t>
            </a:r>
            <a:endParaRPr lang="de-DE" sz="3200" dirty="0"/>
          </a:p>
          <a:p>
            <a:r>
              <a:rPr lang="de-DE" sz="3200" u="sng" dirty="0" err="1">
                <a:solidFill>
                  <a:srgbClr val="FF0000"/>
                </a:solidFill>
              </a:rPr>
              <a:t>ge</a:t>
            </a:r>
            <a:r>
              <a:rPr lang="de-DE" sz="3200" u="sng" dirty="0">
                <a:solidFill>
                  <a:srgbClr val="FF0000"/>
                </a:solidFill>
              </a:rPr>
              <a:t> </a:t>
            </a:r>
            <a:r>
              <a:rPr lang="de-DE" sz="3200" dirty="0"/>
              <a:t>|</a:t>
            </a:r>
            <a:r>
              <a:rPr lang="de-DE" sz="3200" dirty="0">
                <a:solidFill>
                  <a:srgbClr val="FF0000"/>
                </a:solidFill>
              </a:rPr>
              <a:t> sag </a:t>
            </a:r>
            <a:r>
              <a:rPr lang="de-DE" sz="3200" dirty="0"/>
              <a:t>|</a:t>
            </a:r>
            <a:r>
              <a:rPr lang="de-DE" sz="3200" u="sng" dirty="0">
                <a:solidFill>
                  <a:srgbClr val="FF0000"/>
                </a:solidFill>
              </a:rPr>
              <a:t> 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7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43390-4A59-4FD2-A7AE-AF234FCF981B}"/>
</file>

<file path=customXml/itemProps2.xml><?xml version="1.0" encoding="utf-8"?>
<ds:datastoreItem xmlns:ds="http://schemas.openxmlformats.org/officeDocument/2006/customXml" ds:itemID="{A03F6BDE-35E6-46DB-888A-F21F0B23BDFF}"/>
</file>

<file path=customXml/itemProps3.xml><?xml version="1.0" encoding="utf-8"?>
<ds:datastoreItem xmlns:ds="http://schemas.openxmlformats.org/officeDocument/2006/customXml" ds:itemID="{43636747-641E-4192-B450-DAEBFA96174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Microsoft Office PowerPoint</Application>
  <PresentationFormat>Breitbild</PresentationFormat>
  <Paragraphs>161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</vt:lpstr>
      <vt:lpstr>Besprechung Übungsblatt 3</vt:lpstr>
      <vt:lpstr>1. Definieren Sie mit eigenen Worten, was ein Morphem ist.</vt:lpstr>
      <vt:lpstr>2. Wie werden Elemente genannt, die Morpheme realisieren?</vt:lpstr>
      <vt:lpstr>3. Nach welchem Kriterium wurden die folgenden beiden Beispiele jeweils segmentiert?</vt:lpstr>
      <vt:lpstr>4. Welche morphologischen Konstruktionen kennen Sie in der deutschen Sprache? Geben Sie ein paar Beispiele.</vt:lpstr>
      <vt:lpstr>5. Worin besteht der Unterschied zwischen freien und gebundenen Morphemen? Geben Sie an, welche Morpheme in folgenden Wörtern frei bzw. gebunden sind: (sich) umsehen, Himbeere, Brombeere, Schüler, (ich) laufe, Umgehungsstraße*, Morgentau</vt:lpstr>
      <vt:lpstr>6. Geben Sie an, in welchen der folgenden Wörter -er ein Morphem repräsentiert. Geben Sie jeweils an, ob es sich dabei um ein Flexions- oder um ein Derivationsmorphem handelt: Glaser, Köder, Pater, Bohrer, aggressiver (Dachs), dieser, Keller, Lider, Kinder, Schäfer</vt:lpstr>
      <vt:lpstr>7. Zerlegen Sie die folgenden Wörter in Morpheme und bestimmen Sie die Art der Morpheme: Beglückungen, Leichenbestatter, Befangenheiten, verunglücken</vt:lpstr>
      <vt:lpstr>7. Zerlegen Sie die folgenden Wörter in Morpheme und bestimmen Sie die Artder Morpheme: ausgraben, getrunken, gesagt</vt:lpstr>
      <vt:lpstr>8. Was für Affixe sind -bar und -e in lesbare?</vt:lpstr>
      <vt:lpstr>9.Wortarten bestimmen möglich, doch, das, macht, tun, vorgestern, tragischerweise, mord </vt:lpstr>
      <vt:lpstr>9.Wortarten bestimmen morden, manchmal, trank, kein, ihr, höflich, obwohl, damals, gewiss </vt:lpstr>
      <vt:lpstr>9.Wortarten bestimmen  für, igitt, out, wild, und, laut, überaus, glück</vt:lpstr>
      <vt:lpstr>9.Wortarten bestimmen  morgen, darunter, rot, schade, gutaussehend, hinter, nur, mag</vt:lpstr>
      <vt:lpstr>10. Geben Sie zu jeder der folgenden Wortformen alle möglichen korrespondierenden grammatischen Wörter an:</vt:lpstr>
      <vt:lpstr>PowerPoint-Präsentation</vt:lpstr>
      <vt:lpstr>11. Ist werden in den folgenden Sätzen Hilfsverb oder Kopulaverb? In welchemTempus stehen die Sätze jeweils?</vt:lpstr>
      <vt:lpstr>12. Bestimmen Sie die Art der unterstrichenen Verben (Kopulaverb, Modalverb,Vollverb, Hilfsverb) in den folgenden Beispielen:</vt:lpstr>
      <vt:lpstr>12. Bestimmen Sie die Art der unterstrichenen Verben (Kopulaverb, Modalverb,Vollverb, Hilfsverb) in den folgenden Beispielen:</vt:lpstr>
      <vt:lpstr>13. Analysieren Sie die folgenden Wörter nur in Bezug auf ihre Flexionsmorpheme: vorhersagen, vorhersagbarer, Unsagbarkeiten, Sagen, machte, machtest, machten, kleinste, kleineres, Lehrers, Fehlern </vt:lpstr>
      <vt:lpstr>13. Analysieren Sie die folgenden Wörter nur in Bezug auf ihre Flexionsmorpheme: machte, machtest, machten, kleinste, kleineres, Lehrers, Fehlern </vt:lpstr>
      <vt:lpstr>14. Erarbeiten Sie eine Morphemanalyse der folgenden Sätze:</vt:lpstr>
      <vt:lpstr>15. Analysieren Sie die unterstrichenen Wörter:</vt:lpstr>
      <vt:lpstr>15. Analysieren Sie die unterstrichenen Wörter: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2</cp:revision>
  <dcterms:created xsi:type="dcterms:W3CDTF">2022-11-09T13:28:51Z</dcterms:created>
  <dcterms:modified xsi:type="dcterms:W3CDTF">2022-12-05T16:52:10Z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