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5" r:id="rId6"/>
    <p:sldId id="325" r:id="rId7"/>
    <p:sldId id="324" r:id="rId8"/>
    <p:sldId id="308" r:id="rId9"/>
    <p:sldId id="326" r:id="rId10"/>
    <p:sldId id="327" r:id="rId11"/>
    <p:sldId id="311" r:id="rId12"/>
    <p:sldId id="328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29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FE731-D749-4D73-9B3A-9437D06EA1B7}" v="2" dt="2023-01-27T13:29:00.149"/>
    <p1510:client id="{A9C65A83-4956-429C-97D1-2ADCF3CC7A58}" v="54" dt="2022-12-08T08:59:46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Wilhelm" userId="fd3b68dd8ed20a8e" providerId="LiveId" clId="{A9C65A83-4956-429C-97D1-2ADCF3CC7A58}"/>
    <pc:docChg chg="modSld">
      <pc:chgData name="Antonia Wilhelm" userId="fd3b68dd8ed20a8e" providerId="LiveId" clId="{A9C65A83-4956-429C-97D1-2ADCF3CC7A58}" dt="2022-12-08T08:59:46.761" v="54"/>
      <pc:docMkLst>
        <pc:docMk/>
      </pc:docMkLst>
      <pc:sldChg chg="modSp modAnim">
        <pc:chgData name="Antonia Wilhelm" userId="fd3b68dd8ed20a8e" providerId="LiveId" clId="{A9C65A83-4956-429C-97D1-2ADCF3CC7A58}" dt="2022-12-07T17:18:10.499" v="6" actId="5793"/>
        <pc:sldMkLst>
          <pc:docMk/>
          <pc:sldMk cId="2098427373" sldId="305"/>
        </pc:sldMkLst>
        <pc:spChg chg="mod">
          <ac:chgData name="Antonia Wilhelm" userId="fd3b68dd8ed20a8e" providerId="LiveId" clId="{A9C65A83-4956-429C-97D1-2ADCF3CC7A58}" dt="2022-12-07T17:18:10.499" v="6" actId="5793"/>
          <ac:spMkLst>
            <pc:docMk/>
            <pc:sldMk cId="2098427373" sldId="305"/>
            <ac:spMk id="3" creationId="{783A39CD-1F1B-7502-7EFF-B42658B8D9C3}"/>
          </ac:spMkLst>
        </pc:spChg>
      </pc:sldChg>
      <pc:sldChg chg="modSp modAnim">
        <pc:chgData name="Antonia Wilhelm" userId="fd3b68dd8ed20a8e" providerId="LiveId" clId="{A9C65A83-4956-429C-97D1-2ADCF3CC7A58}" dt="2022-12-07T17:29:55.165" v="47" actId="20577"/>
        <pc:sldMkLst>
          <pc:docMk/>
          <pc:sldMk cId="1513233857" sldId="308"/>
        </pc:sldMkLst>
        <pc:spChg chg="mod">
          <ac:chgData name="Antonia Wilhelm" userId="fd3b68dd8ed20a8e" providerId="LiveId" clId="{A9C65A83-4956-429C-97D1-2ADCF3CC7A58}" dt="2022-12-07T17:22:43.101" v="9" actId="5793"/>
          <ac:spMkLst>
            <pc:docMk/>
            <pc:sldMk cId="1513233857" sldId="308"/>
            <ac:spMk id="3" creationId="{18DBADA3-9E27-D4E7-3AA5-1ACC90A532E6}"/>
          </ac:spMkLst>
        </pc:spChg>
      </pc:sldChg>
      <pc:sldChg chg="modSp modAnim">
        <pc:chgData name="Antonia Wilhelm" userId="fd3b68dd8ed20a8e" providerId="LiveId" clId="{A9C65A83-4956-429C-97D1-2ADCF3CC7A58}" dt="2022-12-07T17:29:59.786" v="49" actId="20577"/>
        <pc:sldMkLst>
          <pc:docMk/>
          <pc:sldMk cId="1077053137" sldId="311"/>
        </pc:sldMkLst>
        <pc:spChg chg="mod">
          <ac:chgData name="Antonia Wilhelm" userId="fd3b68dd8ed20a8e" providerId="LiveId" clId="{A9C65A83-4956-429C-97D1-2ADCF3CC7A58}" dt="2022-12-07T17:29:45.956" v="43" actId="20577"/>
          <ac:spMkLst>
            <pc:docMk/>
            <pc:sldMk cId="1077053137" sldId="311"/>
            <ac:spMk id="3" creationId="{18DBADA3-9E27-D4E7-3AA5-1ACC90A532E6}"/>
          </ac:spMkLst>
        </pc:spChg>
      </pc:sldChg>
      <pc:sldChg chg="modSp">
        <pc:chgData name="Antonia Wilhelm" userId="fd3b68dd8ed20a8e" providerId="LiveId" clId="{A9C65A83-4956-429C-97D1-2ADCF3CC7A58}" dt="2022-12-07T17:44:09.459" v="50" actId="5793"/>
        <pc:sldMkLst>
          <pc:docMk/>
          <pc:sldMk cId="4120439289" sldId="319"/>
        </pc:sldMkLst>
        <pc:spChg chg="mod">
          <ac:chgData name="Antonia Wilhelm" userId="fd3b68dd8ed20a8e" providerId="LiveId" clId="{A9C65A83-4956-429C-97D1-2ADCF3CC7A58}" dt="2022-12-07T17:44:09.459" v="50" actId="5793"/>
          <ac:spMkLst>
            <pc:docMk/>
            <pc:sldMk cId="4120439289" sldId="319"/>
            <ac:spMk id="3" creationId="{18DBADA3-9E27-D4E7-3AA5-1ACC90A532E6}"/>
          </ac:spMkLst>
        </pc:spChg>
      </pc:sldChg>
      <pc:sldChg chg="addSp modSp mod modAnim">
        <pc:chgData name="Antonia Wilhelm" userId="fd3b68dd8ed20a8e" providerId="LiveId" clId="{A9C65A83-4956-429C-97D1-2ADCF3CC7A58}" dt="2022-12-08T08:59:46.761" v="54"/>
        <pc:sldMkLst>
          <pc:docMk/>
          <pc:sldMk cId="1873994026" sldId="325"/>
        </pc:sldMkLst>
        <pc:picChg chg="add mod">
          <ac:chgData name="Antonia Wilhelm" userId="fd3b68dd8ed20a8e" providerId="LiveId" clId="{A9C65A83-4956-429C-97D1-2ADCF3CC7A58}" dt="2022-12-08T08:59:42.875" v="53" actId="14100"/>
          <ac:picMkLst>
            <pc:docMk/>
            <pc:sldMk cId="1873994026" sldId="325"/>
            <ac:picMk id="9" creationId="{FA2E28F8-75FF-4693-1458-0245ECA45164}"/>
          </ac:picMkLst>
        </pc:picChg>
      </pc:sldChg>
    </pc:docChg>
  </pc:docChgLst>
  <pc:docChgLst>
    <pc:chgData name="Jana Christina van Leeuwen" userId="S::java00001@uni-saarland.de::1c2af396-a204-4ee5-81f6-33eca6041c02" providerId="AD" clId="Web-{24FFE731-D749-4D73-9B3A-9437D06EA1B7}"/>
    <pc:docChg chg="modSld">
      <pc:chgData name="Jana Christina van Leeuwen" userId="S::java00001@uni-saarland.de::1c2af396-a204-4ee5-81f6-33eca6041c02" providerId="AD" clId="Web-{24FFE731-D749-4D73-9B3A-9437D06EA1B7}" dt="2023-01-27T13:29:00.149" v="1" actId="1076"/>
      <pc:docMkLst>
        <pc:docMk/>
      </pc:docMkLst>
      <pc:sldChg chg="modSp">
        <pc:chgData name="Jana Christina van Leeuwen" userId="S::java00001@uni-saarland.de::1c2af396-a204-4ee5-81f6-33eca6041c02" providerId="AD" clId="Web-{24FFE731-D749-4D73-9B3A-9437D06EA1B7}" dt="2023-01-27T13:29:00.149" v="1" actId="1076"/>
        <pc:sldMkLst>
          <pc:docMk/>
          <pc:sldMk cId="3928403173" sldId="312"/>
        </pc:sldMkLst>
        <pc:picChg chg="mod">
          <ac:chgData name="Jana Christina van Leeuwen" userId="S::java00001@uni-saarland.de::1c2af396-a204-4ee5-81f6-33eca6041c02" providerId="AD" clId="Web-{24FFE731-D749-4D73-9B3A-9437D06EA1B7}" dt="2023-01-27T13:29:00.149" v="1" actId="1076"/>
          <ac:picMkLst>
            <pc:docMk/>
            <pc:sldMk cId="3928403173" sldId="312"/>
            <ac:picMk id="5" creationId="{D3036B5D-F402-D2B0-DC96-0E1A593272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4638-D900-6747-3ACE-7B1533C0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BB91FF-28C1-20DB-D6BF-B2133286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FFE90-4BC5-F296-99A8-0B4D5792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57E62-F60D-81CA-B6E2-6F9EB60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5FA61-141C-1E26-BBA5-9D87663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78DAF-9214-7A33-63D1-2851F0DC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CADAA-3ABA-EA4E-4DB3-004E4BE2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AC806-2433-F480-93C0-EE94EA6F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5D222-09B4-733D-DC63-4573B6C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011D7-28E1-9915-5A35-436C49E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5EB7BF-5D8A-4C6A-2B60-40FF484D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A17-EE79-FEEF-CA26-2275BEC5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CCD67-4CA3-BA1B-CD38-5D3D4ED4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18CD7-F619-B7B2-A97C-02DAAB10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8CE9C-5B73-F97B-CCCA-47038F28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1026-49FE-7551-78EA-17FD52A7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82A14-B2D4-72B6-8432-0AB5E430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AC61C-DC92-E3F9-86DE-CE076DF0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509A6-A7A2-8F43-A800-73B5431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744A2-F618-A637-EA48-DDB1665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808D3-8DBE-1BAA-F5B9-E174B0F1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8ACB7-C197-E4FC-A1B5-2CCF4A02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525CB-48A8-C6A1-5F4F-FC8D22CA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409A4-35C7-88B9-DB4D-C5CDBD15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5F2B5-7468-75EE-A8B2-35C0DD2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C828-7B11-1B26-5AF5-88EC875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C0438-55A6-F254-9134-B42F32CDD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A5903-F4A7-FAE8-C76C-80C9F00C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BAAC5-DA80-BB94-8CA9-0C6FAC49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5E2B9-8F6E-F723-F7D8-1E58255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26D10-7F79-F750-8809-48F61DF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11E8-CC13-0911-27BC-C6BDFABC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9529F-6BB4-B3AE-2CE8-9592240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B0FAE-A509-7D86-8E5D-2A9D857A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DF0EF-1291-3BD1-B1A2-98612A9C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47B74-CBDB-1168-336C-BDC1E200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9533BF-574E-0CF4-6118-CEFF9081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6A60D1-12BC-32A9-F92A-EC8D546E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4AA0B0-15E0-47F6-B9F4-4ABA256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8C86-F4F9-4D0E-0520-3A4F895D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64F80D-C05D-8608-3A06-B0263D8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57038-FD94-BB51-7F03-C881C7A5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8CB8B-76C4-02B1-D817-24848902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BC853-192E-F5F9-E3D2-01D2A37B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060D1-105A-5914-40A1-5A8184C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BF890-D41C-D032-491C-CC48436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0CD01-EE43-8992-97FD-93D657B0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E05AF-6B1F-888B-03B6-2E2662B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1E68CE-4688-41FA-DD9A-DFF3EC49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6478E-C761-7BC7-E62E-B1FA31B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371B5-0F75-682D-7EAC-8A7D1BF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AB806-F936-013C-DDF7-CF0016E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D89B4-A86D-83DD-3E0D-698C8972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B1D977-A820-9CA3-6E43-B3EAD0B72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8FA5-712A-149B-4191-E9CFFC0F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F4BAD-0FBE-5F2E-F10B-6A9D31B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DFC359-B373-E47B-36F1-A1F83356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FD11B-55B2-B2E7-D2E3-32720E74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E1D5C-FD7A-70C1-3F93-34566223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F0C9-A80C-FB46-4166-8A719150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13395-0074-1FFC-860A-A8D4B38C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30F4-DC97-4ADC-8DC2-F9664072611D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7074B-87C0-0817-0676-2F68F398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336B8-84B3-5FE4-D489-29A082B03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81673-2D43-2BE4-0AAC-2F586FE4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Übungsblatt 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9143C-6D55-7A62-3095-AAC85B6E0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08.12.2022</a:t>
            </a:r>
          </a:p>
        </p:txBody>
      </p:sp>
    </p:spTree>
    <p:extLst>
      <p:ext uri="{BB962C8B-B14F-4D97-AF65-F5344CB8AC3E}">
        <p14:creationId xmlns:p14="http://schemas.microsoft.com/office/powerpoint/2010/main" val="7016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D5482-4B92-32E5-5E23-E81A34F7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3. Analysieren Sie die folgenden Wörter in einer Baumstruktur</a:t>
            </a:r>
            <a:r>
              <a:rPr lang="de-DE" dirty="0"/>
              <a:t>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071396"/>
            <a:ext cx="10515600" cy="3970630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de-DE" sz="3200" dirty="0"/>
              <a:t>Abgasuntersuchung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036B5D-F402-D2B0-DC96-0E1A59327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81" y="2794711"/>
            <a:ext cx="6842839" cy="28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0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</a:t>
            </a:r>
            <a:r>
              <a:rPr lang="de-DE" sz="3200" dirty="0"/>
              <a:t>) Preisverleihungskampagne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24E3AC-2B65-BA43-C48E-94BB22387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24" y="1461813"/>
            <a:ext cx="726858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547"/>
            <a:ext cx="10515600" cy="5766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c) Sittenverfall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d) Diebstahl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D06FAE-074E-5BDC-4C7B-0641E6112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79" y="340593"/>
            <a:ext cx="6296904" cy="2953162"/>
          </a:xfrm>
          <a:prstGeom prst="rect">
            <a:avLst/>
          </a:prstGeom>
        </p:spPr>
      </p:pic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147B62A5-203B-60B8-2BB3-EF8FAE482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73" y="3648173"/>
            <a:ext cx="7473627" cy="24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894"/>
            <a:ext cx="10515600" cy="5813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e) </a:t>
            </a:r>
            <a:r>
              <a:rPr lang="de-DE" sz="3200" dirty="0" err="1"/>
              <a:t>Klebebildchensammelordner</a:t>
            </a: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f) Bilderstrecke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2111E0-86E0-8996-B493-29DB42BF5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06" y="882334"/>
            <a:ext cx="6763694" cy="2667372"/>
          </a:xfrm>
          <a:prstGeom prst="rect">
            <a:avLst/>
          </a:prstGeom>
        </p:spPr>
      </p:pic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1AE6E0B4-504A-92BD-EAC0-F9A1C43C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2" y="3682376"/>
            <a:ext cx="6488215" cy="24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184"/>
            <a:ext cx="10515600" cy="566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g) Betriebsarztzimmer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C3A91D-56A5-DBBA-AAF0-C819BC5C0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17" y="1263570"/>
            <a:ext cx="668748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4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820"/>
            <a:ext cx="10515600" cy="5561143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/>
              <a:t>h) Spargelbruchverkauf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F300D8-3E3B-925D-F7F9-252F9379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68" y="1229496"/>
            <a:ext cx="6944444" cy="29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7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i) Abwesenheitsnotiz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298132-2039-11A5-9E7E-87E49403A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03" y="1244419"/>
            <a:ext cx="7049484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184"/>
            <a:ext cx="10515600" cy="566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j) Sachlage</a:t>
            </a:r>
          </a:p>
          <a:p>
            <a:endParaRPr lang="de-DE" sz="3200" dirty="0"/>
          </a:p>
          <a:p>
            <a:endParaRPr lang="de-DE" sz="3200" dirty="0"/>
          </a:p>
          <a:p>
            <a:endParaRPr lang="de-DE" sz="3200" dirty="0"/>
          </a:p>
          <a:p>
            <a:pPr marL="0" indent="0">
              <a:buNone/>
            </a:pPr>
            <a:r>
              <a:rPr lang="de-DE" sz="3200" dirty="0"/>
              <a:t>k) </a:t>
            </a:r>
            <a:r>
              <a:rPr lang="de-DE" sz="3200" dirty="0" err="1"/>
              <a:t>Elitefertigkeitenjäger</a:t>
            </a:r>
            <a:r>
              <a:rPr lang="de-DE" sz="3200" dirty="0"/>
              <a:t> </a:t>
            </a:r>
          </a:p>
        </p:txBody>
      </p:sp>
      <p:pic>
        <p:nvPicPr>
          <p:cNvPr id="5" name="Grafik 4" descr="Ein Bild, das Uhr enthält.&#10;&#10;Automatisch generierte Beschreibung">
            <a:extLst>
              <a:ext uri="{FF2B5EF4-FFF2-40B4-BE49-F238E27FC236}">
                <a16:creationId xmlns:a16="http://schemas.microsoft.com/office/drawing/2014/main" id="{AAD88DB5-59BD-FD14-2B02-A7CC8F8B3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33" y="143715"/>
            <a:ext cx="6230219" cy="19052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3399DEB-6A35-AD40-C963-CA1E899C3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31" y="2202884"/>
            <a:ext cx="7102151" cy="42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3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90"/>
            <a:ext cx="10515600" cy="554248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k) </a:t>
            </a:r>
            <a:r>
              <a:rPr lang="de-DE" dirty="0" err="1"/>
              <a:t>Elitefertigkeitenjäger</a:t>
            </a:r>
            <a:r>
              <a:rPr lang="de-DE" dirty="0"/>
              <a:t> (alternativ)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43CABB-74BD-DB6A-599B-04D388F0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982" y="1467702"/>
            <a:ext cx="6801799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539"/>
            <a:ext cx="10515600" cy="573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l) Semestereröffnungsrede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C0BE69-916F-92D5-066E-CBFBCC5E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77" y="932481"/>
            <a:ext cx="6595188" cy="57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3ADD-4102-34F1-6F3F-F5823BAA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44809"/>
          </a:xfrm>
        </p:spPr>
        <p:txBody>
          <a:bodyPr>
            <a:noAutofit/>
          </a:bodyPr>
          <a:lstStyle/>
          <a:p>
            <a:r>
              <a:rPr lang="de-DE" sz="4000" dirty="0"/>
              <a:t>1. Morphologische Struktur, Wortklassen der Ausgangs- und Zielwörter und Typus (Derivation, morphologische/syntaktische Konversion) bestimmen. Liegt Umlaut vor? Welche sind produktiv gebildet und welche lexikalisiert?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A39CD-1F1B-7502-7EFF-B42658B8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5" y="2883158"/>
            <a:ext cx="10515600" cy="3778899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verkäuflich: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produktiv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8441BA-A446-0F5B-78FE-02F416EE2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32" y="3526309"/>
            <a:ext cx="6725768" cy="25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35"/>
            <a:ext cx="10515600" cy="366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06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40" y="398042"/>
            <a:ext cx="8262880" cy="5748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b) </a:t>
            </a:r>
            <a:r>
              <a:rPr lang="de-DE" sz="3200" dirty="0" err="1"/>
              <a:t>unterwander</a:t>
            </a:r>
            <a:r>
              <a:rPr lang="de-DE" sz="3200" dirty="0"/>
              <a:t>(n):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lexikalisiert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c) alternativlos: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produktiv</a:t>
            </a:r>
          </a:p>
          <a:p>
            <a:pPr marL="0" indent="0">
              <a:buNone/>
            </a:pP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d) (der) Lauf: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/>
              <a:t>lexikalisiert</a:t>
            </a:r>
          </a:p>
          <a:p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4AEA7A-E804-07F8-645F-96CA51EF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16439"/>
            <a:ext cx="5070747" cy="2500879"/>
          </a:xfrm>
          <a:prstGeom prst="rect">
            <a:avLst/>
          </a:prstGeom>
        </p:spPr>
      </p:pic>
      <p:pic>
        <p:nvPicPr>
          <p:cNvPr id="7" name="Grafik 6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64009C0E-2151-3CFB-83BA-9954A685B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72" y="2228361"/>
            <a:ext cx="5874361" cy="16236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A2E28F8-75FF-4693-1458-0245ECA45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66" y="3921887"/>
            <a:ext cx="5119240" cy="25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40" y="398042"/>
            <a:ext cx="8262880" cy="5748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e) </a:t>
            </a:r>
            <a:r>
              <a:rPr lang="de-DE" sz="3200" dirty="0" err="1"/>
              <a:t>aufsteig</a:t>
            </a:r>
            <a:r>
              <a:rPr lang="de-DE" sz="3200" dirty="0"/>
              <a:t>(en):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lexikalisiert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f) Gebell: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3200" dirty="0"/>
              <a:t>lexikalisiert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g) beschließ(en):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 </a:t>
            </a:r>
            <a:r>
              <a:rPr lang="de-DE" sz="3200" dirty="0"/>
              <a:t>lexikalisiert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2" name="Inhaltsplatzhalter 20">
            <a:extLst>
              <a:ext uri="{FF2B5EF4-FFF2-40B4-BE49-F238E27FC236}">
                <a16:creationId xmlns:a16="http://schemas.microsoft.com/office/drawing/2014/main" id="{17153CA6-2507-2051-FC40-5348FCD04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31" y="91649"/>
            <a:ext cx="5077029" cy="2426867"/>
          </a:xfrm>
          <a:prstGeom prst="rect">
            <a:avLst/>
          </a:prstGeom>
        </p:spPr>
      </p:pic>
      <p:pic>
        <p:nvPicPr>
          <p:cNvPr id="4" name="Grafik 3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DC5A45B9-56E5-6F40-AC94-8530225B8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03" y="4339484"/>
            <a:ext cx="4916056" cy="243159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D8798FD-08BD-1AD8-25DC-1F4C52861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79" y="2247348"/>
            <a:ext cx="4424441" cy="22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6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40" y="398042"/>
            <a:ext cx="8262880" cy="5748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h) </a:t>
            </a:r>
            <a:r>
              <a:rPr lang="de-DE" sz="3200" dirty="0" err="1"/>
              <a:t>begegn</a:t>
            </a:r>
            <a:r>
              <a:rPr lang="de-DE" sz="3200" dirty="0"/>
              <a:t>(en):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lexikalisiert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571500" indent="-571500">
              <a:buAutoNum type="romanLcParenR"/>
            </a:pPr>
            <a:r>
              <a:rPr lang="de-DE" sz="3200" dirty="0"/>
              <a:t>Röhrchen: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produktiv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j) (das) Schlingern: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/>
              <a:t>produktiv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2220E6-DC61-AFBA-1C4F-7BA5D0DD2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61" y="111967"/>
            <a:ext cx="7245906" cy="19531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BD9790-6D2C-68BA-DB2B-0C8162C98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8" y="2293675"/>
            <a:ext cx="6524912" cy="17666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02D22AE-7164-BF1A-E1EA-B7F326D2E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36" y="4792881"/>
            <a:ext cx="835459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3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40" y="398042"/>
            <a:ext cx="8262880" cy="5748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k) </a:t>
            </a:r>
            <a:r>
              <a:rPr lang="de-DE" sz="3200" dirty="0" err="1"/>
              <a:t>Geruder</a:t>
            </a:r>
            <a:r>
              <a:rPr lang="de-DE" sz="3200" dirty="0"/>
              <a:t>: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 lexikalisiert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l) Überzocker: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/>
              <a:t>lexikalisiert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m) Gebrüder: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lexikalisiert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DD60C74-20FD-2191-9FBE-B6F3DB27D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5" y="266118"/>
            <a:ext cx="8227472" cy="195892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4B44F8D-13C0-37E0-F9EA-F90CD222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17" y="2484045"/>
            <a:ext cx="8915302" cy="180041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47A7530-25F1-F0D1-450B-3177B6F8E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38" y="4751740"/>
            <a:ext cx="8746122" cy="16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40" y="398042"/>
            <a:ext cx="8262880" cy="5748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n) Mündel: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/>
              <a:t>lexikalisiert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o) schweigsam: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/>
              <a:t>produktiv</a:t>
            </a:r>
          </a:p>
          <a:p>
            <a:pPr marL="0" indent="0">
              <a:buNone/>
            </a:pP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>
              <a:buFont typeface="Wingdings" panose="05000000000000000000" pitchFamily="2" charset="2"/>
              <a:buChar char="à"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395FE1-ECE2-DF4F-B938-BF0482F2A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5" y="1537313"/>
            <a:ext cx="11524230" cy="20898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68F2E6A-1324-5258-1FBB-56B508673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40" y="4990919"/>
            <a:ext cx="10091918" cy="17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D5482-4B92-32E5-5E23-E81A34F7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Welche Aussage lässt sich aufgrund der folgenden Beispiele für die Suffixe -</a:t>
            </a:r>
            <a:r>
              <a:rPr lang="de-DE" dirty="0" err="1"/>
              <a:t>heit</a:t>
            </a:r>
            <a:r>
              <a:rPr lang="de-DE" dirty="0"/>
              <a:t> (a) und -</a:t>
            </a:r>
            <a:r>
              <a:rPr lang="de-DE" dirty="0" err="1"/>
              <a:t>keit</a:t>
            </a:r>
            <a:r>
              <a:rPr lang="de-DE" dirty="0"/>
              <a:t> (b) treffen?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BADA3-9E27-D4E7-3AA5-1ACC90A5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320"/>
            <a:ext cx="10515600" cy="4694555"/>
          </a:xfrm>
        </p:spPr>
        <p:txBody>
          <a:bodyPr>
            <a:no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Bewegtheit, Ergebenheit, Verliebtheit; Trockenheit, Verlegenheit, Nüchternheit; Derbheit, Schwachheit, Schönheit, Neuheit; Gesundheit, </a:t>
            </a:r>
            <a:r>
              <a:rPr lang="de-DE" sz="3200" dirty="0" err="1"/>
              <a:t>Kaputtheit</a:t>
            </a:r>
            <a:r>
              <a:rPr lang="de-DE" sz="3200" dirty="0"/>
              <a:t>, Saloppheit; Sicherheit, Lockerheit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i</a:t>
            </a:r>
            <a:r>
              <a:rPr lang="de-DE" sz="3200" dirty="0"/>
              <a:t>mmer bei adjektivischem Partizip Perfekt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immer bei Adjektiven auf unbetontes en oder </a:t>
            </a:r>
            <a:r>
              <a:rPr lang="de-DE" sz="3200" dirty="0" err="1"/>
              <a:t>ern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meist bei einsilbigen Adjektiven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meist bei einfachen mehrsilbigen Adjektiven mit Endakzent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seltener bei Adjektiven auf unbetontes er </a:t>
            </a:r>
          </a:p>
        </p:txBody>
      </p:sp>
    </p:spTree>
    <p:extLst>
      <p:ext uri="{BB962C8B-B14F-4D97-AF65-F5344CB8AC3E}">
        <p14:creationId xmlns:p14="http://schemas.microsoft.com/office/powerpoint/2010/main" val="107705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DE0C0-460B-88C7-6D23-0517CDD6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60"/>
            <a:ext cx="10515600" cy="57096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200" dirty="0"/>
              <a:t>b) Fruchtbarkeit, Haltbarkeit; Flüssigkeit, Verhältnismäßigkeit; Störrischkeit, Mürrischkeit; Ehrlichkeit, Unendlichkeit; Einsamkeit, Gelehrsamkeit; Eitelkeit, Übelkeit; Heiserkeit, Sauberkeit, Tapferkeit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nie unmittelbar nach betonter Silbe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immer bei –bar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immer bei –</a:t>
            </a:r>
            <a:r>
              <a:rPr lang="de-DE" sz="3200" dirty="0" err="1"/>
              <a:t>ig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immer bei –</a:t>
            </a:r>
            <a:r>
              <a:rPr lang="de-DE" sz="3200" dirty="0" err="1"/>
              <a:t>isch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immer bei –</a:t>
            </a:r>
            <a:r>
              <a:rPr lang="de-DE" sz="3200" dirty="0" err="1"/>
              <a:t>lich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immer bei –sam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bei Adjektiven auf unbetontes </a:t>
            </a:r>
            <a:r>
              <a:rPr lang="de-DE" sz="3200" dirty="0" err="1"/>
              <a:t>el</a:t>
            </a:r>
            <a:r>
              <a:rPr lang="de-DE" sz="3200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meist bei Adjektiven auf unbetontes er</a:t>
            </a:r>
          </a:p>
        </p:txBody>
      </p:sp>
    </p:spTree>
    <p:extLst>
      <p:ext uri="{BB962C8B-B14F-4D97-AF65-F5344CB8AC3E}">
        <p14:creationId xmlns:p14="http://schemas.microsoft.com/office/powerpoint/2010/main" val="85795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A882358D22CD4797A0CC5647C8E7EB" ma:contentTypeVersion="2" ma:contentTypeDescription="Ein neues Dokument erstellen." ma:contentTypeScope="" ma:versionID="1cc14fb36eb8d2a822480b105f3b5a81">
  <xsd:schema xmlns:xsd="http://www.w3.org/2001/XMLSchema" xmlns:xs="http://www.w3.org/2001/XMLSchema" xmlns:p="http://schemas.microsoft.com/office/2006/metadata/properties" xmlns:ns2="3e5d1efb-1e66-433b-804b-d6e28790a053" targetNamespace="http://schemas.microsoft.com/office/2006/metadata/properties" ma:root="true" ma:fieldsID="e5d69301aa38a2317487078ee18f75d7" ns2:_="">
    <xsd:import namespace="3e5d1efb-1e66-433b-804b-d6e28790a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d1efb-1e66-433b-804b-d6e28790a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4A8247-2757-4EA7-9804-2A08C5A7E8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9DF467-C3E8-4B35-8EB9-ED789CF6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d1efb-1e66-433b-804b-d6e28790a0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8F22A5-F091-4058-A766-3EAF9B9244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</vt:lpstr>
      <vt:lpstr>Besprechung Übungsblatt 5</vt:lpstr>
      <vt:lpstr>1. Morphologische Struktur, Wortklassen der Ausgangs- und Zielwörter und Typus (Derivation, morphologische/syntaktische Konversion) bestimmen. Liegt Umlaut vor? Welche sind produktiv gebildet und welche lexikalisiert?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Welche Aussage lässt sich aufgrund der folgenden Beispiele für die Suffixe -heit (a) und -keit (b) treffen? </vt:lpstr>
      <vt:lpstr>PowerPoint Presentation</vt:lpstr>
      <vt:lpstr>3. Analysieren Sie die folgenden Wörter in einer Baumstruktur.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Besprechung Übungsblatt 1</dc:title>
  <dc:creator>Antonia Wilhelm</dc:creator>
  <cp:lastModifiedBy>Antonia Wilhelm</cp:lastModifiedBy>
  <cp:revision>6</cp:revision>
  <dcterms:created xsi:type="dcterms:W3CDTF">2022-11-09T13:28:51Z</dcterms:created>
  <dcterms:modified xsi:type="dcterms:W3CDTF">2023-01-27T13:29:07Z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0x0101001AA882358D22CD4797A0CC5647C8E7EB</vt:lpwstr>
  </property>
</Properties>
</file>