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9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F861C-1085-4D87-9D31-5C6E4B0EA822}" v="63" dt="2022-12-14T15:27:52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Wilhelm" userId="fd3b68dd8ed20a8e" providerId="LiveId" clId="{008F861C-1085-4D87-9D31-5C6E4B0EA822}"/>
    <pc:docChg chg="modSld">
      <pc:chgData name="Antonia Wilhelm" userId="fd3b68dd8ed20a8e" providerId="LiveId" clId="{008F861C-1085-4D87-9D31-5C6E4B0EA822}" dt="2022-12-14T15:27:52.302" v="59" actId="207"/>
      <pc:docMkLst>
        <pc:docMk/>
      </pc:docMkLst>
      <pc:sldChg chg="modAnim">
        <pc:chgData name="Antonia Wilhelm" userId="fd3b68dd8ed20a8e" providerId="LiveId" clId="{008F861C-1085-4D87-9D31-5C6E4B0EA822}" dt="2022-12-14T12:05:10.372" v="1"/>
        <pc:sldMkLst>
          <pc:docMk/>
          <pc:sldMk cId="3944309125" sldId="294"/>
        </pc:sldMkLst>
      </pc:sldChg>
      <pc:sldChg chg="modAnim">
        <pc:chgData name="Antonia Wilhelm" userId="fd3b68dd8ed20a8e" providerId="LiveId" clId="{008F861C-1085-4D87-9D31-5C6E4B0EA822}" dt="2022-12-14T12:05:19.109" v="2"/>
        <pc:sldMkLst>
          <pc:docMk/>
          <pc:sldMk cId="2576877340" sldId="295"/>
        </pc:sldMkLst>
      </pc:sldChg>
      <pc:sldChg chg="modSp modAnim">
        <pc:chgData name="Antonia Wilhelm" userId="fd3b68dd8ed20a8e" providerId="LiveId" clId="{008F861C-1085-4D87-9D31-5C6E4B0EA822}" dt="2022-12-14T15:08:49.759" v="47" actId="20577"/>
        <pc:sldMkLst>
          <pc:docMk/>
          <pc:sldMk cId="2050845438" sldId="296"/>
        </pc:sldMkLst>
        <pc:spChg chg="mod">
          <ac:chgData name="Antonia Wilhelm" userId="fd3b68dd8ed20a8e" providerId="LiveId" clId="{008F861C-1085-4D87-9D31-5C6E4B0EA822}" dt="2022-12-14T15:08:49.759" v="47" actId="20577"/>
          <ac:spMkLst>
            <pc:docMk/>
            <pc:sldMk cId="2050845438" sldId="296"/>
            <ac:spMk id="3" creationId="{C21929A8-BB06-F8E0-A502-C070B2DD968D}"/>
          </ac:spMkLst>
        </pc:spChg>
      </pc:sldChg>
      <pc:sldChg chg="modAnim">
        <pc:chgData name="Antonia Wilhelm" userId="fd3b68dd8ed20a8e" providerId="LiveId" clId="{008F861C-1085-4D87-9D31-5C6E4B0EA822}" dt="2022-12-14T12:05:37.855" v="6"/>
        <pc:sldMkLst>
          <pc:docMk/>
          <pc:sldMk cId="1056512600" sldId="297"/>
        </pc:sldMkLst>
      </pc:sldChg>
      <pc:sldChg chg="modAnim">
        <pc:chgData name="Antonia Wilhelm" userId="fd3b68dd8ed20a8e" providerId="LiveId" clId="{008F861C-1085-4D87-9D31-5C6E4B0EA822}" dt="2022-12-14T12:05:47.790" v="8"/>
        <pc:sldMkLst>
          <pc:docMk/>
          <pc:sldMk cId="1538066913" sldId="299"/>
        </pc:sldMkLst>
      </pc:sldChg>
      <pc:sldChg chg="modAnim">
        <pc:chgData name="Antonia Wilhelm" userId="fd3b68dd8ed20a8e" providerId="LiveId" clId="{008F861C-1085-4D87-9D31-5C6E4B0EA822}" dt="2022-12-14T12:06:00.524" v="10"/>
        <pc:sldMkLst>
          <pc:docMk/>
          <pc:sldMk cId="2544972425" sldId="300"/>
        </pc:sldMkLst>
      </pc:sldChg>
      <pc:sldChg chg="modAnim">
        <pc:chgData name="Antonia Wilhelm" userId="fd3b68dd8ed20a8e" providerId="LiveId" clId="{008F861C-1085-4D87-9D31-5C6E4B0EA822}" dt="2022-12-14T12:06:08.090" v="12"/>
        <pc:sldMkLst>
          <pc:docMk/>
          <pc:sldMk cId="2294085714" sldId="301"/>
        </pc:sldMkLst>
      </pc:sldChg>
      <pc:sldChg chg="modAnim">
        <pc:chgData name="Antonia Wilhelm" userId="fd3b68dd8ed20a8e" providerId="LiveId" clId="{008F861C-1085-4D87-9D31-5C6E4B0EA822}" dt="2022-12-14T12:06:16.462" v="14"/>
        <pc:sldMkLst>
          <pc:docMk/>
          <pc:sldMk cId="4262284389" sldId="302"/>
        </pc:sldMkLst>
      </pc:sldChg>
      <pc:sldChg chg="modAnim">
        <pc:chgData name="Antonia Wilhelm" userId="fd3b68dd8ed20a8e" providerId="LiveId" clId="{008F861C-1085-4D87-9D31-5C6E4B0EA822}" dt="2022-12-14T12:06:24.410" v="16"/>
        <pc:sldMkLst>
          <pc:docMk/>
          <pc:sldMk cId="640960639" sldId="303"/>
        </pc:sldMkLst>
      </pc:sldChg>
      <pc:sldChg chg="modAnim">
        <pc:chgData name="Antonia Wilhelm" userId="fd3b68dd8ed20a8e" providerId="LiveId" clId="{008F861C-1085-4D87-9D31-5C6E4B0EA822}" dt="2022-12-14T12:06:33.068" v="18"/>
        <pc:sldMkLst>
          <pc:docMk/>
          <pc:sldMk cId="295787079" sldId="304"/>
        </pc:sldMkLst>
      </pc:sldChg>
      <pc:sldChg chg="modAnim">
        <pc:chgData name="Antonia Wilhelm" userId="fd3b68dd8ed20a8e" providerId="LiveId" clId="{008F861C-1085-4D87-9D31-5C6E4B0EA822}" dt="2022-12-14T12:06:40.004" v="19"/>
        <pc:sldMkLst>
          <pc:docMk/>
          <pc:sldMk cId="3658405722" sldId="305"/>
        </pc:sldMkLst>
      </pc:sldChg>
      <pc:sldChg chg="modAnim">
        <pc:chgData name="Antonia Wilhelm" userId="fd3b68dd8ed20a8e" providerId="LiveId" clId="{008F861C-1085-4D87-9D31-5C6E4B0EA822}" dt="2022-12-14T12:06:54.789" v="21"/>
        <pc:sldMkLst>
          <pc:docMk/>
          <pc:sldMk cId="782037208" sldId="306"/>
        </pc:sldMkLst>
      </pc:sldChg>
      <pc:sldChg chg="modAnim">
        <pc:chgData name="Antonia Wilhelm" userId="fd3b68dd8ed20a8e" providerId="LiveId" clId="{008F861C-1085-4D87-9D31-5C6E4B0EA822}" dt="2022-12-14T12:07:02.905" v="22"/>
        <pc:sldMkLst>
          <pc:docMk/>
          <pc:sldMk cId="1031618611" sldId="307"/>
        </pc:sldMkLst>
      </pc:sldChg>
      <pc:sldChg chg="modAnim">
        <pc:chgData name="Antonia Wilhelm" userId="fd3b68dd8ed20a8e" providerId="LiveId" clId="{008F861C-1085-4D87-9D31-5C6E4B0EA822}" dt="2022-12-14T12:07:11.342" v="23"/>
        <pc:sldMkLst>
          <pc:docMk/>
          <pc:sldMk cId="2103189554" sldId="308"/>
        </pc:sldMkLst>
      </pc:sldChg>
      <pc:sldChg chg="modAnim">
        <pc:chgData name="Antonia Wilhelm" userId="fd3b68dd8ed20a8e" providerId="LiveId" clId="{008F861C-1085-4D87-9D31-5C6E4B0EA822}" dt="2022-12-14T12:07:19.529" v="25"/>
        <pc:sldMkLst>
          <pc:docMk/>
          <pc:sldMk cId="2055165942" sldId="309"/>
        </pc:sldMkLst>
      </pc:sldChg>
      <pc:sldChg chg="modAnim">
        <pc:chgData name="Antonia Wilhelm" userId="fd3b68dd8ed20a8e" providerId="LiveId" clId="{008F861C-1085-4D87-9D31-5C6E4B0EA822}" dt="2022-12-14T12:07:28.242" v="27"/>
        <pc:sldMkLst>
          <pc:docMk/>
          <pc:sldMk cId="2909636832" sldId="310"/>
        </pc:sldMkLst>
      </pc:sldChg>
      <pc:sldChg chg="modAnim">
        <pc:chgData name="Antonia Wilhelm" userId="fd3b68dd8ed20a8e" providerId="LiveId" clId="{008F861C-1085-4D87-9D31-5C6E4B0EA822}" dt="2022-12-14T12:07:36.997" v="29"/>
        <pc:sldMkLst>
          <pc:docMk/>
          <pc:sldMk cId="2421989292" sldId="311"/>
        </pc:sldMkLst>
      </pc:sldChg>
      <pc:sldChg chg="modAnim">
        <pc:chgData name="Antonia Wilhelm" userId="fd3b68dd8ed20a8e" providerId="LiveId" clId="{008F861C-1085-4D87-9D31-5C6E4B0EA822}" dt="2022-12-14T12:07:44.275" v="31"/>
        <pc:sldMkLst>
          <pc:docMk/>
          <pc:sldMk cId="831190065" sldId="312"/>
        </pc:sldMkLst>
      </pc:sldChg>
      <pc:sldChg chg="modAnim">
        <pc:chgData name="Antonia Wilhelm" userId="fd3b68dd8ed20a8e" providerId="LiveId" clId="{008F861C-1085-4D87-9D31-5C6E4B0EA822}" dt="2022-12-14T12:07:50.869" v="32"/>
        <pc:sldMkLst>
          <pc:docMk/>
          <pc:sldMk cId="2895791507" sldId="313"/>
        </pc:sldMkLst>
      </pc:sldChg>
      <pc:sldChg chg="modAnim">
        <pc:chgData name="Antonia Wilhelm" userId="fd3b68dd8ed20a8e" providerId="LiveId" clId="{008F861C-1085-4D87-9D31-5C6E4B0EA822}" dt="2022-12-14T12:07:59.487" v="34"/>
        <pc:sldMkLst>
          <pc:docMk/>
          <pc:sldMk cId="1252178866" sldId="314"/>
        </pc:sldMkLst>
      </pc:sldChg>
      <pc:sldChg chg="modAnim">
        <pc:chgData name="Antonia Wilhelm" userId="fd3b68dd8ed20a8e" providerId="LiveId" clId="{008F861C-1085-4D87-9D31-5C6E4B0EA822}" dt="2022-12-14T12:08:07.417" v="36"/>
        <pc:sldMkLst>
          <pc:docMk/>
          <pc:sldMk cId="1530622069" sldId="315"/>
        </pc:sldMkLst>
      </pc:sldChg>
      <pc:sldChg chg="modSp modAnim">
        <pc:chgData name="Antonia Wilhelm" userId="fd3b68dd8ed20a8e" providerId="LiveId" clId="{008F861C-1085-4D87-9D31-5C6E4B0EA822}" dt="2022-12-14T15:26:47.085" v="54" actId="113"/>
        <pc:sldMkLst>
          <pc:docMk/>
          <pc:sldMk cId="2265857493" sldId="316"/>
        </pc:sldMkLst>
        <pc:spChg chg="mod">
          <ac:chgData name="Antonia Wilhelm" userId="fd3b68dd8ed20a8e" providerId="LiveId" clId="{008F861C-1085-4D87-9D31-5C6E4B0EA822}" dt="2022-12-14T15:26:47.085" v="54" actId="113"/>
          <ac:spMkLst>
            <pc:docMk/>
            <pc:sldMk cId="2265857493" sldId="316"/>
            <ac:spMk id="3" creationId="{BEBA1178-4DAB-852E-421B-A2051048AAE1}"/>
          </ac:spMkLst>
        </pc:spChg>
      </pc:sldChg>
      <pc:sldChg chg="modSp modAnim">
        <pc:chgData name="Antonia Wilhelm" userId="fd3b68dd8ed20a8e" providerId="LiveId" clId="{008F861C-1085-4D87-9D31-5C6E4B0EA822}" dt="2022-12-14T15:27:18.759" v="57" actId="113"/>
        <pc:sldMkLst>
          <pc:docMk/>
          <pc:sldMk cId="2697728229" sldId="317"/>
        </pc:sldMkLst>
        <pc:spChg chg="mod">
          <ac:chgData name="Antonia Wilhelm" userId="fd3b68dd8ed20a8e" providerId="LiveId" clId="{008F861C-1085-4D87-9D31-5C6E4B0EA822}" dt="2022-12-14T15:27:18.759" v="57" actId="113"/>
          <ac:spMkLst>
            <pc:docMk/>
            <pc:sldMk cId="2697728229" sldId="317"/>
            <ac:spMk id="3" creationId="{BEBA1178-4DAB-852E-421B-A2051048AAE1}"/>
          </ac:spMkLst>
        </pc:spChg>
      </pc:sldChg>
      <pc:sldChg chg="modSp modAnim">
        <pc:chgData name="Antonia Wilhelm" userId="fd3b68dd8ed20a8e" providerId="LiveId" clId="{008F861C-1085-4D87-9D31-5C6E4B0EA822}" dt="2022-12-14T15:27:52.302" v="59" actId="207"/>
        <pc:sldMkLst>
          <pc:docMk/>
          <pc:sldMk cId="126171248" sldId="318"/>
        </pc:sldMkLst>
        <pc:spChg chg="mod">
          <ac:chgData name="Antonia Wilhelm" userId="fd3b68dd8ed20a8e" providerId="LiveId" clId="{008F861C-1085-4D87-9D31-5C6E4B0EA822}" dt="2022-12-14T15:27:52.302" v="59" actId="207"/>
          <ac:spMkLst>
            <pc:docMk/>
            <pc:sldMk cId="126171248" sldId="318"/>
            <ac:spMk id="3" creationId="{BEBA1178-4DAB-852E-421B-A2051048AAE1}"/>
          </ac:spMkLst>
        </pc:spChg>
      </pc:sldChg>
      <pc:sldChg chg="modAnim">
        <pc:chgData name="Antonia Wilhelm" userId="fd3b68dd8ed20a8e" providerId="LiveId" clId="{008F861C-1085-4D87-9D31-5C6E4B0EA822}" dt="2022-12-14T12:08:34.726" v="43"/>
        <pc:sldMkLst>
          <pc:docMk/>
          <pc:sldMk cId="3001218683" sldId="319"/>
        </pc:sldMkLst>
      </pc:sldChg>
      <pc:sldChg chg="modAnim">
        <pc:chgData name="Antonia Wilhelm" userId="fd3b68dd8ed20a8e" providerId="LiveId" clId="{008F861C-1085-4D87-9D31-5C6E4B0EA822}" dt="2022-12-14T12:08:43.408" v="45"/>
        <pc:sldMkLst>
          <pc:docMk/>
          <pc:sldMk cId="2227453658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15.12.2022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Kriterien für Grammatikalität / Aufbau syntaktischer Strukturen: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 Wortfolge / Abfolge der einzelnen Elemente </a:t>
            </a:r>
          </a:p>
          <a:p>
            <a:pPr marL="0" indent="0">
              <a:buNone/>
            </a:pPr>
            <a:r>
              <a:rPr lang="de-DE" sz="3200" dirty="0"/>
              <a:t>2. morphologische Markierung (Flexion) / Kongruenz </a:t>
            </a:r>
          </a:p>
          <a:p>
            <a:pPr marL="0" indent="0">
              <a:buNone/>
            </a:pPr>
            <a:r>
              <a:rPr lang="de-DE" sz="3200" dirty="0"/>
              <a:t>3. Interpunktion </a:t>
            </a:r>
          </a:p>
          <a:p>
            <a:pPr marL="0" indent="0">
              <a:buNone/>
            </a:pPr>
            <a:r>
              <a:rPr lang="de-DE" sz="3200" dirty="0"/>
              <a:t>4. Intonation</a:t>
            </a:r>
          </a:p>
        </p:txBody>
      </p:sp>
    </p:spTree>
    <p:extLst>
      <p:ext uri="{BB962C8B-B14F-4D97-AF65-F5344CB8AC3E}">
        <p14:creationId xmlns:p14="http://schemas.microsoft.com/office/powerpoint/2010/main" val="6409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6. Analysieren Sie folgende Sätze auf ihre Korrektheit (syntaktisch, semantisch).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Der Schüler arbeitet fleißig.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+syntaktisch wohlgeformt, +semantisch wohlgeformt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b) * Der Tisch arbeitet fleißig.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+syntaktisch wohlgeformt, -semantisch wohlgeformt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c) * Die Kühe sitzen auf dem Baum und stricken Kekse.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+syntaktisch wohlgeformt, -semantisch wohlgeformt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578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6. Analysieren Sie folgende Sätze auf ihre Korrektheit (syntaktisch, semantisch).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d) * Fahrrad rauchen ist hier verboten.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+syntaktisch wohlgeformt, -semantisch wohlgeformt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e) * Aber wir bin doch mit dem Fahrrad da.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-syntaktisch wohlgeformt, +semantisch wohlgeformt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f) Künstler schätzen auch die Ästhetik des Hässlichen.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+syntaktisch wohlgeformt, +semantisch wohlgeformt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584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60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de-DE" dirty="0"/>
              <a:t>7.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561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a) Diskutieren Sie, ob es sich beim Wort gerne um ein Adverb oder ein Adjektiv handelt:</a:t>
            </a:r>
          </a:p>
          <a:p>
            <a:pPr marL="0" indent="0">
              <a:buNone/>
            </a:pPr>
            <a:r>
              <a:rPr lang="de-DE" sz="3200" dirty="0"/>
              <a:t>Er spielt gerne Schach.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nicht flektierbar, nicht satzbildend, kann alleine Satzglied sein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</a:t>
            </a:r>
          </a:p>
          <a:p>
            <a:pPr marL="0" indent="0">
              <a:buNone/>
            </a:pPr>
            <a:r>
              <a:rPr lang="de-DE" sz="3200" dirty="0"/>
              <a:t>b) Um welche Wortart handelt es sich beim Lexem gut in folgendem Satz?</a:t>
            </a:r>
          </a:p>
          <a:p>
            <a:pPr marL="0" indent="0">
              <a:buNone/>
            </a:pPr>
            <a:r>
              <a:rPr lang="de-DE" sz="3200" dirty="0"/>
              <a:t>Er spielt gut Schach.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Art und Weise des Spielens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820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971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c) Diskutieren Sie die Probleme, die hier bei der Wortartenbestimmung auftreten: </a:t>
            </a:r>
          </a:p>
          <a:p>
            <a:pPr marL="0" indent="0">
              <a:buNone/>
            </a:pPr>
            <a:r>
              <a:rPr lang="de-DE" sz="3200" dirty="0"/>
              <a:t>Er weint laut.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laut kann als Adjektiv oder Adverb auftreten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 in diesem Kontext: Art des Weinens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 </a:t>
            </a: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3200" dirty="0"/>
              <a:t>in anderen Kontexten: 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ein lautes Weinen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attributives Adjektiv</a:t>
            </a:r>
          </a:p>
          <a:p>
            <a:pPr marL="0" indent="0" algn="ctr">
              <a:buNone/>
            </a:pPr>
            <a:r>
              <a:rPr lang="de-DE" sz="3200" dirty="0"/>
              <a:t>                                             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das Weinen ist laut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prädikatives Adjektiv </a:t>
            </a:r>
          </a:p>
          <a:p>
            <a:pPr marL="0" indent="0">
              <a:buNone/>
            </a:pPr>
            <a:r>
              <a:rPr lang="de-DE" sz="3200" dirty="0"/>
              <a:t>Er weint sehr.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Adverb 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316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d) Erläutern Sie an folgendem Beispielsatz den Unterschied zwischen Adverb und Adverbial. </a:t>
            </a:r>
          </a:p>
          <a:p>
            <a:pPr marL="0" indent="0">
              <a:buNone/>
            </a:pPr>
            <a:r>
              <a:rPr lang="de-DE" sz="3200" dirty="0"/>
              <a:t>Paul schwimmt sehr gut.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sehr gut als Modaladverbial: Satzgliedfunktion (lässt sich immer nur im konkreten Satz bestimmen)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sehr und gut als Adverbien = Wortarten</a:t>
            </a:r>
          </a:p>
        </p:txBody>
      </p:sp>
    </p:spTree>
    <p:extLst>
      <p:ext uri="{BB962C8B-B14F-4D97-AF65-F5344CB8AC3E}">
        <p14:creationId xmlns:p14="http://schemas.microsoft.com/office/powerpoint/2010/main" val="210318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8. Bitte ordnen Sie folgende Begriffe den beiden Kategorien zu.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Pronomen, Prädikat, Subjekt, Substantiv, Verb, Objekt, Präposition, Adverb, Adjektiv, Partikel, Adverbialbestimmung, Artikel, Konjunktion, Numerale, Interjektion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Wortarten: Pronomen, Substantiv, Verb, Präposition, Adverb, Adjektiv, Partikel, Artikel, Konjunktion, Numerale, Interjektion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Satzglieder: Prädikat, Subjekt, Objekt, Adverbialbestimmung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5516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450"/>
          </a:xfrm>
        </p:spPr>
        <p:txBody>
          <a:bodyPr>
            <a:normAutofit/>
          </a:bodyPr>
          <a:lstStyle/>
          <a:p>
            <a:r>
              <a:rPr lang="de-DE" sz="4000" dirty="0"/>
              <a:t>9. Bitte benennen Sie im folgenden 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52717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Dann rieb der Junge die magische Lampe und ein Dschinn erschien neben ihm.</a:t>
            </a:r>
          </a:p>
          <a:p>
            <a:pPr marL="514350" indent="-514350">
              <a:buAutoNum type="alphaLcParenR"/>
            </a:pPr>
            <a:r>
              <a:rPr lang="de-DE" sz="3200" dirty="0"/>
              <a:t>alle Wortarten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Dann 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</a:t>
            </a:r>
            <a:r>
              <a:rPr lang="de-DE" sz="3200" dirty="0">
                <a:solidFill>
                  <a:schemeClr val="accent1"/>
                </a:solidFill>
              </a:rPr>
              <a:t>) </a:t>
            </a:r>
            <a:r>
              <a:rPr lang="de-DE" sz="3200" dirty="0"/>
              <a:t>rieb</a:t>
            </a:r>
            <a:r>
              <a:rPr lang="de-DE" sz="3200" dirty="0">
                <a:solidFill>
                  <a:schemeClr val="accent1"/>
                </a:solidFill>
              </a:rPr>
              <a:t>(V)</a:t>
            </a:r>
            <a:r>
              <a:rPr lang="de-DE" sz="3200" dirty="0"/>
              <a:t> der</a:t>
            </a:r>
            <a:r>
              <a:rPr lang="de-DE" sz="3200" dirty="0">
                <a:solidFill>
                  <a:schemeClr val="accent1"/>
                </a:solidFill>
              </a:rPr>
              <a:t>(Art) </a:t>
            </a:r>
            <a:r>
              <a:rPr lang="de-DE" sz="3200" dirty="0"/>
              <a:t>Junge</a:t>
            </a:r>
            <a:r>
              <a:rPr lang="de-DE" sz="3200" dirty="0">
                <a:solidFill>
                  <a:schemeClr val="accent1"/>
                </a:solidFill>
              </a:rPr>
              <a:t>(N)</a:t>
            </a:r>
            <a:r>
              <a:rPr lang="de-DE" sz="3200" dirty="0"/>
              <a:t> die</a:t>
            </a:r>
            <a:r>
              <a:rPr lang="de-DE" sz="3200" dirty="0">
                <a:solidFill>
                  <a:schemeClr val="accent1"/>
                </a:solidFill>
              </a:rPr>
              <a:t>(Art) </a:t>
            </a:r>
            <a:r>
              <a:rPr lang="de-DE" sz="3200" dirty="0"/>
              <a:t>magische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Adj</a:t>
            </a:r>
            <a:r>
              <a:rPr lang="de-DE" sz="3200" dirty="0">
                <a:solidFill>
                  <a:schemeClr val="accent1"/>
                </a:solidFill>
              </a:rPr>
              <a:t>) </a:t>
            </a:r>
            <a:r>
              <a:rPr lang="de-DE" sz="3200" dirty="0"/>
              <a:t>Lampe</a:t>
            </a:r>
            <a:r>
              <a:rPr lang="de-DE" sz="3200" dirty="0">
                <a:solidFill>
                  <a:schemeClr val="accent1"/>
                </a:solidFill>
              </a:rPr>
              <a:t>(N)</a:t>
            </a:r>
            <a:r>
              <a:rPr lang="de-DE" sz="3200" dirty="0"/>
              <a:t> und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Konj</a:t>
            </a:r>
            <a:r>
              <a:rPr lang="de-DE" sz="3200" dirty="0">
                <a:solidFill>
                  <a:schemeClr val="accent1"/>
                </a:solidFill>
              </a:rPr>
              <a:t>) </a:t>
            </a:r>
            <a:r>
              <a:rPr lang="de-DE" sz="3200" dirty="0"/>
              <a:t>ein</a:t>
            </a:r>
            <a:r>
              <a:rPr lang="de-DE" sz="3200" dirty="0">
                <a:solidFill>
                  <a:schemeClr val="accent1"/>
                </a:solidFill>
              </a:rPr>
              <a:t>(Art) </a:t>
            </a:r>
            <a:r>
              <a:rPr lang="de-DE" sz="3200" dirty="0"/>
              <a:t>Dschinn</a:t>
            </a:r>
            <a:r>
              <a:rPr lang="de-DE" sz="3200" dirty="0">
                <a:solidFill>
                  <a:schemeClr val="accent1"/>
                </a:solidFill>
              </a:rPr>
              <a:t>(N)</a:t>
            </a:r>
            <a:r>
              <a:rPr lang="de-DE" sz="3200" dirty="0"/>
              <a:t> erschien</a:t>
            </a:r>
            <a:r>
              <a:rPr lang="de-DE" sz="3200" dirty="0">
                <a:solidFill>
                  <a:schemeClr val="accent1"/>
                </a:solidFill>
              </a:rPr>
              <a:t>(V)</a:t>
            </a:r>
            <a:r>
              <a:rPr lang="de-DE" sz="3200" dirty="0"/>
              <a:t> neben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Präp</a:t>
            </a:r>
            <a:r>
              <a:rPr lang="de-DE" sz="3200" dirty="0">
                <a:solidFill>
                  <a:schemeClr val="accent1"/>
                </a:solidFill>
              </a:rPr>
              <a:t>.) </a:t>
            </a:r>
            <a:r>
              <a:rPr lang="de-DE" sz="3200" dirty="0"/>
              <a:t>ihm</a:t>
            </a:r>
            <a:r>
              <a:rPr lang="de-DE" sz="3200" dirty="0">
                <a:solidFill>
                  <a:schemeClr val="accent1"/>
                </a:solidFill>
              </a:rPr>
              <a:t>(Pro.)</a:t>
            </a:r>
            <a:r>
              <a:rPr lang="de-DE" sz="3200" dirty="0"/>
              <a:t>.</a:t>
            </a:r>
          </a:p>
          <a:p>
            <a:pPr marL="0" indent="0">
              <a:buNone/>
            </a:pPr>
            <a:r>
              <a:rPr lang="de-DE" sz="3200" dirty="0"/>
              <a:t>b) alle Satzglieder</a:t>
            </a:r>
          </a:p>
          <a:p>
            <a:pPr marL="0" indent="0">
              <a:buNone/>
            </a:pPr>
            <a:r>
              <a:rPr lang="de-DE" sz="3200" dirty="0"/>
              <a:t>b) |Dann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Adv.B</a:t>
            </a:r>
            <a:r>
              <a:rPr lang="de-DE" sz="3200" dirty="0">
                <a:solidFill>
                  <a:schemeClr val="accent1"/>
                </a:solidFill>
              </a:rPr>
              <a:t>.)</a:t>
            </a:r>
            <a:r>
              <a:rPr lang="de-DE" sz="3200" dirty="0"/>
              <a:t>|</a:t>
            </a:r>
            <a:r>
              <a:rPr lang="de-DE" sz="3200" dirty="0">
                <a:solidFill>
                  <a:schemeClr val="accent1"/>
                </a:solidFill>
              </a:rPr>
              <a:t> </a:t>
            </a:r>
            <a:r>
              <a:rPr lang="de-DE" sz="3200" dirty="0"/>
              <a:t>rieb |der Junge</a:t>
            </a:r>
            <a:r>
              <a:rPr lang="de-DE" sz="3200" dirty="0">
                <a:solidFill>
                  <a:schemeClr val="accent1"/>
                </a:solidFill>
              </a:rPr>
              <a:t>(Subjekt) </a:t>
            </a:r>
            <a:r>
              <a:rPr lang="de-DE" sz="3200" dirty="0"/>
              <a:t>|die magische Lampe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dir.Objekt</a:t>
            </a:r>
            <a:r>
              <a:rPr lang="de-DE" sz="3200" dirty="0">
                <a:solidFill>
                  <a:schemeClr val="accent1"/>
                </a:solidFill>
              </a:rPr>
              <a:t>) </a:t>
            </a:r>
            <a:r>
              <a:rPr lang="de-DE" sz="3200" dirty="0"/>
              <a:t>|und |ein Dschinn</a:t>
            </a:r>
            <a:r>
              <a:rPr lang="de-DE" sz="3200" dirty="0">
                <a:solidFill>
                  <a:schemeClr val="accent1"/>
                </a:solidFill>
              </a:rPr>
              <a:t>(Subjekt) </a:t>
            </a:r>
            <a:r>
              <a:rPr lang="de-DE" sz="3200" dirty="0"/>
              <a:t>|erschien| neben ihm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Adv.B</a:t>
            </a:r>
            <a:r>
              <a:rPr lang="de-DE" sz="3200" dirty="0">
                <a:solidFill>
                  <a:schemeClr val="accent1"/>
                </a:solidFill>
              </a:rPr>
              <a:t>.)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096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00997"/>
          </a:xfrm>
        </p:spPr>
        <p:txBody>
          <a:bodyPr>
            <a:normAutofit fontScale="90000"/>
          </a:bodyPr>
          <a:lstStyle/>
          <a:p>
            <a:r>
              <a:rPr lang="de-DE" dirty="0"/>
              <a:t>10. Bitte nennen Sie alle Adverbien sowie alle Adverbialbestimmungen, die in folgendem Satz auftreten.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515600" cy="4208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Ehrlich gesagt habe ich ihn gestern im Park gesehen, als er die Enten fütterte.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Adverbien: ehrlich, gestern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Adverbialbestimmungen: [ehrlich gesagt], [gestern], [im Park], [als er die Enten fütterte]</a:t>
            </a:r>
          </a:p>
        </p:txBody>
      </p:sp>
    </p:spTree>
    <p:extLst>
      <p:ext uri="{BB962C8B-B14F-4D97-AF65-F5344CB8AC3E}">
        <p14:creationId xmlns:p14="http://schemas.microsoft.com/office/powerpoint/2010/main" val="24219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7569"/>
          </a:xfrm>
        </p:spPr>
        <p:txBody>
          <a:bodyPr>
            <a:normAutofit fontScale="90000"/>
          </a:bodyPr>
          <a:lstStyle/>
          <a:p>
            <a:r>
              <a:rPr lang="de-DE" dirty="0"/>
              <a:t>11. Bitte sehen Sie sich das Tutorial-Video zu Phrasen und Konstituenten an: https://www.youtube.com/watch?v=Y3ifn0EhiCE. Beantworten Sie dazu die folgenden Fragen: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587"/>
            <a:ext cx="10515600" cy="3620375"/>
          </a:xfrm>
        </p:spPr>
        <p:txBody>
          <a:bodyPr>
            <a:normAutofit/>
          </a:bodyPr>
          <a:lstStyle/>
          <a:p>
            <a:r>
              <a:rPr lang="de-DE" sz="3200" dirty="0"/>
              <a:t>Phrasen werden nicht aufgrund von Wortarten gebildet, sondern aufgrund von 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Konstituenten </a:t>
            </a:r>
          </a:p>
          <a:p>
            <a:r>
              <a:rPr lang="de-DE" sz="3200" dirty="0"/>
              <a:t>Welche Art von Phrasen wird im Video nicht behandelt?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VP, </a:t>
            </a:r>
            <a:r>
              <a:rPr lang="de-DE" sz="3200" dirty="0" err="1"/>
              <a:t>PartikelP</a:t>
            </a:r>
            <a:r>
              <a:rPr lang="de-DE" sz="3200" dirty="0"/>
              <a:t>, </a:t>
            </a:r>
            <a:r>
              <a:rPr lang="de-DE" sz="3200" dirty="0" err="1"/>
              <a:t>ArtikelP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83119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075"/>
            <a:ext cx="10515600" cy="2107487"/>
          </a:xfrm>
        </p:spPr>
        <p:txBody>
          <a:bodyPr>
            <a:normAutofit fontScale="90000"/>
          </a:bodyPr>
          <a:lstStyle/>
          <a:p>
            <a:r>
              <a:rPr lang="de-DE" dirty="0"/>
              <a:t>1. Erläutern Sie die drei Grammatikbegriffe, die den folgenden Sätzen zugrunde liegen. Zeigen Sie am Beispiel a) den Unterschied zwischen Grammatik und Syntax auf.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398417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Die Grammatik des Lateinischen ist schwer. Vor allem die Syntax bereitet Schwierigkeiten.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Grammatik: Regelsystem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Syntax: Kombinationsregeln von Wörtern zu Sätzen</a:t>
            </a:r>
          </a:p>
          <a:p>
            <a:pPr marL="0" indent="0">
              <a:buNone/>
            </a:pPr>
            <a:r>
              <a:rPr lang="de-DE" sz="3200" dirty="0"/>
              <a:t>b) Der Duden ist eine gute Grammatik.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Beschreibung des Regelsystems in einem Buch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443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1"/>
            <a:ext cx="10515600" cy="5253232"/>
          </a:xfrm>
        </p:spPr>
        <p:txBody>
          <a:bodyPr>
            <a:normAutofit/>
          </a:bodyPr>
          <a:lstStyle/>
          <a:p>
            <a:r>
              <a:rPr lang="de-DE" sz="3200" dirty="0"/>
              <a:t>Welche Tests zur Identifizierung von Konstituenten werden im Video genannt?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Umstellprobe, Weglassprobe </a:t>
            </a:r>
          </a:p>
          <a:p>
            <a:r>
              <a:rPr lang="de-DE" sz="3200" dirty="0"/>
              <a:t>Welche Arten von Phrasen benötigen in sich immer eine weitere Phrase?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PP benötigt immer die NP </a:t>
            </a:r>
          </a:p>
          <a:p>
            <a:r>
              <a:rPr lang="de-DE" sz="3200" dirty="0"/>
              <a:t>Welche Phrase hat keinen Kopf/Kern?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Infinitivphrase</a:t>
            </a:r>
          </a:p>
        </p:txBody>
      </p:sp>
    </p:spTree>
    <p:extLst>
      <p:ext uri="{BB962C8B-B14F-4D97-AF65-F5344CB8AC3E}">
        <p14:creationId xmlns:p14="http://schemas.microsoft.com/office/powerpoint/2010/main" val="28957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0206"/>
          </a:xfrm>
        </p:spPr>
        <p:txBody>
          <a:bodyPr>
            <a:normAutofit fontScale="90000"/>
          </a:bodyPr>
          <a:lstStyle/>
          <a:p>
            <a:r>
              <a:rPr lang="de-DE" dirty="0"/>
              <a:t>12. Analysieren Sie folgende Sätze, indem Sie Tests zur Identifizierung von Konstituenten anwenden. Markieren Sie die unterschiedlichen Konstituenten farbig.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603"/>
            <a:ext cx="10515600" cy="3676359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Heutzutage kann man an fast allen Bahnhöfen Fahrkarten am Automaten kaufen.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>
                <a:solidFill>
                  <a:schemeClr val="accent1"/>
                </a:solidFill>
              </a:rPr>
              <a:t>Heutzutage</a:t>
            </a:r>
            <a:r>
              <a:rPr lang="de-DE" sz="3200" dirty="0"/>
              <a:t> kann </a:t>
            </a:r>
            <a:r>
              <a:rPr lang="de-DE" sz="3200" dirty="0">
                <a:solidFill>
                  <a:srgbClr val="C00000"/>
                </a:solidFill>
              </a:rPr>
              <a:t>man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accent6"/>
                </a:solidFill>
              </a:rPr>
              <a:t>an fast allen Bahnhöfen </a:t>
            </a:r>
            <a:r>
              <a:rPr lang="de-DE" sz="3200" dirty="0">
                <a:solidFill>
                  <a:srgbClr val="FFFF00"/>
                </a:solidFill>
              </a:rPr>
              <a:t>Fahrkarten</a:t>
            </a:r>
            <a:r>
              <a:rPr lang="de-DE" sz="3200" dirty="0"/>
              <a:t> </a:t>
            </a:r>
            <a:r>
              <a:rPr lang="de-DE" sz="3200" dirty="0">
                <a:solidFill>
                  <a:srgbClr val="7030A0"/>
                </a:solidFill>
              </a:rPr>
              <a:t>am Automaten </a:t>
            </a:r>
            <a:r>
              <a:rPr lang="de-DE" sz="3200" dirty="0"/>
              <a:t>kaufen.</a:t>
            </a:r>
          </a:p>
          <a:p>
            <a:pPr marL="0" indent="0">
              <a:buNone/>
            </a:pPr>
            <a:r>
              <a:rPr lang="de-DE" sz="3200" dirty="0"/>
              <a:t>b) Die Katze liegt gemütlich auf dem Sofa.</a:t>
            </a:r>
          </a:p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</a:rPr>
              <a:t>Die Katze</a:t>
            </a:r>
            <a:r>
              <a:rPr lang="de-DE" sz="3200" dirty="0"/>
              <a:t> liegt </a:t>
            </a:r>
            <a:r>
              <a:rPr lang="de-DE" sz="3200" dirty="0">
                <a:solidFill>
                  <a:srgbClr val="C00000"/>
                </a:solidFill>
              </a:rPr>
              <a:t>gemütlich</a:t>
            </a:r>
            <a:r>
              <a:rPr lang="de-DE" sz="3200" dirty="0"/>
              <a:t> </a:t>
            </a:r>
            <a:r>
              <a:rPr lang="de-DE" sz="3200" dirty="0">
                <a:solidFill>
                  <a:srgbClr val="FFFF00"/>
                </a:solidFill>
              </a:rPr>
              <a:t>auf dem Sofa</a:t>
            </a:r>
            <a:r>
              <a:rPr lang="de-D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1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4222"/>
          </a:xfrm>
        </p:spPr>
        <p:txBody>
          <a:bodyPr>
            <a:normAutofit fontScale="90000"/>
          </a:bodyPr>
          <a:lstStyle/>
          <a:p>
            <a:r>
              <a:rPr lang="de-DE" dirty="0"/>
              <a:t>13. Der folgende Satz ist strukturell ambig, d.h. man kann ihm zwei Konstituentenstrukturen zuordnen. Zeigen Sie diese Ambiguität </a:t>
            </a:r>
            <a:r>
              <a:rPr lang="de-DE" dirty="0" err="1"/>
              <a:t>anhanddes</a:t>
            </a:r>
            <a:r>
              <a:rPr lang="de-DE" dirty="0"/>
              <a:t> Umstellungstests.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619"/>
            <a:ext cx="10515600" cy="373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Er hat den Studenten mit dem teuren Auto beeindruckt.</a:t>
            </a:r>
          </a:p>
          <a:p>
            <a:pPr marL="0" indent="0">
              <a:buNone/>
            </a:pPr>
            <a:r>
              <a:rPr lang="de-DE" sz="3200" dirty="0"/>
              <a:t>Umstellungstest: </a:t>
            </a:r>
          </a:p>
          <a:p>
            <a:pPr marL="514350" indent="-514350">
              <a:buAutoNum type="arabicPeriod"/>
            </a:pPr>
            <a:r>
              <a:rPr lang="de-DE" sz="3200" dirty="0"/>
              <a:t>Den Studenten mit dem teuren Auto hat er beeindruckt. </a:t>
            </a:r>
          </a:p>
          <a:p>
            <a:pPr marL="514350" indent="-514350">
              <a:buAutoNum type="arabicPeriod"/>
            </a:pPr>
            <a:r>
              <a:rPr lang="de-DE" sz="3200" dirty="0"/>
              <a:t>Den Studenten hat er mit dem teuren Auto beeindruckt. </a:t>
            </a:r>
          </a:p>
        </p:txBody>
      </p:sp>
    </p:spTree>
    <p:extLst>
      <p:ext uri="{BB962C8B-B14F-4D97-AF65-F5344CB8AC3E}">
        <p14:creationId xmlns:p14="http://schemas.microsoft.com/office/powerpoint/2010/main" val="15306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6189"/>
          </a:xfrm>
        </p:spPr>
        <p:txBody>
          <a:bodyPr>
            <a:normAutofit fontScale="90000"/>
          </a:bodyPr>
          <a:lstStyle/>
          <a:p>
            <a:r>
              <a:rPr lang="de-DE" dirty="0"/>
              <a:t>14. Benennen Sie die folgenden Arten von Phrasen und markieren Sie jeweils den Kopf/Kern, wenn vorhanden (eine davon wird im Video nicht behandelt):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265"/>
            <a:ext cx="10515600" cy="3657697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unter dem Fenster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PP, </a:t>
            </a:r>
            <a:r>
              <a:rPr lang="de-DE" sz="3200" b="1" dirty="0"/>
              <a:t>unter</a:t>
            </a:r>
            <a:r>
              <a:rPr lang="de-DE" sz="3200" dirty="0"/>
              <a:t> dem Fenster </a:t>
            </a:r>
          </a:p>
          <a:p>
            <a:pPr marL="0" indent="0">
              <a:buNone/>
            </a:pPr>
            <a:r>
              <a:rPr lang="de-DE" sz="3200" dirty="0"/>
              <a:t>b) eher langsam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AP, eher </a:t>
            </a:r>
            <a:r>
              <a:rPr lang="de-DE" sz="3200" b="1" dirty="0"/>
              <a:t>langsam </a:t>
            </a:r>
          </a:p>
          <a:p>
            <a:pPr marL="0" indent="0">
              <a:buNone/>
            </a:pPr>
            <a:r>
              <a:rPr lang="de-DE" sz="3200" dirty="0"/>
              <a:t>c) Tom und Jerry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NP, </a:t>
            </a:r>
            <a:r>
              <a:rPr lang="de-DE" sz="3200" b="1" dirty="0"/>
              <a:t>Tom</a:t>
            </a:r>
            <a:r>
              <a:rPr lang="de-DE" sz="3200" dirty="0"/>
              <a:t> und </a:t>
            </a:r>
            <a:r>
              <a:rPr lang="de-DE" sz="3200" b="1" dirty="0"/>
              <a:t>Jerry</a:t>
            </a:r>
          </a:p>
        </p:txBody>
      </p:sp>
    </p:spTree>
    <p:extLst>
      <p:ext uri="{BB962C8B-B14F-4D97-AF65-F5344CB8AC3E}">
        <p14:creationId xmlns:p14="http://schemas.microsoft.com/office/powerpoint/2010/main" val="22658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2173"/>
          </a:xfrm>
        </p:spPr>
        <p:txBody>
          <a:bodyPr>
            <a:normAutofit fontScale="90000"/>
          </a:bodyPr>
          <a:lstStyle/>
          <a:p>
            <a:r>
              <a:rPr lang="de-DE" dirty="0"/>
              <a:t>14. Benennen Sie die folgenden Arten von Phrasen und markieren Sie jeweils den Kopf/Kern, wenn vorhanden (eine davon wird im Video nicht behandelt):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241"/>
            <a:ext cx="10515600" cy="3573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d) hat immer wieder gesagt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VP, </a:t>
            </a:r>
            <a:r>
              <a:rPr lang="de-DE" sz="3200" b="1" dirty="0"/>
              <a:t>hat</a:t>
            </a:r>
            <a:r>
              <a:rPr lang="de-DE" sz="3200" dirty="0"/>
              <a:t> immer wieder </a:t>
            </a:r>
            <a:r>
              <a:rPr lang="de-DE" sz="3200" b="1" dirty="0"/>
              <a:t>gesagt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e) ein schnelles und teures Auto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NP, ein schnelles und teures </a:t>
            </a:r>
            <a:r>
              <a:rPr lang="de-DE" sz="3200" b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6977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15. Benennen Sie alle Phrasen und ihre grammatischen Funktionen in folgenden Sätzen.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8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Er gibt all sein Geld für Pferde aus.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|Er 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de-DE" sz="3200" dirty="0" err="1">
                <a:solidFill>
                  <a:schemeClr val="accent1"/>
                </a:solidFill>
                <a:sym typeface="Wingdings" panose="05000000000000000000" pitchFamily="2" charset="2"/>
              </a:rPr>
              <a:t>Subjekt,NP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) </a:t>
            </a:r>
            <a:r>
              <a:rPr lang="de-DE" sz="3200" dirty="0">
                <a:sym typeface="Wingdings" panose="05000000000000000000" pitchFamily="2" charset="2"/>
              </a:rPr>
              <a:t>|gibt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(Prädikat 1/2) </a:t>
            </a:r>
            <a:r>
              <a:rPr lang="de-DE" sz="3200" dirty="0">
                <a:sym typeface="Wingdings" panose="05000000000000000000" pitchFamily="2" charset="2"/>
              </a:rPr>
              <a:t>|all sein Geld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(Dir.</a:t>
            </a:r>
            <a:r>
              <a:rPr lang="de-DE" sz="3200" dirty="0" err="1">
                <a:solidFill>
                  <a:schemeClr val="accent1"/>
                </a:solidFill>
                <a:sym typeface="Wingdings" panose="05000000000000000000" pitchFamily="2" charset="2"/>
              </a:rPr>
              <a:t>Obj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.,NP)</a:t>
            </a:r>
            <a:r>
              <a:rPr lang="de-DE" sz="3200" dirty="0">
                <a:sym typeface="Wingdings" panose="05000000000000000000" pitchFamily="2" charset="2"/>
              </a:rPr>
              <a:t>|für Pferde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de-DE" sz="3200" dirty="0" err="1">
                <a:solidFill>
                  <a:schemeClr val="accent1"/>
                </a:solidFill>
                <a:sym typeface="Wingdings" panose="05000000000000000000" pitchFamily="2" charset="2"/>
              </a:rPr>
              <a:t>Adv.B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., PP)</a:t>
            </a:r>
            <a:r>
              <a:rPr lang="de-DE" sz="3200" dirty="0">
                <a:sym typeface="Wingdings" panose="05000000000000000000" pitchFamily="2" charset="2"/>
              </a:rPr>
              <a:t>|aus</a:t>
            </a:r>
            <a:r>
              <a:rPr lang="de-DE" sz="3200" dirty="0">
                <a:solidFill>
                  <a:schemeClr val="accent1"/>
                </a:solidFill>
                <a:sym typeface="Wingdings" panose="05000000000000000000" pitchFamily="2" charset="2"/>
              </a:rPr>
              <a:t>(Prädikat2/2)</a:t>
            </a:r>
            <a:r>
              <a:rPr lang="de-DE" sz="3200" dirty="0">
                <a:sym typeface="Wingdings" panose="05000000000000000000" pitchFamily="2" charset="2"/>
              </a:rPr>
              <a:t>|.</a:t>
            </a:r>
          </a:p>
          <a:p>
            <a:pPr marL="0" indent="0">
              <a:buNone/>
            </a:pPr>
            <a:r>
              <a:rPr lang="de-DE" sz="3200" dirty="0"/>
              <a:t>b) Markus nannte mich einen Idioten</a:t>
            </a:r>
            <a:r>
              <a:rPr lang="de-DE" sz="3200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|Markus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Subjekt,NP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| nannte</a:t>
            </a:r>
            <a:r>
              <a:rPr lang="de-DE" sz="3200" dirty="0">
                <a:solidFill>
                  <a:schemeClr val="accent1"/>
                </a:solidFill>
              </a:rPr>
              <a:t>(Prädikat)</a:t>
            </a:r>
            <a:r>
              <a:rPr lang="de-DE" sz="3200" dirty="0"/>
              <a:t>| mich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Dir.Objekt</a:t>
            </a:r>
            <a:r>
              <a:rPr lang="de-DE" sz="3200" dirty="0">
                <a:solidFill>
                  <a:schemeClr val="accent1"/>
                </a:solidFill>
              </a:rPr>
              <a:t>, NP)</a:t>
            </a:r>
            <a:r>
              <a:rPr lang="de-DE" sz="3200" dirty="0"/>
              <a:t>| einen Idioten</a:t>
            </a:r>
            <a:r>
              <a:rPr lang="de-DE" sz="3200" dirty="0">
                <a:solidFill>
                  <a:schemeClr val="accent1"/>
                </a:solidFill>
              </a:rPr>
              <a:t>(Objektsprädikativ, NP)</a:t>
            </a:r>
            <a:r>
              <a:rPr lang="de-DE" sz="3200" dirty="0"/>
              <a:t>|</a:t>
            </a:r>
            <a:r>
              <a:rPr lang="de-DE" sz="3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de-DE" sz="3200" dirty="0"/>
              <a:t>c) Marie ging am nächsten Tag.</a:t>
            </a:r>
            <a:endParaRPr lang="de-DE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|Marie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Subjekt,NP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| ging</a:t>
            </a:r>
            <a:r>
              <a:rPr lang="de-DE" sz="3200" dirty="0">
                <a:solidFill>
                  <a:schemeClr val="accent1"/>
                </a:solidFill>
              </a:rPr>
              <a:t>(Prädikat)</a:t>
            </a:r>
            <a:r>
              <a:rPr lang="de-DE" sz="3200" dirty="0"/>
              <a:t>| am nächsten Tag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Adv.B.,PP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1261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12"/>
            <a:ext cx="10515600" cy="6447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d) Sie könnten bis nächsten Juni hier sitzen bleiben.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|Sie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.,NP)</a:t>
            </a:r>
            <a:r>
              <a:rPr lang="de-DE" sz="3200" dirty="0"/>
              <a:t>| könnten</a:t>
            </a:r>
            <a:r>
              <a:rPr lang="de-DE" sz="3200" dirty="0">
                <a:solidFill>
                  <a:schemeClr val="accent1"/>
                </a:solidFill>
              </a:rPr>
              <a:t>(Präd.1/2)</a:t>
            </a:r>
            <a:r>
              <a:rPr lang="de-DE" sz="3200" dirty="0"/>
              <a:t>| bis nächsten Juni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Adv.B,PP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| hier</a:t>
            </a:r>
            <a:r>
              <a:rPr lang="de-DE" sz="3200" dirty="0">
                <a:solidFill>
                  <a:schemeClr val="accent1"/>
                </a:solidFill>
              </a:rPr>
              <a:t>(Adv.B.,</a:t>
            </a:r>
            <a:r>
              <a:rPr lang="de-DE" sz="3200" dirty="0" err="1">
                <a:solidFill>
                  <a:schemeClr val="accent1"/>
                </a:solidFill>
              </a:rPr>
              <a:t>AdvP</a:t>
            </a:r>
            <a:r>
              <a:rPr lang="de-DE" sz="3200" dirty="0">
                <a:solidFill>
                  <a:schemeClr val="accent1"/>
                </a:solidFill>
              </a:rPr>
              <a:t>.)</a:t>
            </a:r>
            <a:r>
              <a:rPr lang="de-DE" sz="3200" dirty="0"/>
              <a:t>| sitzen bleiben</a:t>
            </a:r>
            <a:r>
              <a:rPr lang="de-DE" sz="3200" dirty="0">
                <a:solidFill>
                  <a:schemeClr val="accent1"/>
                </a:solidFill>
              </a:rPr>
              <a:t>(Präd.2/2)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/>
              <a:t>e) Sein Gesicht lief rot an, als er mich sah.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</a:t>
            </a:r>
            <a:r>
              <a:rPr lang="de-DE" sz="3200" dirty="0"/>
              <a:t>Sein Gesicht 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Subj,NP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 |lief</a:t>
            </a:r>
            <a:r>
              <a:rPr lang="de-DE" sz="3200" dirty="0">
                <a:solidFill>
                  <a:schemeClr val="accent1"/>
                </a:solidFill>
              </a:rPr>
              <a:t>(Präd.1/2)</a:t>
            </a:r>
            <a:r>
              <a:rPr lang="de-DE" sz="3200" dirty="0"/>
              <a:t> |rot 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Adv.B,AP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 |an</a:t>
            </a:r>
            <a:r>
              <a:rPr lang="de-DE" sz="3200" dirty="0">
                <a:solidFill>
                  <a:schemeClr val="accent1"/>
                </a:solidFill>
              </a:rPr>
              <a:t>(Präd.2/2)</a:t>
            </a:r>
            <a:r>
              <a:rPr lang="de-DE" sz="3200" dirty="0"/>
              <a:t>| als er mich sah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Adv.B.,Nebensatz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/>
              <a:t>f) Nächste Woche mietet die Angestellte einen mittelgroßen Transporter für ihren Umzug nach Berlin.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</a:t>
            </a:r>
            <a:r>
              <a:rPr lang="de-DE" sz="3200" dirty="0"/>
              <a:t> Nächste Woche 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Adv.B,NP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 |mietet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.)</a:t>
            </a:r>
            <a:r>
              <a:rPr lang="de-DE" sz="3200" dirty="0"/>
              <a:t>| die Angestellte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Subj,NP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 |einen mittelgroßen Transporter für ihren Umzug nach Berlin</a:t>
            </a:r>
            <a:r>
              <a:rPr lang="de-DE" sz="3200" dirty="0">
                <a:solidFill>
                  <a:schemeClr val="accent1"/>
                </a:solidFill>
              </a:rPr>
              <a:t>(</a:t>
            </a:r>
            <a:r>
              <a:rPr lang="de-DE" sz="3200" dirty="0" err="1">
                <a:solidFill>
                  <a:schemeClr val="accent1"/>
                </a:solidFill>
              </a:rPr>
              <a:t>dir.Obj,NP</a:t>
            </a:r>
            <a:r>
              <a:rPr lang="de-DE" sz="3200" dirty="0">
                <a:solidFill>
                  <a:schemeClr val="accent1"/>
                </a:solidFill>
              </a:rPr>
              <a:t>)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für ihren Umzug nach Berlin: Attribut (zu Transporter), PP nach Berlin: Attribut (zu Umzug), PP</a:t>
            </a:r>
          </a:p>
        </p:txBody>
      </p:sp>
    </p:spTree>
    <p:extLst>
      <p:ext uri="{BB962C8B-B14F-4D97-AF65-F5344CB8AC3E}">
        <p14:creationId xmlns:p14="http://schemas.microsoft.com/office/powerpoint/2010/main" val="300121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D3673-CE9F-9DB1-817B-71558A7D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7651"/>
          </a:xfrm>
        </p:spPr>
        <p:txBody>
          <a:bodyPr>
            <a:normAutofit fontScale="90000"/>
          </a:bodyPr>
          <a:lstStyle/>
          <a:p>
            <a:r>
              <a:rPr lang="de-DE" dirty="0"/>
              <a:t>16. Vergleichen Sie folgende Beispielsätze. Wie erklären Sie die unterschiedliche Akzeptabilität dieser Sätze?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178-4DAB-852E-421B-A205104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8717"/>
            <a:ext cx="10515600" cy="4068245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*Peter gesungen hat ein Lied.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Subjekt + infinites Verb ≠ Konstituente im Deutschen </a:t>
            </a:r>
          </a:p>
          <a:p>
            <a:pPr marL="0" indent="0">
              <a:buNone/>
            </a:pPr>
            <a:r>
              <a:rPr lang="de-DE" sz="3200" dirty="0"/>
              <a:t>b) Ein Lied gesungen hat Peter.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Objekt + infinites Verb = Konstituente (VP) im Deutschen</a:t>
            </a:r>
          </a:p>
        </p:txBody>
      </p:sp>
    </p:spTree>
    <p:extLst>
      <p:ext uri="{BB962C8B-B14F-4D97-AF65-F5344CB8AC3E}">
        <p14:creationId xmlns:p14="http://schemas.microsoft.com/office/powerpoint/2010/main" val="222745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2842"/>
          </a:xfrm>
        </p:spPr>
        <p:txBody>
          <a:bodyPr>
            <a:normAutofit fontScale="90000"/>
          </a:bodyPr>
          <a:lstStyle/>
          <a:p>
            <a:r>
              <a:rPr lang="de-DE" dirty="0"/>
              <a:t>1. Erläutern Sie die drei Grammatikbegriffe, die den folgenden Sätzen zugrunde liegen. Zeigen Sie am Beispiel a) den Unterschied zwischen Grammatik und Syntax auf.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224"/>
            <a:ext cx="10515600" cy="351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c) Der Begründer der Dependenzgrammatik ist Lucien </a:t>
            </a:r>
            <a:r>
              <a:rPr lang="de-DE" sz="3200" dirty="0" err="1"/>
              <a:t>Tesnière</a:t>
            </a:r>
            <a:r>
              <a:rPr lang="de-DE" sz="3200" dirty="0"/>
              <a:t>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Dependenzgrammatik  </a:t>
            </a:r>
            <a:r>
              <a:rPr lang="de-DE" sz="3200" dirty="0"/>
              <a:t>Theoretisches Modell</a:t>
            </a:r>
          </a:p>
        </p:txBody>
      </p:sp>
    </p:spTree>
    <p:extLst>
      <p:ext uri="{BB962C8B-B14F-4D97-AF65-F5344CB8AC3E}">
        <p14:creationId xmlns:p14="http://schemas.microsoft.com/office/powerpoint/2010/main" val="25768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Ergänzen Sie folgende Sätze nach dem Prinzip der Distribution.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522493"/>
          </a:xfrm>
        </p:spPr>
        <p:txBody>
          <a:bodyPr>
            <a:no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Der … arbeitet fleißig.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Der </a:t>
            </a:r>
            <a:r>
              <a:rPr lang="de-DE" sz="3200" u="sng" dirty="0"/>
              <a:t>Schüler</a:t>
            </a:r>
            <a:r>
              <a:rPr lang="de-DE" sz="3200" dirty="0"/>
              <a:t> arbeitet fleißig.</a:t>
            </a:r>
          </a:p>
          <a:p>
            <a:pPr marL="0" indent="0">
              <a:buNone/>
            </a:pPr>
            <a:r>
              <a:rPr lang="de-DE" sz="3200" dirty="0"/>
              <a:t>b) Der Schüler … fleißig.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Der Schüler </a:t>
            </a:r>
            <a:r>
              <a:rPr lang="de-DE" sz="3200" u="sng" dirty="0"/>
              <a:t>arbeitet</a:t>
            </a:r>
            <a:r>
              <a:rPr lang="de-DE" sz="3200" dirty="0"/>
              <a:t> fleißig. </a:t>
            </a:r>
          </a:p>
          <a:p>
            <a:pPr marL="0" indent="0">
              <a:buNone/>
            </a:pPr>
            <a:r>
              <a:rPr lang="de-DE" sz="3200" dirty="0"/>
              <a:t>c) Er sieht einen … Arbeiter.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Er sieht einen </a:t>
            </a:r>
            <a:r>
              <a:rPr lang="de-DE" sz="3200" u="sng" dirty="0"/>
              <a:t>fleißigen</a:t>
            </a:r>
            <a:r>
              <a:rPr lang="de-DE" sz="3200" dirty="0"/>
              <a:t> Arbeiter. </a:t>
            </a:r>
          </a:p>
          <a:p>
            <a:pPr marL="0" indent="0">
              <a:buNone/>
            </a:pPr>
            <a:r>
              <a:rPr lang="de-DE" sz="3200" dirty="0"/>
              <a:t>d) Der Lehrer arbeitet … 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Der Lehrer arbeitet </a:t>
            </a:r>
            <a:r>
              <a:rPr lang="de-DE" sz="3200" u="sng" dirty="0"/>
              <a:t>fleißig</a:t>
            </a:r>
            <a:r>
              <a:rPr lang="de-DE" sz="3200" dirty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an bestimmte Stellen im Satz/ Kontext gehören bestimmte Wortarten</a:t>
            </a:r>
          </a:p>
        </p:txBody>
      </p:sp>
    </p:spTree>
    <p:extLst>
      <p:ext uri="{BB962C8B-B14F-4D97-AF65-F5344CB8AC3E}">
        <p14:creationId xmlns:p14="http://schemas.microsoft.com/office/powerpoint/2010/main" val="20508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de-DE" dirty="0"/>
              <a:t>3. Analysieren Sie folgende ungrammatische Sätze und versuchen Sie die </a:t>
            </a:r>
            <a:r>
              <a:rPr lang="de-DE" dirty="0" err="1"/>
              <a:t>Ungrammatikalität</a:t>
            </a:r>
            <a:r>
              <a:rPr lang="de-DE" dirty="0"/>
              <a:t> der Kombinationen zu begründen.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10515600" cy="4366725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* Schmuck Peter den seiner Frau geschenkt hat.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Ungrammatikalität</a:t>
            </a:r>
            <a:r>
              <a:rPr lang="de-DE" sz="3200" dirty="0"/>
              <a:t> durch Wortstellung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Schmuck, den Peter seiner Frau geschenkt hat. </a:t>
            </a:r>
          </a:p>
          <a:p>
            <a:pPr marL="0" indent="0">
              <a:buNone/>
            </a:pPr>
            <a:r>
              <a:rPr lang="de-DE" sz="3200" dirty="0"/>
              <a:t>b) * Ente Hans die seinen Kindern geschenkt hat.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Ungrammatikalität</a:t>
            </a:r>
            <a:r>
              <a:rPr lang="de-DE" sz="3200" dirty="0"/>
              <a:t> durch Wortstellung, Artikel fehlt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Die Ente, die Hans seinen Kindern geschenkt hat. 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565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3006"/>
          </a:xfrm>
        </p:spPr>
        <p:txBody>
          <a:bodyPr>
            <a:normAutofit fontScale="90000"/>
          </a:bodyPr>
          <a:lstStyle/>
          <a:p>
            <a:r>
              <a:rPr lang="de-DE" dirty="0"/>
              <a:t>3. Analysieren Sie folgende ungrammatische Sätze und versuchen Sie die </a:t>
            </a:r>
            <a:r>
              <a:rPr lang="de-DE" dirty="0" err="1"/>
              <a:t>Ungrammatikalität</a:t>
            </a:r>
            <a:r>
              <a:rPr lang="de-DE" dirty="0"/>
              <a:t> der Kombinationen zu begründen.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c) * Anna wirfst dem Buch auf der Boden.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Ungrammatikalität</a:t>
            </a:r>
            <a:r>
              <a:rPr lang="de-DE" sz="3200" dirty="0"/>
              <a:t> durch fehlende Kongruenz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Anna wirft das Buch auf den Boden.</a:t>
            </a:r>
          </a:p>
          <a:p>
            <a:pPr marL="0" indent="0">
              <a:buNone/>
            </a:pPr>
            <a:r>
              <a:rPr lang="de-DE" sz="3200" dirty="0"/>
              <a:t>d) * Hans wirfst dem Buch in der Ecke.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Ungrammatikalität</a:t>
            </a:r>
            <a:r>
              <a:rPr lang="de-DE" sz="3200" dirty="0"/>
              <a:t> durch fehlende Kongruenz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Hans wirft das Buch in die Ecke. </a:t>
            </a:r>
          </a:p>
        </p:txBody>
      </p:sp>
    </p:spTree>
    <p:extLst>
      <p:ext uri="{BB962C8B-B14F-4D97-AF65-F5344CB8AC3E}">
        <p14:creationId xmlns:p14="http://schemas.microsoft.com/office/powerpoint/2010/main" val="15380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4. Worin unterscheiden sich folgende Sätze in der gesprochenen Sprache?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Er kommt. </a:t>
            </a:r>
          </a:p>
          <a:p>
            <a:pPr marL="514350" indent="-514350">
              <a:buAutoNum type="alphaLcParenR"/>
            </a:pPr>
            <a:r>
              <a:rPr lang="de-DE" sz="3200" dirty="0"/>
              <a:t>Er kommt?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Die Sätze unterscheiden sich in ihrer Intonation.</a:t>
            </a:r>
          </a:p>
        </p:txBody>
      </p:sp>
    </p:spTree>
    <p:extLst>
      <p:ext uri="{BB962C8B-B14F-4D97-AF65-F5344CB8AC3E}">
        <p14:creationId xmlns:p14="http://schemas.microsoft.com/office/powerpoint/2010/main" val="25449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 fontScale="90000"/>
          </a:bodyPr>
          <a:lstStyle/>
          <a:p>
            <a:r>
              <a:rPr lang="de-DE" dirty="0"/>
              <a:t>5. Überlegen Sie, wo in folgenden Sätzen beim Sprechen Pausen (bzw. Kommas) möglich sind und wie sich dann jeweils die Interpretation des Satzes ändert.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943"/>
            <a:ext cx="10515600" cy="369502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Gott vergibt Django nie.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Gott, vergibt Django nie?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Gott vergibt, Django nie.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Gott vergibt Django nie.</a:t>
            </a:r>
          </a:p>
        </p:txBody>
      </p:sp>
    </p:spTree>
    <p:extLst>
      <p:ext uri="{BB962C8B-B14F-4D97-AF65-F5344CB8AC3E}">
        <p14:creationId xmlns:p14="http://schemas.microsoft.com/office/powerpoint/2010/main" val="22940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1521-32A8-58C1-3EED-D79A8F9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8197"/>
          </a:xfrm>
        </p:spPr>
        <p:txBody>
          <a:bodyPr>
            <a:normAutofit fontScale="90000"/>
          </a:bodyPr>
          <a:lstStyle/>
          <a:p>
            <a:r>
              <a:rPr lang="de-DE" dirty="0"/>
              <a:t>5. Überlegen Sie, wo in folgenden Sätzen beim Sprechen Pausen (bzw. Kommas) möglich sind und wie sich dann jeweils die Interpretation des Satzes ändert.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929A8-BB06-F8E0-A502-C070B2D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b) Der Lehrer sagt Hans beherrscht die deutsche Grammatik nicht.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Der Lehrer, sagt Hans, beherrscht die deutsche Grammatik nicht.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Der Lehrer sagt, Hans beherrscht die deutsche Grammatik nicht.</a:t>
            </a:r>
          </a:p>
        </p:txBody>
      </p:sp>
    </p:spTree>
    <p:extLst>
      <p:ext uri="{BB962C8B-B14F-4D97-AF65-F5344CB8AC3E}">
        <p14:creationId xmlns:p14="http://schemas.microsoft.com/office/powerpoint/2010/main" val="42622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61544-B6F6-4650-A58D-5A54F2D3E3B3}"/>
</file>

<file path=customXml/itemProps2.xml><?xml version="1.0" encoding="utf-8"?>
<ds:datastoreItem xmlns:ds="http://schemas.openxmlformats.org/officeDocument/2006/customXml" ds:itemID="{4BCB23C1-8EE1-41CF-8ECA-FCD343D875FB}"/>
</file>

<file path=customXml/itemProps3.xml><?xml version="1.0" encoding="utf-8"?>
<ds:datastoreItem xmlns:ds="http://schemas.openxmlformats.org/officeDocument/2006/customXml" ds:itemID="{D12D0899-C8B0-4AA6-A1C8-62C98FCC8A2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Microsoft Office PowerPoint</Application>
  <PresentationFormat>Breitbild</PresentationFormat>
  <Paragraphs>156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</vt:lpstr>
      <vt:lpstr>Besprechung Übungsblatt 6</vt:lpstr>
      <vt:lpstr>1. Erläutern Sie die drei Grammatikbegriffe, die den folgenden Sätzen zugrunde liegen. Zeigen Sie am Beispiel a) den Unterschied zwischen Grammatik und Syntax auf.</vt:lpstr>
      <vt:lpstr>1. Erläutern Sie die drei Grammatikbegriffe, die den folgenden Sätzen zugrunde liegen. Zeigen Sie am Beispiel a) den Unterschied zwischen Grammatik und Syntax auf.</vt:lpstr>
      <vt:lpstr>2. Ergänzen Sie folgende Sätze nach dem Prinzip der Distribution.</vt:lpstr>
      <vt:lpstr>3. Analysieren Sie folgende ungrammatische Sätze und versuchen Sie die Ungrammatikalität der Kombinationen zu begründen.</vt:lpstr>
      <vt:lpstr>3. Analysieren Sie folgende ungrammatische Sätze und versuchen Sie die Ungrammatikalität der Kombinationen zu begründen.</vt:lpstr>
      <vt:lpstr>4. Worin unterscheiden sich folgende Sätze in der gesprochenen Sprache?</vt:lpstr>
      <vt:lpstr>5. Überlegen Sie, wo in folgenden Sätzen beim Sprechen Pausen (bzw. Kommas) möglich sind und wie sich dann jeweils die Interpretation des Satzes ändert.</vt:lpstr>
      <vt:lpstr>5. Überlegen Sie, wo in folgenden Sätzen beim Sprechen Pausen (bzw. Kommas) möglich sind und wie sich dann jeweils die Interpretation des Satzes ändert.</vt:lpstr>
      <vt:lpstr>Kriterien für Grammatikalität / Aufbau syntaktischer Strukturen:</vt:lpstr>
      <vt:lpstr>6. Analysieren Sie folgende Sätze auf ihre Korrektheit (syntaktisch, semantisch).</vt:lpstr>
      <vt:lpstr>6. Analysieren Sie folgende Sätze auf ihre Korrektheit (syntaktisch, semantisch).</vt:lpstr>
      <vt:lpstr>7. </vt:lpstr>
      <vt:lpstr>PowerPoint-Präsentation</vt:lpstr>
      <vt:lpstr>PowerPoint-Präsentation</vt:lpstr>
      <vt:lpstr>8. Bitte ordnen Sie folgende Begriffe den beiden Kategorien zu.</vt:lpstr>
      <vt:lpstr>9. Bitte benennen Sie im folgenden Satz</vt:lpstr>
      <vt:lpstr>10. Bitte nennen Sie alle Adverbien sowie alle Adverbialbestimmungen, die in folgendem Satz auftreten.</vt:lpstr>
      <vt:lpstr>11. Bitte sehen Sie sich das Tutorial-Video zu Phrasen und Konstituenten an: https://www.youtube.com/watch?v=Y3ifn0EhiCE. Beantworten Sie dazu die folgenden Fragen:</vt:lpstr>
      <vt:lpstr>PowerPoint-Präsentation</vt:lpstr>
      <vt:lpstr>12. Analysieren Sie folgende Sätze, indem Sie Tests zur Identifizierung von Konstituenten anwenden. Markieren Sie die unterschiedlichen Konstituenten farbig.</vt:lpstr>
      <vt:lpstr>13. Der folgende Satz ist strukturell ambig, d.h. man kann ihm zwei Konstituentenstrukturen zuordnen. Zeigen Sie diese Ambiguität anhanddes Umstellungstests.</vt:lpstr>
      <vt:lpstr>14. Benennen Sie die folgenden Arten von Phrasen und markieren Sie jeweils den Kopf/Kern, wenn vorhanden (eine davon wird im Video nicht behandelt):</vt:lpstr>
      <vt:lpstr>14. Benennen Sie die folgenden Arten von Phrasen und markieren Sie jeweils den Kopf/Kern, wenn vorhanden (eine davon wird im Video nicht behandelt):</vt:lpstr>
      <vt:lpstr>15. Benennen Sie alle Phrasen und ihre grammatischen Funktionen in folgenden Sätzen.</vt:lpstr>
      <vt:lpstr>PowerPoint-Präsentation</vt:lpstr>
      <vt:lpstr>16. Vergleichen Sie folgende Beispielsätze. Wie erklären Sie die unterschiedliche Akzeptabilität dieser Sätze?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5</cp:revision>
  <dcterms:created xsi:type="dcterms:W3CDTF">2022-11-09T13:28:51Z</dcterms:created>
  <dcterms:modified xsi:type="dcterms:W3CDTF">2022-12-21T12:38:37Z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