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1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3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9" r:id="rId23"/>
    <p:sldId id="320" r:id="rId24"/>
    <p:sldId id="321" r:id="rId25"/>
    <p:sldId id="312" r:id="rId26"/>
    <p:sldId id="322" r:id="rId27"/>
    <p:sldId id="323" r:id="rId28"/>
    <p:sldId id="313" r:id="rId29"/>
    <p:sldId id="324" r:id="rId30"/>
    <p:sldId id="325" r:id="rId31"/>
    <p:sldId id="326" r:id="rId32"/>
    <p:sldId id="314" r:id="rId33"/>
    <p:sldId id="327" r:id="rId34"/>
    <p:sldId id="328" r:id="rId35"/>
    <p:sldId id="329" r:id="rId36"/>
    <p:sldId id="330" r:id="rId37"/>
    <p:sldId id="331" r:id="rId38"/>
    <p:sldId id="332" r:id="rId39"/>
    <p:sldId id="315" r:id="rId40"/>
    <p:sldId id="293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DE9CC-D5F7-41E2-8D88-019923649A18}" v="114" dt="2023-01-05T12:56:52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870DE9CC-D5F7-41E2-8D88-019923649A18}"/>
    <pc:docChg chg="undo custSel addSld modSld">
      <pc:chgData name="Antonia Wilhelm" userId="fd3b68dd8ed20a8e" providerId="LiveId" clId="{870DE9CC-D5F7-41E2-8D88-019923649A18}" dt="2023-01-05T12:56:52.915" v="411" actId="20577"/>
      <pc:docMkLst>
        <pc:docMk/>
      </pc:docMkLst>
      <pc:sldChg chg="modSp modAnim">
        <pc:chgData name="Antonia Wilhelm" userId="fd3b68dd8ed20a8e" providerId="LiveId" clId="{870DE9CC-D5F7-41E2-8D88-019923649A18}" dt="2022-12-22T11:25:59.635" v="381" actId="20577"/>
        <pc:sldMkLst>
          <pc:docMk/>
          <pc:sldMk cId="1784441371" sldId="294"/>
        </pc:sldMkLst>
        <pc:spChg chg="mod">
          <ac:chgData name="Antonia Wilhelm" userId="fd3b68dd8ed20a8e" providerId="LiveId" clId="{870DE9CC-D5F7-41E2-8D88-019923649A18}" dt="2022-12-22T11:25:59.635" v="381" actId="20577"/>
          <ac:spMkLst>
            <pc:docMk/>
            <pc:sldMk cId="1784441371" sldId="294"/>
            <ac:spMk id="3" creationId="{7DA9DE0F-BED8-B3E5-4745-6CC5AE06B4EA}"/>
          </ac:spMkLst>
        </pc:spChg>
      </pc:sldChg>
      <pc:sldChg chg="modSp mod modAnim">
        <pc:chgData name="Antonia Wilhelm" userId="fd3b68dd8ed20a8e" providerId="LiveId" clId="{870DE9CC-D5F7-41E2-8D88-019923649A18}" dt="2022-12-22T09:37:24.372" v="305" actId="20577"/>
        <pc:sldMkLst>
          <pc:docMk/>
          <pc:sldMk cId="363069748" sldId="295"/>
        </pc:sldMkLst>
        <pc:spChg chg="mod">
          <ac:chgData name="Antonia Wilhelm" userId="fd3b68dd8ed20a8e" providerId="LiveId" clId="{870DE9CC-D5F7-41E2-8D88-019923649A18}" dt="2022-12-22T09:37:24.372" v="305" actId="20577"/>
          <ac:spMkLst>
            <pc:docMk/>
            <pc:sldMk cId="363069748" sldId="295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0:09:24.900" v="360" actId="255"/>
        <pc:sldMkLst>
          <pc:docMk/>
          <pc:sldMk cId="2401960286" sldId="296"/>
        </pc:sldMkLst>
        <pc:spChg chg="mod">
          <ac:chgData name="Antonia Wilhelm" userId="fd3b68dd8ed20a8e" providerId="LiveId" clId="{870DE9CC-D5F7-41E2-8D88-019923649A18}" dt="2022-12-22T10:09:24.900" v="360" actId="255"/>
          <ac:spMkLst>
            <pc:docMk/>
            <pc:sldMk cId="2401960286" sldId="296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37:39.386" v="308"/>
        <pc:sldMkLst>
          <pc:docMk/>
          <pc:sldMk cId="3770917662" sldId="297"/>
        </pc:sldMkLst>
      </pc:sldChg>
      <pc:sldChg chg="modSp modAnim">
        <pc:chgData name="Antonia Wilhelm" userId="fd3b68dd8ed20a8e" providerId="LiveId" clId="{870DE9CC-D5F7-41E2-8D88-019923649A18}" dt="2022-12-22T11:32:14.833" v="386" actId="207"/>
        <pc:sldMkLst>
          <pc:docMk/>
          <pc:sldMk cId="2785770115" sldId="298"/>
        </pc:sldMkLst>
        <pc:spChg chg="mod">
          <ac:chgData name="Antonia Wilhelm" userId="fd3b68dd8ed20a8e" providerId="LiveId" clId="{870DE9CC-D5F7-41E2-8D88-019923649A18}" dt="2022-12-22T11:32:14.833" v="386" actId="207"/>
          <ac:spMkLst>
            <pc:docMk/>
            <pc:sldMk cId="2785770115" sldId="298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37:55.839" v="310"/>
        <pc:sldMkLst>
          <pc:docMk/>
          <pc:sldMk cId="631798534" sldId="299"/>
        </pc:sldMkLst>
      </pc:sldChg>
      <pc:sldChg chg="modAnim">
        <pc:chgData name="Antonia Wilhelm" userId="fd3b68dd8ed20a8e" providerId="LiveId" clId="{870DE9CC-D5F7-41E2-8D88-019923649A18}" dt="2022-12-22T09:38:02.484" v="311"/>
        <pc:sldMkLst>
          <pc:docMk/>
          <pc:sldMk cId="876751457" sldId="300"/>
        </pc:sldMkLst>
      </pc:sldChg>
      <pc:sldChg chg="modSp mod modAnim">
        <pc:chgData name="Antonia Wilhelm" userId="fd3b68dd8ed20a8e" providerId="LiveId" clId="{870DE9CC-D5F7-41E2-8D88-019923649A18}" dt="2022-12-22T10:08:58.965" v="359" actId="1076"/>
        <pc:sldMkLst>
          <pc:docMk/>
          <pc:sldMk cId="3756629777" sldId="301"/>
        </pc:sldMkLst>
        <pc:spChg chg="mod">
          <ac:chgData name="Antonia Wilhelm" userId="fd3b68dd8ed20a8e" providerId="LiveId" clId="{870DE9CC-D5F7-41E2-8D88-019923649A18}" dt="2022-12-22T10:08:58.965" v="359" actId="1076"/>
          <ac:spMkLst>
            <pc:docMk/>
            <pc:sldMk cId="3756629777" sldId="301"/>
            <ac:spMk id="2" creationId="{D67A0FD7-D3DB-5045-7893-16B020C14D38}"/>
          </ac:spMkLst>
        </pc:spChg>
        <pc:spChg chg="mod">
          <ac:chgData name="Antonia Wilhelm" userId="fd3b68dd8ed20a8e" providerId="LiveId" clId="{870DE9CC-D5F7-41E2-8D88-019923649A18}" dt="2022-12-22T09:26:24.975" v="109"/>
          <ac:spMkLst>
            <pc:docMk/>
            <pc:sldMk cId="3756629777" sldId="301"/>
            <ac:spMk id="3" creationId="{7DA9DE0F-BED8-B3E5-4745-6CC5AE06B4EA}"/>
          </ac:spMkLst>
        </pc:spChg>
      </pc:sldChg>
      <pc:sldChg chg="modSp mod modAnim">
        <pc:chgData name="Antonia Wilhelm" userId="fd3b68dd8ed20a8e" providerId="LiveId" clId="{870DE9CC-D5F7-41E2-8D88-019923649A18}" dt="2022-12-22T09:38:15.334" v="314"/>
        <pc:sldMkLst>
          <pc:docMk/>
          <pc:sldMk cId="3526324272" sldId="302"/>
        </pc:sldMkLst>
        <pc:spChg chg="mod">
          <ac:chgData name="Antonia Wilhelm" userId="fd3b68dd8ed20a8e" providerId="LiveId" clId="{870DE9CC-D5F7-41E2-8D88-019923649A18}" dt="2022-12-22T09:28:37.072" v="149" actId="20577"/>
          <ac:spMkLst>
            <pc:docMk/>
            <pc:sldMk cId="3526324272" sldId="302"/>
            <ac:spMk id="3" creationId="{7DA9DE0F-BED8-B3E5-4745-6CC5AE06B4EA}"/>
          </ac:spMkLst>
        </pc:spChg>
      </pc:sldChg>
      <pc:sldChg chg="modSp mod modAnim">
        <pc:chgData name="Antonia Wilhelm" userId="fd3b68dd8ed20a8e" providerId="LiveId" clId="{870DE9CC-D5F7-41E2-8D88-019923649A18}" dt="2022-12-22T10:08:50.307" v="358" actId="14100"/>
        <pc:sldMkLst>
          <pc:docMk/>
          <pc:sldMk cId="105170789" sldId="303"/>
        </pc:sldMkLst>
        <pc:spChg chg="mod">
          <ac:chgData name="Antonia Wilhelm" userId="fd3b68dd8ed20a8e" providerId="LiveId" clId="{870DE9CC-D5F7-41E2-8D88-019923649A18}" dt="2022-12-22T10:08:50.307" v="358" actId="14100"/>
          <ac:spMkLst>
            <pc:docMk/>
            <pc:sldMk cId="105170789" sldId="303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38:36.025" v="318"/>
        <pc:sldMkLst>
          <pc:docMk/>
          <pc:sldMk cId="2184309225" sldId="304"/>
        </pc:sldMkLst>
      </pc:sldChg>
      <pc:sldChg chg="modSp modAnim">
        <pc:chgData name="Antonia Wilhelm" userId="fd3b68dd8ed20a8e" providerId="LiveId" clId="{870DE9CC-D5F7-41E2-8D88-019923649A18}" dt="2022-12-22T11:36:48.770" v="392" actId="115"/>
        <pc:sldMkLst>
          <pc:docMk/>
          <pc:sldMk cId="1904411984" sldId="305"/>
        </pc:sldMkLst>
        <pc:spChg chg="mod">
          <ac:chgData name="Antonia Wilhelm" userId="fd3b68dd8ed20a8e" providerId="LiveId" clId="{870DE9CC-D5F7-41E2-8D88-019923649A18}" dt="2022-12-22T11:36:48.770" v="392" actId="115"/>
          <ac:spMkLst>
            <pc:docMk/>
            <pc:sldMk cId="1904411984" sldId="305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1:37:07.992" v="397" actId="115"/>
        <pc:sldMkLst>
          <pc:docMk/>
          <pc:sldMk cId="840213556" sldId="306"/>
        </pc:sldMkLst>
        <pc:spChg chg="mod">
          <ac:chgData name="Antonia Wilhelm" userId="fd3b68dd8ed20a8e" providerId="LiveId" clId="{870DE9CC-D5F7-41E2-8D88-019923649A18}" dt="2022-12-22T11:37:07.992" v="397" actId="115"/>
          <ac:spMkLst>
            <pc:docMk/>
            <pc:sldMk cId="840213556" sldId="306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1:37:29.372" v="400" actId="115"/>
        <pc:sldMkLst>
          <pc:docMk/>
          <pc:sldMk cId="3052534808" sldId="307"/>
        </pc:sldMkLst>
        <pc:spChg chg="mod">
          <ac:chgData name="Antonia Wilhelm" userId="fd3b68dd8ed20a8e" providerId="LiveId" clId="{870DE9CC-D5F7-41E2-8D88-019923649A18}" dt="2022-12-22T11:37:29.372" v="400" actId="115"/>
          <ac:spMkLst>
            <pc:docMk/>
            <pc:sldMk cId="3052534808" sldId="307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1:37:55.544" v="404" actId="115"/>
        <pc:sldMkLst>
          <pc:docMk/>
          <pc:sldMk cId="1929346317" sldId="308"/>
        </pc:sldMkLst>
        <pc:spChg chg="mod">
          <ac:chgData name="Antonia Wilhelm" userId="fd3b68dd8ed20a8e" providerId="LiveId" clId="{870DE9CC-D5F7-41E2-8D88-019923649A18}" dt="2022-12-22T11:37:55.544" v="404" actId="115"/>
          <ac:spMkLst>
            <pc:docMk/>
            <pc:sldMk cId="1929346317" sldId="308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1:38:08.454" v="406" actId="115"/>
        <pc:sldMkLst>
          <pc:docMk/>
          <pc:sldMk cId="2101602822" sldId="309"/>
        </pc:sldMkLst>
        <pc:spChg chg="mod">
          <ac:chgData name="Antonia Wilhelm" userId="fd3b68dd8ed20a8e" providerId="LiveId" clId="{870DE9CC-D5F7-41E2-8D88-019923649A18}" dt="2022-12-22T11:38:08.454" v="406" actId="115"/>
          <ac:spMkLst>
            <pc:docMk/>
            <pc:sldMk cId="2101602822" sldId="309"/>
            <ac:spMk id="3" creationId="{7DA9DE0F-BED8-B3E5-4745-6CC5AE06B4EA}"/>
          </ac:spMkLst>
        </pc:spChg>
      </pc:sldChg>
      <pc:sldChg chg="modSp modAnim">
        <pc:chgData name="Antonia Wilhelm" userId="fd3b68dd8ed20a8e" providerId="LiveId" clId="{870DE9CC-D5F7-41E2-8D88-019923649A18}" dt="2022-12-22T11:38:19.489" v="408" actId="115"/>
        <pc:sldMkLst>
          <pc:docMk/>
          <pc:sldMk cId="2331651827" sldId="310"/>
        </pc:sldMkLst>
        <pc:spChg chg="mod">
          <ac:chgData name="Antonia Wilhelm" userId="fd3b68dd8ed20a8e" providerId="LiveId" clId="{870DE9CC-D5F7-41E2-8D88-019923649A18}" dt="2022-12-22T11:38:19.489" v="408" actId="115"/>
          <ac:spMkLst>
            <pc:docMk/>
            <pc:sldMk cId="2331651827" sldId="310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39:26.019" v="327"/>
        <pc:sldMkLst>
          <pc:docMk/>
          <pc:sldMk cId="546466671" sldId="311"/>
        </pc:sldMkLst>
      </pc:sldChg>
      <pc:sldChg chg="modAnim">
        <pc:chgData name="Antonia Wilhelm" userId="fd3b68dd8ed20a8e" providerId="LiveId" clId="{870DE9CC-D5F7-41E2-8D88-019923649A18}" dt="2022-12-22T09:44:10.510" v="332"/>
        <pc:sldMkLst>
          <pc:docMk/>
          <pc:sldMk cId="1070238401" sldId="312"/>
        </pc:sldMkLst>
      </pc:sldChg>
      <pc:sldChg chg="modAnim">
        <pc:chgData name="Antonia Wilhelm" userId="fd3b68dd8ed20a8e" providerId="LiveId" clId="{870DE9CC-D5F7-41E2-8D88-019923649A18}" dt="2022-12-22T09:44:36.032" v="336"/>
        <pc:sldMkLst>
          <pc:docMk/>
          <pc:sldMk cId="509784179" sldId="313"/>
        </pc:sldMkLst>
      </pc:sldChg>
      <pc:sldChg chg="modAnim">
        <pc:chgData name="Antonia Wilhelm" userId="fd3b68dd8ed20a8e" providerId="LiveId" clId="{870DE9CC-D5F7-41E2-8D88-019923649A18}" dt="2022-12-22T09:45:08.031" v="341"/>
        <pc:sldMkLst>
          <pc:docMk/>
          <pc:sldMk cId="973279453" sldId="314"/>
        </pc:sldMkLst>
      </pc:sldChg>
      <pc:sldChg chg="modAnim">
        <pc:chgData name="Antonia Wilhelm" userId="fd3b68dd8ed20a8e" providerId="LiveId" clId="{870DE9CC-D5F7-41E2-8D88-019923649A18}" dt="2022-12-22T09:45:41.135" v="349"/>
        <pc:sldMkLst>
          <pc:docMk/>
          <pc:sldMk cId="4144338265" sldId="315"/>
        </pc:sldMkLst>
      </pc:sldChg>
      <pc:sldChg chg="modSp modAnim">
        <pc:chgData name="Antonia Wilhelm" userId="fd3b68dd8ed20a8e" providerId="LiveId" clId="{870DE9CC-D5F7-41E2-8D88-019923649A18}" dt="2022-12-22T11:25:47.494" v="376" actId="20577"/>
        <pc:sldMkLst>
          <pc:docMk/>
          <pc:sldMk cId="1762652159" sldId="318"/>
        </pc:sldMkLst>
        <pc:spChg chg="mod">
          <ac:chgData name="Antonia Wilhelm" userId="fd3b68dd8ed20a8e" providerId="LiveId" clId="{870DE9CC-D5F7-41E2-8D88-019923649A18}" dt="2022-12-22T11:25:47.494" v="376" actId="20577"/>
          <ac:spMkLst>
            <pc:docMk/>
            <pc:sldMk cId="1762652159" sldId="318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39:35.030" v="328"/>
        <pc:sldMkLst>
          <pc:docMk/>
          <pc:sldMk cId="3946807859" sldId="319"/>
        </pc:sldMkLst>
      </pc:sldChg>
      <pc:sldChg chg="modAnim">
        <pc:chgData name="Antonia Wilhelm" userId="fd3b68dd8ed20a8e" providerId="LiveId" clId="{870DE9CC-D5F7-41E2-8D88-019923649A18}" dt="2022-12-22T09:43:54.653" v="329"/>
        <pc:sldMkLst>
          <pc:docMk/>
          <pc:sldMk cId="2713384927" sldId="320"/>
        </pc:sldMkLst>
      </pc:sldChg>
      <pc:sldChg chg="modAnim">
        <pc:chgData name="Antonia Wilhelm" userId="fd3b68dd8ed20a8e" providerId="LiveId" clId="{870DE9CC-D5F7-41E2-8D88-019923649A18}" dt="2022-12-22T09:44:01.293" v="330"/>
        <pc:sldMkLst>
          <pc:docMk/>
          <pc:sldMk cId="150572251" sldId="321"/>
        </pc:sldMkLst>
      </pc:sldChg>
      <pc:sldChg chg="modAnim">
        <pc:chgData name="Antonia Wilhelm" userId="fd3b68dd8ed20a8e" providerId="LiveId" clId="{870DE9CC-D5F7-41E2-8D88-019923649A18}" dt="2022-12-22T09:44:17.087" v="333"/>
        <pc:sldMkLst>
          <pc:docMk/>
          <pc:sldMk cId="342822542" sldId="322"/>
        </pc:sldMkLst>
      </pc:sldChg>
      <pc:sldChg chg="modAnim">
        <pc:chgData name="Antonia Wilhelm" userId="fd3b68dd8ed20a8e" providerId="LiveId" clId="{870DE9CC-D5F7-41E2-8D88-019923649A18}" dt="2022-12-22T09:44:24.452" v="334"/>
        <pc:sldMkLst>
          <pc:docMk/>
          <pc:sldMk cId="3606609029" sldId="323"/>
        </pc:sldMkLst>
      </pc:sldChg>
      <pc:sldChg chg="modSp mod modAnim">
        <pc:chgData name="Antonia Wilhelm" userId="fd3b68dd8ed20a8e" providerId="LiveId" clId="{870DE9CC-D5F7-41E2-8D88-019923649A18}" dt="2022-12-22T10:07:34.929" v="356" actId="255"/>
        <pc:sldMkLst>
          <pc:docMk/>
          <pc:sldMk cId="2858902524" sldId="324"/>
        </pc:sldMkLst>
        <pc:spChg chg="mod">
          <ac:chgData name="Antonia Wilhelm" userId="fd3b68dd8ed20a8e" providerId="LiveId" clId="{870DE9CC-D5F7-41E2-8D88-019923649A18}" dt="2022-12-22T10:07:34.929" v="356" actId="255"/>
          <ac:spMkLst>
            <pc:docMk/>
            <pc:sldMk cId="2858902524" sldId="324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44:52.035" v="338"/>
        <pc:sldMkLst>
          <pc:docMk/>
          <pc:sldMk cId="2706306248" sldId="325"/>
        </pc:sldMkLst>
      </pc:sldChg>
      <pc:sldChg chg="modSp modAnim">
        <pc:chgData name="Antonia Wilhelm" userId="fd3b68dd8ed20a8e" providerId="LiveId" clId="{870DE9CC-D5F7-41E2-8D88-019923649A18}" dt="2023-01-05T12:56:52.915" v="411" actId="20577"/>
        <pc:sldMkLst>
          <pc:docMk/>
          <pc:sldMk cId="1591856337" sldId="326"/>
        </pc:sldMkLst>
        <pc:spChg chg="mod">
          <ac:chgData name="Antonia Wilhelm" userId="fd3b68dd8ed20a8e" providerId="LiveId" clId="{870DE9CC-D5F7-41E2-8D88-019923649A18}" dt="2023-01-05T12:56:52.915" v="411" actId="20577"/>
          <ac:spMkLst>
            <pc:docMk/>
            <pc:sldMk cId="1591856337" sldId="326"/>
            <ac:spMk id="3" creationId="{7DA9DE0F-BED8-B3E5-4745-6CC5AE06B4EA}"/>
          </ac:spMkLst>
        </pc:spChg>
      </pc:sldChg>
      <pc:sldChg chg="modAnim">
        <pc:chgData name="Antonia Wilhelm" userId="fd3b68dd8ed20a8e" providerId="LiveId" clId="{870DE9CC-D5F7-41E2-8D88-019923649A18}" dt="2022-12-22T09:45:13.594" v="342"/>
        <pc:sldMkLst>
          <pc:docMk/>
          <pc:sldMk cId="2152744570" sldId="327"/>
        </pc:sldMkLst>
      </pc:sldChg>
      <pc:sldChg chg="modAnim">
        <pc:chgData name="Antonia Wilhelm" userId="fd3b68dd8ed20a8e" providerId="LiveId" clId="{870DE9CC-D5F7-41E2-8D88-019923649A18}" dt="2022-12-22T09:45:20.444" v="343"/>
        <pc:sldMkLst>
          <pc:docMk/>
          <pc:sldMk cId="29027740" sldId="328"/>
        </pc:sldMkLst>
      </pc:sldChg>
      <pc:sldChg chg="modAnim">
        <pc:chgData name="Antonia Wilhelm" userId="fd3b68dd8ed20a8e" providerId="LiveId" clId="{870DE9CC-D5F7-41E2-8D88-019923649A18}" dt="2022-12-22T09:45:24.759" v="344"/>
        <pc:sldMkLst>
          <pc:docMk/>
          <pc:sldMk cId="427670308" sldId="329"/>
        </pc:sldMkLst>
      </pc:sldChg>
      <pc:sldChg chg="modAnim">
        <pc:chgData name="Antonia Wilhelm" userId="fd3b68dd8ed20a8e" providerId="LiveId" clId="{870DE9CC-D5F7-41E2-8D88-019923649A18}" dt="2022-12-22T09:45:27.916" v="345"/>
        <pc:sldMkLst>
          <pc:docMk/>
          <pc:sldMk cId="1351924131" sldId="330"/>
        </pc:sldMkLst>
      </pc:sldChg>
      <pc:sldChg chg="modAnim">
        <pc:chgData name="Antonia Wilhelm" userId="fd3b68dd8ed20a8e" providerId="LiveId" clId="{870DE9CC-D5F7-41E2-8D88-019923649A18}" dt="2022-12-22T09:45:31.827" v="346"/>
        <pc:sldMkLst>
          <pc:docMk/>
          <pc:sldMk cId="4010238946" sldId="331"/>
        </pc:sldMkLst>
      </pc:sldChg>
      <pc:sldChg chg="modSp modAnim">
        <pc:chgData name="Antonia Wilhelm" userId="fd3b68dd8ed20a8e" providerId="LiveId" clId="{870DE9CC-D5F7-41E2-8D88-019923649A18}" dt="2022-12-22T11:47:40.944" v="410" actId="20577"/>
        <pc:sldMkLst>
          <pc:docMk/>
          <pc:sldMk cId="3129082387" sldId="332"/>
        </pc:sldMkLst>
        <pc:spChg chg="mod">
          <ac:chgData name="Antonia Wilhelm" userId="fd3b68dd8ed20a8e" providerId="LiveId" clId="{870DE9CC-D5F7-41E2-8D88-019923649A18}" dt="2022-12-22T11:47:40.944" v="410" actId="20577"/>
          <ac:spMkLst>
            <pc:docMk/>
            <pc:sldMk cId="3129082387" sldId="332"/>
            <ac:spMk id="3" creationId="{7DA9DE0F-BED8-B3E5-4745-6CC5AE06B4EA}"/>
          </ac:spMkLst>
        </pc:spChg>
      </pc:sldChg>
      <pc:sldChg chg="modSp add mod modAnim">
        <pc:chgData name="Antonia Wilhelm" userId="fd3b68dd8ed20a8e" providerId="LiveId" clId="{870DE9CC-D5F7-41E2-8D88-019923649A18}" dt="2022-12-22T11:34:12.522" v="388" actId="20577"/>
        <pc:sldMkLst>
          <pc:docMk/>
          <pc:sldMk cId="3487004393" sldId="333"/>
        </pc:sldMkLst>
        <pc:spChg chg="mod">
          <ac:chgData name="Antonia Wilhelm" userId="fd3b68dd8ed20a8e" providerId="LiveId" clId="{870DE9CC-D5F7-41E2-8D88-019923649A18}" dt="2022-12-22T11:34:12.522" v="388" actId="20577"/>
          <ac:spMkLst>
            <pc:docMk/>
            <pc:sldMk cId="3487004393" sldId="333"/>
            <ac:spMk id="3" creationId="{7DA9DE0F-BED8-B3E5-4745-6CC5AE06B4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05.01.2023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l8vSFk_oG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22.12.2022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8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de-DE" dirty="0"/>
              <a:t>Bestimmen Sie in folgenden Sätzen die Satzglieder und ihre Funktionen. Welche Elemente fungieren als Attribute?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p. Hans hat gestern im Kino einen tollen Film gesehen.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|Hans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 </a:t>
            </a:r>
            <a:r>
              <a:rPr lang="de-DE" sz="3200" dirty="0"/>
              <a:t>|hat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 1/2]</a:t>
            </a:r>
            <a:r>
              <a:rPr lang="de-DE" sz="3200" dirty="0"/>
              <a:t> |gestern </a:t>
            </a:r>
            <a:r>
              <a:rPr lang="de-DE" sz="3200" dirty="0">
                <a:solidFill>
                  <a:schemeClr val="accent1"/>
                </a:solidFill>
              </a:rPr>
              <a:t>[adv. B]</a:t>
            </a:r>
            <a:r>
              <a:rPr lang="de-DE" sz="3200" dirty="0"/>
              <a:t> |im Kino </a:t>
            </a:r>
            <a:r>
              <a:rPr lang="de-DE" sz="3200" dirty="0">
                <a:solidFill>
                  <a:schemeClr val="accent1"/>
                </a:solidFill>
              </a:rPr>
              <a:t>[adv. B]</a:t>
            </a:r>
            <a:r>
              <a:rPr lang="de-DE" sz="3200" dirty="0"/>
              <a:t> einen tollen Film </a:t>
            </a:r>
            <a:r>
              <a:rPr lang="de-DE" sz="3200" dirty="0">
                <a:solidFill>
                  <a:schemeClr val="accent1"/>
                </a:solidFill>
              </a:rPr>
              <a:t>[dir. </a:t>
            </a:r>
            <a:r>
              <a:rPr lang="de-DE" sz="3200" dirty="0" err="1">
                <a:solidFill>
                  <a:schemeClr val="accent1"/>
                </a:solidFill>
              </a:rPr>
              <a:t>Obj</a:t>
            </a:r>
            <a:r>
              <a:rPr lang="de-DE" sz="3200" dirty="0">
                <a:solidFill>
                  <a:schemeClr val="accent1"/>
                </a:solidFill>
              </a:rPr>
              <a:t> ]</a:t>
            </a:r>
            <a:r>
              <a:rPr lang="de-DE" sz="3200" dirty="0"/>
              <a:t>| gesehen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2/2]</a:t>
            </a:r>
            <a:r>
              <a:rPr lang="de-DE" sz="3200" dirty="0"/>
              <a:t>|. 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»tollen« ist </a:t>
            </a:r>
            <a:r>
              <a:rPr lang="de-DE" sz="3200" dirty="0">
                <a:solidFill>
                  <a:schemeClr val="accent1"/>
                </a:solidFill>
              </a:rPr>
              <a:t>Adjektivattribut</a:t>
            </a:r>
            <a:r>
              <a:rPr lang="de-DE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6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586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q. Der Verkauf ihrer Wohnungen an einen unberechenbaren Spekulanten schockierte die Mieter der Neuen Heimat zutiefst.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Der Verkauf ihrer Wohnungen an einen unberechenbaren Spekulanten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|schockierte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]</a:t>
            </a:r>
            <a:r>
              <a:rPr lang="de-DE" sz="3200" dirty="0"/>
              <a:t>|die Mieter der Neuen Heimat </a:t>
            </a:r>
            <a:r>
              <a:rPr lang="de-DE" sz="3200" dirty="0">
                <a:solidFill>
                  <a:schemeClr val="accent1"/>
                </a:solidFill>
              </a:rPr>
              <a:t>[dir. </a:t>
            </a:r>
            <a:r>
              <a:rPr lang="de-DE" sz="3200" dirty="0" err="1">
                <a:solidFill>
                  <a:schemeClr val="accent1"/>
                </a:solidFill>
              </a:rPr>
              <a:t>Obj</a:t>
            </a:r>
            <a:r>
              <a:rPr lang="de-DE" sz="3200" dirty="0">
                <a:solidFill>
                  <a:schemeClr val="accent1"/>
                </a:solidFill>
              </a:rPr>
              <a:t>]</a:t>
            </a:r>
            <a:r>
              <a:rPr lang="de-DE" sz="3200" dirty="0"/>
              <a:t>|zutiefst </a:t>
            </a:r>
            <a:r>
              <a:rPr lang="de-DE" sz="3200" dirty="0">
                <a:solidFill>
                  <a:schemeClr val="accent1"/>
                </a:solidFill>
              </a:rPr>
              <a:t>[adv. B]</a:t>
            </a:r>
            <a:r>
              <a:rPr lang="de-DE" sz="3200" dirty="0"/>
              <a:t>|.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»ihrer Wohnungen« : </a:t>
            </a:r>
            <a:r>
              <a:rPr lang="de-DE" sz="3200" dirty="0">
                <a:solidFill>
                  <a:schemeClr val="accent1"/>
                </a:solidFill>
              </a:rPr>
              <a:t>Genitivattribut</a:t>
            </a:r>
            <a:r>
              <a:rPr lang="de-DE" sz="3200" dirty="0"/>
              <a:t>, »an einen unberechenbaren Spekulanten« : </a:t>
            </a:r>
            <a:r>
              <a:rPr lang="de-DE" sz="3200" dirty="0">
                <a:solidFill>
                  <a:schemeClr val="accent1"/>
                </a:solidFill>
              </a:rPr>
              <a:t>Präpositionalattribut,</a:t>
            </a:r>
            <a:r>
              <a:rPr lang="de-DE" sz="3200" dirty="0"/>
              <a:t> »unberechenbaren«: </a:t>
            </a:r>
            <a:r>
              <a:rPr lang="de-DE" sz="3200" dirty="0">
                <a:solidFill>
                  <a:schemeClr val="accent1"/>
                </a:solidFill>
              </a:rPr>
              <a:t>Adjektivattribut, </a:t>
            </a:r>
            <a:r>
              <a:rPr lang="de-DE" sz="3200" dirty="0"/>
              <a:t>»der Neuen Heimat« : </a:t>
            </a:r>
            <a:r>
              <a:rPr lang="de-DE" sz="3200" dirty="0">
                <a:solidFill>
                  <a:schemeClr val="accent1"/>
                </a:solidFill>
              </a:rPr>
              <a:t>Genitivattribut</a:t>
            </a:r>
            <a:r>
              <a:rPr lang="de-DE" sz="3200" dirty="0"/>
              <a:t> ,»Neuen« : </a:t>
            </a:r>
            <a:r>
              <a:rPr lang="de-DE" sz="3200" dirty="0">
                <a:solidFill>
                  <a:schemeClr val="accent1"/>
                </a:solidFill>
              </a:rPr>
              <a:t>Adjektivattribut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3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1"/>
            <a:ext cx="10515600" cy="5915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r. Die grausame Ermordung von Walter Sedlmayr beschäftigte die Münchner Boulevardzeitungen monatelang.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Die grausame Ermordung von Walter Sedlmayr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|beschäftigte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|die Münchner Boulevardzeitungen </a:t>
            </a:r>
            <a:r>
              <a:rPr lang="de-DE" sz="3200" dirty="0">
                <a:solidFill>
                  <a:schemeClr val="accent1"/>
                </a:solidFill>
              </a:rPr>
              <a:t>[dir. Obj.]</a:t>
            </a:r>
            <a:r>
              <a:rPr lang="de-DE" sz="3200" dirty="0"/>
              <a:t>|monatelang </a:t>
            </a:r>
            <a:r>
              <a:rPr lang="de-DE" sz="3200" dirty="0">
                <a:solidFill>
                  <a:schemeClr val="accent1"/>
                </a:solidFill>
              </a:rPr>
              <a:t>[adv. B]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»grausame«: </a:t>
            </a:r>
            <a:r>
              <a:rPr lang="de-DE" sz="3200" dirty="0">
                <a:solidFill>
                  <a:schemeClr val="accent1"/>
                </a:solidFill>
              </a:rPr>
              <a:t>Adjektivattribut, </a:t>
            </a:r>
            <a:r>
              <a:rPr lang="de-DE" sz="3200" dirty="0"/>
              <a:t>»von Walter Sedlmayr«: </a:t>
            </a:r>
            <a:r>
              <a:rPr lang="de-DE" sz="3200" dirty="0">
                <a:solidFill>
                  <a:schemeClr val="accent1"/>
                </a:solidFill>
              </a:rPr>
              <a:t>Präpositionalattribut, </a:t>
            </a:r>
            <a:r>
              <a:rPr lang="de-DE" sz="3200" dirty="0"/>
              <a:t>»Münchner« : </a:t>
            </a:r>
            <a:r>
              <a:rPr lang="de-DE" sz="3200" dirty="0">
                <a:solidFill>
                  <a:schemeClr val="accent1"/>
                </a:solidFill>
              </a:rPr>
              <a:t>Adjektivattribut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2"/>
            <a:ext cx="10515600" cy="6512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s. Otto hat seiner Tante einen schönen Blumenstrauß geschenkt, der aus Nachbars Garten stammt.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|Otto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 ]</a:t>
            </a:r>
            <a:r>
              <a:rPr lang="de-DE" sz="3200" dirty="0"/>
              <a:t>|hat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 1/2]</a:t>
            </a:r>
            <a:r>
              <a:rPr lang="de-DE" sz="3200" dirty="0"/>
              <a:t>|seiner Tante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indir</a:t>
            </a:r>
            <a:r>
              <a:rPr lang="de-DE" sz="3200" dirty="0">
                <a:solidFill>
                  <a:schemeClr val="accent1"/>
                </a:solidFill>
              </a:rPr>
              <a:t>. </a:t>
            </a:r>
            <a:r>
              <a:rPr lang="de-DE" sz="3200" dirty="0" err="1">
                <a:solidFill>
                  <a:schemeClr val="accent1"/>
                </a:solidFill>
              </a:rPr>
              <a:t>Obj</a:t>
            </a:r>
            <a:r>
              <a:rPr lang="de-DE" sz="3200" dirty="0">
                <a:solidFill>
                  <a:schemeClr val="accent1"/>
                </a:solidFill>
              </a:rPr>
              <a:t> ]</a:t>
            </a:r>
            <a:r>
              <a:rPr lang="de-DE" sz="3200" dirty="0"/>
              <a:t>|einen schönen Blumenstrauß </a:t>
            </a:r>
            <a:r>
              <a:rPr lang="de-DE" sz="3200" dirty="0">
                <a:solidFill>
                  <a:schemeClr val="accent1"/>
                </a:solidFill>
              </a:rPr>
              <a:t>[dir. </a:t>
            </a:r>
            <a:r>
              <a:rPr lang="de-DE" sz="3200" dirty="0" err="1">
                <a:solidFill>
                  <a:schemeClr val="accent1"/>
                </a:solidFill>
              </a:rPr>
              <a:t>Obj</a:t>
            </a:r>
            <a:r>
              <a:rPr lang="de-DE" sz="3200" dirty="0">
                <a:solidFill>
                  <a:schemeClr val="accent1"/>
                </a:solidFill>
              </a:rPr>
              <a:t>  1/2] </a:t>
            </a:r>
            <a:r>
              <a:rPr lang="de-DE" sz="3200" dirty="0"/>
              <a:t>|geschenkt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2/2]</a:t>
            </a:r>
            <a:r>
              <a:rPr lang="de-DE" sz="3200" dirty="0"/>
              <a:t>|, der aus Nachbars Garten stammt </a:t>
            </a:r>
            <a:r>
              <a:rPr lang="de-DE" sz="3200" dirty="0">
                <a:solidFill>
                  <a:schemeClr val="accent1"/>
                </a:solidFill>
              </a:rPr>
              <a:t>[dir. </a:t>
            </a:r>
            <a:r>
              <a:rPr lang="de-DE" sz="3200" dirty="0" err="1">
                <a:solidFill>
                  <a:schemeClr val="accent1"/>
                </a:solidFill>
              </a:rPr>
              <a:t>Obj</a:t>
            </a:r>
            <a:r>
              <a:rPr lang="de-DE" sz="3200" dirty="0">
                <a:solidFill>
                  <a:schemeClr val="accent1"/>
                </a:solidFill>
              </a:rPr>
              <a:t>  2/2]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»schönen« : </a:t>
            </a:r>
            <a:r>
              <a:rPr lang="de-DE" sz="3200" dirty="0">
                <a:solidFill>
                  <a:schemeClr val="accent1"/>
                </a:solidFill>
              </a:rPr>
              <a:t>Adjektivattribut, </a:t>
            </a:r>
            <a:r>
              <a:rPr lang="de-DE" sz="3200" dirty="0"/>
              <a:t>»der aus Nachbars Garten stammt« : </a:t>
            </a:r>
            <a:r>
              <a:rPr lang="de-DE" sz="3200" dirty="0">
                <a:solidFill>
                  <a:schemeClr val="accent1"/>
                </a:solidFill>
              </a:rPr>
              <a:t>attributiver Relativsatz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 Nebensatz: der: 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/>
              <a:t>. aus Nachbars Garten: </a:t>
            </a:r>
            <a:r>
              <a:rPr lang="de-DE" sz="3200" dirty="0">
                <a:solidFill>
                  <a:schemeClr val="accent1"/>
                </a:solidFill>
              </a:rPr>
              <a:t>Obj</a:t>
            </a:r>
            <a:r>
              <a:rPr lang="de-DE" sz="3200" dirty="0"/>
              <a:t>., stammt: 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</a:t>
            </a: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»Nachbars« : </a:t>
            </a:r>
            <a:r>
              <a:rPr lang="de-DE" sz="3200" dirty="0">
                <a:solidFill>
                  <a:schemeClr val="accent1"/>
                </a:solidFill>
              </a:rPr>
              <a:t>Genitivattribut</a:t>
            </a:r>
          </a:p>
        </p:txBody>
      </p:sp>
    </p:spTree>
    <p:extLst>
      <p:ext uri="{BB962C8B-B14F-4D97-AF65-F5344CB8AC3E}">
        <p14:creationId xmlns:p14="http://schemas.microsoft.com/office/powerpoint/2010/main" val="34870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3. Analysieren Sie die folgende komplexe NP. Welche Attributtypen treten 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Die lang ersehnte Fahrt der Klasse 5b nach Paris, die sich aus irgendeinem Grunde immer wieder verzögert hatte, findet nun endlich statt.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lang ersehnte: Adjektivattribut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Klasse 5b: Genitivattribut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nach Paris: Präpositionalattribut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die sich aus irgendeinem Grunde immer wieder verzögert hatte: attributiver Relativsatz</a:t>
            </a:r>
          </a:p>
        </p:txBody>
      </p:sp>
    </p:spTree>
    <p:extLst>
      <p:ext uri="{BB962C8B-B14F-4D97-AF65-F5344CB8AC3E}">
        <p14:creationId xmlns:p14="http://schemas.microsoft.com/office/powerpoint/2010/main" val="21843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12"/>
            <a:ext cx="10515600" cy="4477463"/>
          </a:xfrm>
        </p:spPr>
        <p:txBody>
          <a:bodyPr>
            <a:noAutofit/>
          </a:bodyPr>
          <a:lstStyle/>
          <a:p>
            <a:r>
              <a:rPr lang="de-DE" sz="3200" b="1" dirty="0"/>
              <a:t>Jede zweite Woche </a:t>
            </a:r>
            <a:r>
              <a:rPr lang="de-DE" sz="3200" dirty="0"/>
              <a:t>wird </a:t>
            </a:r>
            <a:r>
              <a:rPr lang="de-DE" sz="3200" b="1" dirty="0"/>
              <a:t>die Biotonne </a:t>
            </a:r>
            <a:r>
              <a:rPr lang="de-DE" sz="3200" dirty="0"/>
              <a:t>geleert.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jede zweite </a:t>
            </a:r>
            <a:r>
              <a:rPr lang="de-DE" sz="3200" u="sng" dirty="0"/>
              <a:t>Woche</a:t>
            </a:r>
            <a:r>
              <a:rPr lang="de-DE" sz="3200" dirty="0"/>
              <a:t>: adverbiale Bestimmung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die </a:t>
            </a:r>
            <a:r>
              <a:rPr lang="de-DE" sz="3200" u="sng" dirty="0"/>
              <a:t>Biotonne</a:t>
            </a:r>
            <a:r>
              <a:rPr lang="de-DE" sz="3200" dirty="0"/>
              <a:t>: Subjekt </a:t>
            </a:r>
          </a:p>
          <a:p>
            <a:r>
              <a:rPr lang="de-DE" sz="3200" b="1" dirty="0"/>
              <a:t>Spinat</a:t>
            </a:r>
            <a:r>
              <a:rPr lang="de-DE" sz="3200" dirty="0"/>
              <a:t> mögen </a:t>
            </a:r>
            <a:r>
              <a:rPr lang="de-DE" sz="3200" b="1" dirty="0"/>
              <a:t>Matrosen</a:t>
            </a:r>
            <a:r>
              <a:rPr lang="de-DE" sz="3200" dirty="0"/>
              <a:t> deutlich lieber als Zartbitterschokolade.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u="sng" dirty="0"/>
              <a:t>Spinat</a:t>
            </a:r>
            <a:r>
              <a:rPr lang="de-DE" sz="3200" dirty="0"/>
              <a:t>: direktes Objekt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u="sng" dirty="0"/>
              <a:t>Matrosen</a:t>
            </a:r>
            <a:r>
              <a:rPr lang="de-DE" sz="3200" dirty="0"/>
              <a:t>: Subjekt</a:t>
            </a:r>
          </a:p>
        </p:txBody>
      </p:sp>
    </p:spTree>
    <p:extLst>
      <p:ext uri="{BB962C8B-B14F-4D97-AF65-F5344CB8AC3E}">
        <p14:creationId xmlns:p14="http://schemas.microsoft.com/office/powerpoint/2010/main" val="19044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b="1" dirty="0"/>
              <a:t>Unsere Lehrerin </a:t>
            </a:r>
            <a:r>
              <a:rPr lang="de-DE" sz="3200" dirty="0"/>
              <a:t>interessieren </a:t>
            </a:r>
            <a:r>
              <a:rPr lang="de-DE" sz="3200" b="1" dirty="0"/>
              <a:t>Ausreden</a:t>
            </a:r>
            <a:r>
              <a:rPr lang="de-DE" sz="3200" dirty="0"/>
              <a:t> nicht besonders.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Unsere </a:t>
            </a:r>
            <a:r>
              <a:rPr lang="de-DE" sz="3200" u="sng" dirty="0"/>
              <a:t>Lehrerin</a:t>
            </a:r>
            <a:r>
              <a:rPr lang="de-DE" sz="3200" dirty="0"/>
              <a:t>: direktes Objekt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Ausreden</a:t>
            </a:r>
            <a:r>
              <a:rPr lang="de-DE" sz="3200" dirty="0"/>
              <a:t>: Subjekt</a:t>
            </a:r>
          </a:p>
          <a:p>
            <a:r>
              <a:rPr lang="de-DE" sz="3200" b="1" dirty="0"/>
              <a:t>Der Universität </a:t>
            </a:r>
            <a:r>
              <a:rPr lang="de-DE" sz="3200" dirty="0"/>
              <a:t>verdankt </a:t>
            </a:r>
            <a:r>
              <a:rPr lang="de-DE" sz="3200" b="1" dirty="0"/>
              <a:t>die Stadt </a:t>
            </a:r>
            <a:r>
              <a:rPr lang="de-DE" sz="3200" dirty="0"/>
              <a:t>auf alle Fälle </a:t>
            </a:r>
            <a:r>
              <a:rPr lang="de-DE" sz="3200" b="1" dirty="0"/>
              <a:t>die Schlosskonzerte</a:t>
            </a:r>
            <a:r>
              <a:rPr lang="de-DE" sz="3200" dirty="0"/>
              <a:t>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Der </a:t>
            </a:r>
            <a:r>
              <a:rPr lang="de-DE" sz="3200" u="sng" dirty="0"/>
              <a:t>Universität</a:t>
            </a:r>
            <a:r>
              <a:rPr lang="de-DE" sz="3200" dirty="0"/>
              <a:t>: indirektes Objekt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die </a:t>
            </a:r>
            <a:r>
              <a:rPr lang="de-DE" sz="3200" u="sng" dirty="0"/>
              <a:t>Stadt</a:t>
            </a:r>
            <a:r>
              <a:rPr lang="de-DE" sz="3200" dirty="0"/>
              <a:t>: Subjekt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die </a:t>
            </a:r>
            <a:r>
              <a:rPr lang="de-DE" sz="3200" u="sng" dirty="0"/>
              <a:t>Schlosskonzerte</a:t>
            </a:r>
            <a:r>
              <a:rPr lang="de-DE" sz="3200" dirty="0"/>
              <a:t>: direktes Objekt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b="1" dirty="0"/>
              <a:t>Zu Weihnachten </a:t>
            </a:r>
            <a:r>
              <a:rPr lang="de-DE" sz="3200" dirty="0"/>
              <a:t>hängt man den Schmuck am besten </a:t>
            </a:r>
            <a:r>
              <a:rPr lang="de-DE" sz="3200" b="1" dirty="0"/>
              <a:t>in den Tannenbaum.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u="sng" dirty="0"/>
              <a:t>Zu</a:t>
            </a:r>
            <a:r>
              <a:rPr lang="de-DE" sz="3200" dirty="0"/>
              <a:t> Weihnachten: adverbiale Bestimmung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in den Tannenbaum: adverbiale Bestimmung</a:t>
            </a:r>
          </a:p>
          <a:p>
            <a:r>
              <a:rPr lang="de-DE" sz="3200" dirty="0" err="1"/>
              <a:t>Kaline</a:t>
            </a:r>
            <a:r>
              <a:rPr lang="de-DE" sz="3200" dirty="0"/>
              <a:t> hofft </a:t>
            </a:r>
            <a:r>
              <a:rPr lang="de-DE" sz="3200" b="1" dirty="0"/>
              <a:t>auf ein weißes Weihnachten</a:t>
            </a:r>
            <a:r>
              <a:rPr lang="de-DE" sz="3200" dirty="0"/>
              <a:t>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auf</a:t>
            </a:r>
            <a:r>
              <a:rPr lang="de-DE" sz="3200" dirty="0"/>
              <a:t> ein weißes Weihnachten: Objekt</a:t>
            </a:r>
          </a:p>
          <a:p>
            <a:r>
              <a:rPr lang="de-DE" sz="3200" b="1" dirty="0"/>
              <a:t>Auf dem Tisch </a:t>
            </a:r>
            <a:r>
              <a:rPr lang="de-DE" sz="3200" dirty="0"/>
              <a:t>sitzt eine Katze.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auf</a:t>
            </a:r>
            <a:r>
              <a:rPr lang="de-DE" sz="3200" dirty="0"/>
              <a:t> dem Tisch: adverbiale Bestimmung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err="1"/>
              <a:t>Kaline</a:t>
            </a:r>
            <a:r>
              <a:rPr lang="de-DE" sz="3200" dirty="0"/>
              <a:t> kämpft </a:t>
            </a:r>
            <a:r>
              <a:rPr lang="de-DE" sz="3200" b="1" dirty="0"/>
              <a:t>zum Spaß </a:t>
            </a:r>
            <a:r>
              <a:rPr lang="de-DE" sz="3200" dirty="0"/>
              <a:t>gerne </a:t>
            </a:r>
            <a:r>
              <a:rPr lang="de-DE" sz="3200" b="1" dirty="0"/>
              <a:t>mit Felicitas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zu</a:t>
            </a:r>
            <a:r>
              <a:rPr lang="de-DE" sz="3200" dirty="0"/>
              <a:t> (de)m Spaß: adverbiale Bestimmung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mit</a:t>
            </a:r>
            <a:r>
              <a:rPr lang="de-DE" sz="3200" dirty="0"/>
              <a:t> Felicitas: adverbiale Bestimmung  </a:t>
            </a:r>
          </a:p>
          <a:p>
            <a:r>
              <a:rPr lang="de-DE" sz="3200" dirty="0"/>
              <a:t>Felicitas ist </a:t>
            </a:r>
            <a:r>
              <a:rPr lang="de-DE" sz="3200" b="1" dirty="0"/>
              <a:t>ohne Zweifel </a:t>
            </a:r>
            <a:r>
              <a:rPr lang="de-DE" sz="3200" dirty="0"/>
              <a:t>wieder </a:t>
            </a:r>
            <a:r>
              <a:rPr lang="de-DE" sz="3200" b="1" dirty="0"/>
              <a:t>unter dem Sofa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ohne</a:t>
            </a:r>
            <a:r>
              <a:rPr lang="de-DE" sz="3200" dirty="0"/>
              <a:t> Zweifel: adverbiale Bestimmung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unter</a:t>
            </a:r>
            <a:r>
              <a:rPr lang="de-DE" sz="3200" dirty="0"/>
              <a:t> dem Sofa: Prädikativ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3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Der </a:t>
            </a:r>
            <a:r>
              <a:rPr lang="de-DE" sz="3200" b="1" dirty="0"/>
              <a:t>enorm große </a:t>
            </a:r>
            <a:r>
              <a:rPr lang="de-DE" sz="3200" dirty="0"/>
              <a:t>Gummibaum ist umgekippt.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enorm </a:t>
            </a:r>
            <a:r>
              <a:rPr lang="de-DE" sz="3200" u="sng" dirty="0"/>
              <a:t>große</a:t>
            </a:r>
            <a:r>
              <a:rPr lang="de-DE" sz="3200" dirty="0"/>
              <a:t>: Attribut </a:t>
            </a:r>
          </a:p>
          <a:p>
            <a:r>
              <a:rPr lang="de-DE" sz="3200" b="1" dirty="0"/>
              <a:t>Wahrscheinlich</a:t>
            </a:r>
            <a:r>
              <a:rPr lang="de-DE" sz="3200" dirty="0"/>
              <a:t> lügt der König.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Wahrscheinlich: adverbiale Bestimmung</a:t>
            </a:r>
          </a:p>
          <a:p>
            <a:r>
              <a:rPr lang="de-DE" sz="3200" dirty="0"/>
              <a:t>Eva ist </a:t>
            </a:r>
            <a:r>
              <a:rPr lang="de-DE" sz="3200" b="1" dirty="0"/>
              <a:t>stolz auf ihr neues Kleid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u="sng" dirty="0"/>
              <a:t>stolz</a:t>
            </a:r>
            <a:r>
              <a:rPr lang="de-DE" sz="3200" dirty="0"/>
              <a:t> auf ihr neues Kleid: Prädikativ </a:t>
            </a:r>
          </a:p>
        </p:txBody>
      </p:sp>
    </p:spTree>
    <p:extLst>
      <p:ext uri="{BB962C8B-B14F-4D97-AF65-F5344CB8AC3E}">
        <p14:creationId xmlns:p14="http://schemas.microsoft.com/office/powerpoint/2010/main" val="21016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Bestimmen Sie in den folgenden Sätzen die Subjekte und Objekte. Geben Sie bei den Objekten auch die Art des Objekts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Seine Ehefrau ermordete er mit einer Kreissäge.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seine Ehefrau: direktes Objekt (</a:t>
            </a:r>
            <a:r>
              <a:rPr lang="de-DE" sz="3200" dirty="0" err="1"/>
              <a:t>Akk</a:t>
            </a:r>
            <a:r>
              <a:rPr lang="de-DE" sz="3200" dirty="0"/>
              <a:t>) – er: Subjekt </a:t>
            </a:r>
          </a:p>
          <a:p>
            <a:pPr marL="0" indent="0">
              <a:buNone/>
            </a:pPr>
            <a:r>
              <a:rPr lang="de-DE" sz="3200" dirty="0"/>
              <a:t>b. Seiner Schweigermutter wurde tödliches Rattengift verabreicht.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seiner Schwiegermutter: indirektes Objekt (Dat) – tödliches Rattengift: Subjekt </a:t>
            </a:r>
          </a:p>
          <a:p>
            <a:pPr marL="0" indent="0">
              <a:buNone/>
            </a:pPr>
            <a:r>
              <a:rPr lang="de-DE" sz="3200" dirty="0"/>
              <a:t>c. Auf die Beerdigung wartete er mit hämischer Freude.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auf die Beerdigung: Objekt (</a:t>
            </a:r>
            <a:r>
              <a:rPr lang="de-DE" sz="3200" dirty="0" err="1"/>
              <a:t>Präp</a:t>
            </a:r>
            <a:r>
              <a:rPr lang="de-DE" sz="3200" dirty="0"/>
              <a:t>) – er: Subjekt </a:t>
            </a:r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Bestimmen Sie die Satzgliedfunktionen der fettgedruckten Phrasen. Welches Wort ist jeweils der Kopf der Phrase?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Der Dekan organisiert </a:t>
            </a:r>
            <a:r>
              <a:rPr lang="de-DE" sz="3200" b="1" dirty="0"/>
              <a:t>schnell</a:t>
            </a:r>
            <a:r>
              <a:rPr lang="de-DE" sz="3200" dirty="0"/>
              <a:t> eine weitere Sitzung.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u="sng" dirty="0"/>
              <a:t>schnell</a:t>
            </a:r>
            <a:r>
              <a:rPr lang="de-DE" sz="3200" dirty="0"/>
              <a:t>: adverbiale Bestimmung </a:t>
            </a:r>
          </a:p>
          <a:p>
            <a:r>
              <a:rPr lang="de-DE" sz="3200" dirty="0"/>
              <a:t>Der </a:t>
            </a:r>
            <a:r>
              <a:rPr lang="de-DE" sz="3200" b="1" dirty="0"/>
              <a:t>wunderbare</a:t>
            </a:r>
            <a:r>
              <a:rPr lang="de-DE" sz="3200" dirty="0"/>
              <a:t> Rumtopf ist alle.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u="sng" dirty="0"/>
              <a:t>wunderbare</a:t>
            </a:r>
            <a:r>
              <a:rPr lang="de-DE" sz="3200" dirty="0"/>
              <a:t>: Attribut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 Identifizieren Sie alle Subjekte in den folgenden Sätzen, insbesondere auch in den Nebensätzen.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Lass mich doch bitte in Ruhe.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[du] </a:t>
            </a:r>
          </a:p>
          <a:p>
            <a:pPr marL="0" indent="0">
              <a:buNone/>
            </a:pPr>
            <a:r>
              <a:rPr lang="de-DE" sz="3200" dirty="0"/>
              <a:t>b. Wer andern eine Grube gräbt, fällt selbst hinein.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Hauptsatz: der Nebensatz, im Nebensatz: Wer </a:t>
            </a:r>
          </a:p>
          <a:p>
            <a:pPr marL="0" indent="0">
              <a:buNone/>
            </a:pPr>
            <a:r>
              <a:rPr lang="de-DE" sz="3200" dirty="0"/>
              <a:t>c. Ihrer Freundin hat Ina nie versprochen, Weihnachtskarten zu schreiben.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Hauptsatz: Ina, im Infinitivsatz: [Ina]</a:t>
            </a:r>
          </a:p>
        </p:txBody>
      </p:sp>
    </p:spTree>
    <p:extLst>
      <p:ext uri="{BB962C8B-B14F-4D97-AF65-F5344CB8AC3E}">
        <p14:creationId xmlns:p14="http://schemas.microsoft.com/office/powerpoint/2010/main" val="54646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 Identifizieren Sie alle Subjekte in den folgenden Sätzen, insbesondere auch in den Nebensätzen.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d. Um drei Uhr wurde noch immer ausgelassen getanzt.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leeres Subjekt bei Vorgangspassiv</a:t>
            </a:r>
          </a:p>
          <a:p>
            <a:pPr marL="0" indent="0">
              <a:buNone/>
            </a:pPr>
            <a:r>
              <a:rPr lang="de-DE" sz="3200" dirty="0"/>
              <a:t>e. Die Arbeit enthielt eine sehr schöne Tabelle.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Die Arbeit</a:t>
            </a:r>
          </a:p>
          <a:p>
            <a:pPr marL="0" indent="0">
              <a:buNone/>
            </a:pPr>
            <a:r>
              <a:rPr lang="de-DE" sz="3200" dirty="0"/>
              <a:t>f. Diese Weihnachtsferien lässt Hardy es sich auf Mallorca gut gehen.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Hardy </a:t>
            </a:r>
          </a:p>
          <a:p>
            <a:pPr marL="0" indent="0">
              <a:buNone/>
            </a:pPr>
            <a:r>
              <a:rPr lang="de-DE" sz="3200" dirty="0"/>
              <a:t>g. Endlich war alles Unkraut gejätet.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alles Unkraut</a:t>
            </a:r>
          </a:p>
        </p:txBody>
      </p:sp>
    </p:spTree>
    <p:extLst>
      <p:ext uri="{BB962C8B-B14F-4D97-AF65-F5344CB8AC3E}">
        <p14:creationId xmlns:p14="http://schemas.microsoft.com/office/powerpoint/2010/main" val="39468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 Identifizieren Sie alle Subjekte in den folgenden Sätzen, insbesondere auch in den Nebensätzen.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h. Letzte Weihnachtsferien schneite es besonders viel.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es</a:t>
            </a:r>
          </a:p>
          <a:p>
            <a:pPr marL="571500" indent="-571500">
              <a:buAutoNum type="romanLcPeriod"/>
            </a:pPr>
            <a:r>
              <a:rPr lang="de-DE" sz="3200" dirty="0"/>
              <a:t>Es ist noch kein Meister vom Himmel gefallen.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kein Meister </a:t>
            </a:r>
          </a:p>
          <a:p>
            <a:pPr marL="0" indent="0">
              <a:buNone/>
            </a:pPr>
            <a:r>
              <a:rPr lang="de-DE" sz="3200" dirty="0"/>
              <a:t>j. Sander schläft nicht in seinem Zelt, sondern paddelt auf dem See.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1. Hauptsatz: Sander, im 2. Hauptsatz: [Sander]</a:t>
            </a:r>
          </a:p>
        </p:txBody>
      </p:sp>
    </p:spTree>
    <p:extLst>
      <p:ext uri="{BB962C8B-B14F-4D97-AF65-F5344CB8AC3E}">
        <p14:creationId xmlns:p14="http://schemas.microsoft.com/office/powerpoint/2010/main" val="27133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 Identifizieren Sie alle Subjekte in den folgenden Sätzen, insbesondere auch in den Nebensätzen.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k. Dass der König gefährlich sei, wurde von seinem Diener berichtet.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Hauptsatz: der Nebensatz, im Nebensatz: der König</a:t>
            </a:r>
          </a:p>
          <a:p>
            <a:pPr marL="0" indent="0">
              <a:buNone/>
            </a:pPr>
            <a:r>
              <a:rPr lang="de-DE" sz="3200" dirty="0"/>
              <a:t>l. Helga ärgerte ihr Verhalten sehr.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ihr Verhalten</a:t>
            </a:r>
          </a:p>
        </p:txBody>
      </p:sp>
    </p:spTree>
    <p:extLst>
      <p:ext uri="{BB962C8B-B14F-4D97-AF65-F5344CB8AC3E}">
        <p14:creationId xmlns:p14="http://schemas.microsoft.com/office/powerpoint/2010/main" val="1505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Analysieren Sie, ob die unterstrichenen Phrasen in folgenden Sätzen die Funktion von Objekten oder von Adverbialen haben.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1a. Otto hofft </a:t>
            </a:r>
            <a:r>
              <a:rPr lang="de-DE" sz="3200" u="sng" dirty="0"/>
              <a:t>auf besseres Wetter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 </a:t>
            </a:r>
          </a:p>
          <a:p>
            <a:pPr marL="0" indent="0">
              <a:buNone/>
            </a:pPr>
            <a:r>
              <a:rPr lang="de-DE" sz="3200" dirty="0"/>
              <a:t>1b. Anna steht </a:t>
            </a:r>
            <a:r>
              <a:rPr lang="de-DE" sz="3200" u="sng" dirty="0"/>
              <a:t>auf dem Bahnhof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Adverbiale </a:t>
            </a:r>
          </a:p>
          <a:p>
            <a:pPr marL="0" indent="0">
              <a:buNone/>
            </a:pPr>
            <a:r>
              <a:rPr lang="de-DE" sz="3200" dirty="0"/>
              <a:t>2a. Anna hängt </a:t>
            </a:r>
            <a:r>
              <a:rPr lang="de-DE" sz="3200" u="sng" dirty="0"/>
              <a:t>an Otto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</a:t>
            </a:r>
          </a:p>
          <a:p>
            <a:pPr marL="0" indent="0">
              <a:buNone/>
            </a:pPr>
            <a:r>
              <a:rPr lang="de-DE" sz="3200" dirty="0"/>
              <a:t>2b. Das Bild hängt </a:t>
            </a:r>
            <a:r>
              <a:rPr lang="de-DE" sz="3200" u="sng" dirty="0"/>
              <a:t>an der Wand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Adverbiale</a:t>
            </a:r>
          </a:p>
        </p:txBody>
      </p:sp>
    </p:spTree>
    <p:extLst>
      <p:ext uri="{BB962C8B-B14F-4D97-AF65-F5344CB8AC3E}">
        <p14:creationId xmlns:p14="http://schemas.microsoft.com/office/powerpoint/2010/main" val="10702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6. Analysieren Sie, ob die unterstrichenen Phrasen in folgenden Sätzen die Funktion von Objekten oder von Adverbialen haben.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511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3a. Alle rechneten </a:t>
            </a:r>
            <a:r>
              <a:rPr lang="de-DE" sz="3200" u="sng" dirty="0"/>
              <a:t>mit Eva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</a:t>
            </a:r>
          </a:p>
          <a:p>
            <a:pPr marL="0" indent="0">
              <a:buNone/>
            </a:pPr>
            <a:r>
              <a:rPr lang="de-DE" sz="3200" dirty="0"/>
              <a:t>3b. Hans rechnet </a:t>
            </a:r>
            <a:r>
              <a:rPr lang="de-DE" sz="3200" u="sng" dirty="0"/>
              <a:t>mit dem Taschenrechner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Adverbiale</a:t>
            </a:r>
          </a:p>
          <a:p>
            <a:pPr marL="0" indent="0">
              <a:buNone/>
            </a:pPr>
            <a:r>
              <a:rPr lang="de-DE" sz="3200" dirty="0"/>
              <a:t>4a. Er isst </a:t>
            </a:r>
            <a:r>
              <a:rPr lang="de-DE" sz="3200" u="sng" dirty="0"/>
              <a:t>den ganzen Tag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Adverbiale</a:t>
            </a:r>
          </a:p>
          <a:p>
            <a:pPr marL="0" indent="0">
              <a:buNone/>
            </a:pPr>
            <a:r>
              <a:rPr lang="de-DE" sz="3200" dirty="0"/>
              <a:t>4b. Eva isst </a:t>
            </a:r>
            <a:r>
              <a:rPr lang="de-DE" sz="3200" u="sng" dirty="0"/>
              <a:t>den ganzen Apfel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28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Analysieren Sie, ob die unterstrichenen Phrasen in folgenden Sätzen die Funktion von Objekten oder von Adverbialen haben.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5a. Wir gedachten dieses Tages.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Objekt</a:t>
            </a:r>
          </a:p>
          <a:p>
            <a:pPr marL="0" indent="0">
              <a:buNone/>
            </a:pPr>
            <a:r>
              <a:rPr lang="de-DE" sz="3200" dirty="0"/>
              <a:t>5b. Eines Tages kam er.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Adverbiale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066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 Geben Sie die syntaktischen Funktionen der Präpositionalphrasen in den folgenden Sätzen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Vor der Reise hatte er Angst vor dem Flug.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vor der Reise: Adverbiale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vor dem Flug: Komplement zu »Angst«</a:t>
            </a:r>
          </a:p>
          <a:p>
            <a:pPr marL="0" indent="0">
              <a:buNone/>
            </a:pPr>
            <a:r>
              <a:rPr lang="de-DE" sz="3200" dirty="0"/>
              <a:t>b. Das Haus vor der Kirche gehört dem Bürgermeister.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vor der Kirche: Attribut zu »Haus«</a:t>
            </a:r>
          </a:p>
          <a:p>
            <a:pPr marL="0" indent="0">
              <a:buNone/>
            </a:pPr>
            <a:r>
              <a:rPr lang="de-DE" sz="3200" dirty="0"/>
              <a:t>c. Er fährt nach Paris.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Paris: Komplement (valenznotwendige Richtungsangabe)</a:t>
            </a:r>
          </a:p>
        </p:txBody>
      </p:sp>
    </p:spTree>
    <p:extLst>
      <p:ext uri="{BB962C8B-B14F-4D97-AF65-F5344CB8AC3E}">
        <p14:creationId xmlns:p14="http://schemas.microsoft.com/office/powerpoint/2010/main" val="5097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 Geben Sie die syntaktischen Funktionen der Präpositionalphrasen in den folgenden Sätzen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3200" dirty="0"/>
              <a:t>d</a:t>
            </a:r>
            <a:r>
              <a:rPr lang="de-DE" sz="3800" dirty="0"/>
              <a:t>. Er bringt seiner Frau Marzipan aus Lübeck mit.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aus Lübeck: Adverbiale oder Attribut zu »Marzipan«</a:t>
            </a:r>
          </a:p>
          <a:p>
            <a:pPr marL="0" indent="0">
              <a:buNone/>
            </a:pPr>
            <a:r>
              <a:rPr lang="de-DE" sz="3800" dirty="0"/>
              <a:t>e. Er wohnt in Köln.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in Köln: Komplement (valenznotwendige Ortsangabe)</a:t>
            </a:r>
          </a:p>
          <a:p>
            <a:pPr marL="0" indent="0">
              <a:buNone/>
            </a:pPr>
            <a:r>
              <a:rPr lang="de-DE" sz="3800" dirty="0"/>
              <a:t>f. Sie träumt von großen Tigern.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von großen Tigern: Komplement</a:t>
            </a:r>
          </a:p>
          <a:p>
            <a:pPr marL="0" indent="0">
              <a:buNone/>
            </a:pPr>
            <a:r>
              <a:rPr lang="de-DE" sz="3800" dirty="0"/>
              <a:t>g. Peter rannte im Morgenmantel zum Bäcker.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im Morgenmantel: Adverbiale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</a:t>
            </a:r>
            <a:r>
              <a:rPr lang="de-DE" sz="3800" dirty="0"/>
              <a:t>zum Bäcker: Komplement (valenznotwendige Richtungsangabe)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589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Bestimmen Sie in den folgenden Sätzen die Subjekte und Objekte. Geben Sie bei den Objekten auch die Art des Objekts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d. Dadurch wurden alle um die fette Erbschaft betrogen.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alle: Subjekt – um die fette Erbschaft: Objekt (</a:t>
            </a:r>
            <a:r>
              <a:rPr lang="de-DE" sz="3200" dirty="0" err="1"/>
              <a:t>Präp</a:t>
            </a:r>
            <a:r>
              <a:rPr lang="de-DE" sz="3200" dirty="0"/>
              <a:t>)</a:t>
            </a:r>
          </a:p>
          <a:p>
            <a:pPr marL="0" indent="0">
              <a:buNone/>
            </a:pPr>
            <a:r>
              <a:rPr lang="de-DE" sz="3200" dirty="0"/>
              <a:t>e. Ihn freut noch heute, dass er niemals des grausamen Doppelmordes überführt wurde.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ihn: direktes Objekt (</a:t>
            </a:r>
            <a:r>
              <a:rPr lang="de-DE" sz="3200" dirty="0" err="1"/>
              <a:t>Akk</a:t>
            </a:r>
            <a:r>
              <a:rPr lang="de-DE" sz="3200" dirty="0"/>
              <a:t>) – dass er niemals des grausamen Doppelmordes überführt wurde: Subjekt (Nebensatz)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Nebensatz: er: Subjekt– des grausamen Doppelmordes: Objekt (Gen)</a:t>
            </a:r>
          </a:p>
        </p:txBody>
      </p:sp>
    </p:spTree>
    <p:extLst>
      <p:ext uri="{BB962C8B-B14F-4D97-AF65-F5344CB8AC3E}">
        <p14:creationId xmlns:p14="http://schemas.microsoft.com/office/powerpoint/2010/main" val="17626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 Geben Sie die syntaktischen Funktionen der Präpositionalphrasen in den folgenden Sätzen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h. Anna ist zurzeit in Rom.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in Rom: Prädikativ</a:t>
            </a:r>
          </a:p>
          <a:p>
            <a:pPr marL="0" indent="0">
              <a:buNone/>
            </a:pPr>
            <a:r>
              <a:rPr lang="de-DE" sz="3200" dirty="0"/>
              <a:t>i. Aus Wut schaltete der Killer aus Neapel alle aus.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aus Wut: Adverbiale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aus Neapel: Attribut zu »der Killer«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063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 Geben Sie die syntaktischen Funktionen der Präpositionalphrasen in den folgenden Sätzen an.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j. Nach dem Mord fragte er nach dem Weg nach Süden, dachte nicht lange nach und floh nach Mexiko.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dem Mord: Adverbiale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dem Weg: Objekt (</a:t>
            </a:r>
            <a:r>
              <a:rPr lang="de-DE" sz="3200" dirty="0" err="1"/>
              <a:t>Präp</a:t>
            </a:r>
            <a:r>
              <a:rPr lang="de-DE" sz="3200" dirty="0"/>
              <a:t>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Süden: Attribut zu » Weg«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nach Mexiko: Komplement (valenznotwendige Richtungsangabe)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918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a. Verben eröffnen gewisse ______die besetzt werden müssen, um vollständige Sätze zu bilden.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Leerstellen</a:t>
            </a:r>
          </a:p>
          <a:p>
            <a:pPr marL="0" indent="0">
              <a:buNone/>
            </a:pPr>
            <a:r>
              <a:rPr lang="de-DE" sz="3200" dirty="0"/>
              <a:t>b. Das Verb hat eine zentrale Stellung. Es ist oberste _____der ______</a:t>
            </a:r>
            <a:r>
              <a:rPr lang="de-DE" sz="3200" dirty="0" err="1"/>
              <a:t>struktur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>
                <a:solidFill>
                  <a:schemeClr val="accent1"/>
                </a:solidFill>
              </a:rPr>
              <a:t> </a:t>
            </a:r>
            <a:r>
              <a:rPr lang="de-DE" sz="3200" dirty="0"/>
              <a:t>Kategorie, Konstituenten</a:t>
            </a:r>
          </a:p>
          <a:p>
            <a:pPr marL="0" indent="0">
              <a:buNone/>
            </a:pPr>
            <a:r>
              <a:rPr lang="de-DE" sz="3200" dirty="0"/>
              <a:t>c. Angaben sind Satzteile auf ____ebene, die weggelassen werden können.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Satzglied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d. Angaben sind niemals in ihrer Form vom ____festgelegt und man kann sie weglassen, wie es für die meisten ______zutrifft.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Verb, adverbialen Bestimmungen</a:t>
            </a:r>
          </a:p>
          <a:p>
            <a:pPr marL="0" indent="0">
              <a:buNone/>
            </a:pPr>
            <a:r>
              <a:rPr lang="de-DE" sz="3200" dirty="0"/>
              <a:t>e. Formal unbestimmte _____sind nicht weglassbar (und so von ______zu unterscheiden).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Ergänzungen, Angaben</a:t>
            </a:r>
          </a:p>
          <a:p>
            <a:pPr marL="0" indent="0">
              <a:buNone/>
            </a:pPr>
            <a:r>
              <a:rPr lang="de-DE" sz="3200" dirty="0"/>
              <a:t>f. Valenz ist ein Fall von lexikalischer____.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Rektion</a:t>
            </a:r>
          </a:p>
        </p:txBody>
      </p:sp>
    </p:spTree>
    <p:extLst>
      <p:ext uri="{BB962C8B-B14F-4D97-AF65-F5344CB8AC3E}">
        <p14:creationId xmlns:p14="http://schemas.microsoft.com/office/powerpoint/2010/main" val="21527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g. Die Valenz des ____ wird durch seine _____ bestimmt, nicht durch seine Angaben.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Verbs, Ergänzungen</a:t>
            </a:r>
          </a:p>
          <a:p>
            <a:pPr marL="0" indent="0">
              <a:buNone/>
            </a:pPr>
            <a:r>
              <a:rPr lang="de-DE" sz="3200" dirty="0"/>
              <a:t>h. Welche 4 Arten von Verben bilden den Valenzrahmen? Nennen Sie jeweils 3 Beispiele.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nullwertige Verben: regnen, schneien, tauen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intransitive Verben: husten, atmen, schweigen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transitive Verben: lesen, sehen, lieben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ditransitive</a:t>
            </a:r>
            <a:r>
              <a:rPr lang="de-DE" sz="3200" dirty="0"/>
              <a:t> Verben: schenken, beschuldigen, vermieten</a:t>
            </a:r>
          </a:p>
        </p:txBody>
      </p:sp>
    </p:spTree>
    <p:extLst>
      <p:ext uri="{BB962C8B-B14F-4D97-AF65-F5344CB8AC3E}">
        <p14:creationId xmlns:p14="http://schemas.microsoft.com/office/powerpoint/2010/main" val="290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514350" indent="-514350">
              <a:buAutoNum type="romanLcPeriod"/>
            </a:pPr>
            <a:r>
              <a:rPr lang="de-DE" sz="3200" dirty="0"/>
              <a:t>Welche Arten von Valenz gibt es (3 Stück)?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logisch (einstellig, zweistellig, dreistellig)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semantisch (Agens, Patiens)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syntaktisch (Ergänzungen, Angaben) </a:t>
            </a:r>
          </a:p>
          <a:p>
            <a:pPr marL="0" indent="0">
              <a:buNone/>
            </a:pPr>
            <a:r>
              <a:rPr lang="de-DE" sz="3200" dirty="0"/>
              <a:t>j. „Wer tut etwas mit wem?“ – Welche drei Begriffe bezeichnen welche Teile dieser Frage?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Agens, Thema, Patiens</a:t>
            </a:r>
          </a:p>
        </p:txBody>
      </p:sp>
    </p:spTree>
    <p:extLst>
      <p:ext uri="{BB962C8B-B14F-4D97-AF65-F5344CB8AC3E}">
        <p14:creationId xmlns:p14="http://schemas.microsoft.com/office/powerpoint/2010/main" val="4276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k. Welche Proben (4 Stück) setzt der Tutor zur Unterscheidung von Ergänzungen und Angaben</a:t>
            </a:r>
          </a:p>
          <a:p>
            <a:pPr marL="0" indent="0">
              <a:buNone/>
            </a:pPr>
            <a:r>
              <a:rPr lang="de-DE" sz="3200" dirty="0"/>
              <a:t>ein?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Geschehen-Test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Ersetzungsprobe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Weglassprobe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Frageprobe</a:t>
            </a:r>
          </a:p>
        </p:txBody>
      </p:sp>
    </p:spTree>
    <p:extLst>
      <p:ext uri="{BB962C8B-B14F-4D97-AF65-F5344CB8AC3E}">
        <p14:creationId xmlns:p14="http://schemas.microsoft.com/office/powerpoint/2010/main" val="13519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l. In welchen Fällen können Präpositionalphrasen als Ergänzungen oder Angaben gelten?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als Angabe: fakultativ &amp; nicht regiert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als Ergänzung:</a:t>
            </a:r>
          </a:p>
          <a:p>
            <a:pPr marL="0" indent="0">
              <a:buNone/>
            </a:pPr>
            <a:r>
              <a:rPr lang="de-DE" sz="3200" dirty="0"/>
              <a:t>(i) eine bestimmte Präposition wird gefordert, vgl. denken an</a:t>
            </a:r>
          </a:p>
          <a:p>
            <a:pPr marL="0" indent="0">
              <a:buNone/>
            </a:pPr>
            <a:r>
              <a:rPr lang="de-DE" sz="3200" dirty="0"/>
              <a:t>(ii) keine bestimmte Präposition wird gefordert, z. B. legen auf, neben, unter…</a:t>
            </a:r>
          </a:p>
        </p:txBody>
      </p:sp>
    </p:spTree>
    <p:extLst>
      <p:ext uri="{BB962C8B-B14F-4D97-AF65-F5344CB8AC3E}">
        <p14:creationId xmlns:p14="http://schemas.microsoft.com/office/powerpoint/2010/main" val="40102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8.Valenztheorie: </a:t>
            </a:r>
            <a:r>
              <a:rPr lang="de-DE" dirty="0">
                <a:hlinkClick r:id="rId2"/>
              </a:rPr>
              <a:t>https://www.youtube.com/watch?v=7l8vSFk_oGg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m. Mit welcher Begründung bezeichnet der Tutor die PP „mit dem Präsidenten“ als </a:t>
            </a:r>
            <a:r>
              <a:rPr lang="de-DE" sz="3200"/>
              <a:t>eine Ergänzung </a:t>
            </a:r>
            <a:r>
              <a:rPr lang="de-DE" sz="3200" dirty="0"/>
              <a:t>im Satz „Das wird noch mit dem Präsidenten besprochen“?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fakultativ regiert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Infinitiv: etw. mit jmd. besprechen</a:t>
            </a:r>
          </a:p>
        </p:txBody>
      </p:sp>
    </p:spTree>
    <p:extLst>
      <p:ext uri="{BB962C8B-B14F-4D97-AF65-F5344CB8AC3E}">
        <p14:creationId xmlns:p14="http://schemas.microsoft.com/office/powerpoint/2010/main" val="31290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9. Welche Art von </a:t>
            </a:r>
            <a:r>
              <a:rPr lang="de-DE" sz="4000" dirty="0" err="1"/>
              <a:t>Ungrammatikalität</a:t>
            </a:r>
            <a:r>
              <a:rPr lang="de-DE" sz="4000" dirty="0"/>
              <a:t> liegt beim folgenden Werbeslogan vor?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„Wohnst du noch oder lebst du schon?“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Die vom Verb »wohnst« verlangte Ergänzung (valenznotwendige Ortsangabe) fehlt</a:t>
            </a:r>
          </a:p>
        </p:txBody>
      </p:sp>
    </p:spTree>
    <p:extLst>
      <p:ext uri="{BB962C8B-B14F-4D97-AF65-F5344CB8AC3E}">
        <p14:creationId xmlns:p14="http://schemas.microsoft.com/office/powerpoint/2010/main" val="414433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214"/>
          </a:xfrm>
        </p:spPr>
        <p:txBody>
          <a:bodyPr>
            <a:normAutofit fontScale="90000"/>
          </a:bodyPr>
          <a:lstStyle/>
          <a:p>
            <a:r>
              <a:rPr lang="de-DE" dirty="0"/>
              <a:t>Vergleichen Sie den deutschen Satz (f) mit dem englischen Äquivalent (g). Wie wird das indirekte Objekt im Englischen, wie wird es im Deutschen kodiert?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297"/>
            <a:ext cx="10515600" cy="376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f. Ich gebe dem Jungen das Buch. </a:t>
            </a:r>
          </a:p>
          <a:p>
            <a:pPr marL="0" indent="0">
              <a:buNone/>
            </a:pPr>
            <a:r>
              <a:rPr lang="de-DE" sz="3200" dirty="0"/>
              <a:t>g. I </a:t>
            </a:r>
            <a:r>
              <a:rPr lang="de-DE" sz="3200" dirty="0" err="1"/>
              <a:t>give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book</a:t>
            </a:r>
            <a:r>
              <a:rPr lang="de-DE" sz="3200" dirty="0"/>
              <a:t> to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boy</a:t>
            </a:r>
            <a:r>
              <a:rPr lang="de-DE" sz="3200" dirty="0"/>
              <a:t>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dem Jungen: Indirektes Objekt wird als NP im Dativ kodiert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to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boy</a:t>
            </a:r>
            <a:r>
              <a:rPr lang="de-DE" sz="3200" dirty="0"/>
              <a:t>: Indirektes Objekt wird als PP mit »to« kodiert</a:t>
            </a:r>
          </a:p>
        </p:txBody>
      </p:sp>
    </p:spTree>
    <p:extLst>
      <p:ext uri="{BB962C8B-B14F-4D97-AF65-F5344CB8AC3E}">
        <p14:creationId xmlns:p14="http://schemas.microsoft.com/office/powerpoint/2010/main" val="3630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0FD7-D3DB-5045-7893-16B020C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Bestimmen Sie die Funktionen aller Satzglieder in den folgenden Sätzen.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50385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LcPeriod"/>
            </a:pPr>
            <a:r>
              <a:rPr lang="de-DE" sz="3800" dirty="0"/>
              <a:t>Wegen der hohen Polizeipräsenz blieb der Drogenkurier in seinem Versteck. 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|</a:t>
            </a:r>
            <a:r>
              <a:rPr lang="de-DE" sz="3800" dirty="0"/>
              <a:t>Wegen der hohen Polizeipräsenz </a:t>
            </a:r>
            <a:r>
              <a:rPr lang="de-DE" sz="3800" dirty="0">
                <a:solidFill>
                  <a:schemeClr val="accent1"/>
                </a:solidFill>
              </a:rPr>
              <a:t>[adverbiale Bestimmung]</a:t>
            </a:r>
            <a:r>
              <a:rPr lang="de-DE" sz="3800" dirty="0"/>
              <a:t>| blieb</a:t>
            </a:r>
            <a:r>
              <a:rPr lang="de-DE" sz="3800" dirty="0">
                <a:solidFill>
                  <a:schemeClr val="accent1"/>
                </a:solidFill>
              </a:rPr>
              <a:t>[Prädikat]</a:t>
            </a:r>
            <a:r>
              <a:rPr lang="de-DE" sz="3800" dirty="0"/>
              <a:t>| der Drogenkurier</a:t>
            </a:r>
            <a:r>
              <a:rPr lang="de-DE" sz="3800" dirty="0">
                <a:solidFill>
                  <a:schemeClr val="accent1"/>
                </a:solidFill>
              </a:rPr>
              <a:t>[Subjekt]</a:t>
            </a:r>
            <a:r>
              <a:rPr lang="de-DE" sz="3800" dirty="0"/>
              <a:t>| in seinem Versteck</a:t>
            </a:r>
            <a:r>
              <a:rPr lang="de-DE" sz="3800" dirty="0">
                <a:solidFill>
                  <a:schemeClr val="accent1"/>
                </a:solidFill>
              </a:rPr>
              <a:t>[valenznotwendige adverbiale Bestimmung]</a:t>
            </a:r>
            <a:r>
              <a:rPr lang="de-DE" sz="3800" dirty="0"/>
              <a:t>|. </a:t>
            </a:r>
          </a:p>
          <a:p>
            <a:pPr marL="0" indent="0">
              <a:buNone/>
            </a:pPr>
            <a:r>
              <a:rPr lang="de-DE" sz="3800" dirty="0"/>
              <a:t>b. In seinem Lieblingsrestaurant bekommt der Mafiaboss „</a:t>
            </a:r>
            <a:r>
              <a:rPr lang="de-DE" sz="3800" dirty="0" err="1"/>
              <a:t>Fat</a:t>
            </a:r>
            <a:r>
              <a:rPr lang="de-DE" sz="3800" dirty="0"/>
              <a:t> Toni“ täglich Pizza auf Kosten des Hauses.</a:t>
            </a:r>
          </a:p>
          <a:p>
            <a:pPr marL="0" indent="0">
              <a:buNone/>
            </a:pPr>
            <a:r>
              <a:rPr lang="de-DE" sz="3800" dirty="0">
                <a:sym typeface="Wingdings" panose="05000000000000000000" pitchFamily="2" charset="2"/>
              </a:rPr>
              <a:t>|</a:t>
            </a:r>
            <a:r>
              <a:rPr lang="de-DE" sz="3800" dirty="0"/>
              <a:t>In seinem Lieblingsrestaurant</a:t>
            </a:r>
            <a:r>
              <a:rPr lang="de-DE" sz="3800" dirty="0">
                <a:solidFill>
                  <a:schemeClr val="accent1"/>
                </a:solidFill>
              </a:rPr>
              <a:t>[adverbiale Bestimmung]</a:t>
            </a:r>
            <a:r>
              <a:rPr lang="de-DE" sz="3800" dirty="0"/>
              <a:t>| bekommt</a:t>
            </a:r>
            <a:r>
              <a:rPr lang="de-DE" sz="3800" dirty="0">
                <a:solidFill>
                  <a:schemeClr val="accent1"/>
                </a:solidFill>
              </a:rPr>
              <a:t>[Prädikat]</a:t>
            </a:r>
            <a:r>
              <a:rPr lang="de-DE" sz="3800" dirty="0"/>
              <a:t>| der Mafiaboss „</a:t>
            </a:r>
            <a:r>
              <a:rPr lang="de-DE" sz="3800" dirty="0" err="1"/>
              <a:t>Fat</a:t>
            </a:r>
            <a:r>
              <a:rPr lang="de-DE" sz="3800" dirty="0"/>
              <a:t> Toni“ </a:t>
            </a:r>
            <a:r>
              <a:rPr lang="de-DE" sz="3800" dirty="0">
                <a:solidFill>
                  <a:schemeClr val="accent1"/>
                </a:solidFill>
              </a:rPr>
              <a:t>[Subjekt]</a:t>
            </a:r>
            <a:r>
              <a:rPr lang="de-DE" sz="3800" dirty="0"/>
              <a:t>| täglich </a:t>
            </a:r>
            <a:r>
              <a:rPr lang="de-DE" sz="3800" dirty="0">
                <a:solidFill>
                  <a:schemeClr val="accent1"/>
                </a:solidFill>
              </a:rPr>
              <a:t>[adverbiale Bestimmung]</a:t>
            </a:r>
            <a:r>
              <a:rPr lang="de-DE" sz="3800" dirty="0"/>
              <a:t>|Pizza </a:t>
            </a:r>
            <a:r>
              <a:rPr lang="de-DE" sz="3800" dirty="0">
                <a:solidFill>
                  <a:schemeClr val="accent1"/>
                </a:solidFill>
              </a:rPr>
              <a:t>[direktes Objekt]</a:t>
            </a:r>
            <a:r>
              <a:rPr lang="de-DE" sz="3800" dirty="0"/>
              <a:t>|auf Kosten des Hauses </a:t>
            </a:r>
            <a:r>
              <a:rPr lang="de-DE" sz="3800" dirty="0">
                <a:solidFill>
                  <a:schemeClr val="accent1"/>
                </a:solidFill>
              </a:rPr>
              <a:t>[adverbiale Bestimmung]</a:t>
            </a:r>
            <a:r>
              <a:rPr lang="de-DE" sz="3800" dirty="0"/>
              <a:t>|.</a:t>
            </a:r>
          </a:p>
          <a:p>
            <a:pPr marL="0" indent="0">
              <a:buNone/>
            </a:pPr>
            <a:endParaRPr lang="de-DE" sz="3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9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625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c. Eines Morgens erwachte Gregor wie sonst auch immer.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|Eines Morgens </a:t>
            </a:r>
            <a:r>
              <a:rPr lang="de-DE" sz="3200" dirty="0">
                <a:solidFill>
                  <a:schemeClr val="accent1"/>
                </a:solidFill>
              </a:rPr>
              <a:t>[adverbiale Bestimmung]</a:t>
            </a:r>
            <a:r>
              <a:rPr lang="de-DE" sz="3200" dirty="0"/>
              <a:t>| erwachte</a:t>
            </a:r>
            <a:r>
              <a:rPr lang="de-DE" sz="3200" dirty="0">
                <a:solidFill>
                  <a:schemeClr val="accent1"/>
                </a:solidFill>
              </a:rPr>
              <a:t>[Prädikat]</a:t>
            </a:r>
            <a:r>
              <a:rPr lang="de-DE" sz="3200" dirty="0"/>
              <a:t>|Gregor</a:t>
            </a:r>
            <a:r>
              <a:rPr lang="de-DE" sz="3200" dirty="0">
                <a:solidFill>
                  <a:schemeClr val="accent1"/>
                </a:solidFill>
              </a:rPr>
              <a:t> [Subjekt]</a:t>
            </a:r>
            <a:r>
              <a:rPr lang="de-DE" sz="3200" dirty="0"/>
              <a:t>| wie sonst auch immer </a:t>
            </a:r>
            <a:r>
              <a:rPr lang="de-DE" sz="3200" dirty="0">
                <a:solidFill>
                  <a:schemeClr val="accent1"/>
                </a:solidFill>
              </a:rPr>
              <a:t>[adverbiale Bestimmung]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/>
              <a:t>d. Er war jedoch in einen Käfer verwandelt worden.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|Er </a:t>
            </a:r>
            <a:r>
              <a:rPr lang="de-DE" sz="3200" dirty="0">
                <a:solidFill>
                  <a:schemeClr val="accent1"/>
                </a:solidFill>
              </a:rPr>
              <a:t>[Subjekt]</a:t>
            </a:r>
            <a:r>
              <a:rPr lang="de-DE" sz="3200" dirty="0"/>
              <a:t> |war </a:t>
            </a:r>
            <a:r>
              <a:rPr lang="de-DE" sz="3200" dirty="0">
                <a:solidFill>
                  <a:schemeClr val="accent1"/>
                </a:solidFill>
              </a:rPr>
              <a:t>[Präd.1/2]</a:t>
            </a:r>
            <a:r>
              <a:rPr lang="de-DE" sz="3200" dirty="0"/>
              <a:t>|jedoch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adv.B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|in einen Käfer </a:t>
            </a:r>
            <a:r>
              <a:rPr lang="de-DE" sz="3200" dirty="0">
                <a:solidFill>
                  <a:schemeClr val="accent1"/>
                </a:solidFill>
              </a:rPr>
              <a:t>[Objekt]</a:t>
            </a:r>
            <a:r>
              <a:rPr lang="de-DE" sz="3200" dirty="0"/>
              <a:t>|verwandelt worden</a:t>
            </a:r>
            <a:r>
              <a:rPr lang="de-DE" sz="3200" dirty="0">
                <a:solidFill>
                  <a:schemeClr val="accent1"/>
                </a:solidFill>
              </a:rPr>
              <a:t>[Präd.2/2]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/>
              <a:t>e. Stirner ist sich selbst der Nächste.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e. |Stirner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 ist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|sich selbst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ind.Obj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|der Nächste</a:t>
            </a:r>
            <a:r>
              <a:rPr lang="de-DE" sz="3200" dirty="0">
                <a:solidFill>
                  <a:schemeClr val="accent1"/>
                </a:solidFill>
              </a:rPr>
              <a:t>[Prädikativ]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/>
              <a:t>f. Das Argument entbehrt jeglicher Logik.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|Das Argument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|entbehrt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|jeglicher Logik </a:t>
            </a:r>
            <a:r>
              <a:rPr lang="de-DE" sz="3200" dirty="0">
                <a:solidFill>
                  <a:schemeClr val="accent1"/>
                </a:solidFill>
              </a:rPr>
              <a:t>[Obj.]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709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868"/>
            <a:ext cx="10515600" cy="6036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g. </a:t>
            </a:r>
            <a:r>
              <a:rPr lang="de-DE" sz="3200" dirty="0"/>
              <a:t>Der Literatur erwies Grass einen großen Dienst.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Der Literatur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indir</a:t>
            </a:r>
            <a:r>
              <a:rPr lang="de-DE" sz="3200" dirty="0">
                <a:solidFill>
                  <a:schemeClr val="accent1"/>
                </a:solidFill>
              </a:rPr>
              <a:t>. Obj.]</a:t>
            </a:r>
            <a:r>
              <a:rPr lang="de-DE" sz="3200" dirty="0"/>
              <a:t>|erwies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/>
              <a:t>.</a:t>
            </a:r>
            <a:r>
              <a:rPr lang="de-DE" sz="3200" dirty="0">
                <a:solidFill>
                  <a:schemeClr val="accent1"/>
                </a:solidFill>
              </a:rPr>
              <a:t>]</a:t>
            </a:r>
            <a:r>
              <a:rPr lang="de-DE" sz="3200" dirty="0"/>
              <a:t>|Grass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]</a:t>
            </a:r>
            <a:r>
              <a:rPr lang="de-DE" sz="3200" dirty="0"/>
              <a:t>|einen großen Dienst </a:t>
            </a:r>
            <a:r>
              <a:rPr lang="de-DE" sz="3200" dirty="0">
                <a:solidFill>
                  <a:schemeClr val="accent1"/>
                </a:solidFill>
              </a:rPr>
              <a:t>[dir. Obj.]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h. Rolf lehrt seine Studenten Flexionsmorphologie.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</a:t>
            </a:r>
            <a:r>
              <a:rPr lang="de-DE" sz="3200" dirty="0"/>
              <a:t>Rolf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|lehrt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|seine Studenten </a:t>
            </a:r>
            <a:r>
              <a:rPr lang="de-DE" sz="3200" dirty="0">
                <a:solidFill>
                  <a:schemeClr val="accent1"/>
                </a:solidFill>
              </a:rPr>
              <a:t>[Obj. 1]</a:t>
            </a:r>
            <a:r>
              <a:rPr lang="de-DE" sz="3200" dirty="0"/>
              <a:t>|Flexionsmorphologie </a:t>
            </a:r>
            <a:r>
              <a:rPr lang="de-DE" sz="3200" dirty="0">
                <a:solidFill>
                  <a:schemeClr val="accent1"/>
                </a:solidFill>
              </a:rPr>
              <a:t>[Obj. 2]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i. In der Bibliothek war Faustus überwältigt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|In der Bibliothek </a:t>
            </a:r>
            <a:r>
              <a:rPr lang="de-DE" sz="3200" dirty="0">
                <a:solidFill>
                  <a:schemeClr val="accent1"/>
                </a:solidFill>
              </a:rPr>
              <a:t>[adv. B.]</a:t>
            </a:r>
            <a:r>
              <a:rPr lang="de-DE" sz="3200" dirty="0"/>
              <a:t>|war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1/2]</a:t>
            </a:r>
            <a:r>
              <a:rPr lang="de-DE" sz="3200" dirty="0"/>
              <a:t>|Faustus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 überwältigt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2/2]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/>
              <a:t>j. Unter dem Wetter litten alle Studenten.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|U</a:t>
            </a:r>
            <a:r>
              <a:rPr lang="de-DE" sz="3200" dirty="0"/>
              <a:t>nter dem Wetter </a:t>
            </a:r>
            <a:r>
              <a:rPr lang="de-DE" sz="3200" dirty="0">
                <a:solidFill>
                  <a:schemeClr val="accent1"/>
                </a:solidFill>
              </a:rPr>
              <a:t>[Obj.]</a:t>
            </a:r>
            <a:r>
              <a:rPr lang="de-DE" sz="3200" dirty="0"/>
              <a:t>|litten </a:t>
            </a:r>
            <a:r>
              <a:rPr lang="de-DE" sz="3200" dirty="0">
                <a:solidFill>
                  <a:schemeClr val="accent1"/>
                </a:solidFill>
              </a:rPr>
              <a:t>[Prädikat]</a:t>
            </a:r>
            <a:r>
              <a:rPr lang="de-DE" sz="3200" dirty="0"/>
              <a:t>|alle Studenten </a:t>
            </a:r>
            <a:r>
              <a:rPr lang="de-DE" sz="3200" dirty="0">
                <a:solidFill>
                  <a:schemeClr val="accent1"/>
                </a:solidFill>
              </a:rPr>
              <a:t>[Subjekt]</a:t>
            </a:r>
            <a:r>
              <a:rPr lang="de-DE" sz="3200" dirty="0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27857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k. Man muss die Neugeborenen betrauern und die Toten beneiden. 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|M</a:t>
            </a:r>
            <a:r>
              <a:rPr lang="de-DE" sz="3200" dirty="0"/>
              <a:t>an </a:t>
            </a:r>
            <a:r>
              <a:rPr lang="de-DE" sz="3200" dirty="0">
                <a:solidFill>
                  <a:schemeClr val="accent1"/>
                </a:solidFill>
              </a:rPr>
              <a:t>[Subjekt]</a:t>
            </a:r>
            <a:r>
              <a:rPr lang="de-DE" sz="3200" dirty="0"/>
              <a:t>| muss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1/3]</a:t>
            </a:r>
            <a:r>
              <a:rPr lang="de-DE" sz="3200" dirty="0"/>
              <a:t>| die Neugeborenen </a:t>
            </a:r>
            <a:r>
              <a:rPr lang="de-DE" sz="3200" dirty="0">
                <a:solidFill>
                  <a:schemeClr val="accent1"/>
                </a:solidFill>
              </a:rPr>
              <a:t>[dir. Obj.]</a:t>
            </a:r>
            <a:r>
              <a:rPr lang="de-DE" sz="3200" dirty="0"/>
              <a:t>| betrauern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2/3]</a:t>
            </a:r>
            <a:r>
              <a:rPr lang="de-DE" sz="3200" dirty="0"/>
              <a:t>| und </a:t>
            </a:r>
            <a:r>
              <a:rPr lang="de-DE" sz="3200" dirty="0">
                <a:solidFill>
                  <a:schemeClr val="accent1"/>
                </a:solidFill>
              </a:rPr>
              <a:t>[koordinierende Konj.]</a:t>
            </a:r>
            <a:r>
              <a:rPr lang="de-DE" sz="3200" dirty="0"/>
              <a:t>|die Toten </a:t>
            </a:r>
            <a:r>
              <a:rPr lang="de-DE" sz="3200" dirty="0">
                <a:solidFill>
                  <a:schemeClr val="accent1"/>
                </a:solidFill>
              </a:rPr>
              <a:t>[dir. Obj.]</a:t>
            </a:r>
            <a:r>
              <a:rPr lang="de-DE" sz="3200" dirty="0"/>
              <a:t>| beneiden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 3/3]</a:t>
            </a:r>
            <a:r>
              <a:rPr lang="de-DE" sz="3200" dirty="0"/>
              <a:t>|. </a:t>
            </a:r>
          </a:p>
          <a:p>
            <a:pPr marL="0" indent="0">
              <a:buNone/>
            </a:pPr>
            <a:r>
              <a:rPr lang="de-DE" sz="3200" dirty="0"/>
              <a:t>l. Die Monarchie bleibt das größte Problem.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|D</a:t>
            </a:r>
            <a:r>
              <a:rPr lang="de-DE" sz="3200" dirty="0"/>
              <a:t>ie Monarchie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|bleibt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 </a:t>
            </a:r>
            <a:r>
              <a:rPr lang="de-DE" sz="3200" dirty="0"/>
              <a:t>|das größte Problem </a:t>
            </a:r>
            <a:r>
              <a:rPr lang="de-DE" sz="3200" dirty="0">
                <a:solidFill>
                  <a:schemeClr val="accent1"/>
                </a:solidFill>
              </a:rPr>
              <a:t>[Prädikativ]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m. Der fleißigste Student wurde Max.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|D</a:t>
            </a:r>
            <a:r>
              <a:rPr lang="de-DE" sz="3200" dirty="0"/>
              <a:t>er fleißigste Student </a:t>
            </a:r>
            <a:r>
              <a:rPr lang="de-DE" sz="3200" dirty="0">
                <a:solidFill>
                  <a:schemeClr val="accent1"/>
                </a:solidFill>
              </a:rPr>
              <a:t>[Prädikativ]</a:t>
            </a:r>
            <a:r>
              <a:rPr lang="de-DE" sz="3200" dirty="0"/>
              <a:t>|wurde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 </a:t>
            </a:r>
            <a:r>
              <a:rPr lang="de-DE" sz="3200" dirty="0"/>
              <a:t>|Max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6317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9DE0F-BED8-B3E5-4745-6CC5AE06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515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n. Die Darbietung des Zauberers beeindruckte Mario.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|D</a:t>
            </a:r>
            <a:r>
              <a:rPr lang="de-DE" sz="3200" dirty="0"/>
              <a:t>ie Darbietung des Zauberers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|beeindruckte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|Mario </a:t>
            </a:r>
            <a:r>
              <a:rPr lang="de-DE" sz="3200" dirty="0">
                <a:solidFill>
                  <a:schemeClr val="accent1"/>
                </a:solidFill>
              </a:rPr>
              <a:t>[dir. Obj.]</a:t>
            </a:r>
            <a:r>
              <a:rPr lang="de-DE" sz="3200" dirty="0"/>
              <a:t>|.</a:t>
            </a:r>
          </a:p>
          <a:p>
            <a:pPr marL="0" indent="0">
              <a:buNone/>
            </a:pPr>
            <a:r>
              <a:rPr lang="de-DE" sz="3200" dirty="0"/>
              <a:t>o. Der kerngesunde Fritz wanderte gestern trotz des widrigen Wetters mit seiner Oma durch den Park.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|D</a:t>
            </a:r>
            <a:r>
              <a:rPr lang="de-DE" sz="3200" dirty="0"/>
              <a:t>er kerngesunde Fritz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Subj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|wanderte </a:t>
            </a:r>
            <a:r>
              <a:rPr lang="de-DE" sz="3200" dirty="0">
                <a:solidFill>
                  <a:schemeClr val="accent1"/>
                </a:solidFill>
              </a:rPr>
              <a:t>[</a:t>
            </a:r>
            <a:r>
              <a:rPr lang="de-DE" sz="3200" dirty="0" err="1">
                <a:solidFill>
                  <a:schemeClr val="accent1"/>
                </a:solidFill>
              </a:rPr>
              <a:t>Präd</a:t>
            </a:r>
            <a:r>
              <a:rPr lang="de-DE" sz="3200" dirty="0">
                <a:solidFill>
                  <a:schemeClr val="accent1"/>
                </a:solidFill>
              </a:rPr>
              <a:t>.]</a:t>
            </a:r>
            <a:r>
              <a:rPr lang="de-DE" sz="3200" dirty="0"/>
              <a:t>|gestern </a:t>
            </a:r>
            <a:r>
              <a:rPr lang="de-DE" sz="3200" dirty="0">
                <a:solidFill>
                  <a:schemeClr val="accent1"/>
                </a:solidFill>
              </a:rPr>
              <a:t>[adv. B.]</a:t>
            </a:r>
            <a:r>
              <a:rPr lang="de-DE" sz="3200" dirty="0"/>
              <a:t>| trotz des widrigen Wetters </a:t>
            </a:r>
            <a:r>
              <a:rPr lang="de-DE" sz="3200" dirty="0">
                <a:solidFill>
                  <a:schemeClr val="accent1"/>
                </a:solidFill>
              </a:rPr>
              <a:t>[adv. B.]</a:t>
            </a:r>
            <a:r>
              <a:rPr lang="de-DE" sz="3200" dirty="0"/>
              <a:t>|mit seiner Oma </a:t>
            </a:r>
            <a:r>
              <a:rPr lang="de-DE" sz="3200" dirty="0">
                <a:solidFill>
                  <a:schemeClr val="accent1"/>
                </a:solidFill>
              </a:rPr>
              <a:t>[adv. B.] </a:t>
            </a:r>
            <a:r>
              <a:rPr lang="de-DE" sz="3200" dirty="0"/>
              <a:t>|durch den Park </a:t>
            </a:r>
            <a:r>
              <a:rPr lang="de-DE" sz="3200" dirty="0">
                <a:solidFill>
                  <a:schemeClr val="accent1"/>
                </a:solidFill>
              </a:rPr>
              <a:t>[adv. B.]</a:t>
            </a:r>
            <a:r>
              <a:rPr lang="de-DE" sz="3200" dirty="0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8767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69C36-A61C-42B6-9B65-F31C303CC847}"/>
</file>

<file path=customXml/itemProps2.xml><?xml version="1.0" encoding="utf-8"?>
<ds:datastoreItem xmlns:ds="http://schemas.openxmlformats.org/officeDocument/2006/customXml" ds:itemID="{D140E382-D076-48EB-AA5C-3EEA6A4B424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Microsoft Office PowerPoint</Application>
  <PresentationFormat>Breitbild</PresentationFormat>
  <Paragraphs>245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</vt:lpstr>
      <vt:lpstr>Besprechung Übungsblatt 7</vt:lpstr>
      <vt:lpstr>1. Bestimmen Sie in den folgenden Sätzen die Subjekte und Objekte. Geben Sie bei den Objekten auch die Art des Objekts an.</vt:lpstr>
      <vt:lpstr>1. Bestimmen Sie in den folgenden Sätzen die Subjekte und Objekte. Geben Sie bei den Objekten auch die Art des Objekts an.</vt:lpstr>
      <vt:lpstr>Vergleichen Sie den deutschen Satz (f) mit dem englischen Äquivalent (g). Wie wird das indirekte Objekt im Englischen, wie wird es im Deutschen kodiert?</vt:lpstr>
      <vt:lpstr>2. Bestimmen Sie die Funktionen aller Satzglieder in den folgenden Sätzen.</vt:lpstr>
      <vt:lpstr>PowerPoint-Präsentation</vt:lpstr>
      <vt:lpstr>PowerPoint-Präsentation</vt:lpstr>
      <vt:lpstr>PowerPoint-Präsentation</vt:lpstr>
      <vt:lpstr>PowerPoint-Präsentation</vt:lpstr>
      <vt:lpstr>Bestimmen Sie in folgenden Sätzen die Satzglieder und ihre Funktionen. Welche Elemente fungieren als Attribute?</vt:lpstr>
      <vt:lpstr>PowerPoint-Präsentation</vt:lpstr>
      <vt:lpstr>PowerPoint-Präsentation</vt:lpstr>
      <vt:lpstr>PowerPoint-Präsentation</vt:lpstr>
      <vt:lpstr>3. Analysieren Sie die folgende komplexe NP. Welche Attributtypen treten auf?</vt:lpstr>
      <vt:lpstr>4. Bestimmen Sie die Satzgliedfunktionen der fettgedruckten Phrasen. Welches Wort ist jeweils der Kopf der Phrase?</vt:lpstr>
      <vt:lpstr>4. Bestimmen Sie die Satzgliedfunktionen der fettgedruckten Phrasen. Welches Wort ist jeweils der Kopf der Phrase?</vt:lpstr>
      <vt:lpstr>4. Bestimmen Sie die Satzgliedfunktionen der fettgedruckten Phrasen. Welches Wort ist jeweils der Kopf der Phrase?</vt:lpstr>
      <vt:lpstr>4. Bestimmen Sie die Satzgliedfunktionen der fettgedruckten Phrasen. Welches Wort ist jeweils der Kopf der Phrase?</vt:lpstr>
      <vt:lpstr>4. Bestimmen Sie die Satzgliedfunktionen der fettgedruckten Phrasen. Welches Wort ist jeweils der Kopf der Phrase?</vt:lpstr>
      <vt:lpstr>4. Bestimmen Sie die Satzgliedfunktionen der fettgedruckten Phrasen. Welches Wort ist jeweils der Kopf der Phrase?</vt:lpstr>
      <vt:lpstr>5. Identifizieren Sie alle Subjekte in den folgenden Sätzen, insbesondere auch in den Nebensätzen. </vt:lpstr>
      <vt:lpstr>5. Identifizieren Sie alle Subjekte in den folgenden Sätzen, insbesondere auch in den Nebensätzen. </vt:lpstr>
      <vt:lpstr>5. Identifizieren Sie alle Subjekte in den folgenden Sätzen, insbesondere auch in den Nebensätzen. </vt:lpstr>
      <vt:lpstr>5. Identifizieren Sie alle Subjekte in den folgenden Sätzen, insbesondere auch in den Nebensätzen. </vt:lpstr>
      <vt:lpstr>6. Analysieren Sie, ob die unterstrichenen Phrasen in folgenden Sätzen die Funktion von Objekten oder von Adverbialen haben.</vt:lpstr>
      <vt:lpstr>6. Analysieren Sie, ob die unterstrichenen Phrasen in folgenden Sätzen die Funktion von Objekten oder von Adverbialen haben.</vt:lpstr>
      <vt:lpstr>6. Analysieren Sie, ob die unterstrichenen Phrasen in folgenden Sätzen die Funktion von Objekten oder von Adverbialen haben.</vt:lpstr>
      <vt:lpstr>7. Geben Sie die syntaktischen Funktionen der Präpositionalphrasen in den folgenden Sätzen an.</vt:lpstr>
      <vt:lpstr>7. Geben Sie die syntaktischen Funktionen der Präpositionalphrasen in den folgenden Sätzen an.</vt:lpstr>
      <vt:lpstr>7. Geben Sie die syntaktischen Funktionen der Präpositionalphrasen in den folgenden Sätzen an.</vt:lpstr>
      <vt:lpstr>7. Geben Sie die syntaktischen Funktionen der Präpositionalphrasen in den folgenden Sätzen an.</vt:lpstr>
      <vt:lpstr>8.Valenztheorie: https://www.youtube.com/watch?v=7l8vSFk_oGg </vt:lpstr>
      <vt:lpstr>8.Valenztheorie: https://www.youtube.com/watch?v=7l8vSFk_oGg </vt:lpstr>
      <vt:lpstr>8.Valenztheorie: https://www.youtube.com/watch?v=7l8vSFk_oGg </vt:lpstr>
      <vt:lpstr>8.Valenztheorie: https://www.youtube.com/watch?v=7l8vSFk_oGg </vt:lpstr>
      <vt:lpstr>8.Valenztheorie: https://www.youtube.com/watch?v=7l8vSFk_oGg </vt:lpstr>
      <vt:lpstr>8.Valenztheorie: https://www.youtube.com/watch?v=7l8vSFk_oGg </vt:lpstr>
      <vt:lpstr>8.Valenztheorie: https://www.youtube.com/watch?v=7l8vSFk_oGg </vt:lpstr>
      <vt:lpstr>9. Welche Art von Ungrammatikalität liegt beim folgenden Werbeslogan vor?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6</cp:revision>
  <dcterms:created xsi:type="dcterms:W3CDTF">2022-11-09T13:28:51Z</dcterms:created>
  <dcterms:modified xsi:type="dcterms:W3CDTF">2023-01-05T12:57:14Z</dcterms:modified>
</cp:coreProperties>
</file>