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4" r:id="rId6"/>
    <p:sldId id="320" r:id="rId7"/>
    <p:sldId id="295" r:id="rId8"/>
    <p:sldId id="322" r:id="rId9"/>
    <p:sldId id="323" r:id="rId10"/>
    <p:sldId id="296" r:id="rId11"/>
    <p:sldId id="298" r:id="rId12"/>
    <p:sldId id="301" r:id="rId13"/>
    <p:sldId id="300" r:id="rId14"/>
    <p:sldId id="299" r:id="rId15"/>
    <p:sldId id="302" r:id="rId16"/>
    <p:sldId id="324" r:id="rId17"/>
    <p:sldId id="325" r:id="rId18"/>
    <p:sldId id="304" r:id="rId19"/>
    <p:sldId id="305" r:id="rId20"/>
    <p:sldId id="306" r:id="rId21"/>
    <p:sldId id="326" r:id="rId22"/>
    <p:sldId id="327" r:id="rId23"/>
    <p:sldId id="29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6A680-CD92-4D8F-B66B-6680480A5D79}" v="2" dt="2023-01-19T12:55:39.917"/>
    <p1510:client id="{79328604-4222-4D75-8253-475C220724F6}" v="43" dt="2023-01-12T14:15:10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 Christina van Leeuwen" userId="S::java00001@uni-saarland.de::1c2af396-a204-4ee5-81f6-33eca6041c02" providerId="AD" clId="Web-{0DF6A680-CD92-4D8F-B66B-6680480A5D79}"/>
    <pc:docChg chg="modSld">
      <pc:chgData name="Jana Christina van Leeuwen" userId="S::java00001@uni-saarland.de::1c2af396-a204-4ee5-81f6-33eca6041c02" providerId="AD" clId="Web-{0DF6A680-CD92-4D8F-B66B-6680480A5D79}" dt="2023-01-19T12:55:39.917" v="1" actId="1076"/>
      <pc:docMkLst>
        <pc:docMk/>
      </pc:docMkLst>
      <pc:sldChg chg="modSp">
        <pc:chgData name="Jana Christina van Leeuwen" userId="S::java00001@uni-saarland.de::1c2af396-a204-4ee5-81f6-33eca6041c02" providerId="AD" clId="Web-{0DF6A680-CD92-4D8F-B66B-6680480A5D79}" dt="2023-01-19T12:55:39.917" v="1" actId="1076"/>
        <pc:sldMkLst>
          <pc:docMk/>
          <pc:sldMk cId="3347683516" sldId="326"/>
        </pc:sldMkLst>
        <pc:picChg chg="mod">
          <ac:chgData name="Jana Christina van Leeuwen" userId="S::java00001@uni-saarland.de::1c2af396-a204-4ee5-81f6-33eca6041c02" providerId="AD" clId="Web-{0DF6A680-CD92-4D8F-B66B-6680480A5D79}" dt="2023-01-19T12:55:39.917" v="1" actId="1076"/>
          <ac:picMkLst>
            <pc:docMk/>
            <pc:sldMk cId="3347683516" sldId="326"/>
            <ac:picMk id="17" creationId="{AA27884E-3697-FCDA-8C07-3DCDFD563122}"/>
          </ac:picMkLst>
        </pc:picChg>
      </pc:sldChg>
    </pc:docChg>
  </pc:docChgLst>
  <pc:docChgLst>
    <pc:chgData name="Antonia Wilhelm" userId="fd3b68dd8ed20a8e" providerId="LiveId" clId="{79328604-4222-4D75-8253-475C220724F6}"/>
    <pc:docChg chg="custSel modSld">
      <pc:chgData name="Antonia Wilhelm" userId="fd3b68dd8ed20a8e" providerId="LiveId" clId="{79328604-4222-4D75-8253-475C220724F6}" dt="2023-01-12T14:15:10.302" v="60"/>
      <pc:docMkLst>
        <pc:docMk/>
      </pc:docMkLst>
      <pc:sldChg chg="modSp modAnim">
        <pc:chgData name="Antonia Wilhelm" userId="fd3b68dd8ed20a8e" providerId="LiveId" clId="{79328604-4222-4D75-8253-475C220724F6}" dt="2023-01-11T18:49:36.593" v="6" actId="20577"/>
        <pc:sldMkLst>
          <pc:docMk/>
          <pc:sldMk cId="2727022277" sldId="296"/>
        </pc:sldMkLst>
        <pc:spChg chg="mod">
          <ac:chgData name="Antonia Wilhelm" userId="fd3b68dd8ed20a8e" providerId="LiveId" clId="{79328604-4222-4D75-8253-475C220724F6}" dt="2023-01-11T18:49:36.593" v="6" actId="20577"/>
          <ac:spMkLst>
            <pc:docMk/>
            <pc:sldMk cId="2727022277" sldId="296"/>
            <ac:spMk id="3" creationId="{F892C636-7426-6C17-AC26-A123256189D4}"/>
          </ac:spMkLst>
        </pc:spChg>
      </pc:sldChg>
      <pc:sldChg chg="modSp mod modAnim">
        <pc:chgData name="Antonia Wilhelm" userId="fd3b68dd8ed20a8e" providerId="LiveId" clId="{79328604-4222-4D75-8253-475C220724F6}" dt="2023-01-11T18:59:15.964" v="36" actId="27636"/>
        <pc:sldMkLst>
          <pc:docMk/>
          <pc:sldMk cId="2483289905" sldId="299"/>
        </pc:sldMkLst>
        <pc:spChg chg="mod">
          <ac:chgData name="Antonia Wilhelm" userId="fd3b68dd8ed20a8e" providerId="LiveId" clId="{79328604-4222-4D75-8253-475C220724F6}" dt="2023-01-11T18:59:15.964" v="36" actId="27636"/>
          <ac:spMkLst>
            <pc:docMk/>
            <pc:sldMk cId="2483289905" sldId="299"/>
            <ac:spMk id="8" creationId="{0B2690D7-1941-10B4-B807-4F37EAD08B0D}"/>
          </ac:spMkLst>
        </pc:spChg>
      </pc:sldChg>
      <pc:sldChg chg="addSp delSp modSp mod delAnim modAnim">
        <pc:chgData name="Antonia Wilhelm" userId="fd3b68dd8ed20a8e" providerId="LiveId" clId="{79328604-4222-4D75-8253-475C220724F6}" dt="2023-01-12T14:14:49.787" v="58"/>
        <pc:sldMkLst>
          <pc:docMk/>
          <pc:sldMk cId="1889219570" sldId="306"/>
        </pc:sldMkLst>
        <pc:picChg chg="add mod">
          <ac:chgData name="Antonia Wilhelm" userId="fd3b68dd8ed20a8e" providerId="LiveId" clId="{79328604-4222-4D75-8253-475C220724F6}" dt="2023-01-11T22:13:19.676" v="52" actId="1076"/>
          <ac:picMkLst>
            <pc:docMk/>
            <pc:sldMk cId="1889219570" sldId="306"/>
            <ac:picMk id="4" creationId="{0892A407-22FF-EC39-1E4A-CE2C4C9148D5}"/>
          </ac:picMkLst>
        </pc:picChg>
        <pc:picChg chg="del">
          <ac:chgData name="Antonia Wilhelm" userId="fd3b68dd8ed20a8e" providerId="LiveId" clId="{79328604-4222-4D75-8253-475C220724F6}" dt="2023-01-11T22:13:00.271" v="46" actId="478"/>
          <ac:picMkLst>
            <pc:docMk/>
            <pc:sldMk cId="1889219570" sldId="306"/>
            <ac:picMk id="11" creationId="{23AA43A8-A9EA-F61C-B4C8-E16E8EB6595E}"/>
          </ac:picMkLst>
        </pc:picChg>
      </pc:sldChg>
      <pc:sldChg chg="modSp mod modAnim">
        <pc:chgData name="Antonia Wilhelm" userId="fd3b68dd8ed20a8e" providerId="LiveId" clId="{79328604-4222-4D75-8253-475C220724F6}" dt="2023-01-11T18:49:00.853" v="5" actId="20577"/>
        <pc:sldMkLst>
          <pc:docMk/>
          <pc:sldMk cId="294851865" sldId="323"/>
        </pc:sldMkLst>
        <pc:spChg chg="mod">
          <ac:chgData name="Antonia Wilhelm" userId="fd3b68dd8ed20a8e" providerId="LiveId" clId="{79328604-4222-4D75-8253-475C220724F6}" dt="2023-01-11T18:49:00.853" v="5" actId="20577"/>
          <ac:spMkLst>
            <pc:docMk/>
            <pc:sldMk cId="294851865" sldId="323"/>
            <ac:spMk id="3" creationId="{F892C636-7426-6C17-AC26-A123256189D4}"/>
          </ac:spMkLst>
        </pc:spChg>
      </pc:sldChg>
      <pc:sldChg chg="addSp delSp modSp mod delAnim modAnim">
        <pc:chgData name="Antonia Wilhelm" userId="fd3b68dd8ed20a8e" providerId="LiveId" clId="{79328604-4222-4D75-8253-475C220724F6}" dt="2023-01-12T14:15:10.302" v="60"/>
        <pc:sldMkLst>
          <pc:docMk/>
          <pc:sldMk cId="3347683516" sldId="326"/>
        </pc:sldMkLst>
        <pc:picChg chg="add mod">
          <ac:chgData name="Antonia Wilhelm" userId="fd3b68dd8ed20a8e" providerId="LiveId" clId="{79328604-4222-4D75-8253-475C220724F6}" dt="2023-01-11T22:13:43.730" v="57" actId="1076"/>
          <ac:picMkLst>
            <pc:docMk/>
            <pc:sldMk cId="3347683516" sldId="326"/>
            <ac:picMk id="4" creationId="{7A81BD90-C9DC-5DF8-498E-6E034DFC61CB}"/>
          </ac:picMkLst>
        </pc:picChg>
        <pc:picChg chg="del">
          <ac:chgData name="Antonia Wilhelm" userId="fd3b68dd8ed20a8e" providerId="LiveId" clId="{79328604-4222-4D75-8253-475C220724F6}" dt="2023-01-11T19:17:48.821" v="37" actId="478"/>
          <ac:picMkLst>
            <pc:docMk/>
            <pc:sldMk cId="3347683516" sldId="326"/>
            <ac:picMk id="10" creationId="{B5AF558C-3F13-69B1-AB46-57B0AB3062BB}"/>
          </ac:picMkLst>
        </pc:picChg>
        <pc:picChg chg="del mod">
          <ac:chgData name="Antonia Wilhelm" userId="fd3b68dd8ed20a8e" providerId="LiveId" clId="{79328604-4222-4D75-8253-475C220724F6}" dt="2023-01-11T22:13:27.561" v="53" actId="478"/>
          <ac:picMkLst>
            <pc:docMk/>
            <pc:sldMk cId="3347683516" sldId="326"/>
            <ac:picMk id="13" creationId="{5CE56B0E-131C-7BD9-1A2F-7A9B6C9799CC}"/>
          </ac:picMkLst>
        </pc:picChg>
        <pc:picChg chg="add del mod">
          <ac:chgData name="Antonia Wilhelm" userId="fd3b68dd8ed20a8e" providerId="LiveId" clId="{79328604-4222-4D75-8253-475C220724F6}" dt="2023-01-11T19:18:07.417" v="39" actId="478"/>
          <ac:picMkLst>
            <pc:docMk/>
            <pc:sldMk cId="3347683516" sldId="326"/>
            <ac:picMk id="15" creationId="{8C53077E-F00E-69BD-BD8C-B395166B3368}"/>
          </ac:picMkLst>
        </pc:picChg>
        <pc:picChg chg="add mod">
          <ac:chgData name="Antonia Wilhelm" userId="fd3b68dd8ed20a8e" providerId="LiveId" clId="{79328604-4222-4D75-8253-475C220724F6}" dt="2023-01-11T19:19:31.500" v="44" actId="1076"/>
          <ac:picMkLst>
            <pc:docMk/>
            <pc:sldMk cId="3347683516" sldId="326"/>
            <ac:picMk id="17" creationId="{AA27884E-3697-FCDA-8C07-3DCDFD5631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4638-D900-6747-3ACE-7B1533C0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BB91FF-28C1-20DB-D6BF-B21332867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FFE90-4BC5-F296-99A8-0B4D5792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E57E62-F60D-81CA-B6E2-6F9EB60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5FA61-141C-1E26-BBA5-9D87663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78DAF-9214-7A33-63D1-2851F0D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CADAA-3ABA-EA4E-4DB3-004E4BE27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AC806-2433-F480-93C0-EE94EA6F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5D222-09B4-733D-DC63-4573B6C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011D7-28E1-9915-5A35-436C49E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5EB7BF-5D8A-4C6A-2B60-40FF484D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A17-EE79-FEEF-CA26-2275BEC5D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CCD67-4CA3-BA1B-CD38-5D3D4ED4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18CD7-F619-B7B2-A97C-02DAAB10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8CE9C-5B73-F97B-CCCA-47038F28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2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1026-49FE-7551-78EA-17FD52A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82A14-B2D4-72B6-8432-0AB5E430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AC61C-DC92-E3F9-86DE-CE076DF0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509A6-A7A2-8F43-A800-73B54312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744A2-F618-A637-EA48-DDB16650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808D3-8DBE-1BAA-F5B9-E174B0F1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8ACB7-C197-E4FC-A1B5-2CCF4A02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5525CB-48A8-C6A1-5F4F-FC8D22CA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409A4-35C7-88B9-DB4D-C5CDBD15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5F2B5-7468-75EE-A8B2-35C0DD2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5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C828-7B11-1B26-5AF5-88EC875C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C0438-55A6-F254-9134-B42F32CD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A5903-F4A7-FAE8-C76C-80C9F00C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BAAC5-DA80-BB94-8CA9-0C6FAC49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E5E2B9-8F6E-F723-F7D8-1E58255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26D10-7F79-F750-8809-48F61DF8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11E8-CC13-0911-27BC-C6BDFABC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9529F-6BB4-B3AE-2CE8-9592240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B0FAE-A509-7D86-8E5D-2A9D857A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DF0EF-1291-3BD1-B1A2-98612A9CD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47B74-CBDB-1168-336C-BDC1E200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9533BF-574E-0CF4-6118-CEFF9081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6A60D1-12BC-32A9-F92A-EC8D546E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4AA0B0-15E0-47F6-B9F4-4ABA256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38C86-F4F9-4D0E-0520-3A4F895D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64F80D-C05D-8608-3A06-B0263D8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57038-FD94-BB51-7F03-C881C7A5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8CB8B-76C4-02B1-D817-24848902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7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BC853-192E-F5F9-E3D2-01D2A37B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060D1-105A-5914-40A1-5A8184C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FBF890-D41C-D032-491C-CC48436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CD01-EE43-8992-97FD-93D657B0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E05AF-6B1F-888B-03B6-2E2662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1E68CE-4688-41FA-DD9A-DFF3EC49F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6478E-C761-7BC7-E62E-B1FA31B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9371B5-0F75-682D-7EAC-8A7D1BF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4AB806-F936-013C-DDF7-CF0016E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7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D89B4-A86D-83DD-3E0D-698C8972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B1D977-A820-9CA3-6E43-B3EAD0B72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D68FA5-712A-149B-4191-E9CFFC0F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F4BAD-0FBE-5F2E-F10B-6A9D31B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FC359-B373-E47B-36F1-A1F83356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FD11B-55B2-B2E7-D2E3-32720E7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E1D5C-FD7A-70C1-3F93-34566223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F0C9-A80C-FB46-4166-8A719150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13395-0074-1FFC-860A-A8D4B38C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0F4-DC97-4ADC-8DC2-F9664072611D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7074B-87C0-0817-0676-2F68F3988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336B8-84B3-5FE4-D489-29A082B03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9A2F-D1CD-4B24-9DC0-5D60D0D38F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6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81673-2D43-2BE4-0AAC-2F586FE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Besprechung Übungsblatt 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9143C-6D55-7A62-3095-AAC85B6E0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12.01.2023</a:t>
            </a:r>
          </a:p>
        </p:txBody>
      </p:sp>
    </p:spTree>
    <p:extLst>
      <p:ext uri="{BB962C8B-B14F-4D97-AF65-F5344CB8AC3E}">
        <p14:creationId xmlns:p14="http://schemas.microsoft.com/office/powerpoint/2010/main" val="7016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121298"/>
            <a:ext cx="10709988" cy="6736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          Struktur 1                                         Struktur 2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a)Erläutern Sie mit Hilfe Ihres Wissens über Konstituenten, weshalb die Struktur1 nicht adäquat ist.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n</a:t>
            </a:r>
            <a:r>
              <a:rPr lang="de-DE" sz="3200" dirty="0"/>
              <a:t>icht alle Teilkonstituenten der Phrase werden durch eigenen Knoten repräsentiert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Wortkette „Dozentin der Physik“ ist eigene Konstituente(Koordinationstest: die Dozentin der Physik und Virtuosin des Geigenspiels Substitutionstest: die Frau ...)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es fehlt ein Knoten in Struktur 1, der ausschließlich diese Teilkonstituente dominiert</a:t>
            </a:r>
          </a:p>
        </p:txBody>
      </p:sp>
      <p:grpSp>
        <p:nvGrpSpPr>
          <p:cNvPr id="4" name="Group 3818">
            <a:extLst>
              <a:ext uri="{FF2B5EF4-FFF2-40B4-BE49-F238E27FC236}">
                <a16:creationId xmlns:a16="http://schemas.microsoft.com/office/drawing/2014/main" id="{E6680B70-64AF-36F4-DE5D-9C7DCC393E60}"/>
              </a:ext>
            </a:extLst>
          </p:cNvPr>
          <p:cNvGrpSpPr/>
          <p:nvPr/>
        </p:nvGrpSpPr>
        <p:grpSpPr>
          <a:xfrm>
            <a:off x="1632858" y="537442"/>
            <a:ext cx="7064596" cy="1701905"/>
            <a:chOff x="0" y="0"/>
            <a:chExt cx="5128261" cy="1463040"/>
          </a:xfrm>
        </p:grpSpPr>
        <p:pic>
          <p:nvPicPr>
            <p:cNvPr id="5" name="Picture 311">
              <a:extLst>
                <a:ext uri="{FF2B5EF4-FFF2-40B4-BE49-F238E27FC236}">
                  <a16:creationId xmlns:a16="http://schemas.microsoft.com/office/drawing/2014/main" id="{E9372673-F524-04AA-E05C-A937547EA90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356485" cy="1228090"/>
            </a:xfrm>
            <a:prstGeom prst="rect">
              <a:avLst/>
            </a:prstGeom>
          </p:spPr>
        </p:pic>
        <p:pic>
          <p:nvPicPr>
            <p:cNvPr id="6" name="Picture 313">
              <a:extLst>
                <a:ext uri="{FF2B5EF4-FFF2-40B4-BE49-F238E27FC236}">
                  <a16:creationId xmlns:a16="http://schemas.microsoft.com/office/drawing/2014/main" id="{D9344A9C-18AD-29BC-D267-4C4EE5E5344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22246" y="12700"/>
              <a:ext cx="2406015" cy="1450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1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B2690D7-1941-10B4-B807-4F37EAD0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46"/>
            <a:ext cx="10515600" cy="678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b) Ersetzen Sie das Fragezeichen aus Struktur 2 angemessen und beschreiben sie kurz anhand des Beispiels, weshalb eine Erweiterung der Phrasenstrukturgrammatik notwendig ist.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Fragezeichen muss durch N‘ ersetzt werden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N‘ komplexer als einzelnes Nomen, verhält sich anders als NP: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dirty="0"/>
              <a:t>nicht dieselbe Distribution im Satz (*Wir haben Dozentin der Physik gesehen.)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dirty="0"/>
              <a:t>nicht durch Pronomen ersetzbar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Erweiterung der Phrasenstrukturgrammatik notwendig, um rekursive Muster in Phrasen akkurat darzustellen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Die Dozentin der Physik z.B. noch erweiterbar (die Dozentin der Physik aus Stuttgart mit schwarzen Haaren ... )</a:t>
            </a:r>
          </a:p>
        </p:txBody>
      </p:sp>
    </p:spTree>
    <p:extLst>
      <p:ext uri="{BB962C8B-B14F-4D97-AF65-F5344CB8AC3E}">
        <p14:creationId xmlns:p14="http://schemas.microsoft.com/office/powerpoint/2010/main" val="24832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C7BF3-B4B3-DF46-5648-4DB1634B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7022"/>
          </a:xfrm>
        </p:spPr>
        <p:txBody>
          <a:bodyPr>
            <a:normAutofit/>
          </a:bodyPr>
          <a:lstStyle/>
          <a:p>
            <a:r>
              <a:rPr lang="de-DE" sz="4000" dirty="0"/>
              <a:t>4. Zeichnen Sie für die folgenden PP Strukturbäume nach dem X-bar-Schema.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58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Beispiel: in den Ferien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a. mit dem Fernrohr </a:t>
            </a:r>
          </a:p>
        </p:txBody>
      </p:sp>
      <p:pic>
        <p:nvPicPr>
          <p:cNvPr id="9" name="Grafik 8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97CD8A1F-BFF5-1B5A-22E0-0EDA7D724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799" y="1992764"/>
            <a:ext cx="2543056" cy="4674736"/>
          </a:xfrm>
          <a:prstGeom prst="rect">
            <a:avLst/>
          </a:prstGeom>
        </p:spPr>
      </p:pic>
      <p:pic>
        <p:nvPicPr>
          <p:cNvPr id="10" name="Picture 309">
            <a:extLst>
              <a:ext uri="{FF2B5EF4-FFF2-40B4-BE49-F238E27FC236}">
                <a16:creationId xmlns:a16="http://schemas.microsoft.com/office/drawing/2014/main" id="{E56B5FA8-9BC2-559F-B9B0-9F804006A6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24425" y="1657843"/>
            <a:ext cx="2082165" cy="27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65"/>
            <a:ext cx="10515600" cy="5943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b. mit der S-Bahn zu ihrem neuen Arbeitsplatz 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936D55-C602-9998-F8BE-CEFB30F9B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952069"/>
            <a:ext cx="4057973" cy="54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65"/>
            <a:ext cx="10515600" cy="5943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c. knapp vor der Ziellinie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5700523-C4E0-E397-D288-D34AA9BB8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5" y="974081"/>
            <a:ext cx="3810193" cy="520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88"/>
            <a:ext cx="10515600" cy="5906375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/>
              <a:t>d. mit einem Beil in ihrer starken Hand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6D5B05-78EF-EC14-CD2C-49E58C1A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48" y="814456"/>
            <a:ext cx="4324954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9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125"/>
            <a:ext cx="10515600" cy="5938838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/>
              <a:t>e. auf einem einer Fontäne nachgebildeten Karussell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093875F-79A9-9EFB-1702-AE4E2CBBE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884271"/>
            <a:ext cx="4751717" cy="55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5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C7BF3-B4B3-DF46-5648-4DB1634B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5. Fertigen Sie eine Dependenz- und eine </a:t>
            </a:r>
            <a:r>
              <a:rPr lang="de-DE" sz="4000" dirty="0" err="1"/>
              <a:t>Konstituenzanalyse</a:t>
            </a:r>
            <a:r>
              <a:rPr lang="de-DE" sz="4000" dirty="0"/>
              <a:t> zu folgenden Sätzen an: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9A80F9-1F4A-F7AB-1187-56CFD972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de-DE" sz="3200" dirty="0"/>
              <a:t>Das viele Geld treibt sie in den Ruin.</a:t>
            </a:r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1E11DAA-20C0-AC12-53C7-8ADB8E80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4" y="1840743"/>
            <a:ext cx="4605716" cy="487727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892A407-22FF-EC39-1E4A-CE2C4C914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93" y="2665429"/>
            <a:ext cx="3834636" cy="27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C7BF3-B4B3-DF46-5648-4DB1634B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5. Fertigen Sie eine Dependenz- und eine </a:t>
            </a:r>
            <a:r>
              <a:rPr lang="de-DE" sz="4000" dirty="0" err="1"/>
              <a:t>Konstituenzanalyse</a:t>
            </a:r>
            <a:r>
              <a:rPr lang="de-DE" sz="4000" dirty="0"/>
              <a:t> zu folgenden Sätzen an: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9A80F9-1F4A-F7AB-1187-56CFD972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b. Seine Familie macht nächste Woche einen Ausflug.</a:t>
            </a:r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A27884E-3697-FCDA-8C07-3DCDFD56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232" y="2642141"/>
            <a:ext cx="4296557" cy="24942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A81BD90-C9DC-5DF8-498E-6E034DFC6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3648"/>
            <a:ext cx="5146072" cy="41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8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C7BF3-B4B3-DF46-5648-4DB1634B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5. Fertigen Sie eine Dependenz- und eine </a:t>
            </a:r>
            <a:r>
              <a:rPr lang="de-DE" sz="4000" dirty="0" err="1"/>
              <a:t>Konstituenzanalyse</a:t>
            </a:r>
            <a:r>
              <a:rPr lang="de-DE" sz="4000" dirty="0"/>
              <a:t> zu folgenden Sätzen an: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9A80F9-1F4A-F7AB-1187-56CFD972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c. </a:t>
            </a:r>
            <a:r>
              <a:rPr lang="en-US" sz="3200" dirty="0" err="1"/>
              <a:t>Colourless</a:t>
            </a:r>
            <a:r>
              <a:rPr lang="en-US" sz="3200" dirty="0"/>
              <a:t> green ideas sleep furiously.</a:t>
            </a:r>
            <a:endParaRPr 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246F83-074B-5EF0-EFF6-E1A05065D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913924"/>
            <a:ext cx="4219953" cy="46389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F0C2F55-4B5E-A8A4-70EE-BBEB41219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48" y="2715824"/>
            <a:ext cx="4139775" cy="26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C7BF3-B4B3-DF46-5648-4DB1634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folgenden Sätze sind ambig. Worin besteht diese Ambiguität? Erläutern Sie diese mit den Termini der traditionellen Satzanalyse.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a) Er tötet den Mann mit der roten Krawatte.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entweder Attribut zu Mann (ein Mann mit einer roten Krawatte)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oder adverbiale Bestimmung</a:t>
            </a:r>
          </a:p>
          <a:p>
            <a:pPr marL="0" indent="0">
              <a:buNone/>
            </a:pPr>
            <a:r>
              <a:rPr lang="de-DE" sz="3200" dirty="0"/>
              <a:t>b) Dieser Bereich wird zur Verhütung von Straftaten durch die Polizei videoüberwacht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entweder Attribut zu Straftaten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oder adverbiale Bestimmung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20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23DB2-F937-FA9E-31C9-980174F2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35"/>
            <a:ext cx="10515600" cy="366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06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C7BF3-B4B3-DF46-5648-4DB1634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folgenden Sätze sind ambig. Worin besteht diese Ambiguität? Erläutern Sie diese mit den Termini der traditionellen Satzanalyse.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c) Visiting relatives can be boring.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NP → visiting </a:t>
            </a:r>
            <a:r>
              <a:rPr lang="en-US" sz="3200" dirty="0" err="1"/>
              <a:t>als</a:t>
            </a:r>
            <a:r>
              <a:rPr lang="en-US" sz="3200" dirty="0"/>
              <a:t> </a:t>
            </a:r>
            <a:r>
              <a:rPr lang="en-US" sz="3200" dirty="0" err="1"/>
              <a:t>Attribut</a:t>
            </a:r>
            <a:r>
              <a:rPr lang="en-US" sz="3200" dirty="0"/>
              <a:t> → relatives who visit can be boring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NP → visiting </a:t>
            </a:r>
            <a:r>
              <a:rPr lang="en-US" sz="3200" dirty="0" err="1"/>
              <a:t>als</a:t>
            </a:r>
            <a:r>
              <a:rPr lang="en-US" sz="3200" dirty="0"/>
              <a:t> Gerund → the act of visiting relatives can be boring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9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C7BF3-B4B3-DF46-5648-4DB1634B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2. Bestimmen Sie jeweils den Kopf und die Kategorie der in Klammern gesetzten Phrasen.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69"/>
            <a:ext cx="10515600" cy="5447230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de-DE" sz="3200" dirty="0"/>
              <a:t>[Die Polizei] fahndet [heute] [nach den Tätern].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[Die Polizei] NP, Kopf: Polizei (N)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[heute] </a:t>
            </a:r>
            <a:r>
              <a:rPr lang="de-DE" sz="3200" dirty="0" err="1"/>
              <a:t>AdvP</a:t>
            </a:r>
            <a:r>
              <a:rPr lang="de-DE" sz="3200" dirty="0"/>
              <a:t>, Kopf: heute (</a:t>
            </a:r>
            <a:r>
              <a:rPr lang="de-DE" sz="3200" dirty="0" err="1"/>
              <a:t>Adv</a:t>
            </a:r>
            <a:r>
              <a:rPr lang="de-DE" sz="3200" dirty="0"/>
              <a:t>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[nach den Tätern] PP, Kopf: nach (P) </a:t>
            </a:r>
          </a:p>
          <a:p>
            <a:pPr marL="0" indent="0">
              <a:buNone/>
            </a:pPr>
            <a:r>
              <a:rPr lang="de-DE" sz="3200" dirty="0"/>
              <a:t>b) [Die fünf Ermordeten [dort]] gehörten ja [einem kolumbianischen Drogenkartell] an.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[Die fünf Ermordeten [dort]] NP, Kopf: Ermordeten (N)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[dort] </a:t>
            </a:r>
            <a:r>
              <a:rPr lang="de-DE" sz="3200" dirty="0" err="1"/>
              <a:t>AdvP</a:t>
            </a:r>
            <a:r>
              <a:rPr lang="de-DE" sz="3200" dirty="0"/>
              <a:t>, Kopf: dort (</a:t>
            </a:r>
            <a:r>
              <a:rPr lang="de-DE" sz="3200" dirty="0" err="1"/>
              <a:t>Adv</a:t>
            </a:r>
            <a:r>
              <a:rPr lang="de-DE" sz="3200" dirty="0"/>
              <a:t>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[einem kolumbianischen Drogenkartell] NP, Kopf: Drogenkartell (N)</a:t>
            </a:r>
          </a:p>
        </p:txBody>
      </p:sp>
    </p:spTree>
    <p:extLst>
      <p:ext uri="{BB962C8B-B14F-4D97-AF65-F5344CB8AC3E}">
        <p14:creationId xmlns:p14="http://schemas.microsoft.com/office/powerpoint/2010/main" val="21391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8"/>
            <a:ext cx="10515600" cy="6298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c) Der Tatort liegt [leider] [in einem Wohngebiet].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[leider] </a:t>
            </a:r>
            <a:r>
              <a:rPr lang="de-DE" sz="3200" dirty="0" err="1"/>
              <a:t>AdvP</a:t>
            </a:r>
            <a:r>
              <a:rPr lang="de-DE" sz="3200" dirty="0"/>
              <a:t>, Kopf: leider (Adv.)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[in einem Wohngebiet] PP, Kopf: in (P) </a:t>
            </a:r>
          </a:p>
          <a:p>
            <a:pPr marL="0" indent="0">
              <a:buNone/>
            </a:pPr>
            <a:r>
              <a:rPr lang="de-DE" sz="3200" dirty="0"/>
              <a:t>d) [Derjenige, der das gemacht hat,] ist längst über die Grenze geflohen.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[Derjenige, der das gemacht hat,] NP, Kopf: Derjenige (Pro)</a:t>
            </a:r>
          </a:p>
          <a:p>
            <a:pPr marL="0" indent="0">
              <a:buNone/>
            </a:pPr>
            <a:r>
              <a:rPr lang="de-DE" sz="3200" dirty="0"/>
              <a:t>e) Dem [von allen gefürchteten] Menschenhändler konnten [sie] wie immer nichts nachweisen.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[von allen gefürchteten] AP, Kopf: gefürchteten (A)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[sie] NP, Kopf: sie (Pro) </a:t>
            </a:r>
          </a:p>
          <a:p>
            <a:pPr marL="0" indent="0">
              <a:buNone/>
            </a:pPr>
            <a:r>
              <a:rPr lang="de-DE" sz="3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053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778412" cy="653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f) Der Fall versetzt [die ermittelnde Behörde] [in [Furcht [vor [Racheakten [der [örtlichen Banden]]]]]].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[die ermittelnde Behörde] NP, Kopf: Behörde (N)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[in [Furcht [vor [Racheakten [der [örtlichen] Banden]]]]]. PP, Kopf: in (P)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[Furcht [vor [Racheakten [der [örtlichen] Banden]]]] NP, Kopf: Furcht (N)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[vor [Racheakten [der [örtlichen] Banden]]] PP, Kopf: vor (P)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[Racheakten [der[örtlichen]Banden]]NP, Kopf: Racheakten (N)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[der [örtlichen] Banden] NP, Kopf: Banden (N) 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[örtlichen] AP, Kopf: örtlichen (A)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5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563"/>
            <a:ext cx="10515600" cy="582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g) [Die Aussicht, dabei gleich mehrere Drogenbosse zu überführen,] machte das FBI [leichtsinnig].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[Die Aussicht, dabei gleich mehrere Drogenbosse zu überführen,] NP, Kopf: Aussicht (N)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[leichtsinnig] AP, Kopf: leichtsinnig (A)</a:t>
            </a:r>
          </a:p>
          <a:p>
            <a:pPr marL="0" indent="0">
              <a:buNone/>
            </a:pPr>
            <a:r>
              <a:rPr lang="de-DE" sz="3200" dirty="0"/>
              <a:t>h) Hans ist [ganz wild auf Snowboardfahren].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[ganz wild auf Snowboardfahren] AP, Kopf: wild (A)</a:t>
            </a:r>
          </a:p>
          <a:p>
            <a:pPr marL="0" indent="0">
              <a:buNone/>
            </a:pPr>
            <a:r>
              <a:rPr lang="de-DE" sz="3200" dirty="0"/>
              <a:t>i) </a:t>
            </a:r>
            <a:r>
              <a:rPr lang="de-DE" sz="3200" dirty="0" err="1"/>
              <a:t>She</a:t>
            </a:r>
            <a:r>
              <a:rPr lang="de-DE" sz="3200" dirty="0"/>
              <a:t> </a:t>
            </a:r>
            <a:r>
              <a:rPr lang="de-DE" sz="3200" dirty="0" err="1"/>
              <a:t>studies</a:t>
            </a:r>
            <a:r>
              <a:rPr lang="de-DE" sz="3200" dirty="0"/>
              <a:t> </a:t>
            </a:r>
            <a:r>
              <a:rPr lang="de-DE" sz="3200" dirty="0" err="1"/>
              <a:t>linguistics</a:t>
            </a:r>
            <a:r>
              <a:rPr lang="de-DE" sz="3200" dirty="0"/>
              <a:t> [at Saarland University].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[at Saarland University] PP, Kopf: at (P)</a:t>
            </a:r>
          </a:p>
        </p:txBody>
      </p:sp>
    </p:spTree>
    <p:extLst>
      <p:ext uri="{BB962C8B-B14F-4D97-AF65-F5344CB8AC3E}">
        <p14:creationId xmlns:p14="http://schemas.microsoft.com/office/powerpoint/2010/main" val="272702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j) Harari is [one [of [the few futurists to factor ecological collapse into his predictions]]]. 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[one [of [the few futurists to factor ecological collapse into his predictions]]] NP, Kopf: one (Pro) 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[of [the few futurists to factor ecological collapse into his predictions]] PP, Kopf: of (P) 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[the few futurists to factor ecological collapse into his predictions] NP, Kopf: futurists (N)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2821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C7BF3-B4B3-DF46-5648-4DB1634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Das X-bar-Modell lässt sich als eine Erweiterung der Phrasenstrukturgrammatik bezeichnen. Es funktioniert nach folgendem allgemeinen Schema: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2C636-7426-6C17-AC26-A1232561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500" dirty="0"/>
              <a:t>Betrachten Sie nun als Beispiel die Nominalphrase die Dozentin der Physik und folgende Konstituentenstrukturen:</a:t>
            </a:r>
          </a:p>
          <a:p>
            <a:endParaRPr lang="de-DE" dirty="0"/>
          </a:p>
        </p:txBody>
      </p:sp>
      <p:pic>
        <p:nvPicPr>
          <p:cNvPr id="7" name="Picture 215">
            <a:extLst>
              <a:ext uri="{FF2B5EF4-FFF2-40B4-BE49-F238E27FC236}">
                <a16:creationId xmlns:a16="http://schemas.microsoft.com/office/drawing/2014/main" id="{2F94E50D-44E9-226B-38D1-BA48720B9AF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40358" y="1877301"/>
            <a:ext cx="4781747" cy="30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A882358D22CD4797A0CC5647C8E7EB" ma:contentTypeVersion="2" ma:contentTypeDescription="Ein neues Dokument erstellen." ma:contentTypeScope="" ma:versionID="1cc14fb36eb8d2a822480b105f3b5a81">
  <xsd:schema xmlns:xsd="http://www.w3.org/2001/XMLSchema" xmlns:xs="http://www.w3.org/2001/XMLSchema" xmlns:p="http://schemas.microsoft.com/office/2006/metadata/properties" xmlns:ns2="3e5d1efb-1e66-433b-804b-d6e28790a053" targetNamespace="http://schemas.microsoft.com/office/2006/metadata/properties" ma:root="true" ma:fieldsID="e5d69301aa38a2317487078ee18f75d7" ns2:_="">
    <xsd:import namespace="3e5d1efb-1e66-433b-804b-d6e28790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d1efb-1e66-433b-804b-d6e28790a0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2D5EB9-B2A0-4D25-AC8C-B4A9960176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7D9392-2B97-46CF-BD53-4918E39ACF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d1efb-1e66-433b-804b-d6e28790a0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F89786-3F83-492E-924F-FB7AEFD3BF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</vt:lpstr>
      <vt:lpstr>Besprechung Übungsblatt 8</vt:lpstr>
      <vt:lpstr>1. Die folgenden Sätze sind ambig. Worin besteht diese Ambiguität? Erläutern Sie diese mit den Termini der traditionellen Satzanalyse.</vt:lpstr>
      <vt:lpstr>1. Die folgenden Sätze sind ambig. Worin besteht diese Ambiguität? Erläutern Sie diese mit den Termini der traditionellen Satzanalyse.</vt:lpstr>
      <vt:lpstr>2. Bestimmen Sie jeweils den Kopf und die Kategorie der in Klammern gesetzten Phrasen.</vt:lpstr>
      <vt:lpstr>PowerPoint Presentation</vt:lpstr>
      <vt:lpstr>PowerPoint Presentation</vt:lpstr>
      <vt:lpstr>PowerPoint Presentation</vt:lpstr>
      <vt:lpstr>PowerPoint Presentation</vt:lpstr>
      <vt:lpstr>3. Das X-bar-Modell lässt sich als eine Erweiterung der Phrasenstrukturgrammatik bezeichnen. Es funktioniert nach folgendem allgemeinen Schema:</vt:lpstr>
      <vt:lpstr>PowerPoint Presentation</vt:lpstr>
      <vt:lpstr>PowerPoint Presentation</vt:lpstr>
      <vt:lpstr>4. Zeichnen Sie für die folgenden PP Strukturbäume nach dem X-bar-Schema. </vt:lpstr>
      <vt:lpstr>PowerPoint Presentation</vt:lpstr>
      <vt:lpstr>PowerPoint Presentation</vt:lpstr>
      <vt:lpstr>PowerPoint Presentation</vt:lpstr>
      <vt:lpstr>PowerPoint Presentation</vt:lpstr>
      <vt:lpstr>5. Fertigen Sie eine Dependenz- und eine Konstituenzanalyse zu folgenden Sätzen an:</vt:lpstr>
      <vt:lpstr>5. Fertigen Sie eine Dependenz- und eine Konstituenzanalyse zu folgenden Sätzen an:</vt:lpstr>
      <vt:lpstr>5. Fertigen Sie eine Dependenz- und eine Konstituenzanalyse zu folgenden Sätzen an: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Besprechung Übungsblatt 1</dc:title>
  <dc:creator>Antonia Wilhelm</dc:creator>
  <cp:lastModifiedBy>Antonia Wilhelm</cp:lastModifiedBy>
  <cp:revision>9</cp:revision>
  <dcterms:created xsi:type="dcterms:W3CDTF">2022-11-09T13:28:51Z</dcterms:created>
  <dcterms:modified xsi:type="dcterms:W3CDTF">2023-01-19T12:55:49Z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0x0101001AA882358D22CD4797A0CC5647C8E7EB</vt:lpwstr>
  </property>
</Properties>
</file>