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4" r:id="rId7"/>
    <p:sldId id="260" r:id="rId8"/>
    <p:sldId id="261" r:id="rId9"/>
    <p:sldId id="265" r:id="rId10"/>
    <p:sldId id="267" r:id="rId11"/>
    <p:sldId id="262" r:id="rId12"/>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800" b="0" strike="noStrike" spc="-1">
              <a:solidFill>
                <a:srgbClr val="585858"/>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800" b="0" strike="noStrike" spc="-1">
              <a:solidFill>
                <a:srgbClr val="585858"/>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noAutofit/>
          </a:bodyPr>
          <a:lstStyle/>
          <a:p>
            <a:pPr algn="ctr">
              <a:lnSpc>
                <a:spcPct val="100000"/>
              </a:lnSpc>
            </a:pPr>
            <a:r>
              <a:rPr lang="en-US" sz="5200" b="0" strike="noStrike" spc="-1">
                <a:solidFill>
                  <a:srgbClr val="000000"/>
                </a:solidFill>
                <a:latin typeface="Arial"/>
                <a:ea typeface="Arial"/>
              </a:rPr>
              <a:t>Title Text</a:t>
            </a:r>
            <a:endParaRPr lang="en-US" sz="5200" b="0" strike="noStrike" spc="-1">
              <a:solidFill>
                <a:srgbClr val="000000"/>
              </a:solidFill>
              <a:latin typeface="Arial"/>
            </a:endParaRPr>
          </a:p>
        </p:txBody>
      </p:sp>
      <p:sp>
        <p:nvSpPr>
          <p:cNvPr id="4" name="PlaceHolder 2"/>
          <p:cNvSpPr>
            <a:spLocks noGrp="1"/>
          </p:cNvSpPr>
          <p:nvPr>
            <p:ph type="body"/>
          </p:nvPr>
        </p:nvSpPr>
        <p:spPr>
          <a:xfrm>
            <a:off x="311760" y="2834280"/>
            <a:ext cx="8520120" cy="792360"/>
          </a:xfrm>
          <a:prstGeom prst="rect">
            <a:avLst/>
          </a:prstGeom>
        </p:spPr>
        <p:txBody>
          <a:bodyPr tIns="91440" bIns="91440">
            <a:noAutofit/>
          </a:bodyPr>
          <a:lstStyle/>
          <a:p>
            <a:pPr marL="343080" indent="-228240" algn="ctr">
              <a:lnSpc>
                <a:spcPct val="100000"/>
              </a:lnSpc>
            </a:pPr>
            <a:r>
              <a:rPr lang="en-US" sz="2800" b="0" strike="noStrike" spc="-1">
                <a:solidFill>
                  <a:srgbClr val="585858"/>
                </a:solidFill>
                <a:latin typeface="Arial"/>
                <a:ea typeface="Arial"/>
              </a:rPr>
              <a:t>Body Level One</a:t>
            </a:r>
            <a:endParaRPr lang="en-US" sz="2800" b="0" strike="noStrike" spc="-1">
              <a:solidFill>
                <a:srgbClr val="585858"/>
              </a:solidFill>
              <a:latin typeface="Arial"/>
            </a:endParaRPr>
          </a:p>
          <a:p>
            <a:pPr marL="343080" indent="254160" algn="ctr">
              <a:lnSpc>
                <a:spcPct val="100000"/>
              </a:lnSpc>
            </a:pPr>
            <a:r>
              <a:rPr lang="en-US" sz="2800" b="0" strike="noStrike" spc="-1">
                <a:solidFill>
                  <a:srgbClr val="585858"/>
                </a:solidFill>
                <a:latin typeface="Arial"/>
                <a:ea typeface="Arial"/>
              </a:rPr>
              <a:t>Body Level Two</a:t>
            </a:r>
            <a:endParaRPr lang="en-US" sz="2800" b="0" strike="noStrike" spc="-1">
              <a:solidFill>
                <a:srgbClr val="585858"/>
              </a:solidFill>
              <a:latin typeface="Arial"/>
            </a:endParaRPr>
          </a:p>
          <a:p>
            <a:pPr marL="343080" indent="711360" algn="ctr">
              <a:lnSpc>
                <a:spcPct val="100000"/>
              </a:lnSpc>
            </a:pPr>
            <a:r>
              <a:rPr lang="en-US" sz="2800" b="0" strike="noStrike" spc="-1">
                <a:solidFill>
                  <a:srgbClr val="585858"/>
                </a:solidFill>
                <a:latin typeface="Arial"/>
                <a:ea typeface="Arial"/>
              </a:rPr>
              <a:t>Body Level Three</a:t>
            </a:r>
            <a:endParaRPr lang="en-US" sz="2800" b="0" strike="noStrike" spc="-1">
              <a:solidFill>
                <a:srgbClr val="585858"/>
              </a:solidFill>
              <a:latin typeface="Arial"/>
            </a:endParaRPr>
          </a:p>
          <a:p>
            <a:pPr marL="343080" indent="1168560" algn="ctr">
              <a:lnSpc>
                <a:spcPct val="100000"/>
              </a:lnSpc>
            </a:pPr>
            <a:r>
              <a:rPr lang="en-US" sz="2800" b="0" strike="noStrike" spc="-1">
                <a:solidFill>
                  <a:srgbClr val="585858"/>
                </a:solidFill>
                <a:latin typeface="Arial"/>
                <a:ea typeface="Arial"/>
              </a:rPr>
              <a:t>Body Level Four</a:t>
            </a:r>
            <a:endParaRPr lang="en-US" sz="2800" b="0" strike="noStrike" spc="-1">
              <a:solidFill>
                <a:srgbClr val="585858"/>
              </a:solidFill>
              <a:latin typeface="Arial"/>
            </a:endParaRPr>
          </a:p>
          <a:p>
            <a:pPr marL="343080" indent="1625760" algn="ctr">
              <a:lnSpc>
                <a:spcPct val="100000"/>
              </a:lnSpc>
            </a:pPr>
            <a:r>
              <a:rPr lang="en-US" sz="2800" b="0" strike="noStrike" spc="-1">
                <a:solidFill>
                  <a:srgbClr val="585858"/>
                </a:solidFill>
                <a:latin typeface="Arial"/>
                <a:ea typeface="Arial"/>
              </a:rPr>
              <a:t>Body Level Five</a:t>
            </a:r>
            <a:endParaRPr lang="en-US" sz="2800" b="0" strike="noStrike" spc="-1">
              <a:solidFill>
                <a:srgbClr val="585858"/>
              </a:solidFill>
              <a:latin typeface="Arial"/>
            </a:endParaRPr>
          </a:p>
        </p:txBody>
      </p:sp>
      <p:sp>
        <p:nvSpPr>
          <p:cNvPr id="2" name="PlaceHolder 3"/>
          <p:cNvSpPr>
            <a:spLocks noGrp="1"/>
          </p:cNvSpPr>
          <p:nvPr>
            <p:ph type="sldNum"/>
          </p:nvPr>
        </p:nvSpPr>
        <p:spPr>
          <a:xfrm>
            <a:off x="8684280" y="4700880"/>
            <a:ext cx="336600" cy="317880"/>
          </a:xfrm>
          <a:prstGeom prst="rect">
            <a:avLst/>
          </a:prstGeom>
        </p:spPr>
        <p:txBody>
          <a:bodyPr tIns="91440" bIns="91440" anchor="ctr">
            <a:noAutofit/>
          </a:body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lstStyle/>
          <a:p>
            <a:pPr>
              <a:lnSpc>
                <a:spcPct val="100000"/>
              </a:lnSpc>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lstStyle/>
          <a:p>
            <a:pPr marL="457200" indent="-342720">
              <a:lnSpc>
                <a:spcPct val="115000"/>
              </a:lnSpc>
              <a:buClr>
                <a:srgbClr val="585858"/>
              </a:buClr>
              <a:buFont typeface="Arial"/>
              <a:buChar char="●"/>
            </a:pPr>
            <a:r>
              <a:rPr lang="en-US" sz="1800" b="0" strike="noStrike" spc="-1">
                <a:solidFill>
                  <a:srgbClr val="585858"/>
                </a:solidFill>
                <a:latin typeface="Arial"/>
                <a:ea typeface="Arial"/>
              </a:rPr>
              <a:t>Body Level One</a:t>
            </a:r>
            <a:endParaRPr lang="en-US" sz="1800" b="0" strike="noStrike" spc="-1">
              <a:solidFill>
                <a:srgbClr val="585858"/>
              </a:solidFill>
              <a:latin typeface="Arial"/>
            </a:endParaRPr>
          </a:p>
          <a:p>
            <a:pPr marL="1005120" lvl="1" indent="-407880">
              <a:lnSpc>
                <a:spcPct val="115000"/>
              </a:lnSpc>
              <a:buClr>
                <a:srgbClr val="585858"/>
              </a:buClr>
              <a:buFont typeface="Arial"/>
              <a:buChar char="○"/>
            </a:pPr>
            <a:r>
              <a:rPr lang="en-US" sz="1800" b="0" strike="noStrike" spc="-1">
                <a:solidFill>
                  <a:srgbClr val="585858"/>
                </a:solidFill>
                <a:latin typeface="Arial"/>
                <a:ea typeface="Arial"/>
              </a:rPr>
              <a:t>Body Level Two</a:t>
            </a:r>
            <a:endParaRPr lang="en-US" sz="1800" b="0" strike="noStrike" spc="-1">
              <a:solidFill>
                <a:srgbClr val="585858"/>
              </a:solidFill>
              <a:latin typeface="Arial"/>
            </a:endParaRPr>
          </a:p>
          <a:p>
            <a:pPr marL="1462320" lvl="2" indent="-407880">
              <a:lnSpc>
                <a:spcPct val="115000"/>
              </a:lnSpc>
              <a:buClr>
                <a:srgbClr val="585858"/>
              </a:buClr>
              <a:buFont typeface="Arial"/>
              <a:buChar char="■"/>
            </a:pPr>
            <a:r>
              <a:rPr lang="en-US" sz="1800" b="0" strike="noStrike" spc="-1">
                <a:solidFill>
                  <a:srgbClr val="585858"/>
                </a:solidFill>
                <a:latin typeface="Arial"/>
                <a:ea typeface="Arial"/>
              </a:rPr>
              <a:t>Body Level Three</a:t>
            </a:r>
            <a:endParaRPr lang="en-US" sz="1800" b="0" strike="noStrike" spc="-1">
              <a:solidFill>
                <a:srgbClr val="585858"/>
              </a:solidFill>
              <a:latin typeface="Arial"/>
            </a:endParaRPr>
          </a:p>
          <a:p>
            <a:pPr marL="1919520" lvl="3" indent="-407880">
              <a:lnSpc>
                <a:spcPct val="115000"/>
              </a:lnSpc>
              <a:buClr>
                <a:srgbClr val="585858"/>
              </a:buClr>
              <a:buFont typeface="Arial"/>
              <a:buChar char="●"/>
            </a:pPr>
            <a:r>
              <a:rPr lang="en-US" sz="1800" b="0" strike="noStrike" spc="-1">
                <a:solidFill>
                  <a:srgbClr val="585858"/>
                </a:solidFill>
                <a:latin typeface="Arial"/>
                <a:ea typeface="Arial"/>
              </a:rPr>
              <a:t>Body Level Four</a:t>
            </a:r>
            <a:endParaRPr lang="en-US" sz="1800" b="0" strike="noStrike" spc="-1">
              <a:solidFill>
                <a:srgbClr val="585858"/>
              </a:solidFill>
              <a:latin typeface="Arial"/>
            </a:endParaRPr>
          </a:p>
          <a:p>
            <a:pPr marL="2376720" lvl="4" indent="-407880">
              <a:lnSpc>
                <a:spcPct val="115000"/>
              </a:lnSpc>
              <a:buClr>
                <a:srgbClr val="585858"/>
              </a:buClr>
              <a:buFont typeface="Arial"/>
              <a:buChar char="○"/>
            </a:pPr>
            <a:r>
              <a:rPr lang="en-US" sz="1800" b="0" strike="noStrike" spc="-1">
                <a:solidFill>
                  <a:srgbClr val="585858"/>
                </a:solidFill>
                <a:latin typeface="Arial"/>
                <a:ea typeface="Arial"/>
              </a:rPr>
              <a:t>Body Level Five</a:t>
            </a:r>
            <a:endParaRPr lang="en-US" sz="1800" b="0" strike="noStrike" spc="-1">
              <a:solidFill>
                <a:srgbClr val="585858"/>
              </a:solidFill>
              <a:latin typeface="Arial"/>
            </a:endParaRPr>
          </a:p>
        </p:txBody>
      </p:sp>
      <p:sp>
        <p:nvSpPr>
          <p:cNvPr id="41" name="PlaceHolder 3"/>
          <p:cNvSpPr>
            <a:spLocks noGrp="1"/>
          </p:cNvSpPr>
          <p:nvPr>
            <p:ph type="sldNum"/>
          </p:nvPr>
        </p:nvSpPr>
        <p:spPr>
          <a:xfrm>
            <a:off x="8684280" y="4700880"/>
            <a:ext cx="336600" cy="317880"/>
          </a:xfrm>
          <a:prstGeom prst="rect">
            <a:avLst/>
          </a:prstGeom>
        </p:spPr>
        <p:txBody>
          <a:bodyPr tIns="91440" bIns="91440" anchor="ctr">
            <a:noAutofit/>
          </a:body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rot="10800000" flipH="1">
            <a:off x="0" y="360"/>
            <a:ext cx="9162720" cy="5147640"/>
          </a:xfrm>
          <a:custGeom>
            <a:avLst/>
            <a:gdLst/>
            <a:ahLst/>
            <a:cxnLst/>
            <a:rect l="l" t="t" r="r" b="b"/>
            <a:pathLst>
              <a:path w="21600" h="21600">
                <a:moveTo>
                  <a:pt x="0" y="0"/>
                </a:moveTo>
                <a:lnTo>
                  <a:pt x="16564" y="0"/>
                </a:lnTo>
                <a:lnTo>
                  <a:pt x="21600" y="8964"/>
                </a:lnTo>
                <a:lnTo>
                  <a:pt x="21600" y="21600"/>
                </a:lnTo>
                <a:lnTo>
                  <a:pt x="0" y="21600"/>
                </a:lnTo>
                <a:close/>
              </a:path>
            </a:pathLst>
          </a:custGeom>
          <a:gradFill rotWithShape="0">
            <a:gsLst>
              <a:gs pos="0">
                <a:srgbClr val="1077D2"/>
              </a:gs>
              <a:gs pos="100000">
                <a:srgbClr val="093153"/>
              </a:gs>
            </a:gsLst>
            <a:lin ang="9594000"/>
          </a:gradFill>
          <a:ln w="12600">
            <a:noFill/>
          </a:ln>
        </p:spPr>
        <p:style>
          <a:lnRef idx="0">
            <a:scrgbClr r="0" g="0" b="0"/>
          </a:lnRef>
          <a:fillRef idx="0">
            <a:scrgbClr r="0" g="0" b="0"/>
          </a:fillRef>
          <a:effectRef idx="0">
            <a:scrgbClr r="0" g="0" b="0"/>
          </a:effectRef>
          <a:fontRef idx="minor"/>
        </p:style>
      </p:sp>
      <p:sp>
        <p:nvSpPr>
          <p:cNvPr id="79" name="CustomShape 2"/>
          <p:cNvSpPr/>
          <p:nvPr/>
        </p:nvSpPr>
        <p:spPr>
          <a:xfrm>
            <a:off x="537840" y="1895040"/>
            <a:ext cx="3952800" cy="125028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3500" b="0" strike="noStrike" spc="-1">
                <a:solidFill>
                  <a:srgbClr val="FFFFFF"/>
                </a:solidFill>
                <a:latin typeface="Open Sans Extrabold"/>
                <a:ea typeface="Open Sans Extrabold"/>
              </a:rPr>
              <a:t>Sprocket Central Pty Ltd</a:t>
            </a:r>
            <a:endParaRPr lang="en-US" sz="3500" b="0" strike="noStrike" spc="-1">
              <a:latin typeface="Arial"/>
            </a:endParaRPr>
          </a:p>
        </p:txBody>
      </p:sp>
      <p:sp>
        <p:nvSpPr>
          <p:cNvPr id="80" name="CustomShape 3"/>
          <p:cNvSpPr/>
          <p:nvPr/>
        </p:nvSpPr>
        <p:spPr>
          <a:xfrm>
            <a:off x="537840" y="3315600"/>
            <a:ext cx="5550120" cy="48816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2000" b="0" strike="noStrike" spc="-1">
                <a:solidFill>
                  <a:srgbClr val="FFFFFF"/>
                </a:solidFill>
                <a:latin typeface="Open Sans Light"/>
                <a:ea typeface="Open Sans Light"/>
              </a:rPr>
              <a:t>Data analytics approach</a:t>
            </a:r>
            <a:endParaRPr lang="en-US" sz="2000" b="0" strike="noStrike" spc="-1">
              <a:latin typeface="Arial"/>
            </a:endParaRPr>
          </a:p>
        </p:txBody>
      </p:sp>
      <p:pic>
        <p:nvPicPr>
          <p:cNvPr id="81" name="Shape 57" descr="Shape 57"/>
          <p:cNvPicPr/>
          <p:nvPr/>
        </p:nvPicPr>
        <p:blipFill>
          <a:blip r:embed="rId2"/>
          <a:stretch/>
        </p:blipFill>
        <p:spPr>
          <a:xfrm>
            <a:off x="614160" y="1275480"/>
            <a:ext cx="1981800" cy="238320"/>
          </a:xfrm>
          <a:prstGeom prst="rect">
            <a:avLst/>
          </a:prstGeom>
          <a:ln w="12600">
            <a:noFill/>
          </a:ln>
        </p:spPr>
      </p:pic>
      <p:sp>
        <p:nvSpPr>
          <p:cNvPr id="82" name="CustomShape 4"/>
          <p:cNvSpPr/>
          <p:nvPr/>
        </p:nvSpPr>
        <p:spPr>
          <a:xfrm>
            <a:off x="537840" y="3666600"/>
            <a:ext cx="6249240" cy="369332"/>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1200" b="0" strike="noStrike" spc="-1" dirty="0">
                <a:solidFill>
                  <a:srgbClr val="FFFFFF"/>
                </a:solidFill>
                <a:latin typeface="Open Sans Light"/>
                <a:ea typeface="Open Sans Light"/>
              </a:rPr>
              <a:t>Sarmast Bilawal Khuhro – Junior Analyst </a:t>
            </a:r>
            <a:endParaRPr lang="en-US" sz="1200" b="0" strike="noStrike" spc="-1" dirty="0">
              <a:latin typeface="Arial"/>
            </a:endParaRPr>
          </a:p>
        </p:txBody>
      </p:sp>
      <p:sp>
        <p:nvSpPr>
          <p:cNvPr id="83" name="CustomShape 5"/>
          <p:cNvSpPr/>
          <p:nvPr/>
        </p:nvSpPr>
        <p:spPr>
          <a:xfrm>
            <a:off x="-6120" y="-6480"/>
            <a:ext cx="9175320" cy="23832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US" sz="500" b="1" strike="noStrike" spc="-1">
                <a:solidFill>
                  <a:srgbClr val="000000"/>
                </a:solidFill>
                <a:latin typeface="Calibri"/>
                <a:ea typeface="Calibri"/>
              </a:rPr>
              <a:t>       Note: </a:t>
            </a:r>
            <a:r>
              <a:rPr lang="en-US"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US" sz="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rot="10800000" flipH="1">
            <a:off x="0" y="360"/>
            <a:ext cx="9162720" cy="5147640"/>
          </a:xfrm>
          <a:custGeom>
            <a:avLst/>
            <a:gdLst/>
            <a:ahLst/>
            <a:cxnLst/>
            <a:rect l="l" t="t" r="r" b="b"/>
            <a:pathLst>
              <a:path w="21600" h="21600">
                <a:moveTo>
                  <a:pt x="0" y="0"/>
                </a:moveTo>
                <a:lnTo>
                  <a:pt x="16564" y="0"/>
                </a:lnTo>
                <a:lnTo>
                  <a:pt x="21600" y="8964"/>
                </a:lnTo>
                <a:lnTo>
                  <a:pt x="21600" y="21600"/>
                </a:lnTo>
                <a:lnTo>
                  <a:pt x="0" y="21600"/>
                </a:lnTo>
                <a:close/>
              </a:path>
            </a:pathLst>
          </a:custGeom>
          <a:gradFill rotWithShape="0">
            <a:gsLst>
              <a:gs pos="0">
                <a:srgbClr val="1077D2"/>
              </a:gs>
              <a:gs pos="100000">
                <a:srgbClr val="093153"/>
              </a:gs>
            </a:gsLst>
            <a:lin ang="9594000"/>
          </a:gradFill>
          <a:ln w="12600">
            <a:noFill/>
          </a:ln>
        </p:spPr>
        <p:style>
          <a:lnRef idx="0">
            <a:scrgbClr r="0" g="0" b="0"/>
          </a:lnRef>
          <a:fillRef idx="0">
            <a:scrgbClr r="0" g="0" b="0"/>
          </a:fillRef>
          <a:effectRef idx="0">
            <a:scrgbClr r="0" g="0" b="0"/>
          </a:effectRef>
          <a:fontRef idx="minor"/>
        </p:style>
      </p:sp>
      <p:sp>
        <p:nvSpPr>
          <p:cNvPr id="121" name="CustomShape 2"/>
          <p:cNvSpPr/>
          <p:nvPr/>
        </p:nvSpPr>
        <p:spPr>
          <a:xfrm>
            <a:off x="537840" y="1895040"/>
            <a:ext cx="3952800" cy="71676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3500" b="0" strike="noStrike" spc="-1" dirty="0">
                <a:solidFill>
                  <a:srgbClr val="FFFFFF"/>
                </a:solidFill>
                <a:latin typeface="Open Sans Extrabold"/>
                <a:ea typeface="Open Sans Extrabold"/>
              </a:rPr>
              <a:t>Thank You</a:t>
            </a:r>
            <a:endParaRPr lang="en-US" sz="3500" b="0" strike="noStrike" spc="-1" dirty="0">
              <a:latin typeface="Arial"/>
            </a:endParaRPr>
          </a:p>
        </p:txBody>
      </p:sp>
      <p:sp>
        <p:nvSpPr>
          <p:cNvPr id="122" name="CustomShape 3"/>
          <p:cNvSpPr/>
          <p:nvPr/>
        </p:nvSpPr>
        <p:spPr>
          <a:xfrm>
            <a:off x="-6120" y="-6480"/>
            <a:ext cx="9175320" cy="23832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US" sz="500" b="1" strike="noStrike" spc="-1">
                <a:solidFill>
                  <a:srgbClr val="000000"/>
                </a:solidFill>
                <a:latin typeface="Calibri"/>
                <a:ea typeface="Calibri"/>
              </a:rPr>
              <a:t>       Note: </a:t>
            </a:r>
            <a:r>
              <a:rPr lang="en-US"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US" sz="5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15480" y="-19440"/>
            <a:ext cx="9191160" cy="83952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sp>
      <p:sp>
        <p:nvSpPr>
          <p:cNvPr id="85" name="CustomShape 2"/>
          <p:cNvSpPr/>
          <p:nvPr/>
        </p:nvSpPr>
        <p:spPr>
          <a:xfrm>
            <a:off x="205200" y="263880"/>
            <a:ext cx="8565120" cy="48744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2000" b="1" strike="noStrike" spc="-1">
                <a:solidFill>
                  <a:srgbClr val="FFFFFF"/>
                </a:solidFill>
                <a:latin typeface="Arial"/>
                <a:ea typeface="Arial"/>
              </a:rPr>
              <a:t>Agenda</a:t>
            </a:r>
            <a:endParaRPr lang="en-US" sz="2000" b="0" strike="noStrike" spc="-1">
              <a:latin typeface="Arial"/>
            </a:endParaRPr>
          </a:p>
        </p:txBody>
      </p:sp>
      <p:sp>
        <p:nvSpPr>
          <p:cNvPr id="86" name="CustomShape 3"/>
          <p:cNvSpPr/>
          <p:nvPr/>
        </p:nvSpPr>
        <p:spPr>
          <a:xfrm>
            <a:off x="343800" y="1211040"/>
            <a:ext cx="5459040" cy="158580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marL="457200" indent="-355320">
              <a:lnSpc>
                <a:spcPct val="115000"/>
              </a:lnSpc>
              <a:buClr>
                <a:srgbClr val="000000"/>
              </a:buClr>
              <a:buFont typeface="StarSymbol"/>
              <a:buAutoNum type="arabicPeriod"/>
            </a:pPr>
            <a:r>
              <a:rPr lang="en-US" sz="2000" b="0" strike="noStrike" spc="-1">
                <a:solidFill>
                  <a:srgbClr val="000000"/>
                </a:solidFill>
                <a:latin typeface="Open Sans"/>
                <a:ea typeface="Open Sans"/>
              </a:rPr>
              <a:t>Introduction</a:t>
            </a:r>
            <a:endParaRPr lang="en-US" sz="2000" b="0" strike="noStrike" spc="-1">
              <a:latin typeface="Arial"/>
            </a:endParaRPr>
          </a:p>
          <a:p>
            <a:pPr marL="457200" indent="-355320">
              <a:lnSpc>
                <a:spcPct val="115000"/>
              </a:lnSpc>
              <a:buClr>
                <a:srgbClr val="000000"/>
              </a:buClr>
              <a:buFont typeface="StarSymbol"/>
              <a:buAutoNum type="arabicPeriod"/>
            </a:pPr>
            <a:r>
              <a:rPr lang="en-US" sz="2000" b="0" strike="noStrike" spc="-1">
                <a:solidFill>
                  <a:srgbClr val="000000"/>
                </a:solidFill>
                <a:latin typeface="Open Sans"/>
                <a:ea typeface="Open Sans"/>
              </a:rPr>
              <a:t>Data Exploration</a:t>
            </a:r>
            <a:endParaRPr lang="en-US" sz="2000" b="0" strike="noStrike" spc="-1">
              <a:latin typeface="Arial"/>
            </a:endParaRPr>
          </a:p>
          <a:p>
            <a:pPr marL="457200" indent="-355320">
              <a:lnSpc>
                <a:spcPct val="115000"/>
              </a:lnSpc>
              <a:buClr>
                <a:srgbClr val="000000"/>
              </a:buClr>
              <a:buFont typeface="StarSymbol"/>
              <a:buAutoNum type="arabicPeriod"/>
            </a:pPr>
            <a:r>
              <a:rPr lang="en-US" sz="2000" b="0" strike="noStrike" spc="-1">
                <a:solidFill>
                  <a:srgbClr val="000000"/>
                </a:solidFill>
                <a:latin typeface="Open Sans"/>
                <a:ea typeface="Open Sans"/>
              </a:rPr>
              <a:t>Model Development</a:t>
            </a:r>
            <a:endParaRPr lang="en-US" sz="2000" b="0" strike="noStrike" spc="-1">
              <a:latin typeface="Arial"/>
            </a:endParaRPr>
          </a:p>
          <a:p>
            <a:pPr marL="457200" indent="-355320">
              <a:lnSpc>
                <a:spcPct val="115000"/>
              </a:lnSpc>
              <a:buClr>
                <a:srgbClr val="000000"/>
              </a:buClr>
              <a:buFont typeface="StarSymbol"/>
              <a:buAutoNum type="arabicPeriod"/>
            </a:pPr>
            <a:r>
              <a:rPr lang="en-US" sz="2000" b="0" strike="noStrike" spc="-1">
                <a:solidFill>
                  <a:srgbClr val="000000"/>
                </a:solidFill>
                <a:latin typeface="Open Sans"/>
                <a:ea typeface="Open Sans"/>
              </a:rPr>
              <a:t>Interpretation</a:t>
            </a:r>
            <a:endParaRPr lang="en-US" sz="2000" b="0" strike="noStrike" spc="-1">
              <a:latin typeface="Arial"/>
            </a:endParaRPr>
          </a:p>
        </p:txBody>
      </p:sp>
      <p:sp>
        <p:nvSpPr>
          <p:cNvPr id="87" name="CustomShape 4"/>
          <p:cNvSpPr/>
          <p:nvPr/>
        </p:nvSpPr>
        <p:spPr>
          <a:xfrm>
            <a:off x="-6120" y="-6480"/>
            <a:ext cx="9175320" cy="23832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US" sz="500" b="1" strike="noStrike" spc="-1">
                <a:solidFill>
                  <a:srgbClr val="000000"/>
                </a:solidFill>
                <a:latin typeface="Calibri"/>
                <a:ea typeface="Calibri"/>
              </a:rPr>
              <a:t>       Note: </a:t>
            </a:r>
            <a:r>
              <a:rPr lang="en-US"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US" sz="5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5480" y="-19440"/>
            <a:ext cx="9191160" cy="83952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sp>
      <p:sp>
        <p:nvSpPr>
          <p:cNvPr id="89" name="CustomShape 2"/>
          <p:cNvSpPr/>
          <p:nvPr/>
        </p:nvSpPr>
        <p:spPr>
          <a:xfrm>
            <a:off x="205200" y="263880"/>
            <a:ext cx="8565120" cy="48744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2000" b="1" strike="noStrike" spc="-1">
                <a:solidFill>
                  <a:srgbClr val="FFFFFF"/>
                </a:solidFill>
                <a:latin typeface="Arial"/>
                <a:ea typeface="Arial"/>
              </a:rPr>
              <a:t>Introduction</a:t>
            </a:r>
            <a:endParaRPr lang="en-US" sz="2000" b="0" strike="noStrike" spc="-1">
              <a:latin typeface="Arial"/>
            </a:endParaRPr>
          </a:p>
        </p:txBody>
      </p:sp>
      <p:sp>
        <p:nvSpPr>
          <p:cNvPr id="90" name="CustomShape 3"/>
          <p:cNvSpPr/>
          <p:nvPr/>
        </p:nvSpPr>
        <p:spPr>
          <a:xfrm>
            <a:off x="205200" y="1083240"/>
            <a:ext cx="8565120" cy="53388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2000" b="1" strike="noStrike" spc="-1">
                <a:solidFill>
                  <a:srgbClr val="000000"/>
                </a:solidFill>
                <a:latin typeface="Open Sans"/>
                <a:ea typeface="Open Sans"/>
              </a:rPr>
              <a:t>Analysis of New Potential Customers	</a:t>
            </a:r>
            <a:endParaRPr lang="en-US" sz="2000" b="0" strike="noStrike" spc="-1">
              <a:latin typeface="Arial"/>
            </a:endParaRPr>
          </a:p>
        </p:txBody>
      </p:sp>
      <p:sp>
        <p:nvSpPr>
          <p:cNvPr id="91" name="CustomShape 4"/>
          <p:cNvSpPr/>
          <p:nvPr/>
        </p:nvSpPr>
        <p:spPr>
          <a:xfrm>
            <a:off x="205200" y="2164680"/>
            <a:ext cx="4134240" cy="2285754"/>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1500" b="0" strike="noStrike" spc="-1" dirty="0">
                <a:solidFill>
                  <a:srgbClr val="000000"/>
                </a:solidFill>
                <a:latin typeface="Open Sans"/>
                <a:ea typeface="Open Sans"/>
              </a:rPr>
              <a:t>A brief look into following factors:</a:t>
            </a:r>
          </a:p>
          <a:p>
            <a:pPr marL="285750" indent="-285750">
              <a:lnSpc>
                <a:spcPct val="115000"/>
              </a:lnSpc>
              <a:buFont typeface="Arial" panose="020B0604020202020204" pitchFamily="34" charset="0"/>
              <a:buChar char="•"/>
            </a:pPr>
            <a:r>
              <a:rPr lang="en-US" sz="1500" spc="-1" dirty="0">
                <a:solidFill>
                  <a:srgbClr val="000000"/>
                </a:solidFill>
                <a:latin typeface="Open Sans"/>
              </a:rPr>
              <a:t>We will look at the old Customers Data</a:t>
            </a:r>
          </a:p>
          <a:p>
            <a:pPr marL="285750" indent="-285750">
              <a:lnSpc>
                <a:spcPct val="115000"/>
              </a:lnSpc>
              <a:buFont typeface="Arial" panose="020B0604020202020204" pitchFamily="34" charset="0"/>
              <a:buChar char="•"/>
            </a:pPr>
            <a:r>
              <a:rPr lang="en-US" sz="1500" b="0" strike="noStrike" spc="-1" dirty="0">
                <a:solidFill>
                  <a:srgbClr val="000000"/>
                </a:solidFill>
                <a:latin typeface="Open Sans"/>
              </a:rPr>
              <a:t>Do analysis of the important </a:t>
            </a:r>
            <a:r>
              <a:rPr lang="en-US" sz="1500" spc="-1" dirty="0">
                <a:solidFill>
                  <a:srgbClr val="000000"/>
                </a:solidFill>
                <a:latin typeface="Open Sans"/>
              </a:rPr>
              <a:t>Features</a:t>
            </a:r>
          </a:p>
          <a:p>
            <a:pPr marL="285750" indent="-285750">
              <a:lnSpc>
                <a:spcPct val="115000"/>
              </a:lnSpc>
              <a:buFont typeface="Arial" panose="020B0604020202020204" pitchFamily="34" charset="0"/>
              <a:buChar char="•"/>
            </a:pPr>
            <a:r>
              <a:rPr lang="en-US" sz="1500" b="0" strike="noStrike" spc="-1" dirty="0">
                <a:solidFill>
                  <a:srgbClr val="000000"/>
                </a:solidFill>
                <a:latin typeface="Open Sans"/>
              </a:rPr>
              <a:t>Generate More Features</a:t>
            </a:r>
          </a:p>
          <a:p>
            <a:pPr marL="285750" indent="-285750">
              <a:lnSpc>
                <a:spcPct val="115000"/>
              </a:lnSpc>
              <a:buFont typeface="Arial" panose="020B0604020202020204" pitchFamily="34" charset="0"/>
              <a:buChar char="•"/>
            </a:pPr>
            <a:r>
              <a:rPr lang="en-US" sz="1500" spc="-1" dirty="0">
                <a:solidFill>
                  <a:srgbClr val="000000"/>
                </a:solidFill>
                <a:latin typeface="Open Sans"/>
              </a:rPr>
              <a:t>Create testing and Training Data</a:t>
            </a:r>
          </a:p>
          <a:p>
            <a:pPr marL="285750" indent="-285750">
              <a:lnSpc>
                <a:spcPct val="115000"/>
              </a:lnSpc>
              <a:buFont typeface="Arial" panose="020B0604020202020204" pitchFamily="34" charset="0"/>
              <a:buChar char="•"/>
            </a:pPr>
            <a:r>
              <a:rPr lang="en-US" sz="1500" b="0" strike="noStrike" spc="-1" dirty="0">
                <a:solidFill>
                  <a:srgbClr val="000000"/>
                </a:solidFill>
                <a:latin typeface="Open Sans"/>
              </a:rPr>
              <a:t>Model Generation</a:t>
            </a:r>
          </a:p>
          <a:p>
            <a:pPr marL="285750" indent="-285750">
              <a:lnSpc>
                <a:spcPct val="115000"/>
              </a:lnSpc>
              <a:buFont typeface="Arial" panose="020B0604020202020204" pitchFamily="34" charset="0"/>
              <a:buChar char="•"/>
            </a:pPr>
            <a:r>
              <a:rPr lang="en-US" sz="1500" spc="-1" dirty="0">
                <a:solidFill>
                  <a:srgbClr val="000000"/>
                </a:solidFill>
                <a:latin typeface="Open Sans"/>
              </a:rPr>
              <a:t>Model Application</a:t>
            </a:r>
            <a:endParaRPr lang="en-US" sz="1500" b="0" strike="noStrike" spc="-1" dirty="0">
              <a:latin typeface="Arial"/>
            </a:endParaRPr>
          </a:p>
          <a:p>
            <a:pPr>
              <a:lnSpc>
                <a:spcPct val="115000"/>
              </a:lnSpc>
            </a:pPr>
            <a:endParaRPr lang="en-US" sz="1500" b="0" strike="noStrike" spc="-1" dirty="0">
              <a:latin typeface="Arial"/>
            </a:endParaRPr>
          </a:p>
        </p:txBody>
      </p:sp>
      <p:sp>
        <p:nvSpPr>
          <p:cNvPr id="95" name="CustomShape 8"/>
          <p:cNvSpPr/>
          <p:nvPr/>
        </p:nvSpPr>
        <p:spPr>
          <a:xfrm>
            <a:off x="-6120" y="-6480"/>
            <a:ext cx="9175320" cy="23832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US" sz="500" b="1" strike="noStrike" spc="-1">
                <a:solidFill>
                  <a:srgbClr val="000000"/>
                </a:solidFill>
                <a:latin typeface="Calibri"/>
                <a:ea typeface="Calibri"/>
              </a:rPr>
              <a:t>       Note: </a:t>
            </a:r>
            <a:r>
              <a:rPr lang="en-US"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US" sz="500" b="0" strike="noStrike" spc="-1">
              <a:latin typeface="Arial"/>
            </a:endParaRPr>
          </a:p>
        </p:txBody>
      </p:sp>
      <p:pic>
        <p:nvPicPr>
          <p:cNvPr id="10" name="Picture 9">
            <a:extLst>
              <a:ext uri="{FF2B5EF4-FFF2-40B4-BE49-F238E27FC236}">
                <a16:creationId xmlns:a16="http://schemas.microsoft.com/office/drawing/2014/main" id="{7CC23D79-A3B6-4474-ACB0-59351BE27F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67735" y="2164680"/>
            <a:ext cx="2902585" cy="12230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5480" y="-19440"/>
            <a:ext cx="9191160" cy="83952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sp>
      <p:sp>
        <p:nvSpPr>
          <p:cNvPr id="97" name="CustomShape 2"/>
          <p:cNvSpPr/>
          <p:nvPr/>
        </p:nvSpPr>
        <p:spPr>
          <a:xfrm>
            <a:off x="205200" y="263880"/>
            <a:ext cx="8565120" cy="48744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2000" b="1" strike="noStrike" spc="-1">
                <a:solidFill>
                  <a:srgbClr val="FFFFFF"/>
                </a:solidFill>
                <a:latin typeface="Arial"/>
                <a:ea typeface="Arial"/>
              </a:rPr>
              <a:t>Data Exploration</a:t>
            </a:r>
            <a:endParaRPr lang="en-US" sz="2000" b="0" strike="noStrike" spc="-1">
              <a:latin typeface="Arial"/>
            </a:endParaRPr>
          </a:p>
        </p:txBody>
      </p:sp>
      <p:sp>
        <p:nvSpPr>
          <p:cNvPr id="98" name="CustomShape 3"/>
          <p:cNvSpPr/>
          <p:nvPr/>
        </p:nvSpPr>
        <p:spPr>
          <a:xfrm>
            <a:off x="205200" y="1083240"/>
            <a:ext cx="8565120" cy="508473"/>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2000" b="1" strike="noStrike" spc="-1" dirty="0">
                <a:solidFill>
                  <a:srgbClr val="000000"/>
                </a:solidFill>
                <a:latin typeface="Open Sans"/>
                <a:ea typeface="Open Sans"/>
              </a:rPr>
              <a:t>Gender and Age Analysis	</a:t>
            </a:r>
            <a:endParaRPr lang="en-US" sz="2000" b="0" strike="noStrike" spc="-1" dirty="0">
              <a:latin typeface="Arial"/>
            </a:endParaRPr>
          </a:p>
        </p:txBody>
      </p:sp>
      <p:sp>
        <p:nvSpPr>
          <p:cNvPr id="99" name="CustomShape 4"/>
          <p:cNvSpPr/>
          <p:nvPr/>
        </p:nvSpPr>
        <p:spPr>
          <a:xfrm>
            <a:off x="205200" y="1810980"/>
            <a:ext cx="4134240" cy="2551148"/>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1500" spc="-1" dirty="0">
                <a:solidFill>
                  <a:srgbClr val="000000"/>
                </a:solidFill>
                <a:latin typeface="Open Sans"/>
              </a:rPr>
              <a:t>-Gender Ratio is Almost Neutral </a:t>
            </a:r>
          </a:p>
          <a:p>
            <a:pPr>
              <a:lnSpc>
                <a:spcPct val="115000"/>
              </a:lnSpc>
            </a:pPr>
            <a:r>
              <a:rPr lang="en-US" sz="1500" b="0" strike="noStrike" spc="-1" dirty="0">
                <a:solidFill>
                  <a:srgbClr val="000000"/>
                </a:solidFill>
                <a:latin typeface="Open Sans"/>
              </a:rPr>
              <a:t>-Female gender is dominates slightly</a:t>
            </a:r>
          </a:p>
          <a:p>
            <a:pPr>
              <a:lnSpc>
                <a:spcPct val="115000"/>
              </a:lnSpc>
            </a:pPr>
            <a:r>
              <a:rPr lang="en-US" sz="1500" spc="-1" dirty="0">
                <a:solidFill>
                  <a:srgbClr val="000000"/>
                </a:solidFill>
                <a:latin typeface="Open Sans"/>
              </a:rPr>
              <a:t>-Age Groups are divided as:</a:t>
            </a:r>
          </a:p>
          <a:p>
            <a:pPr>
              <a:lnSpc>
                <a:spcPct val="115000"/>
              </a:lnSpc>
            </a:pPr>
            <a:r>
              <a:rPr lang="en-US" sz="1500" b="0" strike="noStrike" spc="-1" dirty="0">
                <a:solidFill>
                  <a:srgbClr val="000000"/>
                </a:solidFill>
                <a:latin typeface="Open Sans"/>
              </a:rPr>
              <a:t>	Class 2 = 16-25</a:t>
            </a:r>
          </a:p>
          <a:p>
            <a:pPr>
              <a:lnSpc>
                <a:spcPct val="115000"/>
              </a:lnSpc>
            </a:pPr>
            <a:r>
              <a:rPr lang="en-US" sz="1500" spc="-1" dirty="0">
                <a:solidFill>
                  <a:srgbClr val="000000"/>
                </a:solidFill>
                <a:latin typeface="Open Sans"/>
              </a:rPr>
              <a:t>	Class 3 = 26-40</a:t>
            </a:r>
          </a:p>
          <a:p>
            <a:pPr>
              <a:lnSpc>
                <a:spcPct val="115000"/>
              </a:lnSpc>
            </a:pPr>
            <a:r>
              <a:rPr lang="en-US" sz="1500" b="0" strike="noStrike" spc="-1" dirty="0">
                <a:solidFill>
                  <a:srgbClr val="000000"/>
                </a:solidFill>
                <a:latin typeface="Open Sans"/>
              </a:rPr>
              <a:t>	Class 4 = 40-55</a:t>
            </a:r>
          </a:p>
          <a:p>
            <a:pPr>
              <a:lnSpc>
                <a:spcPct val="115000"/>
              </a:lnSpc>
            </a:pPr>
            <a:r>
              <a:rPr lang="en-US" sz="1500" spc="-1" dirty="0">
                <a:solidFill>
                  <a:srgbClr val="000000"/>
                </a:solidFill>
                <a:latin typeface="Open Sans"/>
              </a:rPr>
              <a:t>	Class 5 = Above 55</a:t>
            </a:r>
            <a:r>
              <a:rPr lang="en-US" sz="1500" b="0" strike="noStrike" spc="-1" dirty="0">
                <a:solidFill>
                  <a:srgbClr val="000000"/>
                </a:solidFill>
                <a:latin typeface="Open Sans"/>
              </a:rPr>
              <a:t> </a:t>
            </a:r>
          </a:p>
          <a:p>
            <a:pPr>
              <a:lnSpc>
                <a:spcPct val="115000"/>
              </a:lnSpc>
            </a:pPr>
            <a:r>
              <a:rPr lang="en-US" sz="1500" b="0" strike="noStrike" spc="-1" dirty="0">
                <a:solidFill>
                  <a:srgbClr val="000000"/>
                </a:solidFill>
                <a:latin typeface="Open Sans"/>
              </a:rPr>
              <a:t>-From the Graph we can see our target customers are of age 40 and above.</a:t>
            </a:r>
            <a:endParaRPr lang="en-US" sz="1500" b="0" strike="noStrike" spc="-1" dirty="0">
              <a:latin typeface="Arial"/>
            </a:endParaRPr>
          </a:p>
        </p:txBody>
      </p:sp>
      <p:sp>
        <p:nvSpPr>
          <p:cNvPr id="103" name="CustomShape 8"/>
          <p:cNvSpPr/>
          <p:nvPr/>
        </p:nvSpPr>
        <p:spPr>
          <a:xfrm>
            <a:off x="-6120" y="-6480"/>
            <a:ext cx="9175320" cy="23832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US" sz="500" b="1" strike="noStrike" spc="-1">
                <a:solidFill>
                  <a:srgbClr val="000000"/>
                </a:solidFill>
                <a:latin typeface="Calibri"/>
                <a:ea typeface="Calibri"/>
              </a:rPr>
              <a:t>       Note: </a:t>
            </a:r>
            <a:r>
              <a:rPr lang="en-US"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US" sz="500" b="0" strike="noStrike" spc="-1">
              <a:latin typeface="Arial"/>
            </a:endParaRPr>
          </a:p>
        </p:txBody>
      </p:sp>
      <p:pic>
        <p:nvPicPr>
          <p:cNvPr id="3" name="Picture 2">
            <a:extLst>
              <a:ext uri="{FF2B5EF4-FFF2-40B4-BE49-F238E27FC236}">
                <a16:creationId xmlns:a16="http://schemas.microsoft.com/office/drawing/2014/main" id="{BCBAEBF2-60B8-4ECD-AA5B-59A5DA332A40}"/>
              </a:ext>
            </a:extLst>
          </p:cNvPr>
          <p:cNvPicPr>
            <a:picLocks noChangeAspect="1"/>
          </p:cNvPicPr>
          <p:nvPr/>
        </p:nvPicPr>
        <p:blipFill>
          <a:blip r:embed="rId2"/>
          <a:stretch>
            <a:fillRect/>
          </a:stretch>
        </p:blipFill>
        <p:spPr>
          <a:xfrm>
            <a:off x="5831721" y="703423"/>
            <a:ext cx="3075088" cy="2111399"/>
          </a:xfrm>
          <a:prstGeom prst="rect">
            <a:avLst/>
          </a:prstGeom>
        </p:spPr>
      </p:pic>
      <p:pic>
        <p:nvPicPr>
          <p:cNvPr id="7" name="Picture 6">
            <a:extLst>
              <a:ext uri="{FF2B5EF4-FFF2-40B4-BE49-F238E27FC236}">
                <a16:creationId xmlns:a16="http://schemas.microsoft.com/office/drawing/2014/main" id="{63699E9F-6A4F-4026-9293-18EC8054A826}"/>
              </a:ext>
            </a:extLst>
          </p:cNvPr>
          <p:cNvPicPr>
            <a:picLocks noChangeAspect="1"/>
          </p:cNvPicPr>
          <p:nvPr/>
        </p:nvPicPr>
        <p:blipFill>
          <a:blip r:embed="rId3"/>
          <a:stretch>
            <a:fillRect/>
          </a:stretch>
        </p:blipFill>
        <p:spPr>
          <a:xfrm>
            <a:off x="5831721" y="2883582"/>
            <a:ext cx="3159279" cy="21113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5480" y="-19440"/>
            <a:ext cx="9191160" cy="83952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sp>
      <p:sp>
        <p:nvSpPr>
          <p:cNvPr id="97" name="CustomShape 2"/>
          <p:cNvSpPr/>
          <p:nvPr/>
        </p:nvSpPr>
        <p:spPr>
          <a:xfrm>
            <a:off x="205200" y="263880"/>
            <a:ext cx="8565120" cy="48744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2000" b="1" strike="noStrike" spc="-1">
                <a:solidFill>
                  <a:srgbClr val="FFFFFF"/>
                </a:solidFill>
                <a:latin typeface="Arial"/>
                <a:ea typeface="Arial"/>
              </a:rPr>
              <a:t>Data Exploration</a:t>
            </a:r>
            <a:endParaRPr lang="en-US" sz="2000" b="0" strike="noStrike" spc="-1">
              <a:latin typeface="Arial"/>
            </a:endParaRPr>
          </a:p>
        </p:txBody>
      </p:sp>
      <p:sp>
        <p:nvSpPr>
          <p:cNvPr id="98" name="CustomShape 3"/>
          <p:cNvSpPr/>
          <p:nvPr/>
        </p:nvSpPr>
        <p:spPr>
          <a:xfrm>
            <a:off x="205200" y="1083240"/>
            <a:ext cx="8565120" cy="508473"/>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2000" b="1" strike="noStrike" spc="-1" dirty="0">
                <a:solidFill>
                  <a:srgbClr val="000000"/>
                </a:solidFill>
                <a:latin typeface="Open Sans"/>
                <a:ea typeface="Open Sans"/>
              </a:rPr>
              <a:t>Geolocation Heatmap	</a:t>
            </a:r>
            <a:endParaRPr lang="en-US" sz="2000" b="0" strike="noStrike" spc="-1" dirty="0">
              <a:latin typeface="Arial"/>
            </a:endParaRPr>
          </a:p>
        </p:txBody>
      </p:sp>
      <p:sp>
        <p:nvSpPr>
          <p:cNvPr id="99" name="CustomShape 4"/>
          <p:cNvSpPr/>
          <p:nvPr/>
        </p:nvSpPr>
        <p:spPr>
          <a:xfrm>
            <a:off x="205200" y="1810980"/>
            <a:ext cx="4134240" cy="228569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1500" b="0" strike="noStrike" spc="-1" dirty="0">
                <a:solidFill>
                  <a:srgbClr val="000000"/>
                </a:solidFill>
                <a:latin typeface="Open Sans"/>
              </a:rPr>
              <a:t>-Thi</a:t>
            </a:r>
            <a:r>
              <a:rPr lang="en-US" sz="1500" spc="-1" dirty="0">
                <a:solidFill>
                  <a:srgbClr val="000000"/>
                </a:solidFill>
                <a:latin typeface="Open Sans"/>
              </a:rPr>
              <a:t>s Heatmap shows the location of our frequent customers</a:t>
            </a:r>
          </a:p>
          <a:p>
            <a:pPr marL="285750" indent="-285750">
              <a:lnSpc>
                <a:spcPct val="115000"/>
              </a:lnSpc>
              <a:buFontTx/>
              <a:buChar char="-"/>
            </a:pPr>
            <a:r>
              <a:rPr lang="en-US" sz="1500" b="0" strike="noStrike" spc="-1" dirty="0">
                <a:solidFill>
                  <a:srgbClr val="000000"/>
                </a:solidFill>
                <a:latin typeface="Open Sans"/>
              </a:rPr>
              <a:t>Geo location was extracted from the postal </a:t>
            </a:r>
            <a:r>
              <a:rPr lang="en-US" sz="1500" spc="-1" dirty="0">
                <a:solidFill>
                  <a:srgbClr val="000000"/>
                </a:solidFill>
                <a:latin typeface="Open Sans"/>
              </a:rPr>
              <a:t>   </a:t>
            </a:r>
            <a:r>
              <a:rPr lang="en-US" sz="1500" b="0" strike="noStrike" spc="-1" dirty="0">
                <a:solidFill>
                  <a:srgbClr val="000000"/>
                </a:solidFill>
                <a:latin typeface="Open Sans"/>
              </a:rPr>
              <a:t>code data</a:t>
            </a:r>
          </a:p>
          <a:p>
            <a:pPr marL="285750" indent="-285750">
              <a:lnSpc>
                <a:spcPct val="115000"/>
              </a:lnSpc>
              <a:buFontTx/>
              <a:buChar char="-"/>
            </a:pPr>
            <a:r>
              <a:rPr lang="en-US" sz="1500" b="0" strike="noStrike" spc="-1" dirty="0">
                <a:solidFill>
                  <a:srgbClr val="000000"/>
                </a:solidFill>
                <a:latin typeface="Open Sans"/>
              </a:rPr>
              <a:t>We can also see state comparison of our frequent Customers. </a:t>
            </a:r>
          </a:p>
          <a:p>
            <a:pPr marL="285750" indent="-285750">
              <a:lnSpc>
                <a:spcPct val="115000"/>
              </a:lnSpc>
              <a:buFontTx/>
              <a:buChar char="-"/>
            </a:pPr>
            <a:r>
              <a:rPr lang="en-US" sz="1500" spc="-1" dirty="0">
                <a:solidFill>
                  <a:srgbClr val="000000"/>
                </a:solidFill>
                <a:latin typeface="Open Sans"/>
              </a:rPr>
              <a:t>NSW seems to be a better customer base for the cycles</a:t>
            </a:r>
            <a:endParaRPr lang="en-US" sz="1500" b="0" strike="noStrike" spc="-1" dirty="0">
              <a:latin typeface="Arial"/>
            </a:endParaRPr>
          </a:p>
        </p:txBody>
      </p:sp>
      <p:sp>
        <p:nvSpPr>
          <p:cNvPr id="103" name="CustomShape 8"/>
          <p:cNvSpPr/>
          <p:nvPr/>
        </p:nvSpPr>
        <p:spPr>
          <a:xfrm>
            <a:off x="-6120" y="-6480"/>
            <a:ext cx="9175320" cy="23832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US" sz="500" b="1" strike="noStrike" spc="-1">
                <a:solidFill>
                  <a:srgbClr val="000000"/>
                </a:solidFill>
                <a:latin typeface="Calibri"/>
                <a:ea typeface="Calibri"/>
              </a:rPr>
              <a:t>       Note: </a:t>
            </a:r>
            <a:r>
              <a:rPr lang="en-US"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US" sz="500" b="0" strike="noStrike" spc="-1">
              <a:latin typeface="Arial"/>
            </a:endParaRPr>
          </a:p>
        </p:txBody>
      </p:sp>
      <p:pic>
        <p:nvPicPr>
          <p:cNvPr id="4" name="Picture 3">
            <a:extLst>
              <a:ext uri="{FF2B5EF4-FFF2-40B4-BE49-F238E27FC236}">
                <a16:creationId xmlns:a16="http://schemas.microsoft.com/office/drawing/2014/main" id="{1C0A9A76-8C04-4246-A89E-9DB3E0244CB7}"/>
              </a:ext>
            </a:extLst>
          </p:cNvPr>
          <p:cNvPicPr>
            <a:picLocks noChangeAspect="1"/>
          </p:cNvPicPr>
          <p:nvPr/>
        </p:nvPicPr>
        <p:blipFill>
          <a:blip r:embed="rId2"/>
          <a:stretch>
            <a:fillRect/>
          </a:stretch>
        </p:blipFill>
        <p:spPr>
          <a:xfrm>
            <a:off x="6550660" y="820080"/>
            <a:ext cx="2477401" cy="2516864"/>
          </a:xfrm>
          <a:prstGeom prst="rect">
            <a:avLst/>
          </a:prstGeom>
        </p:spPr>
      </p:pic>
      <p:pic>
        <p:nvPicPr>
          <p:cNvPr id="6" name="Picture 5">
            <a:extLst>
              <a:ext uri="{FF2B5EF4-FFF2-40B4-BE49-F238E27FC236}">
                <a16:creationId xmlns:a16="http://schemas.microsoft.com/office/drawing/2014/main" id="{7905E40C-74B9-4889-9D4B-5F1350941049}"/>
              </a:ext>
            </a:extLst>
          </p:cNvPr>
          <p:cNvPicPr>
            <a:picLocks noChangeAspect="1"/>
          </p:cNvPicPr>
          <p:nvPr/>
        </p:nvPicPr>
        <p:blipFill>
          <a:blip r:embed="rId3"/>
          <a:stretch>
            <a:fillRect/>
          </a:stretch>
        </p:blipFill>
        <p:spPr>
          <a:xfrm>
            <a:off x="6107124" y="3104392"/>
            <a:ext cx="3036876" cy="2039108"/>
          </a:xfrm>
          <a:prstGeom prst="rect">
            <a:avLst/>
          </a:prstGeom>
        </p:spPr>
      </p:pic>
    </p:spTree>
    <p:extLst>
      <p:ext uri="{BB962C8B-B14F-4D97-AF65-F5344CB8AC3E}">
        <p14:creationId xmlns:p14="http://schemas.microsoft.com/office/powerpoint/2010/main" val="60052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15480" y="-19440"/>
            <a:ext cx="9191160" cy="83952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sp>
      <p:sp>
        <p:nvSpPr>
          <p:cNvPr id="105" name="CustomShape 2"/>
          <p:cNvSpPr/>
          <p:nvPr/>
        </p:nvSpPr>
        <p:spPr>
          <a:xfrm>
            <a:off x="205200" y="263880"/>
            <a:ext cx="8565120" cy="48744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2000" b="1" strike="noStrike" spc="-1">
                <a:solidFill>
                  <a:srgbClr val="FFFFFF"/>
                </a:solidFill>
                <a:latin typeface="Arial"/>
                <a:ea typeface="Arial"/>
              </a:rPr>
              <a:t>Model Development</a:t>
            </a:r>
            <a:endParaRPr lang="en-US" sz="2000" b="0" strike="noStrike" spc="-1">
              <a:latin typeface="Arial"/>
            </a:endParaRPr>
          </a:p>
        </p:txBody>
      </p:sp>
      <p:sp>
        <p:nvSpPr>
          <p:cNvPr id="106" name="CustomShape 3"/>
          <p:cNvSpPr/>
          <p:nvPr/>
        </p:nvSpPr>
        <p:spPr>
          <a:xfrm>
            <a:off x="205200" y="1083240"/>
            <a:ext cx="8565120" cy="508473"/>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2000" b="1" strike="noStrike" spc="-1" dirty="0">
                <a:solidFill>
                  <a:srgbClr val="000000"/>
                </a:solidFill>
                <a:latin typeface="Open Sans"/>
                <a:ea typeface="Open Sans"/>
              </a:rPr>
              <a:t>Product Class Comparison</a:t>
            </a:r>
            <a:endParaRPr lang="en-US" sz="2000" b="0" strike="noStrike" spc="-1" dirty="0">
              <a:latin typeface="Arial"/>
            </a:endParaRPr>
          </a:p>
        </p:txBody>
      </p:sp>
      <p:sp>
        <p:nvSpPr>
          <p:cNvPr id="107" name="CustomShape 4"/>
          <p:cNvSpPr/>
          <p:nvPr/>
        </p:nvSpPr>
        <p:spPr>
          <a:xfrm>
            <a:off x="205200" y="2164680"/>
            <a:ext cx="4134240" cy="2020233"/>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1500" b="0" strike="noStrike" spc="-1" dirty="0">
                <a:solidFill>
                  <a:srgbClr val="000000"/>
                </a:solidFill>
                <a:latin typeface="Open Sans"/>
              </a:rPr>
              <a:t>-Important Comparison between product class and brands.</a:t>
            </a:r>
          </a:p>
          <a:p>
            <a:pPr>
              <a:lnSpc>
                <a:spcPct val="115000"/>
              </a:lnSpc>
            </a:pPr>
            <a:r>
              <a:rPr lang="en-US" sz="1500" spc="-1" dirty="0">
                <a:solidFill>
                  <a:srgbClr val="000000"/>
                </a:solidFill>
                <a:latin typeface="Open Sans"/>
              </a:rPr>
              <a:t>-Medium class products are of higher customer choice.</a:t>
            </a:r>
          </a:p>
          <a:p>
            <a:pPr>
              <a:lnSpc>
                <a:spcPct val="115000"/>
              </a:lnSpc>
            </a:pPr>
            <a:r>
              <a:rPr lang="en-US" sz="1500" b="0" strike="noStrike" spc="-1" dirty="0">
                <a:solidFill>
                  <a:srgbClr val="000000"/>
                </a:solidFill>
                <a:latin typeface="Open Sans"/>
              </a:rPr>
              <a:t>-</a:t>
            </a:r>
            <a:r>
              <a:rPr lang="en-US" sz="1500" spc="-1" dirty="0" err="1">
                <a:solidFill>
                  <a:srgbClr val="000000"/>
                </a:solidFill>
                <a:latin typeface="Open Sans"/>
              </a:rPr>
              <a:t>Solex</a:t>
            </a:r>
            <a:r>
              <a:rPr lang="en-US" sz="1500" spc="-1" dirty="0">
                <a:solidFill>
                  <a:srgbClr val="000000"/>
                </a:solidFill>
                <a:latin typeface="Open Sans"/>
              </a:rPr>
              <a:t> brand dominates the most bought cycles. Thus These products advertisement should be increased.</a:t>
            </a:r>
            <a:endParaRPr lang="en-US" sz="1500" b="0" strike="noStrike" spc="-1" dirty="0">
              <a:latin typeface="Arial"/>
            </a:endParaRPr>
          </a:p>
        </p:txBody>
      </p:sp>
      <p:sp>
        <p:nvSpPr>
          <p:cNvPr id="111" name="CustomShape 8"/>
          <p:cNvSpPr/>
          <p:nvPr/>
        </p:nvSpPr>
        <p:spPr>
          <a:xfrm>
            <a:off x="-6120" y="-6480"/>
            <a:ext cx="9175320" cy="23832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US" sz="500" b="1" strike="noStrike" spc="-1">
                <a:solidFill>
                  <a:srgbClr val="000000"/>
                </a:solidFill>
                <a:latin typeface="Calibri"/>
                <a:ea typeface="Calibri"/>
              </a:rPr>
              <a:t>       Note: </a:t>
            </a:r>
            <a:r>
              <a:rPr lang="en-US"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US" sz="500" b="0" strike="noStrike" spc="-1">
              <a:latin typeface="Arial"/>
            </a:endParaRPr>
          </a:p>
        </p:txBody>
      </p:sp>
      <p:pic>
        <p:nvPicPr>
          <p:cNvPr id="3" name="Picture 2">
            <a:extLst>
              <a:ext uri="{FF2B5EF4-FFF2-40B4-BE49-F238E27FC236}">
                <a16:creationId xmlns:a16="http://schemas.microsoft.com/office/drawing/2014/main" id="{037CB30C-8769-47B4-B6F3-8783C4B9181E}"/>
              </a:ext>
            </a:extLst>
          </p:cNvPr>
          <p:cNvPicPr>
            <a:picLocks noChangeAspect="1"/>
          </p:cNvPicPr>
          <p:nvPr/>
        </p:nvPicPr>
        <p:blipFill>
          <a:blip r:embed="rId2"/>
          <a:stretch>
            <a:fillRect/>
          </a:stretch>
        </p:blipFill>
        <p:spPr>
          <a:xfrm>
            <a:off x="5848261" y="2872080"/>
            <a:ext cx="3200973" cy="2255924"/>
          </a:xfrm>
          <a:prstGeom prst="rect">
            <a:avLst/>
          </a:prstGeom>
        </p:spPr>
      </p:pic>
      <p:pic>
        <p:nvPicPr>
          <p:cNvPr id="7" name="Picture 6">
            <a:extLst>
              <a:ext uri="{FF2B5EF4-FFF2-40B4-BE49-F238E27FC236}">
                <a16:creationId xmlns:a16="http://schemas.microsoft.com/office/drawing/2014/main" id="{40C18CB2-4B1B-4FC7-B05A-A1CEB383D6DE}"/>
              </a:ext>
            </a:extLst>
          </p:cNvPr>
          <p:cNvPicPr>
            <a:picLocks noChangeAspect="1"/>
          </p:cNvPicPr>
          <p:nvPr/>
        </p:nvPicPr>
        <p:blipFill>
          <a:blip r:embed="rId3"/>
          <a:stretch>
            <a:fillRect/>
          </a:stretch>
        </p:blipFill>
        <p:spPr>
          <a:xfrm>
            <a:off x="5997476" y="682025"/>
            <a:ext cx="2902541" cy="2190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5480" y="-19440"/>
            <a:ext cx="9191160" cy="83952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sp>
      <p:sp>
        <p:nvSpPr>
          <p:cNvPr id="113" name="CustomShape 2"/>
          <p:cNvSpPr/>
          <p:nvPr/>
        </p:nvSpPr>
        <p:spPr>
          <a:xfrm>
            <a:off x="205200" y="263880"/>
            <a:ext cx="8565120" cy="48816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2000" b="1" strike="noStrike" spc="-1">
                <a:solidFill>
                  <a:srgbClr val="FFFFFF"/>
                </a:solidFill>
                <a:latin typeface="Arial"/>
                <a:ea typeface="Arial"/>
              </a:rPr>
              <a:t>Interpretation</a:t>
            </a:r>
            <a:endParaRPr lang="en-US" sz="2000" b="0" strike="noStrike" spc="-1">
              <a:latin typeface="Arial"/>
            </a:endParaRPr>
          </a:p>
        </p:txBody>
      </p:sp>
      <p:sp>
        <p:nvSpPr>
          <p:cNvPr id="114" name="CustomShape 3"/>
          <p:cNvSpPr/>
          <p:nvPr/>
        </p:nvSpPr>
        <p:spPr>
          <a:xfrm>
            <a:off x="205200" y="1083240"/>
            <a:ext cx="8565120" cy="508473"/>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2000" b="1" spc="-1" dirty="0">
                <a:solidFill>
                  <a:srgbClr val="000000"/>
                </a:solidFill>
                <a:latin typeface="Open Sans"/>
              </a:rPr>
              <a:t>Wealth Segment Comparison</a:t>
            </a:r>
            <a:endParaRPr lang="en-US" sz="2000" b="0" strike="noStrike" spc="-1" dirty="0">
              <a:latin typeface="Arial"/>
            </a:endParaRPr>
          </a:p>
        </p:txBody>
      </p:sp>
      <p:sp>
        <p:nvSpPr>
          <p:cNvPr id="115" name="CustomShape 4"/>
          <p:cNvSpPr/>
          <p:nvPr/>
        </p:nvSpPr>
        <p:spPr>
          <a:xfrm>
            <a:off x="205200" y="2164680"/>
            <a:ext cx="4134240" cy="1223925"/>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1500" b="0" strike="noStrike" spc="-1" dirty="0">
                <a:solidFill>
                  <a:srgbClr val="000000"/>
                </a:solidFill>
                <a:latin typeface="Open Sans"/>
              </a:rPr>
              <a:t>-Interesting comparison of our buyers</a:t>
            </a:r>
          </a:p>
          <a:p>
            <a:pPr>
              <a:lnSpc>
                <a:spcPct val="115000"/>
              </a:lnSpc>
            </a:pPr>
            <a:r>
              <a:rPr lang="en-US" sz="1500" spc="-1" dirty="0">
                <a:solidFill>
                  <a:srgbClr val="000000"/>
                </a:solidFill>
                <a:latin typeface="Open Sans"/>
              </a:rPr>
              <a:t>-Mass Customers dominate the purchase</a:t>
            </a:r>
          </a:p>
          <a:p>
            <a:pPr>
              <a:lnSpc>
                <a:spcPct val="115000"/>
              </a:lnSpc>
            </a:pPr>
            <a:r>
              <a:rPr lang="en-US" sz="1500" spc="-1" dirty="0">
                <a:solidFill>
                  <a:srgbClr val="000000"/>
                </a:solidFill>
                <a:latin typeface="Open Sans"/>
              </a:rPr>
              <a:t>-This class of buyers should be targeted more</a:t>
            </a:r>
          </a:p>
          <a:p>
            <a:pPr>
              <a:lnSpc>
                <a:spcPct val="115000"/>
              </a:lnSpc>
            </a:pPr>
            <a:endParaRPr lang="en-US" sz="1500" b="0" strike="noStrike" spc="-1" dirty="0">
              <a:latin typeface="Arial"/>
            </a:endParaRPr>
          </a:p>
        </p:txBody>
      </p:sp>
      <p:sp>
        <p:nvSpPr>
          <p:cNvPr id="119" name="CustomShape 8"/>
          <p:cNvSpPr/>
          <p:nvPr/>
        </p:nvSpPr>
        <p:spPr>
          <a:xfrm>
            <a:off x="-6120" y="-6480"/>
            <a:ext cx="9175320" cy="23832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US" sz="500" b="1" strike="noStrike" spc="-1">
                <a:solidFill>
                  <a:srgbClr val="000000"/>
                </a:solidFill>
                <a:latin typeface="Calibri"/>
                <a:ea typeface="Calibri"/>
              </a:rPr>
              <a:t>       Note: </a:t>
            </a:r>
            <a:r>
              <a:rPr lang="en-US"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US" sz="500" b="0" strike="noStrike" spc="-1">
              <a:latin typeface="Arial"/>
            </a:endParaRPr>
          </a:p>
        </p:txBody>
      </p:sp>
      <p:pic>
        <p:nvPicPr>
          <p:cNvPr id="3" name="Picture 2">
            <a:extLst>
              <a:ext uri="{FF2B5EF4-FFF2-40B4-BE49-F238E27FC236}">
                <a16:creationId xmlns:a16="http://schemas.microsoft.com/office/drawing/2014/main" id="{A63B64F6-8153-47E1-91FE-A0D11C5F3252}"/>
              </a:ext>
            </a:extLst>
          </p:cNvPr>
          <p:cNvPicPr>
            <a:picLocks noChangeAspect="1"/>
          </p:cNvPicPr>
          <p:nvPr/>
        </p:nvPicPr>
        <p:blipFill>
          <a:blip r:embed="rId2"/>
          <a:stretch>
            <a:fillRect/>
          </a:stretch>
        </p:blipFill>
        <p:spPr>
          <a:xfrm>
            <a:off x="4418170" y="1525500"/>
            <a:ext cx="4619075" cy="33918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5480" y="-19440"/>
            <a:ext cx="9191160" cy="83952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sp>
      <p:sp>
        <p:nvSpPr>
          <p:cNvPr id="113" name="CustomShape 2"/>
          <p:cNvSpPr/>
          <p:nvPr/>
        </p:nvSpPr>
        <p:spPr>
          <a:xfrm>
            <a:off x="205200" y="263880"/>
            <a:ext cx="8565120" cy="48816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2000" b="1" strike="noStrike" spc="-1">
                <a:solidFill>
                  <a:srgbClr val="FFFFFF"/>
                </a:solidFill>
                <a:latin typeface="Arial"/>
                <a:ea typeface="Arial"/>
              </a:rPr>
              <a:t>Interpretation</a:t>
            </a:r>
            <a:endParaRPr lang="en-US" sz="2000" b="0" strike="noStrike" spc="-1">
              <a:latin typeface="Arial"/>
            </a:endParaRPr>
          </a:p>
        </p:txBody>
      </p:sp>
      <p:sp>
        <p:nvSpPr>
          <p:cNvPr id="114" name="CustomShape 3"/>
          <p:cNvSpPr/>
          <p:nvPr/>
        </p:nvSpPr>
        <p:spPr>
          <a:xfrm>
            <a:off x="205200" y="1083240"/>
            <a:ext cx="8565120" cy="508473"/>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2000" b="1" spc="-1" dirty="0">
                <a:solidFill>
                  <a:srgbClr val="000000"/>
                </a:solidFill>
                <a:latin typeface="Open Sans"/>
              </a:rPr>
              <a:t>Feature Selection</a:t>
            </a:r>
            <a:endParaRPr lang="en-US" sz="2000" b="0" strike="noStrike" spc="-1" dirty="0">
              <a:latin typeface="Arial"/>
            </a:endParaRPr>
          </a:p>
        </p:txBody>
      </p:sp>
      <p:sp>
        <p:nvSpPr>
          <p:cNvPr id="115" name="CustomShape 4"/>
          <p:cNvSpPr/>
          <p:nvPr/>
        </p:nvSpPr>
        <p:spPr>
          <a:xfrm>
            <a:off x="205200" y="2164680"/>
            <a:ext cx="4134240" cy="2502673"/>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gn="just">
              <a:lnSpc>
                <a:spcPct val="115000"/>
              </a:lnSpc>
            </a:pPr>
            <a:r>
              <a:rPr lang="en-US" sz="1200" b="0" strike="noStrike" spc="-1" dirty="0">
                <a:latin typeface="Arial"/>
              </a:rPr>
              <a:t>Features Selected from the dataset:</a:t>
            </a:r>
          </a:p>
          <a:p>
            <a:pPr algn="just">
              <a:lnSpc>
                <a:spcPct val="115000"/>
              </a:lnSpc>
            </a:pPr>
            <a:r>
              <a:rPr lang="en-US" sz="1200" spc="-1" dirty="0">
                <a:latin typeface="Arial"/>
              </a:rPr>
              <a:t>Gender, Normalized to Female and Male</a:t>
            </a:r>
          </a:p>
          <a:p>
            <a:pPr algn="just">
              <a:lnSpc>
                <a:spcPct val="115000"/>
              </a:lnSpc>
            </a:pPr>
            <a:r>
              <a:rPr lang="en-US" sz="1200" b="0" strike="noStrike" spc="-1" dirty="0">
                <a:latin typeface="Arial"/>
              </a:rPr>
              <a:t>Age, categorized into 4 sections.</a:t>
            </a:r>
          </a:p>
          <a:p>
            <a:pPr algn="just">
              <a:lnSpc>
                <a:spcPct val="115000"/>
              </a:lnSpc>
            </a:pPr>
            <a:r>
              <a:rPr lang="en-GB" sz="1200" dirty="0"/>
              <a:t>Job Title, hot encoded into all the options.</a:t>
            </a:r>
          </a:p>
          <a:p>
            <a:pPr algn="just">
              <a:lnSpc>
                <a:spcPct val="115000"/>
              </a:lnSpc>
            </a:pPr>
            <a:r>
              <a:rPr lang="en-GB" sz="1200" dirty="0"/>
              <a:t>Tenure, Past 3 Years Purchase, Wealth Segment, Job Industry Category, Owns Car, State and Postcode.  These features were selected because they also appeared in the new customer database. And These features were of importance. They were normalized and formed into a final dataset for training and testing split. Order Status was kept as the label for the training.</a:t>
            </a:r>
          </a:p>
        </p:txBody>
      </p:sp>
      <p:sp>
        <p:nvSpPr>
          <p:cNvPr id="119" name="CustomShape 8"/>
          <p:cNvSpPr/>
          <p:nvPr/>
        </p:nvSpPr>
        <p:spPr>
          <a:xfrm>
            <a:off x="-6120" y="-6480"/>
            <a:ext cx="9175320" cy="23832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US" sz="500" b="1" strike="noStrike" spc="-1">
                <a:solidFill>
                  <a:srgbClr val="000000"/>
                </a:solidFill>
                <a:latin typeface="Calibri"/>
                <a:ea typeface="Calibri"/>
              </a:rPr>
              <a:t>       Note: </a:t>
            </a:r>
            <a:r>
              <a:rPr lang="en-US"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US" sz="500" b="0" strike="noStrike" spc="-1">
              <a:latin typeface="Arial"/>
            </a:endParaRPr>
          </a:p>
        </p:txBody>
      </p:sp>
      <p:pic>
        <p:nvPicPr>
          <p:cNvPr id="6" name="Picture 5">
            <a:extLst>
              <a:ext uri="{FF2B5EF4-FFF2-40B4-BE49-F238E27FC236}">
                <a16:creationId xmlns:a16="http://schemas.microsoft.com/office/drawing/2014/main" id="{A53EF827-E62E-4884-A266-EA1BEBEABD7A}"/>
              </a:ext>
            </a:extLst>
          </p:cNvPr>
          <p:cNvPicPr>
            <a:picLocks noChangeAspect="1"/>
          </p:cNvPicPr>
          <p:nvPr/>
        </p:nvPicPr>
        <p:blipFill>
          <a:blip r:embed="rId2"/>
          <a:stretch>
            <a:fillRect/>
          </a:stretch>
        </p:blipFill>
        <p:spPr>
          <a:xfrm>
            <a:off x="4339440" y="1587196"/>
            <a:ext cx="4752711" cy="2089104"/>
          </a:xfrm>
          <a:prstGeom prst="rect">
            <a:avLst/>
          </a:prstGeom>
        </p:spPr>
      </p:pic>
    </p:spTree>
    <p:extLst>
      <p:ext uri="{BB962C8B-B14F-4D97-AF65-F5344CB8AC3E}">
        <p14:creationId xmlns:p14="http://schemas.microsoft.com/office/powerpoint/2010/main" val="103699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5480" y="-19440"/>
            <a:ext cx="9191160" cy="83952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sp>
      <p:sp>
        <p:nvSpPr>
          <p:cNvPr id="113" name="CustomShape 2"/>
          <p:cNvSpPr/>
          <p:nvPr/>
        </p:nvSpPr>
        <p:spPr>
          <a:xfrm>
            <a:off x="205200" y="263880"/>
            <a:ext cx="8565120" cy="48816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US" sz="2000" b="1" strike="noStrike" spc="-1">
                <a:solidFill>
                  <a:srgbClr val="FFFFFF"/>
                </a:solidFill>
                <a:latin typeface="Arial"/>
                <a:ea typeface="Arial"/>
              </a:rPr>
              <a:t>Interpretation</a:t>
            </a:r>
            <a:endParaRPr lang="en-US" sz="2000" b="0" strike="noStrike" spc="-1">
              <a:latin typeface="Arial"/>
            </a:endParaRPr>
          </a:p>
        </p:txBody>
      </p:sp>
      <p:sp>
        <p:nvSpPr>
          <p:cNvPr id="114" name="CustomShape 3"/>
          <p:cNvSpPr/>
          <p:nvPr/>
        </p:nvSpPr>
        <p:spPr>
          <a:xfrm>
            <a:off x="205200" y="1083240"/>
            <a:ext cx="8565120" cy="508473"/>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nSpc>
                <a:spcPct val="115000"/>
              </a:lnSpc>
            </a:pPr>
            <a:r>
              <a:rPr lang="en-US" sz="2000" b="1" spc="-1" dirty="0">
                <a:solidFill>
                  <a:srgbClr val="000000"/>
                </a:solidFill>
                <a:latin typeface="Open Sans"/>
              </a:rPr>
              <a:t>Model Selection</a:t>
            </a:r>
            <a:endParaRPr lang="en-US" sz="2000" b="0" strike="noStrike" spc="-1" dirty="0">
              <a:latin typeface="Arial"/>
            </a:endParaRPr>
          </a:p>
        </p:txBody>
      </p:sp>
      <p:sp>
        <p:nvSpPr>
          <p:cNvPr id="115" name="CustomShape 4"/>
          <p:cNvSpPr/>
          <p:nvPr/>
        </p:nvSpPr>
        <p:spPr>
          <a:xfrm>
            <a:off x="205200" y="2164680"/>
            <a:ext cx="4134240" cy="2290307"/>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gn="just">
              <a:lnSpc>
                <a:spcPct val="115000"/>
              </a:lnSpc>
            </a:pPr>
            <a:r>
              <a:rPr lang="en-GB" sz="1200" b="0" strike="noStrike" spc="-1" dirty="0">
                <a:latin typeface="Arial"/>
              </a:rPr>
              <a:t>We will use two machine Learning models.</a:t>
            </a:r>
          </a:p>
          <a:p>
            <a:pPr algn="just">
              <a:lnSpc>
                <a:spcPct val="115000"/>
              </a:lnSpc>
            </a:pPr>
            <a:r>
              <a:rPr lang="en-GB" sz="1200" spc="-1" dirty="0">
                <a:latin typeface="Arial"/>
              </a:rPr>
              <a:t>-SVM</a:t>
            </a:r>
          </a:p>
          <a:p>
            <a:pPr algn="just">
              <a:lnSpc>
                <a:spcPct val="115000"/>
              </a:lnSpc>
            </a:pPr>
            <a:r>
              <a:rPr lang="en-GB" sz="1200" spc="-1" dirty="0">
                <a:latin typeface="Arial"/>
              </a:rPr>
              <a:t>-Random Forrest Classifiers</a:t>
            </a:r>
          </a:p>
          <a:p>
            <a:pPr algn="just">
              <a:lnSpc>
                <a:spcPct val="115000"/>
              </a:lnSpc>
            </a:pPr>
            <a:r>
              <a:rPr lang="en-GB" sz="1200" spc="-1" dirty="0">
                <a:latin typeface="Arial"/>
              </a:rPr>
              <a:t>-Sklearn is used to normalize the data between 0 – 1</a:t>
            </a:r>
          </a:p>
          <a:p>
            <a:pPr algn="just">
              <a:lnSpc>
                <a:spcPct val="115000"/>
              </a:lnSpc>
            </a:pPr>
            <a:r>
              <a:rPr lang="en-GB" sz="1200" spc="-1" dirty="0">
                <a:latin typeface="Arial"/>
              </a:rPr>
              <a:t>-Data is split into training and testing for the old customers dataset</a:t>
            </a:r>
          </a:p>
          <a:p>
            <a:pPr algn="just">
              <a:lnSpc>
                <a:spcPct val="115000"/>
              </a:lnSpc>
            </a:pPr>
            <a:r>
              <a:rPr lang="en-GB" sz="1200" spc="-1" dirty="0">
                <a:latin typeface="Arial"/>
              </a:rPr>
              <a:t>-Once Data trained on old model same features are extracted from the new Model</a:t>
            </a:r>
          </a:p>
          <a:p>
            <a:pPr algn="just">
              <a:lnSpc>
                <a:spcPct val="115000"/>
              </a:lnSpc>
            </a:pPr>
            <a:r>
              <a:rPr lang="en-GB" sz="1200" spc="-1" dirty="0">
                <a:latin typeface="Arial"/>
              </a:rPr>
              <a:t>-Prediction is done on the new Dataset to find out the chances of new customers making purchases. </a:t>
            </a:r>
            <a:endParaRPr lang="en-GB" sz="1200" dirty="0"/>
          </a:p>
        </p:txBody>
      </p:sp>
      <p:sp>
        <p:nvSpPr>
          <p:cNvPr id="119" name="CustomShape 8"/>
          <p:cNvSpPr/>
          <p:nvPr/>
        </p:nvSpPr>
        <p:spPr>
          <a:xfrm>
            <a:off x="-6120" y="-6480"/>
            <a:ext cx="9175320" cy="23832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US" sz="500" b="1" strike="noStrike" spc="-1">
                <a:solidFill>
                  <a:srgbClr val="000000"/>
                </a:solidFill>
                <a:latin typeface="Calibri"/>
                <a:ea typeface="Calibri"/>
              </a:rPr>
              <a:t>       Note: </a:t>
            </a:r>
            <a:r>
              <a:rPr lang="en-US"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US" sz="500" b="0" strike="noStrike" spc="-1">
              <a:latin typeface="Arial"/>
            </a:endParaRPr>
          </a:p>
        </p:txBody>
      </p:sp>
      <p:pic>
        <p:nvPicPr>
          <p:cNvPr id="1026" name="Picture 2" descr="Random Forest Classifier - Machine Learning | Global Software Support">
            <a:extLst>
              <a:ext uri="{FF2B5EF4-FFF2-40B4-BE49-F238E27FC236}">
                <a16:creationId xmlns:a16="http://schemas.microsoft.com/office/drawing/2014/main" id="{2D15DA73-6550-438A-93CA-608BE0B59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2981" y="3048576"/>
            <a:ext cx="3691332" cy="20949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pport Vector Machines — Soft Margin Formulation and Kernel Trick ...">
            <a:extLst>
              <a:ext uri="{FF2B5EF4-FFF2-40B4-BE49-F238E27FC236}">
                <a16:creationId xmlns:a16="http://schemas.microsoft.com/office/drawing/2014/main" id="{1F683D38-AC16-4D73-AFB8-D99C3BAC3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729" y="835534"/>
            <a:ext cx="2515139" cy="207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40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735</Words>
  <Application>Microsoft Office PowerPoint</Application>
  <PresentationFormat>On-screen Show (16:9)</PresentationFormat>
  <Paragraphs>70</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Open Sans</vt:lpstr>
      <vt:lpstr>Open Sans Extrabold</vt:lpstr>
      <vt:lpstr>Open Sans Light</vt:lpstr>
      <vt:lpstr>StarSymbol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Sarmast Bilawal Khuhro</dc:creator>
  <dc:description/>
  <cp:lastModifiedBy>Sarmast Bilawal Khuhro</cp:lastModifiedBy>
  <cp:revision>7</cp:revision>
  <dcterms:modified xsi:type="dcterms:W3CDTF">2020-07-16T11:07:38Z</dcterms:modified>
  <dc:language>en-US</dc:language>
</cp:coreProperties>
</file>