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735C-1788-41B4-B25C-DE3CA32267E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4FB4-3ABC-460D-A991-95CE9CE80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5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735C-1788-41B4-B25C-DE3CA32267E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4FB4-3ABC-460D-A991-95CE9CE80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7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735C-1788-41B4-B25C-DE3CA32267E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4FB4-3ABC-460D-A991-95CE9CE80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0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735C-1788-41B4-B25C-DE3CA32267E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4FB4-3ABC-460D-A991-95CE9CE80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5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735C-1788-41B4-B25C-DE3CA32267E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4FB4-3ABC-460D-A991-95CE9CE80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9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735C-1788-41B4-B25C-DE3CA32267E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4FB4-3ABC-460D-A991-95CE9CE80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735C-1788-41B4-B25C-DE3CA32267E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4FB4-3ABC-460D-A991-95CE9CE80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1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735C-1788-41B4-B25C-DE3CA32267E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4FB4-3ABC-460D-A991-95CE9CE80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6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735C-1788-41B4-B25C-DE3CA32267E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4FB4-3ABC-460D-A991-95CE9CE80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7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735C-1788-41B4-B25C-DE3CA32267E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4FB4-3ABC-460D-A991-95CE9CE80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2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735C-1788-41B4-B25C-DE3CA32267E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4FB4-3ABC-460D-A991-95CE9CE80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3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735C-1788-41B4-B25C-DE3CA32267E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4FB4-3ABC-460D-A991-95CE9CE80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smtClean="0"/>
              <a:t>GraphQL </a:t>
            </a:r>
            <a:r>
              <a:rPr lang="ko-KR" altLang="en-US" sz="4000" smtClean="0"/>
              <a:t>기반 대규모 웹 서비스 구축</a:t>
            </a:r>
            <a:r>
              <a:rPr lang="en-US" altLang="ko-KR" sz="4000" smtClean="0"/>
              <a:t/>
            </a:r>
            <a:br>
              <a:rPr lang="en-US" altLang="ko-KR" sz="4000" smtClean="0"/>
            </a:br>
            <a:r>
              <a:rPr lang="en-US" altLang="ko-KR" sz="4000" smtClean="0"/>
              <a:t>- </a:t>
            </a:r>
            <a:r>
              <a:rPr lang="ko-KR" altLang="en-US" sz="2800" smtClean="0"/>
              <a:t>관련연구 발표 </a:t>
            </a:r>
            <a:r>
              <a:rPr lang="en-US" altLang="ko-KR" sz="2800" smtClean="0"/>
              <a:t>-</a:t>
            </a:r>
            <a:r>
              <a:rPr lang="ko-KR" altLang="en-US" sz="2800" smtClean="0"/>
              <a:t> </a:t>
            </a:r>
            <a:endParaRPr lang="ko-KR" altLang="en-US" sz="2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03400"/>
            <a:ext cx="9144000" cy="1655762"/>
          </a:xfrm>
        </p:spPr>
        <p:txBody>
          <a:bodyPr/>
          <a:lstStyle/>
          <a:p>
            <a:pPr algn="r"/>
            <a:r>
              <a:rPr lang="en-US" altLang="ko-KR" smtClean="0"/>
              <a:t>2015104215 </a:t>
            </a:r>
            <a:r>
              <a:rPr lang="ko-KR" altLang="en-US" smtClean="0"/>
              <a:t>장재혁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65" y="20912"/>
            <a:ext cx="10515600" cy="1325563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0" y="1308994"/>
            <a:ext cx="564291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0070" y="2537254"/>
            <a:ext cx="4135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3200" smtClean="0"/>
              <a:t>GraphQL </a:t>
            </a:r>
            <a:r>
              <a:rPr lang="ko-KR" altLang="en-US" sz="3200" smtClean="0"/>
              <a:t>상세</a:t>
            </a:r>
            <a:endParaRPr lang="en-US" altLang="ko-KR" sz="3200" smtClean="0"/>
          </a:p>
          <a:p>
            <a:pPr marL="285750" indent="-285750">
              <a:buFontTx/>
              <a:buChar char="-"/>
            </a:pPr>
            <a:endParaRPr lang="en-US" altLang="ko-KR" sz="3200"/>
          </a:p>
          <a:p>
            <a:pPr marL="285750" indent="-285750">
              <a:buFontTx/>
              <a:buChar char="-"/>
            </a:pPr>
            <a:r>
              <a:rPr lang="en-US" altLang="ko-KR" sz="3200" smtClean="0"/>
              <a:t>GraphQL </a:t>
            </a:r>
            <a:r>
              <a:rPr lang="ko-KR" altLang="en-US" sz="3200" smtClean="0"/>
              <a:t>구현체</a:t>
            </a:r>
            <a:endParaRPr lang="en-US" altLang="ko-KR" sz="3200" smtClean="0"/>
          </a:p>
          <a:p>
            <a:pPr marL="285750" indent="-285750">
              <a:buFontTx/>
              <a:buChar char="-"/>
            </a:pPr>
            <a:endParaRPr lang="en-US" altLang="ko-KR" sz="3200"/>
          </a:p>
          <a:p>
            <a:pPr marL="285750" indent="-285750">
              <a:buFontTx/>
              <a:buChar char="-"/>
            </a:pPr>
            <a:r>
              <a:rPr lang="ko-KR" altLang="en-US" sz="3200" smtClean="0"/>
              <a:t>선행 연구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42768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65" y="20912"/>
            <a:ext cx="10515600" cy="1325563"/>
          </a:xfrm>
        </p:spPr>
        <p:txBody>
          <a:bodyPr/>
          <a:lstStyle/>
          <a:p>
            <a:r>
              <a:rPr lang="en-US" altLang="ko-KR" smtClean="0"/>
              <a:t>GraphQL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0" y="1308994"/>
            <a:ext cx="564291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36228" y="1797845"/>
            <a:ext cx="900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Facebook</a:t>
            </a:r>
            <a:r>
              <a:rPr lang="ko-KR" altLang="en-US" smtClean="0"/>
              <a:t>에서 만든 네트워크 호출 규약</a:t>
            </a:r>
            <a:r>
              <a:rPr lang="en-US" altLang="ko-KR" smtClean="0"/>
              <a:t>. </a:t>
            </a:r>
            <a:r>
              <a:rPr lang="ko-KR" altLang="en-US" smtClean="0"/>
              <a:t>어플리케이션단 위 어디든 동작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타입 기반의 </a:t>
            </a:r>
            <a:r>
              <a:rPr lang="en-US" altLang="ko-KR" smtClean="0"/>
              <a:t>API </a:t>
            </a:r>
            <a:r>
              <a:rPr lang="ko-KR" altLang="en-US" smtClean="0"/>
              <a:t>호출 쿼리 언어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3124" y="2926198"/>
            <a:ext cx="331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Schema</a:t>
            </a:r>
            <a:r>
              <a:rPr lang="ko-KR" altLang="en-US" smtClean="0"/>
              <a:t>에 데이터 타입 정의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27344" y="2915273"/>
            <a:ext cx="331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2. Query </a:t>
            </a:r>
            <a:r>
              <a:rPr lang="ko-KR" altLang="en-US" smtClean="0"/>
              <a:t>요청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04452" y="2915273"/>
            <a:ext cx="214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3. AST </a:t>
            </a:r>
            <a:r>
              <a:rPr lang="ko-KR" altLang="en-US" smtClean="0"/>
              <a:t>파싱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83577" y="2915273"/>
            <a:ext cx="111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4. </a:t>
            </a:r>
            <a:r>
              <a:rPr lang="ko-KR" altLang="en-US" smtClean="0"/>
              <a:t>응답</a:t>
            </a:r>
            <a:endParaRPr lang="ko-KR" altLang="en-US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22638" y="4484416"/>
            <a:ext cx="0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5392" tIns="158700" rIns="-25392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124" y="3645303"/>
            <a:ext cx="20512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B11A04"/>
                </a:solidFill>
                <a:effectLst/>
                <a:latin typeface="Arial Unicode MS" panose="020B0604020202020204" pitchFamily="50" charset="-127"/>
                <a:ea typeface="Roboto Mono"/>
              </a:rPr>
              <a:t>type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Query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{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lang="en-US" altLang="ko-KR">
                <a:solidFill>
                  <a:srgbClr val="1F61A0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mtClean="0">
                <a:solidFill>
                  <a:srgbClr val="1F61A0"/>
                </a:solidFill>
                <a:latin typeface="Arial Unicode MS" panose="020B0604020202020204" pitchFamily="50" charset="-127"/>
                <a:ea typeface="Roboto Mono"/>
              </a:rPr>
              <a:t> 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F61A0"/>
                </a:solidFill>
                <a:effectLst/>
                <a:latin typeface="Arial Unicode MS" panose="020B0604020202020204" pitchFamily="50" charset="-127"/>
                <a:ea typeface="Roboto Mono"/>
              </a:rPr>
              <a:t>me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: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A9800"/>
                </a:solidFill>
                <a:effectLst/>
                <a:latin typeface="Arial Unicode MS" panose="020B0604020202020204" pitchFamily="50" charset="-127"/>
                <a:ea typeface="Roboto Mono"/>
              </a:rPr>
              <a:t>User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}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555555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B11A04"/>
                </a:solidFill>
                <a:effectLst/>
                <a:latin typeface="Arial Unicode MS" panose="020B0604020202020204" pitchFamily="50" charset="-127"/>
                <a:ea typeface="Roboto Mono"/>
              </a:rPr>
              <a:t>type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User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{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rgbClr val="1F61A0"/>
                </a:solidFill>
                <a:effectLst/>
                <a:latin typeface="Arial Unicode MS" panose="020B0604020202020204" pitchFamily="50" charset="-127"/>
                <a:ea typeface="Roboto Mono"/>
              </a:rPr>
              <a:t> 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F61A0"/>
                </a:solidFill>
                <a:effectLst/>
                <a:latin typeface="Arial Unicode MS" panose="020B0604020202020204" pitchFamily="50" charset="-127"/>
                <a:ea typeface="Roboto Mono"/>
              </a:rPr>
              <a:t>id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: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A9800"/>
                </a:solidFill>
                <a:effectLst/>
                <a:latin typeface="Arial Unicode MS" panose="020B0604020202020204" pitchFamily="50" charset="-127"/>
                <a:ea typeface="Roboto Mono"/>
              </a:rPr>
              <a:t>ID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lang="en-US" altLang="ko-KR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mtClean="0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F61A0"/>
                </a:solidFill>
                <a:effectLst/>
                <a:latin typeface="Arial Unicode MS" panose="020B0604020202020204" pitchFamily="50" charset="-127"/>
                <a:ea typeface="Roboto Mono"/>
              </a:rPr>
              <a:t>name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: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A9800"/>
                </a:solidFill>
                <a:effectLst/>
                <a:latin typeface="Arial Unicode MS" panose="020B0604020202020204" pitchFamily="50" charset="-127"/>
                <a:ea typeface="Roboto Mono"/>
              </a:rPr>
              <a:t>String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CA980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}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10944" y="3645303"/>
            <a:ext cx="1853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{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 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me 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{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lang="en-US" altLang="ko-KR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mtClean="0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      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id,</a:t>
            </a:r>
          </a:p>
          <a:p>
            <a:pPr lvl="0"/>
            <a:r>
              <a:rPr lang="en-US" altLang="ko-KR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mtClean="0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     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name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lang="en-US" altLang="ko-KR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mtClean="0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 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}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}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-70149"/>
            <a:ext cx="0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5392" tIns="158700" rIns="-25392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92" y="3478703"/>
            <a:ext cx="2460924" cy="3111131"/>
          </a:xfrm>
          <a:prstGeom prst="rect">
            <a:avLst/>
          </a:prstGeom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-70149"/>
            <a:ext cx="0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5392" tIns="158700" rIns="-25392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94835" y="3719434"/>
            <a:ext cx="2555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{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lang="en-US" altLang="ko-KR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mtClean="0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F61A0"/>
                </a:solidFill>
                <a:effectLst/>
                <a:latin typeface="Arial Unicode MS" panose="020B0604020202020204" pitchFamily="50" charset="-127"/>
                <a:ea typeface="Roboto Mono"/>
              </a:rPr>
              <a:t>"me"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: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{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lang="en-US" altLang="ko-KR" smtClean="0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   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F61A0"/>
                </a:solidFill>
                <a:effectLst/>
                <a:latin typeface="Arial Unicode MS" panose="020B0604020202020204" pitchFamily="50" charset="-127"/>
                <a:ea typeface="Roboto Mono"/>
              </a:rPr>
              <a:t>“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rgbClr val="1F61A0"/>
                </a:solidFill>
                <a:effectLst/>
                <a:latin typeface="Arial Unicode MS" panose="020B0604020202020204" pitchFamily="50" charset="-127"/>
                <a:ea typeface="Roboto Mono"/>
              </a:rPr>
              <a:t>id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F61A0"/>
                </a:solidFill>
                <a:effectLst/>
                <a:latin typeface="Arial Unicode MS" panose="020B0604020202020204" pitchFamily="50" charset="-127"/>
                <a:ea typeface="Roboto Mono"/>
              </a:rPr>
              <a:t>"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: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D64292"/>
                </a:solidFill>
                <a:effectLst/>
                <a:latin typeface="Arial Unicode MS" panose="020B0604020202020204" pitchFamily="50" charset="-127"/>
                <a:ea typeface="Roboto Mono"/>
              </a:rPr>
              <a:t>“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rgbClr val="D64292"/>
                </a:solidFill>
                <a:effectLst/>
                <a:latin typeface="Arial Unicode MS" panose="020B0604020202020204" pitchFamily="50" charset="-127"/>
                <a:ea typeface="Roboto Mono"/>
              </a:rPr>
              <a:t>2015104215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D64292"/>
                </a:solidFill>
                <a:effectLst/>
                <a:latin typeface="Arial Unicode MS" panose="020B0604020202020204" pitchFamily="50" charset="-127"/>
                <a:ea typeface="Roboto Mono"/>
              </a:rPr>
              <a:t>“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rgbClr val="D64292"/>
                </a:solidFill>
                <a:effectLst/>
                <a:latin typeface="Arial Unicode MS" panose="020B0604020202020204" pitchFamily="50" charset="-127"/>
                <a:ea typeface="Roboto Mono"/>
              </a:rPr>
              <a:t>,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lang="en-US" altLang="ko-KR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mtClean="0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   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F61A0"/>
                </a:solidFill>
                <a:effectLst/>
                <a:latin typeface="Arial Unicode MS" panose="020B0604020202020204" pitchFamily="50" charset="-127"/>
                <a:ea typeface="Roboto Mono"/>
              </a:rPr>
              <a:t>"name"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: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D64292"/>
                </a:solidFill>
                <a:effectLst/>
                <a:latin typeface="Arial Unicode MS" panose="020B0604020202020204" pitchFamily="50" charset="-127"/>
                <a:ea typeface="Roboto Mono"/>
              </a:rPr>
              <a:t>“</a:t>
            </a:r>
            <a:r>
              <a:rPr lang="en-US" altLang="ko-KR" smtClean="0">
                <a:solidFill>
                  <a:srgbClr val="D64292"/>
                </a:solidFill>
                <a:latin typeface="Arial Unicode MS" panose="020B0604020202020204" pitchFamily="50" charset="-127"/>
                <a:ea typeface="Roboto Mono"/>
              </a:rPr>
              <a:t>Jang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D64292"/>
                </a:solidFill>
                <a:effectLst/>
                <a:latin typeface="Arial Unicode MS" panose="020B0604020202020204" pitchFamily="50" charset="-127"/>
                <a:ea typeface="Roboto Mono"/>
              </a:rPr>
              <a:t>“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rgbClr val="D64292"/>
                </a:solidFill>
                <a:effectLst/>
                <a:latin typeface="Arial Unicode MS" panose="020B0604020202020204" pitchFamily="50" charset="-127"/>
                <a:ea typeface="Roboto Mono"/>
              </a:rPr>
              <a:t>,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lang="en-US" altLang="ko-KR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mtClean="0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 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}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}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3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65" y="20912"/>
            <a:ext cx="10515600" cy="1325563"/>
          </a:xfrm>
        </p:spPr>
        <p:txBody>
          <a:bodyPr/>
          <a:lstStyle/>
          <a:p>
            <a:r>
              <a:rPr lang="en-US" altLang="ko-KR" smtClean="0"/>
              <a:t>GraphQL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0" y="1308994"/>
            <a:ext cx="564291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miro.medium.com/max/1260/1*0ilUAJ31T7cY4OgHtOMZ-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989" y="166836"/>
            <a:ext cx="5453449" cy="593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31" y="2560417"/>
            <a:ext cx="5711636" cy="31484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96118" y="525549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간략한 서버 전체 구조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78433" y="613094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GraphQL </a:t>
            </a:r>
            <a:r>
              <a:rPr lang="ko-KR" altLang="en-US" smtClean="0"/>
              <a:t>부분 구조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65" y="20912"/>
            <a:ext cx="10515600" cy="1325563"/>
          </a:xfrm>
        </p:spPr>
        <p:txBody>
          <a:bodyPr/>
          <a:lstStyle/>
          <a:p>
            <a:r>
              <a:rPr lang="en-US" altLang="ko-KR" smtClean="0"/>
              <a:t>GraphQL </a:t>
            </a:r>
            <a:r>
              <a:rPr lang="ko-KR" altLang="en-US" smtClean="0"/>
              <a:t>구현체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0" y="1308994"/>
            <a:ext cx="564291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번역] MySQL의 ENUM 타입을 사용하지 말아야 할 8가지 이유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91" y="2533768"/>
            <a:ext cx="2406393" cy="124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azon.com: Oracle DB 11g Errors Guide: Appstore for Andro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851" y="2552430"/>
            <a:ext cx="1829744" cy="182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stgreSQL 설정하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17" y="4270380"/>
            <a:ext cx="2734962" cy="136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34018" y="3838057"/>
            <a:ext cx="107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32810" y="3500939"/>
            <a:ext cx="1079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/>
              <a:t>:</a:t>
            </a:r>
            <a:endParaRPr lang="ko-KR" altLang="en-US" sz="4400"/>
          </a:p>
        </p:txBody>
      </p:sp>
      <p:pic>
        <p:nvPicPr>
          <p:cNvPr id="3080" name="Picture 8" descr="GitHub - prisma-labs/graphql-yoga: 🧘 Fully-featured GraphQL Server with  focus on easy setup, performance &amp; great developer experi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42" y="2049632"/>
            <a:ext cx="1516706" cy="163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Next.js에서 Apollo Client 사용하기 :: chanyeo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694" y="4602758"/>
            <a:ext cx="3160198" cy="84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792948" y="3836112"/>
            <a:ext cx="127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GraphQL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4398" y="2121876"/>
            <a:ext cx="2531559" cy="131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65" y="20912"/>
            <a:ext cx="10515600" cy="1325563"/>
          </a:xfrm>
        </p:spPr>
        <p:txBody>
          <a:bodyPr/>
          <a:lstStyle/>
          <a:p>
            <a:r>
              <a:rPr lang="en-US" altLang="ko-KR" smtClean="0"/>
              <a:t>GraphQL </a:t>
            </a:r>
            <a:r>
              <a:rPr lang="ko-KR" altLang="en-US" smtClean="0"/>
              <a:t>구현체 </a:t>
            </a:r>
            <a:r>
              <a:rPr lang="en-US" altLang="ko-KR" smtClean="0"/>
              <a:t>- Apollo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0" y="1308994"/>
            <a:ext cx="564291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45059" y="1861751"/>
            <a:ext cx="629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Query, Schema, AST Parser </a:t>
            </a:r>
            <a:r>
              <a:rPr lang="ko-KR" altLang="en-US" smtClean="0"/>
              <a:t>구현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rgbClr val="FF0000"/>
                </a:solidFill>
              </a:rPr>
              <a:t>Cache </a:t>
            </a:r>
            <a:r>
              <a:rPr lang="ko-KR" altLang="en-US" smtClean="0">
                <a:solidFill>
                  <a:srgbClr val="FF0000"/>
                </a:solidFill>
              </a:rPr>
              <a:t>구현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5059" y="3015120"/>
            <a:ext cx="4942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REST Cache</a:t>
            </a:r>
          </a:p>
          <a:p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GET /  : Browser </a:t>
            </a:r>
            <a:r>
              <a:rPr lang="ko-KR" altLang="en-US" smtClean="0"/>
              <a:t>단에서 </a:t>
            </a:r>
            <a:r>
              <a:rPr lang="en-US" altLang="ko-KR" smtClean="0"/>
              <a:t>Cache </a:t>
            </a:r>
            <a:r>
              <a:rPr lang="ko-KR" altLang="en-US" smtClean="0"/>
              <a:t>지원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POST /post/123 : HTTP Header </a:t>
            </a:r>
            <a:r>
              <a:rPr lang="ko-KR" altLang="en-US" smtClean="0"/>
              <a:t>통해 지원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60" y="4290112"/>
            <a:ext cx="2628900" cy="1885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23438" y="3015120"/>
            <a:ext cx="429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GraphQL (Apollo) Cache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138984" y="3531362"/>
            <a:ext cx="20512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B11A04"/>
                </a:solidFill>
                <a:effectLst/>
                <a:latin typeface="Arial Unicode MS" panose="020B0604020202020204" pitchFamily="50" charset="-127"/>
                <a:ea typeface="Roboto Mono"/>
              </a:rPr>
              <a:t>type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Query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{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lang="en-US" altLang="ko-KR">
                <a:solidFill>
                  <a:srgbClr val="1F61A0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mtClean="0">
                <a:solidFill>
                  <a:srgbClr val="1F61A0"/>
                </a:solidFill>
                <a:latin typeface="Arial Unicode MS" panose="020B0604020202020204" pitchFamily="50" charset="-127"/>
                <a:ea typeface="Roboto Mono"/>
              </a:rPr>
              <a:t> 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F61A0"/>
                </a:solidFill>
                <a:effectLst/>
                <a:latin typeface="Arial Unicode MS" panose="020B0604020202020204" pitchFamily="50" charset="-127"/>
                <a:ea typeface="Roboto Mono"/>
              </a:rPr>
              <a:t>me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: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A9800"/>
                </a:solidFill>
                <a:effectLst/>
                <a:latin typeface="Arial Unicode MS" panose="020B0604020202020204" pitchFamily="50" charset="-127"/>
                <a:ea typeface="Roboto Mono"/>
              </a:rPr>
              <a:t>User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}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555555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B11A04"/>
                </a:solidFill>
                <a:effectLst/>
                <a:latin typeface="Arial Unicode MS" panose="020B0604020202020204" pitchFamily="50" charset="-127"/>
                <a:ea typeface="Roboto Mono"/>
              </a:rPr>
              <a:t>type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User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{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rgbClr val="1F61A0"/>
                </a:solidFill>
                <a:effectLst/>
                <a:latin typeface="Arial Unicode MS" panose="020B0604020202020204" pitchFamily="50" charset="-127"/>
                <a:ea typeface="Roboto Mono"/>
              </a:rPr>
              <a:t> 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F61A0"/>
                </a:solidFill>
                <a:effectLst/>
                <a:latin typeface="Arial Unicode MS" panose="020B0604020202020204" pitchFamily="50" charset="-127"/>
                <a:ea typeface="Roboto Mono"/>
              </a:rPr>
              <a:t>id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: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sng" strike="noStrike" cap="none" normalizeH="0" baseline="0" smtClean="0">
                <a:ln>
                  <a:noFill/>
                </a:ln>
                <a:solidFill>
                  <a:srgbClr val="CA9800"/>
                </a:solidFill>
                <a:effectLst/>
                <a:latin typeface="Arial Unicode MS" panose="020B0604020202020204" pitchFamily="50" charset="-127"/>
                <a:ea typeface="Roboto Mono"/>
              </a:rPr>
              <a:t>ID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20202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lang="en-US" altLang="ko-KR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lang="en-US" altLang="ko-KR" smtClean="0">
                <a:solidFill>
                  <a:srgbClr val="202020"/>
                </a:solidFill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1F61A0"/>
                </a:solidFill>
                <a:effectLst/>
                <a:latin typeface="Arial Unicode MS" panose="020B0604020202020204" pitchFamily="50" charset="-127"/>
                <a:ea typeface="Roboto Mono"/>
              </a:rPr>
              <a:t>name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: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CA9800"/>
                </a:solidFill>
                <a:effectLst/>
                <a:latin typeface="Arial Unicode MS" panose="020B0604020202020204" pitchFamily="50" charset="-127"/>
                <a:ea typeface="Roboto Mono"/>
              </a:rPr>
              <a:t>String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CA9800"/>
              </a:solidFill>
              <a:effectLst/>
              <a:latin typeface="Arial Unicode MS" panose="020B0604020202020204" pitchFamily="50" charset="-127"/>
              <a:ea typeface="Roboto Mono"/>
            </a:endParaRPr>
          </a:p>
          <a:p>
            <a:pPr lvl="0"/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Arial Unicode MS" panose="020B0604020202020204" pitchFamily="50" charset="-127"/>
                <a:ea typeface="Roboto Mono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 Unicode MS" panose="020B0604020202020204" pitchFamily="50" charset="-127"/>
                <a:ea typeface="Roboto Mono"/>
              </a:rPr>
              <a:t>}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99188" y="5991396"/>
            <a:ext cx="41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Object</a:t>
            </a:r>
            <a:r>
              <a:rPr lang="ko-KR" altLang="en-US" smtClean="0"/>
              <a:t> </a:t>
            </a:r>
            <a:r>
              <a:rPr lang="en-US" altLang="ko-KR" smtClean="0"/>
              <a:t>Unique Identifier Cache Policy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65" y="20912"/>
            <a:ext cx="10515600" cy="1325563"/>
          </a:xfrm>
        </p:spPr>
        <p:txBody>
          <a:bodyPr/>
          <a:lstStyle/>
          <a:p>
            <a:r>
              <a:rPr lang="en-US" altLang="ko-KR" smtClean="0"/>
              <a:t>GraphQL </a:t>
            </a:r>
            <a:r>
              <a:rPr lang="ko-KR" altLang="en-US" smtClean="0"/>
              <a:t>구현체 </a:t>
            </a:r>
            <a:r>
              <a:rPr lang="en-US" altLang="ko-KR" smtClean="0"/>
              <a:t>- Apollo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0" y="1308994"/>
            <a:ext cx="564291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45059" y="1861751"/>
            <a:ext cx="629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Client</a:t>
            </a:r>
            <a:r>
              <a:rPr lang="ko-KR" altLang="en-US" smtClean="0"/>
              <a:t>에서 정규화를 거친 뒤 </a:t>
            </a:r>
            <a:r>
              <a:rPr lang="en-US" altLang="ko-KR" smtClean="0"/>
              <a:t>InMemoryCache</a:t>
            </a:r>
            <a:r>
              <a:rPr lang="ko-KR" altLang="en-US" smtClean="0"/>
              <a:t>로 저장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530" y="2634557"/>
            <a:ext cx="51530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65" y="20912"/>
            <a:ext cx="10515600" cy="1325563"/>
          </a:xfrm>
        </p:spPr>
        <p:txBody>
          <a:bodyPr/>
          <a:lstStyle/>
          <a:p>
            <a:r>
              <a:rPr lang="ko-KR" altLang="en-US" smtClean="0"/>
              <a:t>선행연구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0" y="1308994"/>
            <a:ext cx="564291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7221" y="1596417"/>
            <a:ext cx="10231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이응기</a:t>
            </a:r>
            <a:r>
              <a:rPr lang="en-US" altLang="ko-KR" smtClean="0"/>
              <a:t>, </a:t>
            </a:r>
            <a:r>
              <a:rPr lang="ko-KR" altLang="en-US" smtClean="0"/>
              <a:t>권기웅</a:t>
            </a:r>
            <a:r>
              <a:rPr lang="en-US" altLang="ko-KR" smtClean="0"/>
              <a:t>, </a:t>
            </a:r>
            <a:r>
              <a:rPr lang="ko-KR" altLang="en-US" smtClean="0"/>
              <a:t>윤정미</a:t>
            </a:r>
            <a:r>
              <a:rPr lang="en-US" altLang="ko-KR" smtClean="0"/>
              <a:t>. (2020). GraphQL</a:t>
            </a:r>
            <a:r>
              <a:rPr lang="ko-KR" altLang="en-US" smtClean="0"/>
              <a:t>을 이용한 가정용 에너지저장시스템 상태 </a:t>
            </a:r>
            <a:r>
              <a:rPr lang="en-US" altLang="ko-KR" smtClean="0"/>
              <a:t>API </a:t>
            </a:r>
            <a:r>
              <a:rPr lang="ko-KR" altLang="en-US" smtClean="0"/>
              <a:t>서버 구현</a:t>
            </a:r>
            <a:r>
              <a:rPr lang="en-US" altLang="ko-KR" smtClean="0"/>
              <a:t>. </a:t>
            </a:r>
            <a:r>
              <a:rPr lang="ko-KR" altLang="en-US" smtClean="0"/>
              <a:t>한국통신학회 학술대회논문집</a:t>
            </a:r>
            <a:r>
              <a:rPr lang="en-US" altLang="ko-KR" smtClean="0"/>
              <a:t>, (), 913-914.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1" y="3987113"/>
            <a:ext cx="5267732" cy="21871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7221" y="2501317"/>
            <a:ext cx="10050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mtClean="0"/>
          </a:p>
          <a:p>
            <a:r>
              <a:rPr lang="ko-KR" altLang="en-US" smtClean="0"/>
              <a:t>임도영</a:t>
            </a:r>
            <a:r>
              <a:rPr lang="en-US" altLang="ko-KR" smtClean="0"/>
              <a:t>. "</a:t>
            </a:r>
            <a:r>
              <a:rPr lang="ko-KR" altLang="en-US" smtClean="0"/>
              <a:t>마이크로서비스 아키텍처와 </a:t>
            </a:r>
            <a:r>
              <a:rPr lang="en-US" altLang="ko-KR" smtClean="0"/>
              <a:t>GraphQL</a:t>
            </a:r>
            <a:r>
              <a:rPr lang="ko-KR" altLang="en-US" smtClean="0"/>
              <a:t>을 활용한 웹 서비스</a:t>
            </a:r>
            <a:r>
              <a:rPr lang="en-US" altLang="ko-KR" smtClean="0"/>
              <a:t>." </a:t>
            </a:r>
            <a:r>
              <a:rPr lang="ko-KR" altLang="en-US" smtClean="0"/>
              <a:t>국내석사학위논문 중앙대학교 대학원</a:t>
            </a:r>
            <a:r>
              <a:rPr lang="en-US" altLang="ko-KR" smtClean="0"/>
              <a:t>, 2021. </a:t>
            </a:r>
            <a:r>
              <a:rPr lang="ko-KR" altLang="en-US" smtClean="0"/>
              <a:t>서울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870" y="3642959"/>
            <a:ext cx="3988530" cy="28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224</Words>
  <Application>Microsoft Office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 Unicode MS</vt:lpstr>
      <vt:lpstr>Roboto Mono</vt:lpstr>
      <vt:lpstr>맑은 고딕</vt:lpstr>
      <vt:lpstr>Arial</vt:lpstr>
      <vt:lpstr>Office 테마</vt:lpstr>
      <vt:lpstr>GraphQL 기반 대규모 웹 서비스 구축 - 관련연구 발표 - </vt:lpstr>
      <vt:lpstr>목차</vt:lpstr>
      <vt:lpstr>GraphQL</vt:lpstr>
      <vt:lpstr>GraphQL</vt:lpstr>
      <vt:lpstr>GraphQL 구현체</vt:lpstr>
      <vt:lpstr>GraphQL 구현체 - Apollo</vt:lpstr>
      <vt:lpstr>GraphQL 구현체 - Apollo</vt:lpstr>
      <vt:lpstr>선행연구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 기반 대규모 웹 서비스 구축 - 관련연구 발표 -</dc:title>
  <dc:creator>jang</dc:creator>
  <cp:lastModifiedBy>jang</cp:lastModifiedBy>
  <cp:revision>9</cp:revision>
  <dcterms:created xsi:type="dcterms:W3CDTF">2021-03-31T14:01:47Z</dcterms:created>
  <dcterms:modified xsi:type="dcterms:W3CDTF">2021-03-31T15:37:45Z</dcterms:modified>
</cp:coreProperties>
</file>