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ill Sans" panose="020B0502020104020203" pitchFamily="34" charset="-79"/>
      <p:regular r:id="rId16"/>
      <p:bold r:id="rId16"/>
    </p:embeddedFont>
    <p:embeddedFont>
      <p:font typeface="Proxima Nova" panose="02000506030000020004" pitchFamily="2" charset="0"/>
      <p:regular r:id="rId16"/>
      <p:bold r:id="rId16"/>
      <p:italic r:id="rId16"/>
      <p:boldItalic r:id="rId16"/>
    </p:embeddedFont>
    <p:embeddedFont>
      <p:font typeface="Roboto" panose="02000000000000000000" pitchFamily="2" charset="0"/>
      <p:regular r:id="rId16"/>
      <p:bold r:id="rId16"/>
      <p:italic r:id="rId16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53"/>
  </p:normalViewPr>
  <p:slideViewPr>
    <p:cSldViewPr snapToGrid="0" snapToObjects="1">
      <p:cViewPr varScale="1">
        <p:scale>
          <a:sx n="139" d="100"/>
          <a:sy n="139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NUL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9e94c9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9e94c9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01878c4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01878c4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d721d8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d721d8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d721d84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d721d84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eabfe5093_5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eabfe5093_5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c3c00e4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c3c00e4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01878c4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01878c4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101878c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101878c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01878c4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01878c4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f646a8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f646a8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01878c4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01878c4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01878c4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01878c4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101878c4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101878c4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Admissions training presentation and FAQ (July 2019)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50031" y="1078260"/>
            <a:ext cx="8643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152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444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584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736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889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1028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1181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46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50031" y="2779365"/>
            <a:ext cx="86439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58925" rIns="58925" bIns="589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535353"/>
              </a:buClr>
              <a:buSzPts val="2000"/>
              <a:buFont typeface="Gill Sans"/>
              <a:buChar char="•"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46984" y="4889004"/>
            <a:ext cx="241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Font typeface="Gill Sans"/>
              <a:buNone/>
              <a:defRPr sz="1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064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8255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12319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16510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ill Sans"/>
              <a:buNone/>
              <a:defRPr sz="5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82275" rIns="82275" bIns="82275" anchor="t" anchorCtr="0">
            <a:noAutofit/>
          </a:bodyPr>
          <a:lstStyle>
            <a:lvl1pPr marL="457200" marR="0" lvl="0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539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Gill Sans"/>
              <a:buChar char="•"/>
              <a:defRPr sz="29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02503" y="4732020"/>
            <a:ext cx="2472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Proxima Nova"/>
              <a:buNone/>
              <a:defRPr sz="1300" b="0" i="0" u="none" strike="noStrike" cap="none">
                <a:solidFill>
                  <a:srgbClr val="1A1A1A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82588" y="0"/>
            <a:ext cx="82263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1000" y="797719"/>
            <a:ext cx="8410500" cy="4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5" tIns="45675" rIns="91375" bIns="45675" anchor="t" anchorCtr="0">
            <a:noAutofit/>
          </a:bodyPr>
          <a:lstStyle>
            <a:lvl1pPr marL="457200" lvl="0" indent="-354330" algn="l" rtl="0">
              <a:spcBef>
                <a:spcPts val="900"/>
              </a:spcBef>
              <a:spcAft>
                <a:spcPts val="0"/>
              </a:spcAft>
              <a:buSzPts val="198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645525" y="4941094"/>
            <a:ext cx="4986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 rtl="0">
              <a:spcBef>
                <a:spcPts val="0"/>
              </a:spcBef>
              <a:spcAft>
                <a:spcPts val="0"/>
              </a:spcAft>
              <a:buNone/>
              <a:defRPr sz="900" b="1" i="0" u="none" strike="noStrike" cap="none">
                <a:solidFill>
                  <a:srgbClr val="A40D1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287750" y="1474700"/>
            <a:ext cx="7529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>
                <a:latin typeface="Roboto"/>
                <a:ea typeface="Roboto"/>
                <a:cs typeface="Roboto"/>
                <a:sym typeface="Roboto"/>
              </a:rPr>
              <a:t>Profitable Areas in the Movie Industry</a:t>
            </a:r>
            <a:endParaRPr sz="4800" b="1" i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Microsoft Movie Studio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85925" y="4235476"/>
            <a:ext cx="28776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259850" y="55050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All Seasons Gross Profit from 2017-2018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75" y="601275"/>
            <a:ext cx="3234525" cy="21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675" y="532400"/>
            <a:ext cx="3421437" cy="22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75" y="2737150"/>
            <a:ext cx="3526975" cy="23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850" y="2850182"/>
            <a:ext cx="3325700" cy="221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/>
          <p:nvPr/>
        </p:nvSpPr>
        <p:spPr>
          <a:xfrm>
            <a:off x="4472075" y="-23975"/>
            <a:ext cx="46719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FFD4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84725" y="1398500"/>
            <a:ext cx="3887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Recommendations &amp; Limitations</a:t>
            </a:r>
            <a:endParaRPr sz="30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4632200" y="552200"/>
            <a:ext cx="42237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Roboto"/>
              <a:buChar char="➢"/>
            </a:pPr>
            <a:r>
              <a:rPr lang="en" sz="30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We recommend releasing:</a:t>
            </a:r>
            <a:endParaRPr sz="30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Roboto"/>
              <a:buChar char="○"/>
            </a:pPr>
            <a:r>
              <a:rPr lang="en" sz="3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Romance in </a:t>
            </a:r>
            <a:r>
              <a:rPr lang="en" sz="3000" u="sng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July</a:t>
            </a:r>
            <a:endParaRPr sz="3000" u="sng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Roboto"/>
              <a:buChar char="○"/>
            </a:pPr>
            <a:r>
              <a:rPr lang="en" sz="30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Horror in </a:t>
            </a:r>
            <a:r>
              <a:rPr lang="en" sz="3000" u="sng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November</a:t>
            </a:r>
            <a:endParaRPr sz="3000" u="sng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4472075" y="-23975"/>
            <a:ext cx="46719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0" y="1462725"/>
            <a:ext cx="251700" cy="983100"/>
          </a:xfrm>
          <a:prstGeom prst="rect">
            <a:avLst/>
          </a:prstGeom>
          <a:solidFill>
            <a:srgbClr val="32C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84725" y="1398500"/>
            <a:ext cx="38871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Further Research and Next Steps</a:t>
            </a:r>
            <a:endParaRPr sz="3000" b="1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632200" y="628400"/>
            <a:ext cx="4223700" cy="3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Roboto"/>
              <a:buChar char="➢"/>
            </a:pPr>
            <a:r>
              <a:rPr lang="en" sz="25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Limitations by complete data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Roboto"/>
              <a:buChar char="➢"/>
            </a:pPr>
            <a:endParaRPr lang="en" sz="25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Roboto"/>
              <a:buChar char="➢"/>
            </a:pPr>
            <a:r>
              <a:rPr lang="en" sz="25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Characteristics of box office hits (outliers)</a:t>
            </a:r>
            <a:endParaRPr sz="25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3000"/>
              <a:buFont typeface="Roboto"/>
              <a:buChar char="➢"/>
            </a:pPr>
            <a:r>
              <a:rPr lang="en" sz="2500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Provide expected gross profit given budget, release date, and genres</a:t>
            </a:r>
            <a:endParaRPr sz="2500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12000" y="0"/>
            <a:ext cx="9144000" cy="5143500"/>
          </a:xfrm>
          <a:prstGeom prst="rect">
            <a:avLst/>
          </a:prstGeom>
          <a:solidFill>
            <a:srgbClr val="2B2B2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7096" y="4544025"/>
            <a:ext cx="2235398" cy="32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516350" y="1474700"/>
            <a:ext cx="7529400" cy="21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8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 b="1" i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/>
        </p:nvSpPr>
        <p:spPr>
          <a:xfrm flipH="1">
            <a:off x="-150" y="0"/>
            <a:ext cx="4610700" cy="51435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5046550" y="460200"/>
            <a:ext cx="38064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B3E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60825" y="460200"/>
            <a:ext cx="4002300" cy="39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Questions</a:t>
            </a:r>
            <a:endParaRPr sz="4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45050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247375" y="4687900"/>
            <a:ext cx="146100" cy="342600"/>
          </a:xfrm>
          <a:prstGeom prst="parallelogram">
            <a:avLst>
              <a:gd name="adj" fmla="val 6476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4924350" y="74006"/>
            <a:ext cx="3951900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32CEF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tx1"/>
                </a:solidFill>
              </a:rPr>
              <a:t>What to consider to be profit</a:t>
            </a:r>
            <a:r>
              <a:rPr lang="en-US" sz="1700" b="1" dirty="0">
                <a:solidFill>
                  <a:schemeClr val="tx1"/>
                </a:solidFill>
              </a:rPr>
              <a:t>a</a:t>
            </a:r>
            <a:r>
              <a:rPr lang="en" sz="1700" b="1" dirty="0" err="1">
                <a:solidFill>
                  <a:schemeClr val="tx1"/>
                </a:solidFill>
              </a:rPr>
              <a:t>ble</a:t>
            </a:r>
            <a:r>
              <a:rPr lang="en" sz="1700" b="1" dirty="0">
                <a:solidFill>
                  <a:schemeClr val="tx1"/>
                </a:solidFill>
              </a:rPr>
              <a:t> in the movie industry if Microsoft opens a movie studio.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700" b="1" dirty="0">
              <a:solidFill>
                <a:srgbClr val="32CEF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32CEFE"/>
                </a:solidFill>
              </a:rPr>
              <a:t>Best months: </a:t>
            </a:r>
            <a:endParaRPr sz="1700" b="1" dirty="0">
              <a:solidFill>
                <a:srgbClr val="32CEFE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</a:rPr>
              <a:t>What are the key months to release?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32CEF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32CEFE"/>
                </a:solidFill>
              </a:rPr>
              <a:t>Best themes by month: </a:t>
            </a:r>
            <a:endParaRPr sz="1700" b="1" dirty="0">
              <a:solidFill>
                <a:srgbClr val="32CEFE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</a:rPr>
              <a:t>What are the outperforming genres based on month released?</a:t>
            </a:r>
            <a:endParaRPr sz="1700" dirty="0">
              <a:solidFill>
                <a:srgbClr val="32CEF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rgbClr val="32CEF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rgbClr val="32CEFE"/>
                </a:solidFill>
              </a:rPr>
              <a:t>Datasets: </a:t>
            </a:r>
            <a:endParaRPr sz="1700" b="1" dirty="0">
              <a:solidFill>
                <a:srgbClr val="32CEFE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 dirty="0" err="1">
                <a:solidFill>
                  <a:schemeClr val="dk1"/>
                </a:solidFill>
                <a:highlight>
                  <a:schemeClr val="lt1"/>
                </a:highlight>
              </a:rPr>
              <a:t>TheMovieDB.org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 dirty="0" err="1">
                <a:solidFill>
                  <a:schemeClr val="dk1"/>
                </a:solidFill>
                <a:highlight>
                  <a:schemeClr val="lt1"/>
                </a:highlight>
              </a:rPr>
              <a:t>Movie_budgets.csv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chemeClr val="lt1"/>
                </a:highlight>
              </a:rPr>
              <a:t>IMDB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1700" dirty="0" err="1">
                <a:solidFill>
                  <a:schemeClr val="dk1"/>
                </a:solidFill>
                <a:highlight>
                  <a:schemeClr val="lt1"/>
                </a:highlight>
              </a:rPr>
              <a:t>Title.basics.csv</a:t>
            </a:r>
            <a:endParaRPr sz="17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rgbClr val="32CEF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rgbClr val="32CEF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>
              <a:solidFill>
                <a:srgbClr val="32CEFE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162872" y="149026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Seasons by Mean Gross Profit (GP) for Past Decade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325" y="603125"/>
            <a:ext cx="6581963" cy="43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273704" y="114391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Winter &amp; Fall Mean GP By Decade 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116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6E7CB5-FC2D-FA43-A925-5A27FF8FEFE8}"/>
              </a:ext>
            </a:extLst>
          </p:cNvPr>
          <p:cNvSpPr txBox="1"/>
          <p:nvPr/>
        </p:nvSpPr>
        <p:spPr>
          <a:xfrm>
            <a:off x="1814945" y="3561727"/>
            <a:ext cx="149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0A00E-CA85-3E4A-8219-92A75C59256C}"/>
              </a:ext>
            </a:extLst>
          </p:cNvPr>
          <p:cNvSpPr txBox="1"/>
          <p:nvPr/>
        </p:nvSpPr>
        <p:spPr>
          <a:xfrm>
            <a:off x="6352307" y="4327732"/>
            <a:ext cx="149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</a:t>
            </a:r>
          </a:p>
        </p:txBody>
      </p:sp>
      <p:pic>
        <p:nvPicPr>
          <p:cNvPr id="9" name="Google Shape;101;p20">
            <a:extLst>
              <a:ext uri="{FF2B5EF4-FFF2-40B4-BE49-F238E27FC236}">
                <a16:creationId xmlns:a16="http://schemas.microsoft.com/office/drawing/2014/main" id="{63511610-2CE3-DE4F-A27C-23E26E179F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4594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266777" y="155953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Summer &amp; Spring Mean GP By Past Decade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850" y="7733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0D63B-D1E3-A942-9CBA-2EF69274701C}"/>
              </a:ext>
            </a:extLst>
          </p:cNvPr>
          <p:cNvSpPr txBox="1"/>
          <p:nvPr/>
        </p:nvSpPr>
        <p:spPr>
          <a:xfrm>
            <a:off x="1627909" y="3532911"/>
            <a:ext cx="149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Summer</a:t>
            </a:r>
          </a:p>
        </p:txBody>
      </p:sp>
      <p:pic>
        <p:nvPicPr>
          <p:cNvPr id="7" name="Google Shape;94;p19">
            <a:extLst>
              <a:ext uri="{FF2B5EF4-FFF2-40B4-BE49-F238E27FC236}">
                <a16:creationId xmlns:a16="http://schemas.microsoft.com/office/drawing/2014/main" id="{ED574AC3-5B14-3448-8B53-641EDA28C3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250" y="14362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16C863-5C16-6D43-8B94-C96A4737D777}"/>
              </a:ext>
            </a:extLst>
          </p:cNvPr>
          <p:cNvSpPr/>
          <p:nvPr/>
        </p:nvSpPr>
        <p:spPr>
          <a:xfrm>
            <a:off x="6316682" y="4246664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55945" y="155953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Mean Gross Profit by Month for 2017-2018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25" y="1094400"/>
            <a:ext cx="5001075" cy="3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256898" y="169807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Mean Gross Profit by Month Comparison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75" y="10561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575" y="10944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57925" y="4220275"/>
            <a:ext cx="2134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2017-2018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303300" y="4163263"/>
            <a:ext cx="27645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years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176726" y="121318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2017-2018 GP Distribution by Month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t="9046" b="3716"/>
          <a:stretch/>
        </p:blipFill>
        <p:spPr>
          <a:xfrm>
            <a:off x="1390325" y="994650"/>
            <a:ext cx="6242350" cy="36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259850" y="125983"/>
            <a:ext cx="87075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10 year GP Distribution by Month</a:t>
            </a: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B2B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t="9564"/>
          <a:stretch/>
        </p:blipFill>
        <p:spPr>
          <a:xfrm>
            <a:off x="1438450" y="1089378"/>
            <a:ext cx="6165925" cy="371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281</Words>
  <Application>Microsoft Macintosh PowerPoint</Application>
  <PresentationFormat>On-screen Show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Gill Sans</vt:lpstr>
      <vt:lpstr>Proxima Nova</vt:lpstr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Rashid Baset</cp:lastModifiedBy>
  <cp:revision>10</cp:revision>
  <cp:lastPrinted>2020-03-06T16:17:53Z</cp:lastPrinted>
  <dcterms:modified xsi:type="dcterms:W3CDTF">2020-03-06T19:20:58Z</dcterms:modified>
</cp:coreProperties>
</file>