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6" r:id="rId3"/>
    <p:sldId id="263" r:id="rId4"/>
    <p:sldId id="257" r:id="rId5"/>
    <p:sldId id="272" r:id="rId6"/>
    <p:sldId id="260" r:id="rId7"/>
    <p:sldId id="261" r:id="rId8"/>
    <p:sldId id="271" r:id="rId9"/>
    <p:sldId id="267" r:id="rId10"/>
    <p:sldId id="268" r:id="rId11"/>
    <p:sldId id="269" r:id="rId12"/>
    <p:sldId id="273"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0719" autoAdjust="0"/>
  </p:normalViewPr>
  <p:slideViewPr>
    <p:cSldViewPr snapToGrid="0">
      <p:cViewPr varScale="1">
        <p:scale>
          <a:sx n="85" d="100"/>
          <a:sy n="85" d="100"/>
        </p:scale>
        <p:origin x="174" y="84"/>
      </p:cViewPr>
      <p:guideLst/>
    </p:cSldViewPr>
  </p:slideViewPr>
  <p:outlineViewPr>
    <p:cViewPr>
      <p:scale>
        <a:sx n="33" d="100"/>
        <a:sy n="33" d="100"/>
      </p:scale>
      <p:origin x="0" y="-184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10/13/2021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10/13/2021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10/13/2021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10/13/2021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eb.mta.info/developers/turnstil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train pulling into a station&#10;&#10;Description automatically generated with medium confidence">
            <a:extLst>
              <a:ext uri="{FF2B5EF4-FFF2-40B4-BE49-F238E27FC236}">
                <a16:creationId xmlns:a16="http://schemas.microsoft.com/office/drawing/2014/main" id="{BCA12B3F-222C-4636-ADB1-AFD18DB34D7D}"/>
              </a:ext>
            </a:extLst>
          </p:cNvPr>
          <p:cNvPicPr>
            <a:picLocks noChangeAspect="1"/>
          </p:cNvPicPr>
          <p:nvPr/>
        </p:nvPicPr>
        <p:blipFill rotWithShape="1">
          <a:blip r:embed="rId2"/>
          <a:srcRect t="2145" b="11977"/>
          <a:stretch/>
        </p:blipFill>
        <p:spPr>
          <a:xfrm>
            <a:off x="20" y="0"/>
            <a:ext cx="12191980" cy="6857990"/>
          </a:xfrm>
          <a:prstGeom prst="rect">
            <a:avLst/>
          </a:prstGeom>
        </p:spPr>
      </p:pic>
      <p:sp>
        <p:nvSpPr>
          <p:cNvPr id="2" name="Title 1">
            <a:extLst>
              <a:ext uri="{FF2B5EF4-FFF2-40B4-BE49-F238E27FC236}">
                <a16:creationId xmlns:a16="http://schemas.microsoft.com/office/drawing/2014/main" id="{EE510AAB-DBAB-4EF0-930D-DD80BEE5BB2D}"/>
              </a:ext>
            </a:extLst>
          </p:cNvPr>
          <p:cNvSpPr>
            <a:spLocks noGrp="1"/>
          </p:cNvSpPr>
          <p:nvPr>
            <p:ph type="ctrTitle"/>
          </p:nvPr>
        </p:nvSpPr>
        <p:spPr>
          <a:xfrm>
            <a:off x="1397000" y="2606040"/>
            <a:ext cx="8672689" cy="1645920"/>
          </a:xfrm>
          <a:solidFill>
            <a:schemeClr val="bg1">
              <a:alpha val="60000"/>
            </a:schemeClr>
          </a:solidFill>
          <a:ln w="38100" cap="sq">
            <a:solidFill>
              <a:schemeClr val="tx1"/>
            </a:solidFill>
            <a:miter lim="800000"/>
          </a:ln>
        </p:spPr>
        <p:txBody>
          <a:bodyPr anchor="ctr">
            <a:normAutofit/>
          </a:bodyPr>
          <a:lstStyle/>
          <a:p>
            <a:r>
              <a:rPr lang="en-US" sz="3200" dirty="0">
                <a:solidFill>
                  <a:schemeClr val="tx1"/>
                </a:solidFill>
              </a:rPr>
              <a:t>MTA Data Analysis of NY Subway</a:t>
            </a:r>
          </a:p>
        </p:txBody>
      </p:sp>
      <p:sp>
        <p:nvSpPr>
          <p:cNvPr id="3" name="Subtitle 2">
            <a:extLst>
              <a:ext uri="{FF2B5EF4-FFF2-40B4-BE49-F238E27FC236}">
                <a16:creationId xmlns:a16="http://schemas.microsoft.com/office/drawing/2014/main" id="{92C5FDAB-2E57-4E48-82F7-917A8C7AB29D}"/>
              </a:ext>
            </a:extLst>
          </p:cNvPr>
          <p:cNvSpPr>
            <a:spLocks noGrp="1"/>
          </p:cNvSpPr>
          <p:nvPr>
            <p:ph type="subTitle" idx="1"/>
          </p:nvPr>
        </p:nvSpPr>
        <p:spPr>
          <a:xfrm>
            <a:off x="2314222" y="4955822"/>
            <a:ext cx="6276622" cy="1312470"/>
          </a:xfrm>
        </p:spPr>
        <p:txBody>
          <a:bodyPr>
            <a:normAutofit fontScale="85000" lnSpcReduction="20000"/>
          </a:bodyPr>
          <a:lstStyle/>
          <a:p>
            <a:r>
              <a:rPr lang="en-US" sz="3600" dirty="0">
                <a:solidFill>
                  <a:srgbClr val="0070C0"/>
                </a:solidFill>
              </a:rPr>
              <a:t>Senior connections- fundraising analyze</a:t>
            </a:r>
          </a:p>
          <a:p>
            <a:r>
              <a:rPr lang="en-US" sz="3200" dirty="0">
                <a:solidFill>
                  <a:srgbClr val="0070C0"/>
                </a:solidFill>
              </a:rPr>
              <a:t>By Khulud Mansour Amer</a:t>
            </a:r>
          </a:p>
          <a:p>
            <a:endParaRPr lang="en-US" sz="2800" dirty="0">
              <a:solidFill>
                <a:srgbClr val="FFFFFF"/>
              </a:solidFill>
            </a:endParaRPr>
          </a:p>
          <a:p>
            <a:endParaRPr lang="en-US" sz="2800" dirty="0">
              <a:solidFill>
                <a:srgbClr val="FFFFFF"/>
              </a:solidFill>
            </a:endParaRPr>
          </a:p>
        </p:txBody>
      </p:sp>
    </p:spTree>
    <p:extLst>
      <p:ext uri="{BB962C8B-B14F-4D97-AF65-F5344CB8AC3E}">
        <p14:creationId xmlns:p14="http://schemas.microsoft.com/office/powerpoint/2010/main" val="457823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8" name="Rectangle 43">
            <a:extLst>
              <a:ext uri="{FF2B5EF4-FFF2-40B4-BE49-F238E27FC236}">
                <a16:creationId xmlns:a16="http://schemas.microsoft.com/office/drawing/2014/main" id="{684FCD5C-7443-4EBD-B37B-EAB86BF09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920" y="804334"/>
            <a:ext cx="10550161" cy="510226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5">
            <a:extLst>
              <a:ext uri="{FF2B5EF4-FFF2-40B4-BE49-F238E27FC236}">
                <a16:creationId xmlns:a16="http://schemas.microsoft.com/office/drawing/2014/main" id="{010E9B40-C467-4CDE-8CC1-38533731D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968883"/>
            <a:ext cx="10222992" cy="4773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DEE9EFEB-2016-4096-BD96-39E7040E4BF2}"/>
              </a:ext>
            </a:extLst>
          </p:cNvPr>
          <p:cNvPicPr>
            <a:picLocks noGrp="1" noChangeAspect="1"/>
          </p:cNvPicPr>
          <p:nvPr>
            <p:ph idx="1"/>
          </p:nvPr>
        </p:nvPicPr>
        <p:blipFill rotWithShape="1">
          <a:blip r:embed="rId2"/>
          <a:srcRect t="2928" b="3322"/>
          <a:stretch/>
        </p:blipFill>
        <p:spPr>
          <a:xfrm>
            <a:off x="2422144" y="1288923"/>
            <a:ext cx="7347712" cy="4133088"/>
          </a:xfrm>
          <a:prstGeom prst="rect">
            <a:avLst/>
          </a:prstGeom>
        </p:spPr>
      </p:pic>
    </p:spTree>
    <p:extLst>
      <p:ext uri="{BB962C8B-B14F-4D97-AF65-F5344CB8AC3E}">
        <p14:creationId xmlns:p14="http://schemas.microsoft.com/office/powerpoint/2010/main" val="284702545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1" name="Rectangle 36">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256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8">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Chart, line chart&#10;&#10;Description automatically generated">
            <a:extLst>
              <a:ext uri="{FF2B5EF4-FFF2-40B4-BE49-F238E27FC236}">
                <a16:creationId xmlns:a16="http://schemas.microsoft.com/office/drawing/2014/main" id="{F1590B06-3C92-4395-A681-886066B9F675}"/>
              </a:ext>
            </a:extLst>
          </p:cNvPr>
          <p:cNvPicPr>
            <a:picLocks noGrp="1" noChangeAspect="1"/>
          </p:cNvPicPr>
          <p:nvPr>
            <p:ph idx="1"/>
          </p:nvPr>
        </p:nvPicPr>
        <p:blipFill>
          <a:blip r:embed="rId2"/>
          <a:stretch>
            <a:fillRect/>
          </a:stretch>
        </p:blipFill>
        <p:spPr>
          <a:xfrm>
            <a:off x="2105891" y="1124712"/>
            <a:ext cx="7980218" cy="4608576"/>
          </a:xfrm>
          <a:prstGeom prst="rect">
            <a:avLst/>
          </a:prstGeom>
        </p:spPr>
      </p:pic>
    </p:spTree>
    <p:extLst>
      <p:ext uri="{BB962C8B-B14F-4D97-AF65-F5344CB8AC3E}">
        <p14:creationId xmlns:p14="http://schemas.microsoft.com/office/powerpoint/2010/main" val="992966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AD85578-1E4B-4014-9D52-E7689475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2">
              <a:alpha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a:extLst>
              <a:ext uri="{FF2B5EF4-FFF2-40B4-BE49-F238E27FC236}">
                <a16:creationId xmlns:a16="http://schemas.microsoft.com/office/drawing/2014/main" id="{48550B3F-9390-4CA1-B3C8-91529289D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264F66-2702-4616-926B-03FD16847E34}"/>
              </a:ext>
            </a:extLst>
          </p:cNvPr>
          <p:cNvSpPr>
            <a:spLocks noGrp="1"/>
          </p:cNvSpPr>
          <p:nvPr>
            <p:ph type="title"/>
          </p:nvPr>
        </p:nvSpPr>
        <p:spPr>
          <a:xfrm>
            <a:off x="1949518" y="1059838"/>
            <a:ext cx="3632052" cy="4738324"/>
          </a:xfrm>
          <a:noFill/>
          <a:ln>
            <a:noFill/>
          </a:ln>
        </p:spPr>
        <p:txBody>
          <a:bodyPr>
            <a:normAutofit/>
          </a:bodyPr>
          <a:lstStyle/>
          <a:p>
            <a:r>
              <a:rPr lang="en-US" sz="3600" dirty="0">
                <a:solidFill>
                  <a:schemeClr val="bg2">
                    <a:lumMod val="50000"/>
                  </a:schemeClr>
                </a:solidFill>
              </a:rPr>
              <a:t>result</a:t>
            </a:r>
          </a:p>
        </p:txBody>
      </p:sp>
      <p:sp>
        <p:nvSpPr>
          <p:cNvPr id="3" name="Content Placeholder 2">
            <a:extLst>
              <a:ext uri="{FF2B5EF4-FFF2-40B4-BE49-F238E27FC236}">
                <a16:creationId xmlns:a16="http://schemas.microsoft.com/office/drawing/2014/main" id="{F0323DE6-03D3-47B0-9B05-2EB30AA3A30B}"/>
              </a:ext>
            </a:extLst>
          </p:cNvPr>
          <p:cNvSpPr>
            <a:spLocks noGrp="1"/>
          </p:cNvSpPr>
          <p:nvPr>
            <p:ph idx="1"/>
          </p:nvPr>
        </p:nvSpPr>
        <p:spPr>
          <a:xfrm>
            <a:off x="6217921" y="1059838"/>
            <a:ext cx="5974080" cy="5397233"/>
          </a:xfrm>
        </p:spPr>
        <p:txBody>
          <a:bodyPr anchor="ctr">
            <a:normAutofit lnSpcReduction="10000"/>
          </a:bodyPr>
          <a:lstStyle/>
          <a:p>
            <a:pPr marL="342900" marR="0" lvl="0" indent="-342900">
              <a:lnSpc>
                <a:spcPct val="90000"/>
              </a:lnSpc>
              <a:spcBef>
                <a:spcPts val="0"/>
              </a:spcBef>
              <a:spcAft>
                <a:spcPts val="0"/>
              </a:spcAft>
              <a:buFont typeface="Arial" panose="020B0604020202020204" pitchFamily="34" charset="0"/>
              <a:buChar char="•"/>
              <a:tabLst>
                <a:tab pos="457200" algn="l"/>
              </a:tabLst>
            </a:pPr>
            <a:r>
              <a:rPr lang="en-US" sz="1800" kern="1200" dirty="0">
                <a:solidFill>
                  <a:srgbClr val="262626"/>
                </a:solidFill>
                <a:effectLst/>
                <a:latin typeface="Calibri" panose="020F0502020204030204" pitchFamily="34" charset="0"/>
                <a:ea typeface="Times New Roman" panose="02020603050405020304" pitchFamily="18" charset="0"/>
                <a:cs typeface="Arial" panose="020B0604020202020204" pitchFamily="34" charset="0"/>
              </a:rPr>
              <a:t>The plot of the top station (34 ST-PENN station) has shown increasing in the number of daily entries on Tuesdays over all 12 weeks, and decreasing on Thursdays, the other days we have plateau the number of daily entries were around 50000 and bellow.</a:t>
            </a:r>
          </a:p>
          <a:p>
            <a:pPr marL="0" marR="0" lvl="0" indent="0">
              <a:lnSpc>
                <a:spcPct val="90000"/>
              </a:lnSpc>
              <a:spcBef>
                <a:spcPts val="0"/>
              </a:spcBef>
              <a:spcAft>
                <a:spcPts val="0"/>
              </a:spcAft>
              <a:buNone/>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90000"/>
              </a:lnSpc>
              <a:spcBef>
                <a:spcPts val="0"/>
              </a:spcBef>
              <a:spcAft>
                <a:spcPts val="0"/>
              </a:spcAft>
              <a:buFont typeface="Arial" panose="020B0604020202020204" pitchFamily="34" charset="0"/>
              <a:buChar char="•"/>
              <a:tabLst>
                <a:tab pos="457200" algn="l"/>
              </a:tabLst>
            </a:pPr>
            <a:r>
              <a:rPr lang="en-US" sz="1800" kern="1200" dirty="0">
                <a:solidFill>
                  <a:srgbClr val="262626"/>
                </a:solidFill>
                <a:effectLst/>
                <a:latin typeface="Calibri" panose="020F0502020204030204" pitchFamily="34" charset="0"/>
                <a:ea typeface="Times New Roman" panose="02020603050405020304" pitchFamily="18" charset="0"/>
                <a:cs typeface="Arial" panose="020B0604020202020204" pitchFamily="34" charset="0"/>
              </a:rPr>
              <a:t>The plot of the second top station 34 ST-HERALD SQ have shown also decreasing in the daily number entries on Thursdays, and not much acting in the remaining days of the weeks.</a:t>
            </a:r>
          </a:p>
          <a:p>
            <a:pPr marL="0" marR="0" lvl="0" indent="0">
              <a:lnSpc>
                <a:spcPct val="90000"/>
              </a:lnSpc>
              <a:spcBef>
                <a:spcPts val="0"/>
              </a:spcBef>
              <a:spcAft>
                <a:spcPts val="0"/>
              </a:spcAft>
              <a:buNone/>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90000"/>
              </a:lnSpc>
              <a:spcBef>
                <a:spcPts val="0"/>
              </a:spcBef>
              <a:spcAft>
                <a:spcPts val="0"/>
              </a:spcAft>
              <a:buFont typeface="Arial" panose="020B0604020202020204" pitchFamily="34" charset="0"/>
              <a:buChar char="•"/>
              <a:tabLst>
                <a:tab pos="457200" algn="l"/>
              </a:tabLst>
            </a:pPr>
            <a:r>
              <a:rPr lang="en-US" sz="1800" kern="1200" dirty="0">
                <a:solidFill>
                  <a:srgbClr val="262626"/>
                </a:solidFill>
                <a:effectLst/>
                <a:latin typeface="Calibri" panose="020F0502020204030204" pitchFamily="34" charset="0"/>
                <a:ea typeface="Times New Roman" panose="02020603050405020304" pitchFamily="18" charset="0"/>
                <a:cs typeface="Arial" panose="020B0604020202020204" pitchFamily="34" charset="0"/>
              </a:rPr>
              <a:t>The plot of the third station GRD CNTRL-42 ST gives the highest numbers of daily entries on Fridays where it cross more than 50000. following by Saturdays we have less numbers of daily entries around 49890 but still consider a high number comparing with the remaining days count.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20"/>
              </a:spcBef>
              <a:spcAft>
                <a:spcPts val="0"/>
              </a:spcAft>
              <a:buNone/>
            </a:pPr>
            <a:endParaRPr lang="en-US" sz="1800" dirty="0">
              <a:effectLst/>
              <a:latin typeface="Calibri" panose="020F0502020204030204" pitchFamily="34" charset="0"/>
              <a:ea typeface="Calibri" panose="020F0502020204030204" pitchFamily="34" charset="0"/>
            </a:endParaRPr>
          </a:p>
          <a:p>
            <a:pPr marL="0" marR="0" indent="0">
              <a:spcBef>
                <a:spcPts val="20"/>
              </a:spcBef>
              <a:spcAft>
                <a:spcPts val="0"/>
              </a:spcAft>
              <a:buNone/>
            </a:pPr>
            <a:r>
              <a:rPr lang="en-US" sz="1800" kern="1200" dirty="0">
                <a:solidFill>
                  <a:srgbClr val="262626"/>
                </a:solidFill>
                <a:effectLst/>
                <a:latin typeface="Calibri" panose="020F0502020204030204" pitchFamily="34" charset="0"/>
                <a:ea typeface="Times New Roman" panose="02020603050405020304" pitchFamily="18" charset="0"/>
                <a:cs typeface="Arial" panose="020B0604020202020204" pitchFamily="34" charset="0"/>
              </a:rPr>
              <a:t>The reason we have this significant dropping in the number of daily entries on Thursdays is the flood that hit some  entries of couple of stations and cause delay or canceling of more than 1156 station trips</a:t>
            </a:r>
            <a:endParaRPr lang="en-US" sz="1800" dirty="0">
              <a:effectLst/>
              <a:latin typeface="Calibri" panose="020F0502020204030204" pitchFamily="34" charset="0"/>
              <a:ea typeface="Calibri" panose="020F0502020204030204" pitchFamily="34" charset="0"/>
            </a:endParaRPr>
          </a:p>
          <a:p>
            <a:pPr marL="63500" marR="0">
              <a:spcBef>
                <a:spcPts val="0"/>
              </a:spcBef>
              <a:spcAft>
                <a:spcPts val="0"/>
              </a:spcAft>
            </a:pPr>
            <a:r>
              <a:rPr lang="en-US" sz="1800" b="1" kern="0" dirty="0">
                <a:effectLst/>
                <a:latin typeface="Calibri" panose="020F0502020204030204" pitchFamily="34" charset="0"/>
                <a:ea typeface="Calibri" panose="020F0502020204030204" pitchFamily="34" charset="0"/>
              </a:rPr>
              <a:t> </a:t>
            </a:r>
          </a:p>
          <a:p>
            <a:pPr marL="0" indent="0">
              <a:lnSpc>
                <a:spcPct val="90000"/>
              </a:lnSpc>
              <a:buNone/>
            </a:pPr>
            <a:endParaRPr lang="en-US" sz="1500" dirty="0"/>
          </a:p>
        </p:txBody>
      </p:sp>
    </p:spTree>
    <p:extLst>
      <p:ext uri="{BB962C8B-B14F-4D97-AF65-F5344CB8AC3E}">
        <p14:creationId xmlns:p14="http://schemas.microsoft.com/office/powerpoint/2010/main" val="1222438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Many question marks on black background">
            <a:extLst>
              <a:ext uri="{FF2B5EF4-FFF2-40B4-BE49-F238E27FC236}">
                <a16:creationId xmlns:a16="http://schemas.microsoft.com/office/drawing/2014/main" id="{A93CCC79-95DD-47FC-8445-6DEA4C8937FB}"/>
              </a:ext>
            </a:extLst>
          </p:cNvPr>
          <p:cNvPicPr>
            <a:picLocks noChangeAspect="1"/>
          </p:cNvPicPr>
          <p:nvPr/>
        </p:nvPicPr>
        <p:blipFill rotWithShape="1">
          <a:blip r:embed="rId2">
            <a:alphaModFix amt="40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EA6165D1-26EA-4665-B979-5460AC4621DE}"/>
              </a:ext>
            </a:extLst>
          </p:cNvPr>
          <p:cNvSpPr>
            <a:spLocks noGrp="1"/>
          </p:cNvSpPr>
          <p:nvPr>
            <p:ph type="title"/>
          </p:nvPr>
        </p:nvSpPr>
        <p:spPr>
          <a:xfrm>
            <a:off x="1600200" y="2386744"/>
            <a:ext cx="8991600" cy="1645920"/>
          </a:xfrm>
          <a:noFill/>
          <a:ln w="38100" cap="sq">
            <a:solidFill>
              <a:schemeClr val="tx1"/>
            </a:solidFill>
            <a:miter lim="800000"/>
          </a:ln>
        </p:spPr>
        <p:txBody>
          <a:bodyPr vert="horz" lIns="274320" tIns="182880" rIns="274320" bIns="182880" rtlCol="0" anchor="ctr" anchorCtr="1">
            <a:normAutofit/>
          </a:bodyPr>
          <a:lstStyle/>
          <a:p>
            <a:r>
              <a:rPr lang="en-US" sz="3800" dirty="0">
                <a:solidFill>
                  <a:schemeClr val="tx1"/>
                </a:solidFill>
              </a:rPr>
              <a:t>QUESTIONS</a:t>
            </a:r>
          </a:p>
        </p:txBody>
      </p:sp>
    </p:spTree>
    <p:extLst>
      <p:ext uri="{BB962C8B-B14F-4D97-AF65-F5344CB8AC3E}">
        <p14:creationId xmlns:p14="http://schemas.microsoft.com/office/powerpoint/2010/main" val="236246063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70A4B-1399-4AFF-9F67-C7A8DA8A86B6}"/>
              </a:ext>
            </a:extLst>
          </p:cNvPr>
          <p:cNvSpPr>
            <a:spLocks noGrp="1"/>
          </p:cNvSpPr>
          <p:nvPr>
            <p:ph type="title"/>
          </p:nvPr>
        </p:nvSpPr>
        <p:spPr>
          <a:xfrm>
            <a:off x="1240971" y="326571"/>
            <a:ext cx="4550229" cy="835479"/>
          </a:xfrm>
          <a:prstGeom prst="ellipse">
            <a:avLst/>
          </a:prstGeom>
          <a:noFill/>
          <a:ln>
            <a:solidFill>
              <a:schemeClr val="bg1"/>
            </a:solidFill>
          </a:ln>
        </p:spPr>
        <p:txBody>
          <a:bodyPr wrap="square">
            <a:normAutofit fontScale="90000"/>
          </a:bodyPr>
          <a:lstStyle/>
          <a:p>
            <a:r>
              <a:rPr lang="en-US" dirty="0">
                <a:solidFill>
                  <a:schemeClr val="accent1">
                    <a:lumMod val="40000"/>
                    <a:lumOff val="60000"/>
                  </a:schemeClr>
                </a:solidFill>
              </a:rPr>
              <a:t>Backstory</a:t>
            </a:r>
          </a:p>
        </p:txBody>
      </p:sp>
      <p:sp>
        <p:nvSpPr>
          <p:cNvPr id="16" name="Content Placeholder 15">
            <a:extLst>
              <a:ext uri="{FF2B5EF4-FFF2-40B4-BE49-F238E27FC236}">
                <a16:creationId xmlns:a16="http://schemas.microsoft.com/office/drawing/2014/main" id="{1A2C9506-9E53-4466-A5DF-0AADC3772528}"/>
              </a:ext>
            </a:extLst>
          </p:cNvPr>
          <p:cNvSpPr>
            <a:spLocks noGrp="1"/>
          </p:cNvSpPr>
          <p:nvPr>
            <p:ph idx="1"/>
          </p:nvPr>
        </p:nvSpPr>
        <p:spPr>
          <a:xfrm>
            <a:off x="0" y="1352550"/>
            <a:ext cx="7336614" cy="5314950"/>
          </a:xfrm>
        </p:spPr>
        <p:txBody>
          <a:bodyPr>
            <a:noAutofit/>
          </a:bodyPr>
          <a:lstStyle/>
          <a:p>
            <a:r>
              <a:rPr lang="en-US" dirty="0">
                <a:solidFill>
                  <a:schemeClr val="bg1"/>
                </a:solidFill>
              </a:rPr>
              <a:t>Senior connections -nonprofit -organization decides to launch a new location in NY city.</a:t>
            </a:r>
          </a:p>
          <a:p>
            <a:r>
              <a:rPr lang="en-US" dirty="0">
                <a:solidFill>
                  <a:schemeClr val="bg1"/>
                </a:solidFill>
              </a:rPr>
              <a:t>The organization is planning to have a fundraising in New York city which they hope to fill their event space with people passionate about increasing the participation of old people in society by improving quality of life for seniors and find usefulness in their daily tasks.</a:t>
            </a:r>
          </a:p>
          <a:p>
            <a:r>
              <a:rPr lang="en-US" dirty="0">
                <a:solidFill>
                  <a:schemeClr val="bg1"/>
                </a:solidFill>
              </a:rPr>
              <a:t>To support this fundraising Senior connections is doubling their effort by sending members to the busiest location  “subway NY stations” to collect signatures via emails from travelers and send free tickets to them to  attend the fundraising </a:t>
            </a:r>
            <a:r>
              <a:rPr lang="en-US" sz="2000" dirty="0">
                <a:solidFill>
                  <a:schemeClr val="bg1"/>
                </a:solidFill>
              </a:rPr>
              <a:t>.</a:t>
            </a:r>
          </a:p>
          <a:p>
            <a:r>
              <a:rPr lang="en-US" dirty="0">
                <a:solidFill>
                  <a:schemeClr val="bg1"/>
                </a:solidFill>
              </a:rPr>
              <a:t>My duty is </a:t>
            </a:r>
            <a:r>
              <a:rPr lang="en-US" dirty="0">
                <a:solidFill>
                  <a:srgbClr val="FF0000"/>
                </a:solidFill>
              </a:rPr>
              <a:t>targeting </a:t>
            </a:r>
            <a:r>
              <a:rPr lang="en-US" dirty="0">
                <a:solidFill>
                  <a:schemeClr val="bg1"/>
                </a:solidFill>
              </a:rPr>
              <a:t>the perfect(most crowded) location  at NY subway stations(</a:t>
            </a:r>
            <a:r>
              <a:rPr lang="en-US" dirty="0">
                <a:solidFill>
                  <a:srgbClr val="FF0000"/>
                </a:solidFill>
              </a:rPr>
              <a:t>entries</a:t>
            </a:r>
            <a:r>
              <a:rPr lang="en-US" dirty="0">
                <a:solidFill>
                  <a:schemeClr val="bg1"/>
                </a:solidFill>
              </a:rPr>
              <a:t>)  to place our team by analyzing MTA database during June, July, August 2021, and collect signatures from the top 5 most crowded stations. </a:t>
            </a:r>
          </a:p>
          <a:p>
            <a:r>
              <a:rPr lang="en-US" dirty="0">
                <a:solidFill>
                  <a:schemeClr val="bg1"/>
                </a:solidFill>
              </a:rPr>
              <a:t>Facilitate the mobility of the team – save time , energy.</a:t>
            </a:r>
          </a:p>
          <a:p>
            <a:pPr marL="0" indent="0">
              <a:buNone/>
            </a:pPr>
            <a:r>
              <a:rPr lang="en-US" dirty="0">
                <a:solidFill>
                  <a:srgbClr val="92D050"/>
                </a:solidFill>
              </a:rPr>
              <a:t>  </a:t>
            </a: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sz="2000" dirty="0">
              <a:solidFill>
                <a:schemeClr val="bg1"/>
              </a:solidFill>
            </a:endParaRPr>
          </a:p>
        </p:txBody>
      </p:sp>
      <p:pic>
        <p:nvPicPr>
          <p:cNvPr id="5" name="Content Placeholder 4" descr="Logo, company name&#10;&#10;Description automatically generated">
            <a:extLst>
              <a:ext uri="{FF2B5EF4-FFF2-40B4-BE49-F238E27FC236}">
                <a16:creationId xmlns:a16="http://schemas.microsoft.com/office/drawing/2014/main" id="{C7FF4A08-589B-45DF-8DB5-7AB869D62DBA}"/>
              </a:ext>
            </a:extLst>
          </p:cNvPr>
          <p:cNvPicPr>
            <a:picLocks noChangeAspect="1"/>
          </p:cNvPicPr>
          <p:nvPr/>
        </p:nvPicPr>
        <p:blipFill>
          <a:blip r:embed="rId2"/>
          <a:stretch>
            <a:fillRect/>
          </a:stretch>
        </p:blipFill>
        <p:spPr>
          <a:xfrm>
            <a:off x="7544651" y="508000"/>
            <a:ext cx="4647348" cy="5362222"/>
          </a:xfrm>
          <a:prstGeom prst="rect">
            <a:avLst/>
          </a:prstGeom>
        </p:spPr>
      </p:pic>
    </p:spTree>
    <p:extLst>
      <p:ext uri="{BB962C8B-B14F-4D97-AF65-F5344CB8AC3E}">
        <p14:creationId xmlns:p14="http://schemas.microsoft.com/office/powerpoint/2010/main" val="394905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51A605FF-F40F-419F-85C2-46EFA7332CBC}"/>
              </a:ext>
            </a:extLst>
          </p:cNvPr>
          <p:cNvPicPr>
            <a:picLocks noChangeAspect="1"/>
          </p:cNvPicPr>
          <p:nvPr/>
        </p:nvPicPr>
        <p:blipFill rotWithShape="1">
          <a:blip r:embed="rId2">
            <a:alphaModFix amt="40000"/>
          </a:blip>
          <a:srcRect t="23458" b="20292"/>
          <a:stretch/>
        </p:blipFill>
        <p:spPr>
          <a:xfrm>
            <a:off x="-64148" y="128347"/>
            <a:ext cx="12191980" cy="6857990"/>
          </a:xfrm>
          <a:prstGeom prst="rect">
            <a:avLst/>
          </a:prstGeom>
        </p:spPr>
      </p:pic>
      <p:sp>
        <p:nvSpPr>
          <p:cNvPr id="2" name="Title 1">
            <a:extLst>
              <a:ext uri="{FF2B5EF4-FFF2-40B4-BE49-F238E27FC236}">
                <a16:creationId xmlns:a16="http://schemas.microsoft.com/office/drawing/2014/main" id="{88159A29-8523-4DDE-B31E-644338234D62}"/>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u="sng" dirty="0">
                <a:solidFill>
                  <a:schemeClr val="accent1">
                    <a:lumMod val="40000"/>
                    <a:lumOff val="60000"/>
                  </a:schemeClr>
                </a:solidFill>
              </a:rPr>
              <a:t>Tools</a:t>
            </a:r>
            <a:endParaRPr lang="en-US"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657D1D38-7779-4704-B678-B8DE081CA282}"/>
              </a:ext>
            </a:extLst>
          </p:cNvPr>
          <p:cNvSpPr>
            <a:spLocks noGrp="1"/>
          </p:cNvSpPr>
          <p:nvPr>
            <p:ph idx="1"/>
          </p:nvPr>
        </p:nvSpPr>
        <p:spPr>
          <a:xfrm>
            <a:off x="1090863" y="2638044"/>
            <a:ext cx="8870001" cy="3101983"/>
          </a:xfrm>
        </p:spPr>
        <p:txBody>
          <a:bodyPr>
            <a:normAutofit/>
          </a:bodyPr>
          <a:lstStyle/>
          <a:p>
            <a:r>
              <a:rPr lang="en-US" sz="2400" dirty="0"/>
              <a:t>Python</a:t>
            </a:r>
          </a:p>
          <a:p>
            <a:r>
              <a:rPr lang="en-US" sz="2400" dirty="0"/>
              <a:t>Panda </a:t>
            </a:r>
          </a:p>
          <a:p>
            <a:r>
              <a:rPr lang="en-US" sz="2400" dirty="0"/>
              <a:t>NumPy</a:t>
            </a:r>
          </a:p>
          <a:p>
            <a:r>
              <a:rPr lang="en-US" sz="2400" dirty="0"/>
              <a:t>SQLalchemy</a:t>
            </a:r>
          </a:p>
          <a:p>
            <a:r>
              <a:rPr lang="en-US" sz="2400" dirty="0"/>
              <a:t>Matplotlib</a:t>
            </a:r>
          </a:p>
          <a:p>
            <a:r>
              <a:rPr lang="en-US" sz="2400" dirty="0"/>
              <a:t>Seaborn</a:t>
            </a:r>
          </a:p>
        </p:txBody>
      </p:sp>
    </p:spTree>
    <p:extLst>
      <p:ext uri="{BB962C8B-B14F-4D97-AF65-F5344CB8AC3E}">
        <p14:creationId xmlns:p14="http://schemas.microsoft.com/office/powerpoint/2010/main" val="41232731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BAA914-359A-4D4F-B596-CFEE40FA1A17}"/>
              </a:ext>
            </a:extLst>
          </p:cNvPr>
          <p:cNvSpPr>
            <a:spLocks noGrp="1"/>
          </p:cNvSpPr>
          <p:nvPr>
            <p:ph type="title"/>
          </p:nvPr>
        </p:nvSpPr>
        <p:spPr>
          <a:xfrm>
            <a:off x="1824736" y="1449324"/>
            <a:ext cx="7729728" cy="1188720"/>
          </a:xfrm>
          <a:solidFill>
            <a:srgbClr val="FFFFFF">
              <a:alpha val="10000"/>
            </a:srgbClr>
          </a:solidFill>
          <a:ln>
            <a:solidFill>
              <a:schemeClr val="tx1"/>
            </a:solidFill>
          </a:ln>
        </p:spPr>
        <p:txBody>
          <a:bodyPr>
            <a:normAutofit/>
          </a:bodyPr>
          <a:lstStyle/>
          <a:p>
            <a:r>
              <a:rPr lang="en-US" b="1" dirty="0">
                <a:solidFill>
                  <a:schemeClr val="tx1"/>
                </a:solidFill>
              </a:rPr>
              <a:t>Data sources</a:t>
            </a:r>
          </a:p>
        </p:txBody>
      </p:sp>
      <p:sp>
        <p:nvSpPr>
          <p:cNvPr id="3" name="Content Placeholder 2">
            <a:extLst>
              <a:ext uri="{FF2B5EF4-FFF2-40B4-BE49-F238E27FC236}">
                <a16:creationId xmlns:a16="http://schemas.microsoft.com/office/drawing/2014/main" id="{999FB9CD-7AC1-4F36-A6C0-775A24C1509E}"/>
              </a:ext>
            </a:extLst>
          </p:cNvPr>
          <p:cNvSpPr>
            <a:spLocks noGrp="1"/>
          </p:cNvSpPr>
          <p:nvPr>
            <p:ph idx="1"/>
          </p:nvPr>
        </p:nvSpPr>
        <p:spPr>
          <a:xfrm>
            <a:off x="2231136" y="2638044"/>
            <a:ext cx="7729728" cy="3101983"/>
          </a:xfrm>
        </p:spPr>
        <p:txBody>
          <a:bodyPr>
            <a:normAutofit/>
          </a:bodyPr>
          <a:lstStyle/>
          <a:p>
            <a:endParaRPr lang="en-US" u="sng" dirty="0"/>
          </a:p>
          <a:p>
            <a:pPr marL="0" indent="0">
              <a:buNone/>
            </a:pPr>
            <a:r>
              <a:rPr lang="en-US" b="0" i="0" dirty="0">
                <a:effectLst/>
                <a:latin typeface="-apple-system"/>
              </a:rPr>
              <a:t>Perform a thorough Exploratory Data Analysis of the MTA turnstile data </a:t>
            </a:r>
            <a:r>
              <a:rPr lang="en-US" u="sng" dirty="0">
                <a:solidFill>
                  <a:srgbClr val="00B0F0"/>
                </a:solidFill>
                <a:hlinkClick r:id="rId2">
                  <a:extLst>
                    <a:ext uri="{A12FA001-AC4F-418D-AE19-62706E023703}">
                      <ahyp:hlinkClr xmlns:ahyp="http://schemas.microsoft.com/office/drawing/2018/hyperlinkcolor" val="tx"/>
                    </a:ext>
                  </a:extLst>
                </a:hlinkClick>
              </a:rPr>
              <a:t>http://web.mta.info/developers/turnstile.html</a:t>
            </a:r>
            <a:endParaRPr lang="en-US" u="sng" dirty="0">
              <a:solidFill>
                <a:srgbClr val="00B0F0"/>
              </a:solidFill>
            </a:endParaRPr>
          </a:p>
          <a:p>
            <a:pPr marL="0" indent="0">
              <a:buNone/>
            </a:pPr>
            <a:r>
              <a:rPr lang="en-US" dirty="0"/>
              <a:t>Constrict three months from the above data : June, July, August 2021</a:t>
            </a:r>
            <a:br>
              <a:rPr lang="en-US" dirty="0"/>
            </a:br>
            <a:br>
              <a:rPr lang="en-US" dirty="0"/>
            </a:br>
            <a:endParaRPr lang="en-US" sz="1600" u="sng" dirty="0"/>
          </a:p>
        </p:txBody>
      </p:sp>
    </p:spTree>
    <p:extLst>
      <p:ext uri="{BB962C8B-B14F-4D97-AF65-F5344CB8AC3E}">
        <p14:creationId xmlns:p14="http://schemas.microsoft.com/office/powerpoint/2010/main" val="169257596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9553BAA-9CA0-438B-86B1-A7EBDDAAD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9F5254-4A2B-42DF-9374-77FAF2571752}"/>
              </a:ext>
            </a:extLst>
          </p:cNvPr>
          <p:cNvSpPr>
            <a:spLocks noGrp="1"/>
          </p:cNvSpPr>
          <p:nvPr>
            <p:ph type="title"/>
          </p:nvPr>
        </p:nvSpPr>
        <p:spPr>
          <a:xfrm>
            <a:off x="2231136" y="1175656"/>
            <a:ext cx="7729728" cy="977755"/>
          </a:xfrm>
          <a:solidFill>
            <a:srgbClr val="FFFFFF">
              <a:alpha val="10000"/>
            </a:srgbClr>
          </a:solidFill>
          <a:ln>
            <a:solidFill>
              <a:schemeClr val="tx1"/>
            </a:solidFill>
          </a:ln>
        </p:spPr>
        <p:txBody>
          <a:bodyPr>
            <a:normAutofit fontScale="90000"/>
          </a:bodyPr>
          <a:lstStyle/>
          <a:p>
            <a:r>
              <a:rPr lang="en-US" dirty="0">
                <a:solidFill>
                  <a:schemeClr val="tx1"/>
                </a:solidFill>
              </a:rPr>
              <a:t>Analytical Structuring</a:t>
            </a:r>
            <a:br>
              <a:rPr lang="en-US" dirty="0">
                <a:solidFill>
                  <a:schemeClr val="tx1"/>
                </a:solidFill>
              </a:rPr>
            </a:br>
            <a:endParaRPr lang="en-US" dirty="0">
              <a:solidFill>
                <a:schemeClr val="tx1"/>
              </a:solidFill>
            </a:endParaRPr>
          </a:p>
        </p:txBody>
      </p:sp>
      <p:sp>
        <p:nvSpPr>
          <p:cNvPr id="3" name="Content Placeholder 2">
            <a:extLst>
              <a:ext uri="{FF2B5EF4-FFF2-40B4-BE49-F238E27FC236}">
                <a16:creationId xmlns:a16="http://schemas.microsoft.com/office/drawing/2014/main" id="{65A0FE37-F7C7-48BA-9FCC-B5B425803D0E}"/>
              </a:ext>
            </a:extLst>
          </p:cNvPr>
          <p:cNvSpPr>
            <a:spLocks noGrp="1"/>
          </p:cNvSpPr>
          <p:nvPr>
            <p:ph idx="1"/>
          </p:nvPr>
        </p:nvSpPr>
        <p:spPr>
          <a:xfrm rot="10800000" flipV="1">
            <a:off x="729631" y="2730137"/>
            <a:ext cx="9598735" cy="3533500"/>
          </a:xfrm>
        </p:spPr>
        <p:txBody>
          <a:bodyPr>
            <a:normAutofit/>
          </a:bodyPr>
          <a:lstStyle/>
          <a:p>
            <a:pPr marL="0" indent="0">
              <a:buNone/>
            </a:pPr>
            <a:r>
              <a:rPr lang="en-US" sz="2000" b="0" i="0" dirty="0">
                <a:solidFill>
                  <a:schemeClr val="accent2">
                    <a:lumMod val="60000"/>
                    <a:lumOff val="40000"/>
                  </a:schemeClr>
                </a:solidFill>
              </a:rPr>
              <a:t>• </a:t>
            </a:r>
            <a:r>
              <a:rPr lang="en-US" sz="2000" b="0" i="0" dirty="0"/>
              <a:t>Clean, explore, aggregate, and visualize the data for entries as appropriate to address the     top 5 crowde</a:t>
            </a:r>
            <a:r>
              <a:rPr lang="en-US" sz="2000" dirty="0"/>
              <a:t>d </a:t>
            </a:r>
            <a:r>
              <a:rPr lang="en-US" sz="2000" b="0" i="0" dirty="0"/>
              <a:t>stations</a:t>
            </a:r>
            <a:endParaRPr lang="en-US" sz="2000" dirty="0"/>
          </a:p>
          <a:p>
            <a:r>
              <a:rPr lang="en-US" sz="2000" b="0" i="0" dirty="0">
                <a:solidFill>
                  <a:srgbClr val="000000"/>
                </a:solidFill>
                <a:effectLst/>
                <a:latin typeface="Helvetica Neue"/>
              </a:rPr>
              <a:t>Plot the daily time series for the top 5 busiest  stations at entries.</a:t>
            </a:r>
          </a:p>
          <a:p>
            <a:r>
              <a:rPr lang="en-US" sz="2000" b="0" i="0" dirty="0">
                <a:solidFill>
                  <a:srgbClr val="000000"/>
                </a:solidFill>
                <a:effectLst/>
                <a:latin typeface="Helvetica Neue"/>
              </a:rPr>
              <a:t>Make one list of counts for </a:t>
            </a:r>
            <a:r>
              <a:rPr lang="en-US" sz="2000" b="1" i="0" dirty="0">
                <a:solidFill>
                  <a:srgbClr val="000000"/>
                </a:solidFill>
                <a:effectLst/>
                <a:latin typeface="Helvetica Neue"/>
              </a:rPr>
              <a:t>one</a:t>
            </a:r>
            <a:r>
              <a:rPr lang="en-US" sz="2000" b="0" i="0" dirty="0">
                <a:solidFill>
                  <a:srgbClr val="000000"/>
                </a:solidFill>
                <a:effectLst/>
                <a:latin typeface="Helvetica Neue"/>
              </a:rPr>
              <a:t> week for one station. Monday's count, Tuesday's count, etc. so it's a list of 7 counts. Make the same list for another week, and another week, and so on.</a:t>
            </a:r>
          </a:p>
          <a:p>
            <a:r>
              <a:rPr lang="en-US" sz="2000" b="0" i="0" dirty="0">
                <a:solidFill>
                  <a:srgbClr val="000000"/>
                </a:solidFill>
                <a:effectLst/>
                <a:latin typeface="Helvetica Neue"/>
              </a:rPr>
              <a:t>plot of weekly commute numbers for every count list I create.</a:t>
            </a:r>
            <a:endParaRPr lang="en-US" sz="2000" dirty="0"/>
          </a:p>
        </p:txBody>
      </p:sp>
      <p:sp>
        <p:nvSpPr>
          <p:cNvPr id="5" name="Rectangle 2">
            <a:extLst>
              <a:ext uri="{FF2B5EF4-FFF2-40B4-BE49-F238E27FC236}">
                <a16:creationId xmlns:a16="http://schemas.microsoft.com/office/drawing/2014/main" id="{EA34EE25-F692-4FE6-8D74-0617561EDA3A}"/>
              </a:ext>
            </a:extLst>
          </p:cNvPr>
          <p:cNvSpPr>
            <a:spLocks noChangeArrowheads="1"/>
          </p:cNvSpPr>
          <p:nvPr/>
        </p:nvSpPr>
        <p:spPr bwMode="auto">
          <a:xfrm>
            <a:off x="6230949" y="143775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22891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4105-CB82-4141-A73B-091932802382}"/>
              </a:ext>
            </a:extLst>
          </p:cNvPr>
          <p:cNvSpPr>
            <a:spLocks noGrp="1"/>
          </p:cNvSpPr>
          <p:nvPr>
            <p:ph type="title"/>
          </p:nvPr>
        </p:nvSpPr>
        <p:spPr>
          <a:xfrm>
            <a:off x="804670" y="978776"/>
            <a:ext cx="3044953" cy="1174991"/>
          </a:xfrm>
        </p:spPr>
        <p:txBody>
          <a:bodyPr>
            <a:normAutofit/>
          </a:bodyPr>
          <a:lstStyle/>
          <a:p>
            <a:r>
              <a:rPr lang="en-US" sz="2000" b="1" dirty="0"/>
              <a:t>Visualization</a:t>
            </a:r>
          </a:p>
        </p:txBody>
      </p:sp>
      <p:sp>
        <p:nvSpPr>
          <p:cNvPr id="14" name="Content Placeholder 13">
            <a:extLst>
              <a:ext uri="{FF2B5EF4-FFF2-40B4-BE49-F238E27FC236}">
                <a16:creationId xmlns:a16="http://schemas.microsoft.com/office/drawing/2014/main" id="{6B8FDCA8-1E56-49CF-AF1C-14480A96DF91}"/>
              </a:ext>
            </a:extLst>
          </p:cNvPr>
          <p:cNvSpPr>
            <a:spLocks noGrp="1"/>
          </p:cNvSpPr>
          <p:nvPr>
            <p:ph idx="1"/>
          </p:nvPr>
        </p:nvSpPr>
        <p:spPr>
          <a:xfrm>
            <a:off x="804669" y="2640692"/>
            <a:ext cx="3479947" cy="3255252"/>
          </a:xfrm>
        </p:spPr>
        <p:txBody>
          <a:bodyPr>
            <a:normAutofit/>
          </a:bodyPr>
          <a:lstStyle/>
          <a:p>
            <a:r>
              <a:rPr lang="en-US" sz="2000" dirty="0"/>
              <a:t>Bar plot of the top 10 NY subway  busiest stations at entries.</a:t>
            </a:r>
          </a:p>
        </p:txBody>
      </p:sp>
      <p:pic>
        <p:nvPicPr>
          <p:cNvPr id="5" name="Content Placeholder 4" descr="Chart, bar chart&#10;&#10;Description automatically generated">
            <a:extLst>
              <a:ext uri="{FF2B5EF4-FFF2-40B4-BE49-F238E27FC236}">
                <a16:creationId xmlns:a16="http://schemas.microsoft.com/office/drawing/2014/main" id="{331CF3A4-2127-4324-8273-BDA98EF9FAE2}"/>
              </a:ext>
            </a:extLst>
          </p:cNvPr>
          <p:cNvPicPr>
            <a:picLocks noChangeAspect="1"/>
          </p:cNvPicPr>
          <p:nvPr/>
        </p:nvPicPr>
        <p:blipFill rotWithShape="1">
          <a:blip r:embed="rId2"/>
          <a:srcRect l="11291" r="12596"/>
          <a:stretch/>
        </p:blipFill>
        <p:spPr>
          <a:xfrm>
            <a:off x="4654296" y="731520"/>
            <a:ext cx="7092227" cy="5444197"/>
          </a:xfrm>
          <a:prstGeom prst="rect">
            <a:avLst/>
          </a:prstGeom>
        </p:spPr>
      </p:pic>
    </p:spTree>
    <p:extLst>
      <p:ext uri="{BB962C8B-B14F-4D97-AF65-F5344CB8AC3E}">
        <p14:creationId xmlns:p14="http://schemas.microsoft.com/office/powerpoint/2010/main" val="2767977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5A16A-EF88-46CC-9D50-07E1C8F92617}"/>
              </a:ext>
            </a:extLst>
          </p:cNvPr>
          <p:cNvSpPr>
            <a:spLocks noGrp="1"/>
          </p:cNvSpPr>
          <p:nvPr>
            <p:ph type="title"/>
          </p:nvPr>
        </p:nvSpPr>
        <p:spPr>
          <a:xfrm>
            <a:off x="643467" y="1035353"/>
            <a:ext cx="3363974" cy="1728044"/>
          </a:xfrm>
          <a:noFill/>
          <a:ln>
            <a:solidFill>
              <a:schemeClr val="bg1"/>
            </a:solidFill>
          </a:ln>
        </p:spPr>
        <p:txBody>
          <a:bodyPr vert="horz" wrap="square" lIns="274320" tIns="182880" rIns="274320" bIns="182880" rtlCol="0" anchorCtr="1">
            <a:normAutofit/>
          </a:bodyPr>
          <a:lstStyle/>
          <a:p>
            <a:r>
              <a:rPr lang="en-US" sz="2600" dirty="0">
                <a:solidFill>
                  <a:schemeClr val="bg1"/>
                </a:solidFill>
              </a:rPr>
              <a:t>Visualization</a:t>
            </a:r>
          </a:p>
        </p:txBody>
      </p:sp>
      <p:sp>
        <p:nvSpPr>
          <p:cNvPr id="9" name="Content Placeholder 8">
            <a:extLst>
              <a:ext uri="{FF2B5EF4-FFF2-40B4-BE49-F238E27FC236}">
                <a16:creationId xmlns:a16="http://schemas.microsoft.com/office/drawing/2014/main" id="{F69A228B-174A-40A4-ACDA-CADB6C348AC4}"/>
              </a:ext>
            </a:extLst>
          </p:cNvPr>
          <p:cNvSpPr>
            <a:spLocks noGrp="1"/>
          </p:cNvSpPr>
          <p:nvPr>
            <p:ph idx="1"/>
          </p:nvPr>
        </p:nvSpPr>
        <p:spPr>
          <a:xfrm>
            <a:off x="643467" y="3135086"/>
            <a:ext cx="3363974" cy="2918580"/>
          </a:xfrm>
        </p:spPr>
        <p:txBody>
          <a:bodyPr vert="horz" lIns="91440" tIns="45720" rIns="91440" bIns="45720" rtlCol="0">
            <a:normAutofit/>
          </a:bodyPr>
          <a:lstStyle/>
          <a:p>
            <a:pPr marL="0" indent="0">
              <a:buNone/>
            </a:pPr>
            <a:r>
              <a:rPr lang="en-US" sz="2000" dirty="0">
                <a:solidFill>
                  <a:schemeClr val="bg1"/>
                </a:solidFill>
              </a:rPr>
              <a:t>Bar plot of the top 5 NY sub way busiest stations at entries.</a:t>
            </a:r>
          </a:p>
        </p:txBody>
      </p:sp>
      <p:pic>
        <p:nvPicPr>
          <p:cNvPr id="10" name="Picture 9" descr="Chart, bar chart&#10;&#10;Description automatically generated">
            <a:extLst>
              <a:ext uri="{FF2B5EF4-FFF2-40B4-BE49-F238E27FC236}">
                <a16:creationId xmlns:a16="http://schemas.microsoft.com/office/drawing/2014/main" id="{28FCF8B9-B114-49FA-A1C9-3D625EC4A270}"/>
              </a:ext>
            </a:extLst>
          </p:cNvPr>
          <p:cNvPicPr>
            <a:picLocks noChangeAspect="1"/>
          </p:cNvPicPr>
          <p:nvPr/>
        </p:nvPicPr>
        <p:blipFill>
          <a:blip r:embed="rId2"/>
          <a:stretch>
            <a:fillRect/>
          </a:stretch>
        </p:blipFill>
        <p:spPr>
          <a:xfrm>
            <a:off x="4923693" y="858129"/>
            <a:ext cx="6624840" cy="5195537"/>
          </a:xfrm>
          <a:prstGeom prst="rect">
            <a:avLst/>
          </a:prstGeom>
        </p:spPr>
      </p:pic>
    </p:spTree>
    <p:extLst>
      <p:ext uri="{BB962C8B-B14F-4D97-AF65-F5344CB8AC3E}">
        <p14:creationId xmlns:p14="http://schemas.microsoft.com/office/powerpoint/2010/main" val="3423271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8774D-4D71-4E54-9685-887626DBA95A}"/>
              </a:ext>
            </a:extLst>
          </p:cNvPr>
          <p:cNvSpPr>
            <a:spLocks noGrp="1"/>
          </p:cNvSpPr>
          <p:nvPr>
            <p:ph type="ctrTitle"/>
          </p:nvPr>
        </p:nvSpPr>
        <p:spPr>
          <a:xfrm>
            <a:off x="804672" y="2386744"/>
            <a:ext cx="5928358" cy="1645920"/>
          </a:xfrm>
        </p:spPr>
        <p:txBody>
          <a:bodyPr>
            <a:normAutofit/>
          </a:bodyPr>
          <a:lstStyle/>
          <a:p>
            <a:r>
              <a:rPr lang="en-US" sz="2400" dirty="0"/>
              <a:t>Visualization of the top 3 busiest stations at entries</a:t>
            </a:r>
          </a:p>
        </p:txBody>
      </p:sp>
      <p:sp>
        <p:nvSpPr>
          <p:cNvPr id="3" name="Subtitle 2">
            <a:extLst>
              <a:ext uri="{FF2B5EF4-FFF2-40B4-BE49-F238E27FC236}">
                <a16:creationId xmlns:a16="http://schemas.microsoft.com/office/drawing/2014/main" id="{41FC8049-D399-43E3-934A-3B15803CA886}"/>
              </a:ext>
            </a:extLst>
          </p:cNvPr>
          <p:cNvSpPr>
            <a:spLocks noGrp="1"/>
          </p:cNvSpPr>
          <p:nvPr>
            <p:ph type="subTitle" idx="1"/>
          </p:nvPr>
        </p:nvSpPr>
        <p:spPr>
          <a:xfrm>
            <a:off x="804672" y="4352544"/>
            <a:ext cx="5928358" cy="1239894"/>
          </a:xfrm>
        </p:spPr>
        <p:txBody>
          <a:bodyPr>
            <a:normAutofit/>
          </a:bodyPr>
          <a:lstStyle/>
          <a:p>
            <a:endParaRPr lang="en-US" dirty="0"/>
          </a:p>
        </p:txBody>
      </p:sp>
      <p:pic>
        <p:nvPicPr>
          <p:cNvPr id="5" name="Picture 4" descr="View of motion blurred underground railway">
            <a:extLst>
              <a:ext uri="{FF2B5EF4-FFF2-40B4-BE49-F238E27FC236}">
                <a16:creationId xmlns:a16="http://schemas.microsoft.com/office/drawing/2014/main" id="{7772D9C9-4CE5-4858-933D-37865B9EAE32}"/>
              </a:ext>
            </a:extLst>
          </p:cNvPr>
          <p:cNvPicPr>
            <a:picLocks noChangeAspect="1"/>
          </p:cNvPicPr>
          <p:nvPr/>
        </p:nvPicPr>
        <p:blipFill rotWithShape="1">
          <a:blip r:embed="rId2"/>
          <a:srcRect l="43513" r="11185" b="-1"/>
          <a:stretch/>
        </p:blipFill>
        <p:spPr>
          <a:xfrm>
            <a:off x="7537702" y="10"/>
            <a:ext cx="4654297" cy="6857990"/>
          </a:xfrm>
          <a:prstGeom prst="rect">
            <a:avLst/>
          </a:prstGeom>
        </p:spPr>
      </p:pic>
    </p:spTree>
    <p:extLst>
      <p:ext uri="{BB962C8B-B14F-4D97-AF65-F5344CB8AC3E}">
        <p14:creationId xmlns:p14="http://schemas.microsoft.com/office/powerpoint/2010/main" val="1836793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24E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Content Placeholder 18" descr="Chart, line chart&#10;&#10;Description automatically generated">
            <a:extLst>
              <a:ext uri="{FF2B5EF4-FFF2-40B4-BE49-F238E27FC236}">
                <a16:creationId xmlns:a16="http://schemas.microsoft.com/office/drawing/2014/main" id="{FC8A4657-B629-4222-8D24-D02004465E23}"/>
              </a:ext>
            </a:extLst>
          </p:cNvPr>
          <p:cNvPicPr>
            <a:picLocks noGrp="1" noChangeAspect="1"/>
          </p:cNvPicPr>
          <p:nvPr>
            <p:ph idx="1"/>
          </p:nvPr>
        </p:nvPicPr>
        <p:blipFill>
          <a:blip r:embed="rId2"/>
          <a:stretch>
            <a:fillRect/>
          </a:stretch>
        </p:blipFill>
        <p:spPr>
          <a:xfrm>
            <a:off x="2173808" y="1124712"/>
            <a:ext cx="7844384" cy="4608576"/>
          </a:xfrm>
          <a:prstGeom prst="rect">
            <a:avLst/>
          </a:prstGeom>
        </p:spPr>
      </p:pic>
    </p:spTree>
    <p:extLst>
      <p:ext uri="{BB962C8B-B14F-4D97-AF65-F5344CB8AC3E}">
        <p14:creationId xmlns:p14="http://schemas.microsoft.com/office/powerpoint/2010/main" val="407751703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{79B2BFE7-34D5-4AF7-A3AA-D49883F45596}tf10001115</Template>
  <TotalTime>1721</TotalTime>
  <Words>531</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Gill Sans MT</vt:lpstr>
      <vt:lpstr>Helvetica Neue</vt:lpstr>
      <vt:lpstr>Parcel</vt:lpstr>
      <vt:lpstr>MTA Data Analysis of NY Subway</vt:lpstr>
      <vt:lpstr>Backstory</vt:lpstr>
      <vt:lpstr>Tools</vt:lpstr>
      <vt:lpstr>Data sources</vt:lpstr>
      <vt:lpstr>Analytical Structuring </vt:lpstr>
      <vt:lpstr>Visualization</vt:lpstr>
      <vt:lpstr>Visualization</vt:lpstr>
      <vt:lpstr>Visualization of the top 3 busiest stations at entries</vt:lpstr>
      <vt:lpstr>PowerPoint Presentation</vt:lpstr>
      <vt:lpstr>PowerPoint Presentation</vt:lpstr>
      <vt:lpstr>PowerPoint Presentation</vt:lpstr>
      <vt:lpstr>result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MTA Data Analysis of NY Subway</dc:title>
  <dc:creator>kho5hmasour@gmail.com</dc:creator>
  <cp:lastModifiedBy>kho5hmasour@gmail.com</cp:lastModifiedBy>
  <cp:revision>10</cp:revision>
  <dcterms:created xsi:type="dcterms:W3CDTF">2021-10-08T21:13:00Z</dcterms:created>
  <dcterms:modified xsi:type="dcterms:W3CDTF">2021-10-13T19:50:18Z</dcterms:modified>
</cp:coreProperties>
</file>