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Proxima Nova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DAAB575-B6BB-46BF-8C72-242A2B4F4809}">
  <a:tblStyle styleId="{8DAAB575-B6BB-46BF-8C72-242A2B4F48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italic.fntdata"/><Relationship Id="rId30" Type="http://schemas.openxmlformats.org/officeDocument/2006/relationships/font" Target="fonts/ProximaNova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ProximaNov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26.png"/><Relationship Id="rId5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2.png"/><Relationship Id="rId4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3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Exoplanet Detection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Final Architecture- CNN+LSTM- Model 3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275" y="1262175"/>
            <a:ext cx="7239000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Final Architecture- CNN2- Model 2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64675" cy="3313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Final Architecture- CNN1 - Model1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135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Training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8520600" cy="31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Batch Generator - Returned 48 examples (16 exoplanet , 32 non-exoplanet)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Binary Cross Entropy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Adam Optimiser - 35 epochs , Learning Rate= .001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				Next 10 epochs, Learning Rate= .0001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				Next 10 epochs, Learning Rate= .00001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2113" y="2135588"/>
            <a:ext cx="3857625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Genetic Algorithm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Hyperparameter tuned-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Activation, Dropout, No of Filter, 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Kernel Size, No of Layers.</a:t>
            </a:r>
          </a:p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Total Permutations - ~45k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Generations = 30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Population = 30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Retain percentage = 40%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2786" y="1152475"/>
            <a:ext cx="518951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100" y="2566825"/>
            <a:ext cx="7171775" cy="26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6104" y="89775"/>
            <a:ext cx="7171774" cy="247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650" y="2578175"/>
            <a:ext cx="7434701" cy="247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4650" y="179600"/>
            <a:ext cx="7434701" cy="224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/>
        </p:nvSpPr>
        <p:spPr>
          <a:xfrm>
            <a:off x="3763900" y="377275"/>
            <a:ext cx="18030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800"/>
              <a:t>Final Result</a:t>
            </a:r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0138" y="1062663"/>
            <a:ext cx="4191000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425" y="3062400"/>
            <a:ext cx="4181475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1313" y="3100500"/>
            <a:ext cx="3949747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/>
        </p:nvSpPr>
        <p:spPr>
          <a:xfrm>
            <a:off x="4123050" y="2411388"/>
            <a:ext cx="8979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Model 1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4861325" y="2565325"/>
            <a:ext cx="769500" cy="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 txBox="1"/>
          <p:nvPr/>
        </p:nvSpPr>
        <p:spPr>
          <a:xfrm>
            <a:off x="6003250" y="4376850"/>
            <a:ext cx="8979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Model 3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1940650" y="4376850"/>
            <a:ext cx="9582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Model 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Ensemble</a:t>
            </a:r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465200" cy="33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3050" y="1170125"/>
            <a:ext cx="4258549" cy="338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 txBox="1"/>
          <p:nvPr/>
        </p:nvSpPr>
        <p:spPr>
          <a:xfrm>
            <a:off x="513075" y="4630425"/>
            <a:ext cx="3758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Prediction using individual model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5220450" y="4656075"/>
            <a:ext cx="3476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Prediction using ensemble of models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73325"/>
            <a:ext cx="9144000" cy="4270178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 txBox="1"/>
          <p:nvPr/>
        </p:nvSpPr>
        <p:spPr>
          <a:xfrm>
            <a:off x="1158000" y="172600"/>
            <a:ext cx="66279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Setting the Threshold for the Best F1 and True Skill score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Problem Statement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1152475"/>
            <a:ext cx="4572000" cy="19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/>
          <p:nvPr/>
        </p:nvSpPr>
        <p:spPr>
          <a:xfrm>
            <a:off x="973875" y="3544075"/>
            <a:ext cx="6156000" cy="8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04800" lvl="0" marL="6858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</a:rPr>
              <a:t>3960 light curves</a:t>
            </a:r>
          </a:p>
          <a:p>
            <a:pPr indent="-304800" lvl="0" marL="6858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</a:rPr>
              <a:t>Column 1 is the label vector. Columns 2 to 3198 are the flux values over time. </a:t>
            </a:r>
          </a:p>
          <a:p>
            <a:pPr indent="-304800" lvl="0" marL="6858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</a:rPr>
              <a:t>33 confirmed exoplanet-stars and 3928 non-exoplanet-stars.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025" y="2381988"/>
            <a:ext cx="4819650" cy="25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2938" y="148425"/>
            <a:ext cx="6565224" cy="21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4675" y="2382000"/>
            <a:ext cx="3867150" cy="235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Shape 190"/>
          <p:cNvSpPr txBox="1"/>
          <p:nvPr/>
        </p:nvSpPr>
        <p:spPr>
          <a:xfrm>
            <a:off x="215025" y="310700"/>
            <a:ext cx="66279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2400"/>
              <a:t>Sanity Check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2213" y="779475"/>
            <a:ext cx="4219575" cy="12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 txBox="1"/>
          <p:nvPr/>
        </p:nvSpPr>
        <p:spPr>
          <a:xfrm>
            <a:off x="3397550" y="266625"/>
            <a:ext cx="24756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Skip Connection</a:t>
            </a:r>
          </a:p>
        </p:txBody>
      </p:sp>
      <p:pic>
        <p:nvPicPr>
          <p:cNvPr id="197" name="Shape 1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75" y="2209875"/>
            <a:ext cx="4558660" cy="271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4074" y="2255126"/>
            <a:ext cx="4385875" cy="262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413" y="233363"/>
            <a:ext cx="7877175" cy="467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75" y="3424725"/>
            <a:ext cx="4343400" cy="171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4075" y="1770088"/>
            <a:ext cx="4333875" cy="171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4075" y="3424725"/>
            <a:ext cx="4333875" cy="171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5000" y="1770100"/>
            <a:ext cx="4324350" cy="171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84075" y="-2"/>
            <a:ext cx="4333875" cy="17187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/>
        </p:nvSpPr>
        <p:spPr>
          <a:xfrm>
            <a:off x="502100" y="529300"/>
            <a:ext cx="66279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2800"/>
              <a:t>Preprocessing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800"/>
              <a:t>Standardise the Data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1800"/>
              <a:t>Mean = 0; Variance = 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Why did Machine Learning Algorithm failed?</a:t>
            </a:r>
          </a:p>
        </p:txBody>
      </p:sp>
      <p:graphicFrame>
        <p:nvGraphicFramePr>
          <p:cNvPr id="77" name="Shape 77"/>
          <p:cNvGraphicFramePr/>
          <p:nvPr/>
        </p:nvGraphicFramePr>
        <p:xfrm>
          <a:off x="1409775" y="142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{8DAAB575-B6BB-46BF-8C72-242A2B4F4809}</a:tableStyleId>
              </a:tblPr>
              <a:tblGrid>
                <a:gridCol w="2944725"/>
                <a:gridCol w="2977275"/>
              </a:tblGrid>
              <a:tr h="363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Method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F1 score (macro)</a:t>
                      </a:r>
                    </a:p>
                  </a:txBody>
                  <a:tcPr marT="63500" marB="63500" marR="63500" marL="63500"/>
                </a:tc>
              </a:tr>
              <a:tr h="363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Xgboost + original data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0.709</a:t>
                      </a:r>
                    </a:p>
                  </a:txBody>
                  <a:tcPr marT="63500" marB="63500" marR="63500" marL="63500"/>
                </a:tc>
              </a:tr>
              <a:tr h="363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Xgboost + gaussian filter data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0.649</a:t>
                      </a:r>
                    </a:p>
                  </a:txBody>
                  <a:tcPr marT="63500" marB="63500" marR="63500" marL="63500"/>
                </a:tc>
              </a:tr>
              <a:tr h="363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Xgboost + uniform filter data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0.483</a:t>
                      </a:r>
                    </a:p>
                  </a:txBody>
                  <a:tcPr marT="63500" marB="63500" marR="63500" marL="63500"/>
                </a:tc>
              </a:tr>
              <a:tr h="363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Xgboost + Fourier filter data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0.491</a:t>
                      </a:r>
                    </a:p>
                  </a:txBody>
                  <a:tcPr marT="63500" marB="63500" marR="63500" marL="63500"/>
                </a:tc>
              </a:tr>
              <a:tr h="571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Logistic Regression (all type data)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0.498</a:t>
                      </a:r>
                    </a:p>
                  </a:txBody>
                  <a:tcPr marT="63500" marB="63500" marR="63500" marL="63500"/>
                </a:tc>
              </a:tr>
              <a:tr h="363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SVM (RBF Kernel)</a:t>
                      </a:r>
                    </a:p>
                  </a:txBody>
                  <a:tcPr marT="63500" marB="63500" marR="63500" marL="6350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0.498</a:t>
                      </a: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78" name="Shape 78"/>
          <p:cNvSpPr txBox="1"/>
          <p:nvPr/>
        </p:nvSpPr>
        <p:spPr>
          <a:xfrm>
            <a:off x="1560725" y="4510625"/>
            <a:ext cx="66279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800"/>
              <a:t>Construct Features from the data and use them for classification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Deep Representation Learning 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256050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 sz="1800"/>
              <a:t>Multi Layer Perceptron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Score - .69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1158625"/>
            <a:ext cx="4524375" cy="301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725" y="2381988"/>
            <a:ext cx="27051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104575" y="1187000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 sz="1800"/>
              <a:t>Convolution Neural Network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Score - .92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725" y="2102150"/>
            <a:ext cx="3925449" cy="107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6449" y="1664925"/>
            <a:ext cx="4385026" cy="2254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231150" y="107192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 sz="1800">
                <a:solidFill>
                  <a:schemeClr val="dk1"/>
                </a:solidFill>
              </a:rPr>
              <a:t>LSTM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Score -.75</a:t>
            </a: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700" y="2080925"/>
            <a:ext cx="28194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5100" y="1887098"/>
            <a:ext cx="4924876" cy="249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29300"/>
            <a:ext cx="8854001" cy="446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Skip Connection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2957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