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73E8B-3552-48DB-839B-EF515315E78D}" v="1" dt="2023-12-15T20:00:3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mo Mokgatle" userId="3db43ace3f9c9230" providerId="LiveId" clId="{A1073E8B-3552-48DB-839B-EF515315E78D}"/>
    <pc:docChg chg="custSel modSld">
      <pc:chgData name="Khumo Mokgatle" userId="3db43ace3f9c9230" providerId="LiveId" clId="{A1073E8B-3552-48DB-839B-EF515315E78D}" dt="2023-12-15T20:03:42.109" v="325" actId="14100"/>
      <pc:docMkLst>
        <pc:docMk/>
      </pc:docMkLst>
      <pc:sldChg chg="addSp modSp mod">
        <pc:chgData name="Khumo Mokgatle" userId="3db43ace3f9c9230" providerId="LiveId" clId="{A1073E8B-3552-48DB-839B-EF515315E78D}" dt="2023-12-15T20:03:42.109" v="325" actId="14100"/>
        <pc:sldMkLst>
          <pc:docMk/>
          <pc:sldMk cId="969701788" sldId="256"/>
        </pc:sldMkLst>
        <pc:spChg chg="add mod">
          <ac:chgData name="Khumo Mokgatle" userId="3db43ace3f9c9230" providerId="LiveId" clId="{A1073E8B-3552-48DB-839B-EF515315E78D}" dt="2023-12-15T20:00:38.338" v="0"/>
          <ac:spMkLst>
            <pc:docMk/>
            <pc:sldMk cId="969701788" sldId="256"/>
            <ac:spMk id="8" creationId="{97E29664-55CB-0BC1-C7CE-C98663F36E12}"/>
          </ac:spMkLst>
        </pc:spChg>
        <pc:spChg chg="add mod">
          <ac:chgData name="Khumo Mokgatle" userId="3db43ace3f9c9230" providerId="LiveId" clId="{A1073E8B-3552-48DB-839B-EF515315E78D}" dt="2023-12-15T20:03:35.065" v="324" actId="113"/>
          <ac:spMkLst>
            <pc:docMk/>
            <pc:sldMk cId="969701788" sldId="256"/>
            <ac:spMk id="10" creationId="{7B7C0B65-A36A-A2BD-7702-17132512486F}"/>
          </ac:spMkLst>
        </pc:spChg>
        <pc:grpChg chg="add mod">
          <ac:chgData name="Khumo Mokgatle" userId="3db43ace3f9c9230" providerId="LiveId" clId="{A1073E8B-3552-48DB-839B-EF515315E78D}" dt="2023-12-15T20:03:42.109" v="325" actId="14100"/>
          <ac:grpSpMkLst>
            <pc:docMk/>
            <pc:sldMk cId="969701788" sldId="256"/>
            <ac:grpSpMk id="6" creationId="{1E07E48E-1A41-73A3-B811-36CCA15D4D5F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29676-5913-48A8-A1DA-53E96341F26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B8782F8-6B2F-43EE-B4B9-EBB46F0F60BB}">
      <dgm:prSet phldrT="[Text]"/>
      <dgm:spPr/>
      <dgm:t>
        <a:bodyPr/>
        <a:lstStyle/>
        <a:p>
          <a:r>
            <a:rPr lang="en-ZA" dirty="0"/>
            <a:t>Data</a:t>
          </a:r>
        </a:p>
      </dgm:t>
    </dgm:pt>
    <dgm:pt modelId="{7DA6CAB4-EE3F-499B-9965-0E7C5EAC5093}" type="parTrans" cxnId="{EA6698E3-E365-47C6-A56D-94ECE65A31AE}">
      <dgm:prSet/>
      <dgm:spPr/>
      <dgm:t>
        <a:bodyPr/>
        <a:lstStyle/>
        <a:p>
          <a:endParaRPr lang="en-ZA"/>
        </a:p>
      </dgm:t>
    </dgm:pt>
    <dgm:pt modelId="{45A980E6-C3BE-408E-91B0-D277BFA205C3}" type="sibTrans" cxnId="{EA6698E3-E365-47C6-A56D-94ECE65A31AE}">
      <dgm:prSet/>
      <dgm:spPr/>
      <dgm:t>
        <a:bodyPr/>
        <a:lstStyle/>
        <a:p>
          <a:endParaRPr lang="en-ZA"/>
        </a:p>
      </dgm:t>
    </dgm:pt>
    <dgm:pt modelId="{030E8CE4-1148-47D8-9E4F-78513D4CA41C}">
      <dgm:prSet phldrT="[Text]"/>
      <dgm:spPr/>
      <dgm:t>
        <a:bodyPr/>
        <a:lstStyle/>
        <a:p>
          <a:r>
            <a:rPr lang="en-ZA" dirty="0"/>
            <a:t>USA insurance market </a:t>
          </a:r>
        </a:p>
      </dgm:t>
    </dgm:pt>
    <dgm:pt modelId="{6441FCFA-7E55-400A-B20E-8C922D7569C7}" type="parTrans" cxnId="{A2A6862F-55DF-4BAD-B9ED-6B3EE544E7F8}">
      <dgm:prSet/>
      <dgm:spPr/>
      <dgm:t>
        <a:bodyPr/>
        <a:lstStyle/>
        <a:p>
          <a:endParaRPr lang="en-ZA"/>
        </a:p>
      </dgm:t>
    </dgm:pt>
    <dgm:pt modelId="{C7D09B21-C3C4-4C84-AD8A-05C7E69140A1}" type="sibTrans" cxnId="{A2A6862F-55DF-4BAD-B9ED-6B3EE544E7F8}">
      <dgm:prSet/>
      <dgm:spPr/>
      <dgm:t>
        <a:bodyPr/>
        <a:lstStyle/>
        <a:p>
          <a:endParaRPr lang="en-ZA"/>
        </a:p>
      </dgm:t>
    </dgm:pt>
    <dgm:pt modelId="{3C1324C6-BC53-4879-B351-3A3604D9C33C}">
      <dgm:prSet phldrT="[Text]"/>
      <dgm:spPr/>
      <dgm:t>
        <a:bodyPr/>
        <a:lstStyle/>
        <a:p>
          <a:r>
            <a:rPr lang="en-ZA" dirty="0"/>
            <a:t>The data set is not large </a:t>
          </a:r>
        </a:p>
      </dgm:t>
    </dgm:pt>
    <dgm:pt modelId="{67EFF487-24B3-41D3-8BBE-912524A44273}" type="parTrans" cxnId="{11213513-5B0B-427F-852D-AB10CA52E8F5}">
      <dgm:prSet/>
      <dgm:spPr/>
      <dgm:t>
        <a:bodyPr/>
        <a:lstStyle/>
        <a:p>
          <a:endParaRPr lang="en-ZA"/>
        </a:p>
      </dgm:t>
    </dgm:pt>
    <dgm:pt modelId="{205CDA39-FC01-4F91-8EBE-11BED4D9FBE4}" type="sibTrans" cxnId="{11213513-5B0B-427F-852D-AB10CA52E8F5}">
      <dgm:prSet/>
      <dgm:spPr/>
      <dgm:t>
        <a:bodyPr/>
        <a:lstStyle/>
        <a:p>
          <a:endParaRPr lang="en-ZA"/>
        </a:p>
      </dgm:t>
    </dgm:pt>
    <dgm:pt modelId="{135AF16A-9EC7-4927-B3FD-FA5B1411C549}">
      <dgm:prSet phldrT="[Text]"/>
      <dgm:spPr/>
      <dgm:t>
        <a:bodyPr/>
        <a:lstStyle/>
        <a:p>
          <a:r>
            <a:rPr lang="en-ZA" dirty="0"/>
            <a:t>Information</a:t>
          </a:r>
        </a:p>
      </dgm:t>
    </dgm:pt>
    <dgm:pt modelId="{457EE9DD-138A-48DF-AFED-4857F3964D61}" type="parTrans" cxnId="{A525C6DD-14B0-4EF5-BDE0-18BEC276E305}">
      <dgm:prSet/>
      <dgm:spPr/>
      <dgm:t>
        <a:bodyPr/>
        <a:lstStyle/>
        <a:p>
          <a:endParaRPr lang="en-ZA"/>
        </a:p>
      </dgm:t>
    </dgm:pt>
    <dgm:pt modelId="{4FBB4D84-C69A-41DC-AB7E-6856A11E4CFD}" type="sibTrans" cxnId="{A525C6DD-14B0-4EF5-BDE0-18BEC276E305}">
      <dgm:prSet/>
      <dgm:spPr/>
      <dgm:t>
        <a:bodyPr/>
        <a:lstStyle/>
        <a:p>
          <a:endParaRPr lang="en-ZA"/>
        </a:p>
      </dgm:t>
    </dgm:pt>
    <dgm:pt modelId="{FA9C1AC4-0DE9-463B-8E18-1E3B70C6A142}">
      <dgm:prSet phldrT="[Text]"/>
      <dgm:spPr/>
      <dgm:t>
        <a:bodyPr/>
        <a:lstStyle/>
        <a:p>
          <a:r>
            <a:rPr lang="en-ZA" dirty="0"/>
            <a:t>What is the best way to separate the data to get segments and a sense of subgroups’ profitability?</a:t>
          </a:r>
        </a:p>
      </dgm:t>
    </dgm:pt>
    <dgm:pt modelId="{0A6D7255-3E79-4F97-9684-D0EDA89BAD50}" type="parTrans" cxnId="{75816905-87BC-4CD8-9719-E30183FF242C}">
      <dgm:prSet/>
      <dgm:spPr/>
      <dgm:t>
        <a:bodyPr/>
        <a:lstStyle/>
        <a:p>
          <a:endParaRPr lang="en-ZA"/>
        </a:p>
      </dgm:t>
    </dgm:pt>
    <dgm:pt modelId="{53D65D0C-D27F-46D8-8E70-8EA102B604C2}" type="sibTrans" cxnId="{75816905-87BC-4CD8-9719-E30183FF242C}">
      <dgm:prSet/>
      <dgm:spPr/>
      <dgm:t>
        <a:bodyPr/>
        <a:lstStyle/>
        <a:p>
          <a:endParaRPr lang="en-ZA"/>
        </a:p>
      </dgm:t>
    </dgm:pt>
    <dgm:pt modelId="{9737B850-F377-47FA-B464-004E053506EC}">
      <dgm:prSet phldrT="[Text]"/>
      <dgm:spPr/>
      <dgm:t>
        <a:bodyPr/>
        <a:lstStyle/>
        <a:p>
          <a:r>
            <a:rPr lang="en-ZA" dirty="0"/>
            <a:t>Does it matter which state an insured individual is from?</a:t>
          </a:r>
        </a:p>
      </dgm:t>
    </dgm:pt>
    <dgm:pt modelId="{BA4F0305-245F-4239-9960-9F802511A7CE}" type="parTrans" cxnId="{E07DB41F-DDB4-4417-A534-8F4E272F5C93}">
      <dgm:prSet/>
      <dgm:spPr/>
      <dgm:t>
        <a:bodyPr/>
        <a:lstStyle/>
        <a:p>
          <a:endParaRPr lang="en-ZA"/>
        </a:p>
      </dgm:t>
    </dgm:pt>
    <dgm:pt modelId="{07224F25-B922-41AE-B6D1-930118A4F267}" type="sibTrans" cxnId="{E07DB41F-DDB4-4417-A534-8F4E272F5C93}">
      <dgm:prSet/>
      <dgm:spPr/>
      <dgm:t>
        <a:bodyPr/>
        <a:lstStyle/>
        <a:p>
          <a:endParaRPr lang="en-ZA"/>
        </a:p>
      </dgm:t>
    </dgm:pt>
    <dgm:pt modelId="{F7C26A9D-9B67-46D0-964A-C51F1B3293D9}">
      <dgm:prSet phldrT="[Text]"/>
      <dgm:spPr/>
      <dgm:t>
        <a:bodyPr/>
        <a:lstStyle/>
        <a:p>
          <a:r>
            <a:rPr lang="en-ZA" dirty="0"/>
            <a:t>Knowledge</a:t>
          </a:r>
        </a:p>
      </dgm:t>
    </dgm:pt>
    <dgm:pt modelId="{CA244714-D4C0-4C20-B16A-ACA76D2D80D0}" type="parTrans" cxnId="{61F76269-FE25-48B7-8F09-0B6E8122B805}">
      <dgm:prSet/>
      <dgm:spPr/>
      <dgm:t>
        <a:bodyPr/>
        <a:lstStyle/>
        <a:p>
          <a:endParaRPr lang="en-ZA"/>
        </a:p>
      </dgm:t>
    </dgm:pt>
    <dgm:pt modelId="{91671257-8820-41CB-981B-E04146BDF2AB}" type="sibTrans" cxnId="{61F76269-FE25-48B7-8F09-0B6E8122B805}">
      <dgm:prSet/>
      <dgm:spPr/>
      <dgm:t>
        <a:bodyPr/>
        <a:lstStyle/>
        <a:p>
          <a:endParaRPr lang="en-ZA"/>
        </a:p>
      </dgm:t>
    </dgm:pt>
    <dgm:pt modelId="{21C22E80-E7EC-474B-ABF7-6BF6C35581B2}">
      <dgm:prSet phldrT="[Text]"/>
      <dgm:spPr/>
      <dgm:t>
        <a:bodyPr/>
        <a:lstStyle/>
        <a:p>
          <a:r>
            <a:rPr lang="en-ZA" dirty="0"/>
            <a:t>Those that have been ensured for a longer time should be those that cost the least to maintain. </a:t>
          </a:r>
        </a:p>
      </dgm:t>
    </dgm:pt>
    <dgm:pt modelId="{737F8619-938D-4CD7-AC23-1D2499579853}" type="parTrans" cxnId="{2C57FE9E-18CA-4173-BBC3-55EE02B4E178}">
      <dgm:prSet/>
      <dgm:spPr/>
      <dgm:t>
        <a:bodyPr/>
        <a:lstStyle/>
        <a:p>
          <a:endParaRPr lang="en-ZA"/>
        </a:p>
      </dgm:t>
    </dgm:pt>
    <dgm:pt modelId="{F0EE35C4-21CD-4350-9291-9B1B1EF1D978}" type="sibTrans" cxnId="{2C57FE9E-18CA-4173-BBC3-55EE02B4E178}">
      <dgm:prSet/>
      <dgm:spPr/>
      <dgm:t>
        <a:bodyPr/>
        <a:lstStyle/>
        <a:p>
          <a:endParaRPr lang="en-ZA"/>
        </a:p>
      </dgm:t>
    </dgm:pt>
    <dgm:pt modelId="{B05758BA-2DAF-43C5-8C75-479C53D72587}">
      <dgm:prSet phldrT="[Text]"/>
      <dgm:spPr/>
      <dgm:t>
        <a:bodyPr/>
        <a:lstStyle/>
        <a:p>
          <a:r>
            <a:rPr lang="en-ZA" dirty="0"/>
            <a:t>If longer serving clients have frequent claims and a wide gap between claims paid and claim costs, there are grounds for increasing premiums. </a:t>
          </a:r>
        </a:p>
      </dgm:t>
    </dgm:pt>
    <dgm:pt modelId="{A7915092-320F-4565-85C4-613466E14F94}" type="parTrans" cxnId="{1A507C04-4479-4C97-9338-ACB2889B76D7}">
      <dgm:prSet/>
      <dgm:spPr/>
      <dgm:t>
        <a:bodyPr/>
        <a:lstStyle/>
        <a:p>
          <a:endParaRPr lang="en-ZA"/>
        </a:p>
      </dgm:t>
    </dgm:pt>
    <dgm:pt modelId="{31520AE2-460E-49A0-9F19-5394B5725EC7}" type="sibTrans" cxnId="{1A507C04-4479-4C97-9338-ACB2889B76D7}">
      <dgm:prSet/>
      <dgm:spPr/>
      <dgm:t>
        <a:bodyPr/>
        <a:lstStyle/>
        <a:p>
          <a:endParaRPr lang="en-ZA"/>
        </a:p>
      </dgm:t>
    </dgm:pt>
    <dgm:pt modelId="{285D8B96-A8A2-47E5-99CF-AA84E57D8B5E}">
      <dgm:prSet phldrT="[Text]"/>
      <dgm:spPr/>
      <dgm:t>
        <a:bodyPr/>
        <a:lstStyle/>
        <a:p>
          <a:r>
            <a:rPr lang="en-ZA" dirty="0"/>
            <a:t>What does it the data say about profitability margins for the organisation?</a:t>
          </a:r>
        </a:p>
      </dgm:t>
    </dgm:pt>
    <dgm:pt modelId="{79D1A5D2-B773-4376-804E-706DFF9C45CD}" type="parTrans" cxnId="{E174233F-43AE-43A1-83BC-C78981C0BBA1}">
      <dgm:prSet/>
      <dgm:spPr/>
      <dgm:t>
        <a:bodyPr/>
        <a:lstStyle/>
        <a:p>
          <a:endParaRPr lang="en-ZA"/>
        </a:p>
      </dgm:t>
    </dgm:pt>
    <dgm:pt modelId="{B7801B02-5ED5-41B9-8851-9BFFE7C1525E}" type="sibTrans" cxnId="{E174233F-43AE-43A1-83BC-C78981C0BBA1}">
      <dgm:prSet/>
      <dgm:spPr/>
      <dgm:t>
        <a:bodyPr/>
        <a:lstStyle/>
        <a:p>
          <a:endParaRPr lang="en-ZA"/>
        </a:p>
      </dgm:t>
    </dgm:pt>
    <dgm:pt modelId="{D444E6FD-26B5-4C20-B631-2C0AA1340819}" type="pres">
      <dgm:prSet presAssocID="{CB229676-5913-48A8-A1DA-53E96341F26A}" presName="compositeShape" presStyleCnt="0">
        <dgm:presLayoutVars>
          <dgm:dir/>
          <dgm:resizeHandles/>
        </dgm:presLayoutVars>
      </dgm:prSet>
      <dgm:spPr/>
    </dgm:pt>
    <dgm:pt modelId="{1FEACA6C-CBB0-4386-9FC0-D1B4585C912B}" type="pres">
      <dgm:prSet presAssocID="{CB229676-5913-48A8-A1DA-53E96341F26A}" presName="pyramid" presStyleLbl="node1" presStyleIdx="0" presStyleCnt="1"/>
      <dgm:spPr/>
    </dgm:pt>
    <dgm:pt modelId="{5C4D98B3-97FF-44C1-BBB7-9AD8928102B6}" type="pres">
      <dgm:prSet presAssocID="{CB229676-5913-48A8-A1DA-53E96341F26A}" presName="theList" presStyleCnt="0"/>
      <dgm:spPr/>
    </dgm:pt>
    <dgm:pt modelId="{475A73FF-8749-4FF3-B4EF-1EBDC6A84F1A}" type="pres">
      <dgm:prSet presAssocID="{7B8782F8-6B2F-43EE-B4B9-EBB46F0F60BB}" presName="aNode" presStyleLbl="fgAcc1" presStyleIdx="0" presStyleCnt="3">
        <dgm:presLayoutVars>
          <dgm:bulletEnabled val="1"/>
        </dgm:presLayoutVars>
      </dgm:prSet>
      <dgm:spPr/>
    </dgm:pt>
    <dgm:pt modelId="{81CEAB75-1F7F-494A-8B23-F98B7BB27F1D}" type="pres">
      <dgm:prSet presAssocID="{7B8782F8-6B2F-43EE-B4B9-EBB46F0F60BB}" presName="aSpace" presStyleCnt="0"/>
      <dgm:spPr/>
    </dgm:pt>
    <dgm:pt modelId="{1B5F2BCE-8F08-4A0F-AF71-18E74D91BCD6}" type="pres">
      <dgm:prSet presAssocID="{135AF16A-9EC7-4927-B3FD-FA5B1411C549}" presName="aNode" presStyleLbl="fgAcc1" presStyleIdx="1" presStyleCnt="3">
        <dgm:presLayoutVars>
          <dgm:bulletEnabled val="1"/>
        </dgm:presLayoutVars>
      </dgm:prSet>
      <dgm:spPr/>
    </dgm:pt>
    <dgm:pt modelId="{3BB29616-1940-494C-9EA8-9C2255A7C375}" type="pres">
      <dgm:prSet presAssocID="{135AF16A-9EC7-4927-B3FD-FA5B1411C549}" presName="aSpace" presStyleCnt="0"/>
      <dgm:spPr/>
    </dgm:pt>
    <dgm:pt modelId="{5A42A279-D5AA-4EDF-8954-4B7B47DEE107}" type="pres">
      <dgm:prSet presAssocID="{F7C26A9D-9B67-46D0-964A-C51F1B3293D9}" presName="aNode" presStyleLbl="fgAcc1" presStyleIdx="2" presStyleCnt="3">
        <dgm:presLayoutVars>
          <dgm:bulletEnabled val="1"/>
        </dgm:presLayoutVars>
      </dgm:prSet>
      <dgm:spPr/>
    </dgm:pt>
    <dgm:pt modelId="{9514D5CF-EB04-405D-BC4B-67D55E0FC367}" type="pres">
      <dgm:prSet presAssocID="{F7C26A9D-9B67-46D0-964A-C51F1B3293D9}" presName="aSpace" presStyleCnt="0"/>
      <dgm:spPr/>
    </dgm:pt>
  </dgm:ptLst>
  <dgm:cxnLst>
    <dgm:cxn modelId="{1A507C04-4479-4C97-9338-ACB2889B76D7}" srcId="{F7C26A9D-9B67-46D0-964A-C51F1B3293D9}" destId="{B05758BA-2DAF-43C5-8C75-479C53D72587}" srcOrd="1" destOrd="0" parTransId="{A7915092-320F-4565-85C4-613466E14F94}" sibTransId="{31520AE2-460E-49A0-9F19-5394B5725EC7}"/>
    <dgm:cxn modelId="{75816905-87BC-4CD8-9719-E30183FF242C}" srcId="{135AF16A-9EC7-4927-B3FD-FA5B1411C549}" destId="{FA9C1AC4-0DE9-463B-8E18-1E3B70C6A142}" srcOrd="0" destOrd="0" parTransId="{0A6D7255-3E79-4F97-9684-D0EDA89BAD50}" sibTransId="{53D65D0C-D27F-46D8-8E70-8EA102B604C2}"/>
    <dgm:cxn modelId="{98C8A012-0A91-4008-B9A6-BD3A6145AC4A}" type="presOf" srcId="{3C1324C6-BC53-4879-B351-3A3604D9C33C}" destId="{475A73FF-8749-4FF3-B4EF-1EBDC6A84F1A}" srcOrd="0" destOrd="2" presId="urn:microsoft.com/office/officeart/2005/8/layout/pyramid2"/>
    <dgm:cxn modelId="{11213513-5B0B-427F-852D-AB10CA52E8F5}" srcId="{7B8782F8-6B2F-43EE-B4B9-EBB46F0F60BB}" destId="{3C1324C6-BC53-4879-B351-3A3604D9C33C}" srcOrd="1" destOrd="0" parTransId="{67EFF487-24B3-41D3-8BBE-912524A44273}" sibTransId="{205CDA39-FC01-4F91-8EBE-11BED4D9FBE4}"/>
    <dgm:cxn modelId="{A4698315-5B4E-4A81-B46B-13F4D71D6152}" type="presOf" srcId="{B05758BA-2DAF-43C5-8C75-479C53D72587}" destId="{5A42A279-D5AA-4EDF-8954-4B7B47DEE107}" srcOrd="0" destOrd="2" presId="urn:microsoft.com/office/officeart/2005/8/layout/pyramid2"/>
    <dgm:cxn modelId="{E07DB41F-DDB4-4417-A534-8F4E272F5C93}" srcId="{135AF16A-9EC7-4927-B3FD-FA5B1411C549}" destId="{9737B850-F377-47FA-B464-004E053506EC}" srcOrd="1" destOrd="0" parTransId="{BA4F0305-245F-4239-9960-9F802511A7CE}" sibTransId="{07224F25-B922-41AE-B6D1-930118A4F267}"/>
    <dgm:cxn modelId="{F4C6F628-2193-4079-8509-8DA706081AF9}" type="presOf" srcId="{135AF16A-9EC7-4927-B3FD-FA5B1411C549}" destId="{1B5F2BCE-8F08-4A0F-AF71-18E74D91BCD6}" srcOrd="0" destOrd="0" presId="urn:microsoft.com/office/officeart/2005/8/layout/pyramid2"/>
    <dgm:cxn modelId="{218E5F2A-A553-49AE-9F89-D8D645590456}" type="presOf" srcId="{9737B850-F377-47FA-B464-004E053506EC}" destId="{1B5F2BCE-8F08-4A0F-AF71-18E74D91BCD6}" srcOrd="0" destOrd="2" presId="urn:microsoft.com/office/officeart/2005/8/layout/pyramid2"/>
    <dgm:cxn modelId="{A2A6862F-55DF-4BAD-B9ED-6B3EE544E7F8}" srcId="{7B8782F8-6B2F-43EE-B4B9-EBB46F0F60BB}" destId="{030E8CE4-1148-47D8-9E4F-78513D4CA41C}" srcOrd="0" destOrd="0" parTransId="{6441FCFA-7E55-400A-B20E-8C922D7569C7}" sibTransId="{C7D09B21-C3C4-4C84-AD8A-05C7E69140A1}"/>
    <dgm:cxn modelId="{06A9333B-92B5-4BAE-9841-A521D5AD8173}" type="presOf" srcId="{285D8B96-A8A2-47E5-99CF-AA84E57D8B5E}" destId="{475A73FF-8749-4FF3-B4EF-1EBDC6A84F1A}" srcOrd="0" destOrd="3" presId="urn:microsoft.com/office/officeart/2005/8/layout/pyramid2"/>
    <dgm:cxn modelId="{E174233F-43AE-43A1-83BC-C78981C0BBA1}" srcId="{7B8782F8-6B2F-43EE-B4B9-EBB46F0F60BB}" destId="{285D8B96-A8A2-47E5-99CF-AA84E57D8B5E}" srcOrd="2" destOrd="0" parTransId="{79D1A5D2-B773-4376-804E-706DFF9C45CD}" sibTransId="{B7801B02-5ED5-41B9-8851-9BFFE7C1525E}"/>
    <dgm:cxn modelId="{61F76269-FE25-48B7-8F09-0B6E8122B805}" srcId="{CB229676-5913-48A8-A1DA-53E96341F26A}" destId="{F7C26A9D-9B67-46D0-964A-C51F1B3293D9}" srcOrd="2" destOrd="0" parTransId="{CA244714-D4C0-4C20-B16A-ACA76D2D80D0}" sibTransId="{91671257-8820-41CB-981B-E04146BDF2AB}"/>
    <dgm:cxn modelId="{F474376C-548D-4921-805F-A0CC363E96FE}" type="presOf" srcId="{F7C26A9D-9B67-46D0-964A-C51F1B3293D9}" destId="{5A42A279-D5AA-4EDF-8954-4B7B47DEE107}" srcOrd="0" destOrd="0" presId="urn:microsoft.com/office/officeart/2005/8/layout/pyramid2"/>
    <dgm:cxn modelId="{1147D951-57E9-425B-B775-A7F9E7F87703}" type="presOf" srcId="{FA9C1AC4-0DE9-463B-8E18-1E3B70C6A142}" destId="{1B5F2BCE-8F08-4A0F-AF71-18E74D91BCD6}" srcOrd="0" destOrd="1" presId="urn:microsoft.com/office/officeart/2005/8/layout/pyramid2"/>
    <dgm:cxn modelId="{4F49DA57-9EC2-4181-AD69-BD1A6455C4A8}" type="presOf" srcId="{7B8782F8-6B2F-43EE-B4B9-EBB46F0F60BB}" destId="{475A73FF-8749-4FF3-B4EF-1EBDC6A84F1A}" srcOrd="0" destOrd="0" presId="urn:microsoft.com/office/officeart/2005/8/layout/pyramid2"/>
    <dgm:cxn modelId="{CCAF667A-D412-4A1B-ABA2-2980FDB876A1}" type="presOf" srcId="{CB229676-5913-48A8-A1DA-53E96341F26A}" destId="{D444E6FD-26B5-4C20-B631-2C0AA1340819}" srcOrd="0" destOrd="0" presId="urn:microsoft.com/office/officeart/2005/8/layout/pyramid2"/>
    <dgm:cxn modelId="{C3A7E182-FCFB-4BF2-A5E0-D3301A1015A8}" type="presOf" srcId="{030E8CE4-1148-47D8-9E4F-78513D4CA41C}" destId="{475A73FF-8749-4FF3-B4EF-1EBDC6A84F1A}" srcOrd="0" destOrd="1" presId="urn:microsoft.com/office/officeart/2005/8/layout/pyramid2"/>
    <dgm:cxn modelId="{EDAE1583-E771-419C-8E56-325978205EAE}" type="presOf" srcId="{21C22E80-E7EC-474B-ABF7-6BF6C35581B2}" destId="{5A42A279-D5AA-4EDF-8954-4B7B47DEE107}" srcOrd="0" destOrd="1" presId="urn:microsoft.com/office/officeart/2005/8/layout/pyramid2"/>
    <dgm:cxn modelId="{2C57FE9E-18CA-4173-BBC3-55EE02B4E178}" srcId="{F7C26A9D-9B67-46D0-964A-C51F1B3293D9}" destId="{21C22E80-E7EC-474B-ABF7-6BF6C35581B2}" srcOrd="0" destOrd="0" parTransId="{737F8619-938D-4CD7-AC23-1D2499579853}" sibTransId="{F0EE35C4-21CD-4350-9291-9B1B1EF1D978}"/>
    <dgm:cxn modelId="{A525C6DD-14B0-4EF5-BDE0-18BEC276E305}" srcId="{CB229676-5913-48A8-A1DA-53E96341F26A}" destId="{135AF16A-9EC7-4927-B3FD-FA5B1411C549}" srcOrd="1" destOrd="0" parTransId="{457EE9DD-138A-48DF-AFED-4857F3964D61}" sibTransId="{4FBB4D84-C69A-41DC-AB7E-6856A11E4CFD}"/>
    <dgm:cxn modelId="{EA6698E3-E365-47C6-A56D-94ECE65A31AE}" srcId="{CB229676-5913-48A8-A1DA-53E96341F26A}" destId="{7B8782F8-6B2F-43EE-B4B9-EBB46F0F60BB}" srcOrd="0" destOrd="0" parTransId="{7DA6CAB4-EE3F-499B-9965-0E7C5EAC5093}" sibTransId="{45A980E6-C3BE-408E-91B0-D277BFA205C3}"/>
    <dgm:cxn modelId="{FE3B7C4E-AA47-4D87-B04D-EED9AAC39088}" type="presParOf" srcId="{D444E6FD-26B5-4C20-B631-2C0AA1340819}" destId="{1FEACA6C-CBB0-4386-9FC0-D1B4585C912B}" srcOrd="0" destOrd="0" presId="urn:microsoft.com/office/officeart/2005/8/layout/pyramid2"/>
    <dgm:cxn modelId="{64BE0988-E73F-4F9E-918B-3EBAD24292A5}" type="presParOf" srcId="{D444E6FD-26B5-4C20-B631-2C0AA1340819}" destId="{5C4D98B3-97FF-44C1-BBB7-9AD8928102B6}" srcOrd="1" destOrd="0" presId="urn:microsoft.com/office/officeart/2005/8/layout/pyramid2"/>
    <dgm:cxn modelId="{DB67BA91-B07C-46CE-8442-185ADDF06EBE}" type="presParOf" srcId="{5C4D98B3-97FF-44C1-BBB7-9AD8928102B6}" destId="{475A73FF-8749-4FF3-B4EF-1EBDC6A84F1A}" srcOrd="0" destOrd="0" presId="urn:microsoft.com/office/officeart/2005/8/layout/pyramid2"/>
    <dgm:cxn modelId="{5F6D76F4-C3C4-428D-A73E-A9652339C814}" type="presParOf" srcId="{5C4D98B3-97FF-44C1-BBB7-9AD8928102B6}" destId="{81CEAB75-1F7F-494A-8B23-F98B7BB27F1D}" srcOrd="1" destOrd="0" presId="urn:microsoft.com/office/officeart/2005/8/layout/pyramid2"/>
    <dgm:cxn modelId="{52117B53-BB7C-4BE6-B2CA-AFD1281BDF6A}" type="presParOf" srcId="{5C4D98B3-97FF-44C1-BBB7-9AD8928102B6}" destId="{1B5F2BCE-8F08-4A0F-AF71-18E74D91BCD6}" srcOrd="2" destOrd="0" presId="urn:microsoft.com/office/officeart/2005/8/layout/pyramid2"/>
    <dgm:cxn modelId="{C7EC9D17-EEDD-470B-BB07-CE6909A26205}" type="presParOf" srcId="{5C4D98B3-97FF-44C1-BBB7-9AD8928102B6}" destId="{3BB29616-1940-494C-9EA8-9C2255A7C375}" srcOrd="3" destOrd="0" presId="urn:microsoft.com/office/officeart/2005/8/layout/pyramid2"/>
    <dgm:cxn modelId="{52564442-43F2-4E34-9B6D-7E101F8263B6}" type="presParOf" srcId="{5C4D98B3-97FF-44C1-BBB7-9AD8928102B6}" destId="{5A42A279-D5AA-4EDF-8954-4B7B47DEE107}" srcOrd="4" destOrd="0" presId="urn:microsoft.com/office/officeart/2005/8/layout/pyramid2"/>
    <dgm:cxn modelId="{DE2EC869-CA2B-4958-9A39-196422E659E7}" type="presParOf" srcId="{5C4D98B3-97FF-44C1-BBB7-9AD8928102B6}" destId="{9514D5CF-EB04-405D-BC4B-67D55E0FC36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ACA6C-CBB0-4386-9FC0-D1B4585C912B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A73FF-8749-4FF3-B4EF-1EBDC6A84F1A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USA insurance market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The data set is not large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What does it the data say about profitability margins for the organisation?</a:t>
          </a:r>
        </a:p>
      </dsp:txBody>
      <dsp:txXfrm>
        <a:off x="3720215" y="607393"/>
        <a:ext cx="3396901" cy="1157468"/>
      </dsp:txXfrm>
    </dsp:sp>
    <dsp:sp modelId="{1B5F2BCE-8F08-4A0F-AF71-18E74D91BCD6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Information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What is the best way to separate the data to get segments and a sense of subgroups’ profitability?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Does it matter which state an insured individual is from?</a:t>
          </a:r>
        </a:p>
      </dsp:txBody>
      <dsp:txXfrm>
        <a:off x="3720215" y="2050430"/>
        <a:ext cx="3396901" cy="1157468"/>
      </dsp:txXfrm>
    </dsp:sp>
    <dsp:sp modelId="{5A42A279-D5AA-4EDF-8954-4B7B47DEE107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 dirty="0"/>
            <a:t>Knowledge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Those that have been ensured for a longer time should be those that cost the least to maintain.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700" kern="1200" dirty="0"/>
            <a:t>If longer serving clients have frequent claims and a wide gap between claims paid and claim costs, there are grounds for increasing premiums. </a:t>
          </a:r>
        </a:p>
      </dsp:txBody>
      <dsp:txXfrm>
        <a:off x="3720215" y="3493468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bstract smoke background">
            <a:extLst>
              <a:ext uri="{FF2B5EF4-FFF2-40B4-BE49-F238E27FC236}">
                <a16:creationId xmlns:a16="http://schemas.microsoft.com/office/drawing/2014/main" id="{86F185DA-5E68-CB01-97C4-715500109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8" r="-1" b="12972"/>
          <a:stretch/>
        </p:blipFill>
        <p:spPr>
          <a:xfrm>
            <a:off x="1524" y="10"/>
            <a:ext cx="12188952" cy="6214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70675-E651-B528-BA2C-57DFECFF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524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E07E48E-1A41-73A3-B811-36CCA15D4D5F}"/>
              </a:ext>
            </a:extLst>
          </p:cNvPr>
          <p:cNvGrpSpPr/>
          <p:nvPr/>
        </p:nvGrpSpPr>
        <p:grpSpPr>
          <a:xfrm>
            <a:off x="573816" y="251483"/>
            <a:ext cx="3522133" cy="987098"/>
            <a:chOff x="3657599" y="544777"/>
            <a:chExt cx="3522133" cy="12827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29664-55CB-0BC1-C7CE-C98663F36E12}"/>
                </a:ext>
              </a:extLst>
            </p:cNvPr>
            <p:cNvSpPr/>
            <p:nvPr/>
          </p:nvSpPr>
          <p:spPr>
            <a:xfrm>
              <a:off x="3657599" y="544777"/>
              <a:ext cx="3522133" cy="1282700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B7C0B65-A36A-A2BD-7702-17132512486F}"/>
                </a:ext>
              </a:extLst>
            </p:cNvPr>
            <p:cNvSpPr txBox="1"/>
            <p:nvPr/>
          </p:nvSpPr>
          <p:spPr>
            <a:xfrm>
              <a:off x="3720215" y="607393"/>
              <a:ext cx="3396901" cy="1157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900" b="1" kern="1200" dirty="0"/>
                <a:t>Defining the project Landscape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ZA" sz="900" b="1" dirty="0"/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900" b="1" dirty="0"/>
                <a:t>Location</a:t>
              </a:r>
              <a:r>
                <a:rPr lang="en-ZA" sz="900" dirty="0"/>
                <a:t>: North America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900" b="1" kern="1200" dirty="0"/>
                <a:t>Nation</a:t>
              </a:r>
              <a:r>
                <a:rPr lang="en-ZA" sz="900" b="1" dirty="0"/>
                <a:t>-type</a:t>
              </a:r>
              <a:r>
                <a:rPr lang="en-ZA" sz="900" dirty="0"/>
                <a:t>: Developed </a:t>
              </a:r>
            </a:p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900" b="1" kern="1200" dirty="0"/>
                <a:t>Industry</a:t>
              </a:r>
              <a:r>
                <a:rPr lang="en-ZA" sz="900" kern="1200" dirty="0"/>
                <a:t>: Insurance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0178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Meiryo</vt:lpstr>
      <vt:lpstr>Arial</vt:lpstr>
      <vt:lpstr>Corbel</vt:lpstr>
      <vt:lpstr>ShojiVTI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Khumo Mokgatle</dc:creator>
  <cp:lastModifiedBy>Khumo Mokgatle</cp:lastModifiedBy>
  <cp:revision>1</cp:revision>
  <dcterms:created xsi:type="dcterms:W3CDTF">2023-12-15T19:48:20Z</dcterms:created>
  <dcterms:modified xsi:type="dcterms:W3CDTF">2023-12-15T20:03:50Z</dcterms:modified>
</cp:coreProperties>
</file>