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85" r:id="rId4"/>
    <p:sldId id="259" r:id="rId5"/>
    <p:sldId id="258" r:id="rId6"/>
    <p:sldId id="286" r:id="rId7"/>
    <p:sldId id="260" r:id="rId8"/>
    <p:sldId id="261" r:id="rId9"/>
    <p:sldId id="287" r:id="rId10"/>
    <p:sldId id="288" r:id="rId11"/>
    <p:sldId id="289" r:id="rId12"/>
    <p:sldId id="291" r:id="rId13"/>
    <p:sldId id="297" r:id="rId14"/>
    <p:sldId id="292" r:id="rId15"/>
    <p:sldId id="293" r:id="rId16"/>
    <p:sldId id="294" r:id="rId17"/>
    <p:sldId id="295" r:id="rId18"/>
    <p:sldId id="296" r:id="rId19"/>
    <p:sldId id="284" r:id="rId20"/>
  </p:sldIdLst>
  <p:sldSz cx="9144000" cy="5143500" type="screen16x9"/>
  <p:notesSz cx="6858000" cy="9144000"/>
  <p:embeddedFontLst>
    <p:embeddedFont>
      <p:font typeface="Oswald" panose="020B0604020202020204" charset="0"/>
      <p:regular r:id="rId22"/>
      <p:bold r:id="rId23"/>
    </p:embeddedFont>
    <p:embeddedFont>
      <p:font typeface="맑은 고딕" panose="020B0503020000020004" pitchFamily="34" charset="-127"/>
      <p:regular r:id="rId24"/>
      <p:bold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321282-66F4-4B0C-BE04-3BA5DE31A9C3}">
  <a:tblStyle styleId="{24321282-66F4-4B0C-BE04-3BA5DE31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2103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7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612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76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136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985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56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93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389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03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18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9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77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86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22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18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16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13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30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 err="1" smtClean="0"/>
              <a:t>Đồ</a:t>
            </a:r>
            <a:r>
              <a:rPr lang="en-US" sz="5400" dirty="0" smtClean="0"/>
              <a:t> </a:t>
            </a:r>
            <a:r>
              <a:rPr lang="en-US" sz="5400" err="1" smtClean="0"/>
              <a:t>án</a:t>
            </a:r>
            <a:r>
              <a:rPr lang="en-US" sz="5400" smtClean="0"/>
              <a:t> </a:t>
            </a:r>
            <a:r>
              <a:rPr lang="en-US" sz="5400" smtClean="0"/>
              <a:t/>
            </a:r>
            <a:br>
              <a:rPr lang="en-US" sz="5400" smtClean="0"/>
            </a:br>
            <a:r>
              <a:rPr lang="en-US" sz="5400" smtClean="0"/>
              <a:t>Sem1 - LTV Quốc Tế</a:t>
            </a:r>
            <a:endParaRPr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733800" y="0"/>
            <a:ext cx="54102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Hue -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Aptech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computer education center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7346" name="Picture 2" descr="Kết quả hình ảnh cho apte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361950"/>
            <a:ext cx="1316735" cy="609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600200" y="1428750"/>
            <a:ext cx="65885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Stage 3: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(Designing )</a:t>
            </a:r>
            <a:br>
              <a:rPr lang="en-US" dirty="0" smtClean="0"/>
            </a:br>
            <a:r>
              <a:rPr lang="en" dirty="0" smtClean="0"/>
              <a:t>2019 Dec 10 – 2019 Dec 20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219200" y="2038350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banner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600200" y="1428750"/>
            <a:ext cx="65885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Stage 4: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(Development)</a:t>
            </a:r>
            <a:br>
              <a:rPr lang="en-US" dirty="0" smtClean="0"/>
            </a:br>
            <a:r>
              <a:rPr lang="en" dirty="0" smtClean="0"/>
              <a:t>2019 Dec 20 – 2019 Dec 23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219200" y="2038350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524000" y="1504950"/>
            <a:ext cx="65885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Stage 5: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(Testing)</a:t>
            </a:r>
            <a:br>
              <a:rPr lang="en-US" dirty="0" smtClean="0"/>
            </a:br>
            <a:r>
              <a:rPr lang="en" dirty="0" smtClean="0"/>
              <a:t>2019 Dec 24 – 2019 Dec 26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143000" y="2190750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/>
              <a:t>UI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524000" y="1733550"/>
            <a:ext cx="65885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Stage 6: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(Fixing bug &amp; Editing)</a:t>
            </a:r>
            <a:br>
              <a:rPr lang="en-US" dirty="0" smtClean="0"/>
            </a:br>
            <a:r>
              <a:rPr lang="en" dirty="0" smtClean="0"/>
              <a:t>2019 Dec 26 – 2019 Dec 28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143000" y="2343150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smtClean="0"/>
              <a:t>Sửa lỗi và chỉnh sửa giao diện và chức năng của trang web</a:t>
            </a:r>
            <a:endParaRPr lang="en-US" dirty="0" smtClean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 smtClean="0">
                <a:solidFill>
                  <a:srgbClr val="3796BF"/>
                </a:solidFill>
              </a:rPr>
              <a:t>3.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Kết quả đạt được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600200" y="1200150"/>
            <a:ext cx="65885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219200" y="1962150"/>
            <a:ext cx="68580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err="1" smtClean="0"/>
              <a:t>vực</a:t>
            </a:r>
            <a:r>
              <a:rPr lang="en-US" smtClean="0"/>
              <a:t> giải trí</a:t>
            </a:r>
            <a:endParaRPr/>
          </a:p>
          <a:p>
            <a:pPr lvl="0">
              <a:spcBef>
                <a:spcPts val="0"/>
              </a:spcBef>
            </a:pPr>
            <a:r>
              <a:rPr lang="vi-VN" dirty="0" smtClean="0"/>
              <a:t>Học được kinh nghiệm làm việc nhóm (team work)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Trau</a:t>
            </a:r>
            <a:r>
              <a:rPr lang="en-US" dirty="0" smtClean="0"/>
              <a:t> </a:t>
            </a:r>
            <a:r>
              <a:rPr lang="en-US" dirty="0" err="1" smtClean="0"/>
              <a:t>dồi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website</a:t>
            </a:r>
            <a:endParaRPr smtClean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752600" y="590550"/>
            <a:ext cx="65885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website: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200150"/>
            <a:ext cx="5867400" cy="275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 smtClean="0">
                <a:solidFill>
                  <a:srgbClr val="3796BF"/>
                </a:solidFill>
              </a:rPr>
              <a:t>4.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Hướng phát triển đồ án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600200" y="742950"/>
            <a:ext cx="65885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143000" y="1352550"/>
            <a:ext cx="68580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website </a:t>
            </a:r>
            <a:r>
              <a:rPr lang="en-US" dirty="0" err="1" smtClean="0"/>
              <a:t>thành</a:t>
            </a:r>
            <a:r>
              <a:rPr lang="en-US" dirty="0" smtClean="0"/>
              <a:t> web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website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/>
          </a:p>
          <a:p>
            <a:pPr lvl="0">
              <a:spcBef>
                <a:spcPts val="0"/>
              </a:spcBef>
            </a:pP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vi-VN" dirty="0" smtClean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bảng,moblie</a:t>
            </a:r>
            <a:r>
              <a:rPr lang="en-US" dirty="0" smtClean="0"/>
              <a:t>…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website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endParaRPr smtClean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671500" cy="1159800"/>
          </a:xfrm>
        </p:spPr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765537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Website công viên Mericado Amusement Park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2"/>
          </p:nvPr>
        </p:nvSpPr>
        <p:spPr>
          <a:xfrm>
            <a:off x="3995774" y="1937075"/>
            <a:ext cx="2796000" cy="558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 smtClean="0">
                <a:solidFill>
                  <a:srgbClr val="3796BF"/>
                </a:solidFill>
              </a:rPr>
              <a:t>Tên</a:t>
            </a:r>
            <a:r>
              <a:rPr lang="en-US" sz="1200" b="1" dirty="0" smtClean="0">
                <a:solidFill>
                  <a:srgbClr val="3796BF"/>
                </a:solidFill>
              </a:rPr>
              <a:t> </a:t>
            </a:r>
            <a:r>
              <a:rPr lang="en-US" sz="1200" b="1" dirty="0" err="1" smtClean="0">
                <a:solidFill>
                  <a:srgbClr val="3796BF"/>
                </a:solidFill>
              </a:rPr>
              <a:t>nhóm</a:t>
            </a:r>
            <a:r>
              <a:rPr lang="en-US" sz="1200" b="1" dirty="0" smtClean="0">
                <a:solidFill>
                  <a:srgbClr val="3796BF"/>
                </a:solidFill>
              </a:rPr>
              <a:t>: TNT </a:t>
            </a:r>
            <a:endParaRPr sz="120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1031425" y="1937075"/>
            <a:ext cx="2796000" cy="71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>
                <a:solidFill>
                  <a:srgbClr val="3796BF"/>
                </a:solidFill>
              </a:rPr>
              <a:t>Giáo viên hướng dẫn:</a:t>
            </a:r>
            <a:endParaRPr sz="120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 smtClean="0"/>
              <a:t>Vĩnh</a:t>
            </a:r>
            <a:r>
              <a:rPr lang="en-US" sz="1200" dirty="0" smtClean="0"/>
              <a:t> </a:t>
            </a:r>
            <a:r>
              <a:rPr lang="en-US" sz="1200" dirty="0" err="1" smtClean="0"/>
              <a:t>Anh</a:t>
            </a:r>
            <a:r>
              <a:rPr lang="en-US" sz="1200" dirty="0" smtClean="0"/>
              <a:t> </a:t>
            </a:r>
            <a:r>
              <a:rPr lang="en-US" sz="1200" dirty="0" err="1" smtClean="0"/>
              <a:t>Nghiêm</a:t>
            </a:r>
            <a:r>
              <a:rPr lang="en-US" sz="1200" dirty="0" smtClean="0"/>
              <a:t> </a:t>
            </a:r>
            <a:r>
              <a:rPr lang="en-US" sz="1200" dirty="0" err="1" smtClean="0"/>
              <a:t>Quân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Google Shape;175;p13"/>
          <p:cNvSpPr txBox="1">
            <a:spLocks/>
          </p:cNvSpPr>
          <p:nvPr/>
        </p:nvSpPr>
        <p:spPr>
          <a:xfrm>
            <a:off x="4038600" y="2647950"/>
            <a:ext cx="2796000" cy="7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796B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Thành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3796B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rgbClr val="3796B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viên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3796B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kumimoji="0" lang="vi-VN" sz="1200" b="0" i="0" u="none" strike="noStrike" kern="0" cap="none" spc="0" normalizeH="0" baseline="0" noProof="0" dirty="0" smtClean="0">
              <a:ln>
                <a:noFill/>
              </a:ln>
              <a:solidFill>
                <a:srgbClr val="3796B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2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Nguyễn</a:t>
            </a:r>
            <a:r>
              <a:rPr lang="en-US" sz="12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Sanh</a:t>
            </a:r>
            <a:r>
              <a:rPr lang="en-US" sz="12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Trưng</a:t>
            </a:r>
            <a:endParaRPr lang="en-US" sz="1200" dirty="0" smtClea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Lê</a:t>
            </a:r>
            <a:r>
              <a:rPr lang="en-US" sz="12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Hoàng</a:t>
            </a:r>
            <a:r>
              <a:rPr lang="en-US" sz="12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Nguyên</a:t>
            </a:r>
            <a:r>
              <a:rPr lang="en-US" sz="12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Ngọc</a:t>
            </a:r>
            <a:endParaRPr lang="en-US" sz="1200" dirty="0" smtClea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2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Đỗ</a:t>
            </a:r>
            <a:r>
              <a:rPr lang="en-US" sz="12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Thanh</a:t>
            </a:r>
            <a:r>
              <a:rPr lang="en-US" sz="12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Tân</a:t>
            </a:r>
            <a:endParaRPr lang="en-US" sz="1200" dirty="0" smtClea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vi-VN" sz="1200" b="0" i="0" u="none" strike="noStrike" kern="0" cap="none" spc="0" normalizeH="0" baseline="0" noProof="0" dirty="0" smtClean="0">
              <a:ln>
                <a:noFill/>
              </a:ln>
              <a:solidFill>
                <a:srgbClr val="607896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None/>
              <a:tabLst/>
              <a:defRPr/>
            </a:pPr>
            <a:endParaRPr kumimoji="0" lang="vi-VN" sz="1800" b="0" i="0" u="none" strike="noStrike" kern="0" cap="none" spc="0" normalizeH="0" baseline="0" noProof="0" dirty="0">
              <a:ln>
                <a:noFill/>
              </a:ln>
              <a:solidFill>
                <a:srgbClr val="607896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" name="Picture 2" descr="Kết quả hình ảnh cho apte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361950"/>
            <a:ext cx="1316735" cy="609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 build="p"/>
      <p:bldP spid="175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NỘI DUNG TRÌNH BÀY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347580" y="1962150"/>
            <a:ext cx="2018440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Lí</a:t>
            </a:r>
            <a:r>
              <a:rPr lang="e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do chọn đồ án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095816" y="1962150"/>
            <a:ext cx="2057400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Quá trình thực hiện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3886200" y="1962150"/>
            <a:ext cx="20574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Kết quả đạt đươc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Google Shape;311;p28"/>
          <p:cNvSpPr/>
          <p:nvPr/>
        </p:nvSpPr>
        <p:spPr>
          <a:xfrm>
            <a:off x="5638800" y="1962150"/>
            <a:ext cx="20574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Hướng phát triển đồ án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" name="Picture 2" descr="Kết quả hình ảnh cho apte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361950"/>
            <a:ext cx="1316735" cy="609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309" grpId="0" animBg="1"/>
      <p:bldP spid="310" grpId="0" animBg="1"/>
      <p:bldP spid="311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Lý do chọn đồ án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" name="Google Shape;203;p17"/>
          <p:cNvSpPr txBox="1">
            <a:spLocks/>
          </p:cNvSpPr>
          <p:nvPr/>
        </p:nvSpPr>
        <p:spPr>
          <a:xfrm>
            <a:off x="0" y="1733550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 defTabSz="914400" eaLnBrk="1" fontAlgn="auto" latinLnBrk="0" hangingPunct="1">
              <a:spcBef>
                <a:spcPts val="600"/>
              </a:spcBef>
              <a:buClr>
                <a:srgbClr val="4BB5D9"/>
              </a:buClr>
              <a:buSzPts val="2000"/>
              <a:buFont typeface="Roboto Condensed"/>
              <a:buChar char="»"/>
              <a:tabLst/>
              <a:defRPr/>
            </a:pPr>
            <a:r>
              <a:rPr lang="en-US" sz="20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Nắm</a:t>
            </a:r>
            <a:r>
              <a:rPr lang="en-US" sz="20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</a:t>
            </a:r>
            <a:r>
              <a:rPr lang="en-US" sz="20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bắt</a:t>
            </a:r>
            <a:r>
              <a:rPr lang="en-US" sz="20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</a:t>
            </a:r>
            <a:r>
              <a:rPr lang="en-US" sz="2000" dirty="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nhu</a:t>
            </a:r>
            <a:r>
              <a:rPr lang="en-US" sz="20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</a:t>
            </a:r>
            <a:r>
              <a:rPr lang="en-US" sz="2000" err="1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cầu</a:t>
            </a:r>
            <a:r>
              <a:rPr lang="en-US" sz="200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giải trí của khách hàng thông qua các trò chơi , nhà hàng … </a:t>
            </a:r>
            <a:endParaRPr lang="en-US" sz="2000" dirty="0" smtClean="0">
              <a:solidFill>
                <a:srgbClr val="607896"/>
              </a:solidFill>
              <a:latin typeface="Roboto Condensed"/>
              <a:ea typeface="Roboto Condensed"/>
              <a:cs typeface="Roboto Condensed"/>
            </a:endParaRPr>
          </a:p>
          <a:p>
            <a:pPr marL="457200" indent="-355600" defTabSz="914400" eaLnBrk="1" fontAlgn="auto" latinLnBrk="0" hangingPunct="1">
              <a:spcBef>
                <a:spcPts val="600"/>
              </a:spcBef>
              <a:buClr>
                <a:srgbClr val="4BB5D9"/>
              </a:buClr>
              <a:buSzPts val="2000"/>
              <a:buFont typeface="Roboto Condensed"/>
              <a:buChar char="»"/>
              <a:tabLst/>
              <a:defRPr/>
            </a:pPr>
            <a:r>
              <a:rPr lang="vi-VN" sz="200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T</a:t>
            </a:r>
            <a:r>
              <a:rPr lang="en-US" sz="200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ạo môi trường giải trí lành mạnh cho mọi người</a:t>
            </a:r>
          </a:p>
          <a:p>
            <a:pPr marL="457200" indent="-355600">
              <a:spcBef>
                <a:spcPts val="600"/>
              </a:spcBef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US" sz="200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Giới thiệu và mô tả các trò chơi, các sự kiện sắp ra mắt của khu vui chơi</a:t>
            </a:r>
            <a:endParaRPr lang="en-US" sz="2000" dirty="0" smtClean="0">
              <a:solidFill>
                <a:srgbClr val="607896"/>
              </a:solidFill>
              <a:latin typeface="Roboto Condensed"/>
              <a:ea typeface="Roboto Condensed"/>
              <a:cs typeface="Roboto Condensed"/>
            </a:endParaRPr>
          </a:p>
          <a:p>
            <a:pPr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20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. </a:t>
            </a:r>
            <a:endParaRPr lang="en-US" sz="2000" dirty="0">
              <a:solidFill>
                <a:srgbClr val="607896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 smtClean="0">
                <a:solidFill>
                  <a:srgbClr val="3796BF"/>
                </a:solidFill>
              </a:rPr>
              <a:t>2.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Quá trình thực hiện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7" name="원호 21"/>
          <p:cNvSpPr/>
          <p:nvPr/>
        </p:nvSpPr>
        <p:spPr>
          <a:xfrm>
            <a:off x="1905001" y="895350"/>
            <a:ext cx="3909052" cy="3733800"/>
          </a:xfrm>
          <a:prstGeom prst="arc">
            <a:avLst>
              <a:gd name="adj1" fmla="val 21547576"/>
              <a:gd name="adj2" fmla="val 15092694"/>
            </a:avLst>
          </a:prstGeom>
          <a:ln w="190500">
            <a:solidFill>
              <a:schemeClr val="tx1">
                <a:alpha val="1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육각형 15"/>
          <p:cNvSpPr/>
          <p:nvPr/>
        </p:nvSpPr>
        <p:spPr>
          <a:xfrm>
            <a:off x="4572000" y="2647950"/>
            <a:ext cx="1015095" cy="812773"/>
          </a:xfrm>
          <a:prstGeom prst="hexag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Stage 1</a:t>
            </a:r>
            <a:endParaRPr lang="ko-KR" alt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그룹 56"/>
          <p:cNvGrpSpPr/>
          <p:nvPr/>
        </p:nvGrpSpPr>
        <p:grpSpPr>
          <a:xfrm>
            <a:off x="5486400" y="1962150"/>
            <a:ext cx="720080" cy="990110"/>
            <a:chOff x="4031941" y="3280749"/>
            <a:chExt cx="1080120" cy="148516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3" name="현 23"/>
            <p:cNvSpPr/>
            <p:nvPr/>
          </p:nvSpPr>
          <p:spPr>
            <a:xfrm rot="5400000">
              <a:off x="4099448" y="3753302"/>
              <a:ext cx="945105" cy="1080119"/>
            </a:xfrm>
            <a:prstGeom prst="chord">
              <a:avLst>
                <a:gd name="adj1" fmla="val 5463948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자유형 24"/>
            <p:cNvSpPr/>
            <p:nvPr/>
          </p:nvSpPr>
          <p:spPr>
            <a:xfrm rot="16200000">
              <a:off x="4225924" y="3617599"/>
              <a:ext cx="692155" cy="1080119"/>
            </a:xfrm>
            <a:custGeom>
              <a:avLst/>
              <a:gdLst>
                <a:gd name="connsiteX0" fmla="*/ 0 w 630394"/>
                <a:gd name="connsiteY0" fmla="*/ 0 h 810089"/>
                <a:gd name="connsiteX1" fmla="*/ 315197 w 630394"/>
                <a:gd name="connsiteY1" fmla="*/ 0 h 810089"/>
                <a:gd name="connsiteX2" fmla="*/ 602709 w 630394"/>
                <a:gd name="connsiteY2" fmla="*/ 239050 h 810089"/>
                <a:gd name="connsiteX3" fmla="*/ 602709 w 630394"/>
                <a:gd name="connsiteY3" fmla="*/ 571041 h 810089"/>
                <a:gd name="connsiteX4" fmla="*/ 315196 w 630394"/>
                <a:gd name="connsiteY4" fmla="*/ 810090 h 810089"/>
                <a:gd name="connsiteX5" fmla="*/ 0 w 630394"/>
                <a:gd name="connsiteY5" fmla="*/ 810089 h 810089"/>
                <a:gd name="connsiteX6" fmla="*/ 0 w 630394"/>
                <a:gd name="connsiteY6" fmla="*/ 0 h 810089"/>
                <a:gd name="connsiteX0" fmla="*/ 52533 w 692155"/>
                <a:gd name="connsiteY0" fmla="*/ 135015 h 945106"/>
                <a:gd name="connsiteX1" fmla="*/ 367730 w 692155"/>
                <a:gd name="connsiteY1" fmla="*/ 135015 h 945106"/>
                <a:gd name="connsiteX2" fmla="*/ 655242 w 692155"/>
                <a:gd name="connsiteY2" fmla="*/ 374065 h 945106"/>
                <a:gd name="connsiteX3" fmla="*/ 655242 w 692155"/>
                <a:gd name="connsiteY3" fmla="*/ 706056 h 945106"/>
                <a:gd name="connsiteX4" fmla="*/ 367729 w 692155"/>
                <a:gd name="connsiteY4" fmla="*/ 945105 h 945106"/>
                <a:gd name="connsiteX5" fmla="*/ 52533 w 692155"/>
                <a:gd name="connsiteY5" fmla="*/ 945104 h 945106"/>
                <a:gd name="connsiteX6" fmla="*/ 52533 w 692155"/>
                <a:gd name="connsiteY6" fmla="*/ 135015 h 945106"/>
                <a:gd name="connsiteX0" fmla="*/ 52533 w 692155"/>
                <a:gd name="connsiteY0" fmla="*/ 135015 h 1080119"/>
                <a:gd name="connsiteX1" fmla="*/ 367730 w 692155"/>
                <a:gd name="connsiteY1" fmla="*/ 135015 h 1080119"/>
                <a:gd name="connsiteX2" fmla="*/ 655242 w 692155"/>
                <a:gd name="connsiteY2" fmla="*/ 374065 h 1080119"/>
                <a:gd name="connsiteX3" fmla="*/ 655242 w 692155"/>
                <a:gd name="connsiteY3" fmla="*/ 706056 h 1080119"/>
                <a:gd name="connsiteX4" fmla="*/ 367729 w 692155"/>
                <a:gd name="connsiteY4" fmla="*/ 945105 h 1080119"/>
                <a:gd name="connsiteX5" fmla="*/ 52533 w 692155"/>
                <a:gd name="connsiteY5" fmla="*/ 945104 h 1080119"/>
                <a:gd name="connsiteX6" fmla="*/ 52533 w 692155"/>
                <a:gd name="connsiteY6" fmla="*/ 135015 h 1080119"/>
                <a:gd name="connsiteX0" fmla="*/ 52533 w 692155"/>
                <a:gd name="connsiteY0" fmla="*/ 135015 h 1080119"/>
                <a:gd name="connsiteX1" fmla="*/ 367730 w 692155"/>
                <a:gd name="connsiteY1" fmla="*/ 135015 h 1080119"/>
                <a:gd name="connsiteX2" fmla="*/ 655242 w 692155"/>
                <a:gd name="connsiteY2" fmla="*/ 374065 h 1080119"/>
                <a:gd name="connsiteX3" fmla="*/ 655242 w 692155"/>
                <a:gd name="connsiteY3" fmla="*/ 706056 h 1080119"/>
                <a:gd name="connsiteX4" fmla="*/ 367729 w 692155"/>
                <a:gd name="connsiteY4" fmla="*/ 945105 h 1080119"/>
                <a:gd name="connsiteX5" fmla="*/ 52533 w 692155"/>
                <a:gd name="connsiteY5" fmla="*/ 945104 h 1080119"/>
                <a:gd name="connsiteX6" fmla="*/ 52533 w 692155"/>
                <a:gd name="connsiteY6" fmla="*/ 135015 h 1080119"/>
                <a:gd name="connsiteX0" fmla="*/ 52533 w 692155"/>
                <a:gd name="connsiteY0" fmla="*/ 135015 h 1080119"/>
                <a:gd name="connsiteX1" fmla="*/ 367730 w 692155"/>
                <a:gd name="connsiteY1" fmla="*/ 135015 h 1080119"/>
                <a:gd name="connsiteX2" fmla="*/ 655242 w 692155"/>
                <a:gd name="connsiteY2" fmla="*/ 374065 h 1080119"/>
                <a:gd name="connsiteX3" fmla="*/ 655242 w 692155"/>
                <a:gd name="connsiteY3" fmla="*/ 706056 h 1080119"/>
                <a:gd name="connsiteX4" fmla="*/ 367729 w 692155"/>
                <a:gd name="connsiteY4" fmla="*/ 945105 h 1080119"/>
                <a:gd name="connsiteX5" fmla="*/ 52533 w 692155"/>
                <a:gd name="connsiteY5" fmla="*/ 945104 h 1080119"/>
                <a:gd name="connsiteX6" fmla="*/ 52533 w 692155"/>
                <a:gd name="connsiteY6" fmla="*/ 135015 h 1080119"/>
                <a:gd name="connsiteX0" fmla="*/ 52533 w 692155"/>
                <a:gd name="connsiteY0" fmla="*/ 135015 h 1080119"/>
                <a:gd name="connsiteX1" fmla="*/ 367730 w 692155"/>
                <a:gd name="connsiteY1" fmla="*/ 135015 h 1080119"/>
                <a:gd name="connsiteX2" fmla="*/ 655242 w 692155"/>
                <a:gd name="connsiteY2" fmla="*/ 374065 h 1080119"/>
                <a:gd name="connsiteX3" fmla="*/ 655242 w 692155"/>
                <a:gd name="connsiteY3" fmla="*/ 706056 h 1080119"/>
                <a:gd name="connsiteX4" fmla="*/ 367729 w 692155"/>
                <a:gd name="connsiteY4" fmla="*/ 945105 h 1080119"/>
                <a:gd name="connsiteX5" fmla="*/ 52533 w 692155"/>
                <a:gd name="connsiteY5" fmla="*/ 945104 h 1080119"/>
                <a:gd name="connsiteX6" fmla="*/ 52533 w 692155"/>
                <a:gd name="connsiteY6" fmla="*/ 135015 h 1080119"/>
                <a:gd name="connsiteX0" fmla="*/ 52533 w 692155"/>
                <a:gd name="connsiteY0" fmla="*/ 135015 h 1080119"/>
                <a:gd name="connsiteX1" fmla="*/ 367730 w 692155"/>
                <a:gd name="connsiteY1" fmla="*/ 135015 h 1080119"/>
                <a:gd name="connsiteX2" fmla="*/ 655242 w 692155"/>
                <a:gd name="connsiteY2" fmla="*/ 374065 h 1080119"/>
                <a:gd name="connsiteX3" fmla="*/ 655242 w 692155"/>
                <a:gd name="connsiteY3" fmla="*/ 706056 h 1080119"/>
                <a:gd name="connsiteX4" fmla="*/ 367729 w 692155"/>
                <a:gd name="connsiteY4" fmla="*/ 945105 h 1080119"/>
                <a:gd name="connsiteX5" fmla="*/ 52533 w 692155"/>
                <a:gd name="connsiteY5" fmla="*/ 945104 h 1080119"/>
                <a:gd name="connsiteX6" fmla="*/ 52533 w 692155"/>
                <a:gd name="connsiteY6" fmla="*/ 135015 h 1080119"/>
                <a:gd name="connsiteX0" fmla="*/ 52533 w 692155"/>
                <a:gd name="connsiteY0" fmla="*/ 135015 h 1080119"/>
                <a:gd name="connsiteX1" fmla="*/ 367730 w 692155"/>
                <a:gd name="connsiteY1" fmla="*/ 135015 h 1080119"/>
                <a:gd name="connsiteX2" fmla="*/ 655242 w 692155"/>
                <a:gd name="connsiteY2" fmla="*/ 374065 h 1080119"/>
                <a:gd name="connsiteX3" fmla="*/ 655242 w 692155"/>
                <a:gd name="connsiteY3" fmla="*/ 706056 h 1080119"/>
                <a:gd name="connsiteX4" fmla="*/ 367729 w 692155"/>
                <a:gd name="connsiteY4" fmla="*/ 945105 h 1080119"/>
                <a:gd name="connsiteX5" fmla="*/ 52533 w 692155"/>
                <a:gd name="connsiteY5" fmla="*/ 945104 h 1080119"/>
                <a:gd name="connsiteX6" fmla="*/ 52533 w 692155"/>
                <a:gd name="connsiteY6" fmla="*/ 135015 h 1080119"/>
                <a:gd name="connsiteX0" fmla="*/ 52533 w 692155"/>
                <a:gd name="connsiteY0" fmla="*/ 135015 h 1080119"/>
                <a:gd name="connsiteX1" fmla="*/ 367730 w 692155"/>
                <a:gd name="connsiteY1" fmla="*/ 135015 h 1080119"/>
                <a:gd name="connsiteX2" fmla="*/ 655242 w 692155"/>
                <a:gd name="connsiteY2" fmla="*/ 374065 h 1080119"/>
                <a:gd name="connsiteX3" fmla="*/ 655242 w 692155"/>
                <a:gd name="connsiteY3" fmla="*/ 706056 h 1080119"/>
                <a:gd name="connsiteX4" fmla="*/ 367729 w 692155"/>
                <a:gd name="connsiteY4" fmla="*/ 945105 h 1080119"/>
                <a:gd name="connsiteX5" fmla="*/ 52533 w 692155"/>
                <a:gd name="connsiteY5" fmla="*/ 945104 h 1080119"/>
                <a:gd name="connsiteX6" fmla="*/ 52533 w 692155"/>
                <a:gd name="connsiteY6" fmla="*/ 135015 h 108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155" h="1080119">
                  <a:moveTo>
                    <a:pt x="52533" y="135015"/>
                  </a:moveTo>
                  <a:cubicBezTo>
                    <a:pt x="105066" y="0"/>
                    <a:pt x="273821" y="100997"/>
                    <a:pt x="367730" y="135015"/>
                  </a:cubicBezTo>
                  <a:cubicBezTo>
                    <a:pt x="495808" y="182345"/>
                    <a:pt x="604383" y="228595"/>
                    <a:pt x="655242" y="374065"/>
                  </a:cubicBezTo>
                  <a:cubicBezTo>
                    <a:pt x="692155" y="479645"/>
                    <a:pt x="692155" y="600475"/>
                    <a:pt x="655242" y="706056"/>
                  </a:cubicBezTo>
                  <a:cubicBezTo>
                    <a:pt x="604382" y="851526"/>
                    <a:pt x="468180" y="905264"/>
                    <a:pt x="367729" y="945105"/>
                  </a:cubicBezTo>
                  <a:cubicBezTo>
                    <a:pt x="267278" y="984946"/>
                    <a:pt x="105066" y="1080119"/>
                    <a:pt x="52533" y="945104"/>
                  </a:cubicBezTo>
                  <a:cubicBezTo>
                    <a:pt x="0" y="810089"/>
                    <a:pt x="0" y="270030"/>
                    <a:pt x="52533" y="1350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5400" sx="102000" sy="102000" algn="ct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그룹 24"/>
            <p:cNvGrpSpPr/>
            <p:nvPr/>
          </p:nvGrpSpPr>
          <p:grpSpPr>
            <a:xfrm>
              <a:off x="4504495" y="3858053"/>
              <a:ext cx="135015" cy="547821"/>
              <a:chOff x="4402781" y="2836174"/>
              <a:chExt cx="135015" cy="547821"/>
            </a:xfr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effectLst>
              <a:outerShdw blurRad="254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0" name="이등변 삼각형 30"/>
              <p:cNvSpPr/>
              <p:nvPr/>
            </p:nvSpPr>
            <p:spPr>
              <a:xfrm rot="10800000">
                <a:off x="4413582" y="2836174"/>
                <a:ext cx="113412" cy="977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이등변 삼각형 31"/>
              <p:cNvSpPr/>
              <p:nvPr/>
            </p:nvSpPr>
            <p:spPr>
              <a:xfrm>
                <a:off x="4402781" y="2888940"/>
                <a:ext cx="135015" cy="4050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이등변 삼각형 32"/>
              <p:cNvSpPr/>
              <p:nvPr/>
            </p:nvSpPr>
            <p:spPr>
              <a:xfrm rot="10800000">
                <a:off x="4402781" y="3293985"/>
                <a:ext cx="135015" cy="9001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" name="타원 5"/>
            <p:cNvSpPr/>
            <p:nvPr/>
          </p:nvSpPr>
          <p:spPr>
            <a:xfrm>
              <a:off x="4279470" y="3280749"/>
              <a:ext cx="585065" cy="5850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5400" sx="102000" sy="102000" algn="ct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그룹 17"/>
            <p:cNvGrpSpPr/>
            <p:nvPr/>
          </p:nvGrpSpPr>
          <p:grpSpPr>
            <a:xfrm>
              <a:off x="4436987" y="3550779"/>
              <a:ext cx="270030" cy="90010"/>
              <a:chOff x="4346975" y="2393885"/>
              <a:chExt cx="270030" cy="135015"/>
            </a:xfrm>
          </p:grpSpPr>
          <p:sp>
            <p:nvSpPr>
              <p:cNvPr id="18" name="모서리가 둥근 직사각형 28"/>
              <p:cNvSpPr/>
              <p:nvPr/>
            </p:nvSpPr>
            <p:spPr>
              <a:xfrm>
                <a:off x="4346975" y="2393885"/>
                <a:ext cx="45719" cy="13501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모서리가 둥근 직사각형 29"/>
              <p:cNvSpPr/>
              <p:nvPr/>
            </p:nvSpPr>
            <p:spPr>
              <a:xfrm>
                <a:off x="4571286" y="2393885"/>
                <a:ext cx="45719" cy="13501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3" name="육각형 15"/>
          <p:cNvSpPr/>
          <p:nvPr/>
        </p:nvSpPr>
        <p:spPr>
          <a:xfrm>
            <a:off x="3886200" y="3486150"/>
            <a:ext cx="1015095" cy="812773"/>
          </a:xfrm>
          <a:prstGeom prst="hexag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Stage 2</a:t>
            </a:r>
            <a:endParaRPr lang="ko-KR" alt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육각형 15"/>
          <p:cNvSpPr/>
          <p:nvPr/>
        </p:nvSpPr>
        <p:spPr>
          <a:xfrm>
            <a:off x="2819400" y="3486150"/>
            <a:ext cx="1015095" cy="812773"/>
          </a:xfrm>
          <a:prstGeom prst="hexag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Stage 3</a:t>
            </a:r>
            <a:endParaRPr lang="ko-KR" alt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육각형 15"/>
          <p:cNvSpPr/>
          <p:nvPr/>
        </p:nvSpPr>
        <p:spPr>
          <a:xfrm>
            <a:off x="2133600" y="2647950"/>
            <a:ext cx="1015095" cy="812773"/>
          </a:xfrm>
          <a:prstGeom prst="hexag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Stage 4</a:t>
            </a:r>
            <a:endParaRPr lang="ko-KR" alt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육각형 15"/>
          <p:cNvSpPr/>
          <p:nvPr/>
        </p:nvSpPr>
        <p:spPr>
          <a:xfrm>
            <a:off x="2286000" y="1733550"/>
            <a:ext cx="1015095" cy="812773"/>
          </a:xfrm>
          <a:prstGeom prst="hexag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Stage 5</a:t>
            </a:r>
            <a:endParaRPr lang="ko-KR" alt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육각형 15"/>
          <p:cNvSpPr/>
          <p:nvPr/>
        </p:nvSpPr>
        <p:spPr>
          <a:xfrm>
            <a:off x="3124200" y="1123950"/>
            <a:ext cx="1015095" cy="812773"/>
          </a:xfrm>
          <a:prstGeom prst="hexag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Stage 6</a:t>
            </a:r>
            <a:endParaRPr lang="ko-KR" alt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4419600" y="590550"/>
            <a:ext cx="2037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Time: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2019 Dec 03-2019 Dec 28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676400" y="1352550"/>
            <a:ext cx="65885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Stage 1: Chuẩn bị (</a:t>
            </a:r>
            <a:r>
              <a:rPr lang="en-US" dirty="0" smtClean="0"/>
              <a:t>Preparation )</a:t>
            </a:r>
            <a:br>
              <a:rPr lang="en-US" dirty="0" smtClean="0"/>
            </a:br>
            <a:r>
              <a:rPr lang="en" dirty="0" smtClean="0"/>
              <a:t>2019 Dec 03 – 2019 Dec 06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219200" y="1962150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smtClean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524000" y="1885950"/>
            <a:ext cx="94488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Stage 2: Phân tích yêu cầu </a:t>
            </a:r>
            <a:br>
              <a:rPr lang="en" dirty="0" smtClean="0"/>
            </a:br>
            <a:r>
              <a:rPr lang="en" dirty="0" smtClean="0"/>
              <a:t>(</a:t>
            </a:r>
            <a:r>
              <a:rPr lang="en-US" dirty="0" smtClean="0"/>
              <a:t>Analysis Requirements)</a:t>
            </a:r>
            <a:br>
              <a:rPr lang="en-US" dirty="0" smtClean="0"/>
            </a:br>
            <a:r>
              <a:rPr lang="en" dirty="0" smtClean="0"/>
              <a:t>2019 Dec 07 – 2019 Dec 10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66800" y="2419350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0"/>
            <a:r>
              <a:rPr lang="vi-VN" dirty="0" smtClean="0"/>
              <a:t>Thực hiện quá trình chuyển đổi dữ liệu từ thông tin đầu vào sang đầu ra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417</Words>
  <Application>Microsoft Office PowerPoint</Application>
  <PresentationFormat>On-screen Show (16:9)</PresentationFormat>
  <Paragraphs>82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Oswald</vt:lpstr>
      <vt:lpstr>맑은 고딕</vt:lpstr>
      <vt:lpstr>Roboto Condensed</vt:lpstr>
      <vt:lpstr>Arial</vt:lpstr>
      <vt:lpstr>Wolsey template</vt:lpstr>
      <vt:lpstr>Đồ án  Sem1 - LTV Quốc Tế</vt:lpstr>
      <vt:lpstr>Website công viên Mericado Amusement Park</vt:lpstr>
      <vt:lpstr>NỘI DUNG TRÌNH BÀY</vt:lpstr>
      <vt:lpstr>1. Lý do chọn đồ án</vt:lpstr>
      <vt:lpstr>PowerPoint Presentation</vt:lpstr>
      <vt:lpstr>2. Quá trình thực hiện</vt:lpstr>
      <vt:lpstr>PowerPoint Presentation</vt:lpstr>
      <vt:lpstr>Stage 1: Chuẩn bị (Preparation ) 2019 Dec 03 – 2019 Dec 06</vt:lpstr>
      <vt:lpstr>Stage 2: Phân tích yêu cầu  (Analysis Requirements) 2019 Dec 07 – 2019 Dec 10</vt:lpstr>
      <vt:lpstr>Stage 3: Thiết kế (Designing ) 2019 Dec 10 – 2019 Dec 20</vt:lpstr>
      <vt:lpstr>Stage 4: Phát triển (Development) 2019 Dec 20 – 2019 Dec 23</vt:lpstr>
      <vt:lpstr>Stage 5: Kiểm tra (Testing) 2019 Dec 24 – 2019 Dec 26</vt:lpstr>
      <vt:lpstr>Stage 6: Sửa lỗi và chỉnh sửa (Fixing bug &amp; Editing) 2019 Dec 26 – 2019 Dec 28</vt:lpstr>
      <vt:lpstr>3. Kết quả đạt được</vt:lpstr>
      <vt:lpstr>Kết quả đạt được sau đồ án</vt:lpstr>
      <vt:lpstr>Giao diện website:</vt:lpstr>
      <vt:lpstr>4. Hướng phát triển đồ án</vt:lpstr>
      <vt:lpstr>Hướng phát triển đồ án</vt:lpstr>
      <vt:lpstr>Thanks for watching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kỹ thuật viên ITT 11</dc:title>
  <dc:creator>USER</dc:creator>
  <cp:lastModifiedBy>USER</cp:lastModifiedBy>
  <cp:revision>5</cp:revision>
  <dcterms:modified xsi:type="dcterms:W3CDTF">2020-01-14T10:30:02Z</dcterms:modified>
</cp:coreProperties>
</file>