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74" r:id="rId4"/>
    <p:sldId id="275" r:id="rId6"/>
    <p:sldId id="303" r:id="rId7"/>
    <p:sldId id="300" r:id="rId8"/>
    <p:sldId id="298" r:id="rId9"/>
    <p:sldId id="301" r:id="rId10"/>
    <p:sldId id="302" r:id="rId11"/>
    <p:sldId id="306" r:id="rId12"/>
    <p:sldId id="304" r:id="rId13"/>
    <p:sldId id="305" r:id="rId14"/>
    <p:sldId id="308" r:id="rId15"/>
    <p:sldId id="309" r:id="rId16"/>
    <p:sldId id="27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888886"/>
    <a:srgbClr val="E7C5AE"/>
    <a:srgbClr val="2A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50B36-9D4A-468C-8410-95B190081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8370" y="126928"/>
            <a:ext cx="9041230" cy="112605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8370" y="126928"/>
            <a:ext cx="9041230" cy="112605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4"/>
          <p:cNvSpPr txBox="1"/>
          <p:nvPr/>
        </p:nvSpPr>
        <p:spPr>
          <a:xfrm>
            <a:off x="3160395" y="2450465"/>
            <a:ext cx="6426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</a:rPr>
              <a:t>航班数据</a:t>
            </a:r>
            <a:r>
              <a:rPr lang="zh-CN" altLang="en-US" sz="72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分</a:t>
            </a:r>
            <a:r>
              <a:rPr lang="zh-CN" altLang="en-US" sz="72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</a:rPr>
              <a:t>析</a:t>
            </a:r>
            <a:endParaRPr lang="en-US" sz="7200" dirty="0">
              <a:solidFill>
                <a:schemeClr val="bg1">
                  <a:lumMod val="95000"/>
                </a:schemeClr>
              </a:solidFill>
              <a:latin typeface="迷你简中等线" panose="03000509000000000000" pitchFamily="65" charset="-122"/>
              <a:ea typeface="迷你简中等线" panose="03000509000000000000" pitchFamily="65" charset="-122"/>
            </a:endParaRPr>
          </a:p>
        </p:txBody>
      </p:sp>
      <p:sp>
        <p:nvSpPr>
          <p:cNvPr id="29" name="KSO_Shape"/>
          <p:cNvSpPr/>
          <p:nvPr/>
        </p:nvSpPr>
        <p:spPr>
          <a:xfrm>
            <a:off x="2599935" y="2157468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KSO_Shape"/>
          <p:cNvSpPr/>
          <p:nvPr/>
        </p:nvSpPr>
        <p:spPr>
          <a:xfrm rot="10800000">
            <a:off x="8821660" y="3878991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02455" y="3879215"/>
            <a:ext cx="28498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16041228 </a:t>
            </a:r>
            <a:r>
              <a:rPr lang="zh-CN" altLang="en-US" sz="28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邓坤权</a:t>
            </a:r>
            <a:endParaRPr lang="zh-CN" altLang="en-US" sz="2800" dirty="0">
              <a:ln/>
              <a:solidFill>
                <a:srgbClr val="F4B183"/>
              </a:solidFill>
              <a:effectLst/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</p:txBody>
      </p:sp>
      <p:sp>
        <p:nvSpPr>
          <p:cNvPr id="21" name="KSO_Shape"/>
          <p:cNvSpPr/>
          <p:nvPr/>
        </p:nvSpPr>
        <p:spPr bwMode="auto">
          <a:xfrm>
            <a:off x="2936529" y="3076801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4488" y="637135"/>
            <a:ext cx="10533512" cy="521970"/>
            <a:chOff x="134488" y="637135"/>
            <a:chExt cx="10533512" cy="521970"/>
          </a:xfrm>
        </p:grpSpPr>
        <p:sp>
          <p:nvSpPr>
            <p:cNvPr id="8" name="TextBox 39"/>
            <p:cNvSpPr txBox="1"/>
            <p:nvPr/>
          </p:nvSpPr>
          <p:spPr>
            <a:xfrm>
              <a:off x="341931" y="637135"/>
              <a:ext cx="894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设计</a:t>
              </a:r>
              <a:endParaRPr lang="zh-CN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9" name="Rectangle 41"/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44"/>
            <p:cNvSpPr txBox="1"/>
            <p:nvPr/>
          </p:nvSpPr>
          <p:spPr>
            <a:xfrm>
              <a:off x="1380791" y="744857"/>
              <a:ext cx="70929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Design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Rectangle 41"/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19760" y="1343660"/>
            <a:ext cx="85832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实例演示：</a:t>
            </a:r>
            <a:endParaRPr lang="zh-CN" altLang="en-US" sz="60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  <a:p>
            <a:endParaRPr lang="zh-CN" altLang="en-US" sz="60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6335" y="1127125"/>
            <a:ext cx="4393565" cy="56203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85" y="1127125"/>
            <a:ext cx="4345305" cy="561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/>
          <p:cNvSpPr/>
          <p:nvPr/>
        </p:nvSpPr>
        <p:spPr bwMode="auto">
          <a:xfrm>
            <a:off x="3604549" y="3203801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31286" y="2829969"/>
            <a:ext cx="9690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4B18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en-US" sz="6000" b="1" dirty="0">
              <a:solidFill>
                <a:srgbClr val="F4B18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57165" y="2980690"/>
            <a:ext cx="32232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后续计划</a:t>
            </a:r>
            <a:endParaRPr lang="zh-CN" altLang="en-US" sz="40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071804" y="2621496"/>
            <a:ext cx="0" cy="1425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4488" y="637135"/>
            <a:ext cx="10533512" cy="521970"/>
            <a:chOff x="134488" y="637135"/>
            <a:chExt cx="10533512" cy="521970"/>
          </a:xfrm>
        </p:grpSpPr>
        <p:sp>
          <p:nvSpPr>
            <p:cNvPr id="8" name="TextBox 39"/>
            <p:cNvSpPr txBox="1"/>
            <p:nvPr/>
          </p:nvSpPr>
          <p:spPr>
            <a:xfrm>
              <a:off x="341931" y="637135"/>
              <a:ext cx="894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后续</a:t>
              </a:r>
              <a:endParaRPr lang="zh-CN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9" name="Rectangle 41"/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44"/>
            <p:cNvSpPr txBox="1"/>
            <p:nvPr/>
          </p:nvSpPr>
          <p:spPr>
            <a:xfrm>
              <a:off x="1252839" y="744857"/>
              <a:ext cx="96520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Follow-up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Rectangle 41"/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318385" y="2552065"/>
            <a:ext cx="841248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- 加强反反爬虫功能，使用IP代理伪装，以便更快速地获取数据，提高查询效率，</a:t>
            </a:r>
            <a:endParaRPr lang="zh-CN" altLang="en-US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  <a:p>
            <a:pPr algn="l"/>
            <a:r>
              <a:rPr lang="zh-CN" altLang="en-US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  并且获得更多数据以支持更多数据分析维度</a:t>
            </a:r>
            <a:endParaRPr lang="zh-CN" altLang="en-US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  <a:p>
            <a:pPr algn="l"/>
            <a:endParaRPr lang="zh-CN" altLang="en-US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  <a:p>
            <a:pPr algn="l"/>
            <a:r>
              <a:rPr lang="zh-CN" altLang="en-US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- 搭建动态页面，将所有功能通过自动化处理使得已有的可视化图表每天自动更新</a:t>
            </a:r>
            <a:endParaRPr lang="zh-CN" altLang="en-US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  <a:p>
            <a:pPr algn="l"/>
            <a:endParaRPr lang="zh-CN" altLang="en-US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  <a:p>
            <a:pPr algn="l"/>
            <a:r>
              <a:rPr lang="zh-CN" altLang="en-US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- 添加查询功能以及利用机器学习实现航班延误预测功能</a:t>
            </a:r>
            <a:endParaRPr lang="zh-CN" altLang="en-US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4"/>
          <p:cNvSpPr txBox="1"/>
          <p:nvPr/>
        </p:nvSpPr>
        <p:spPr>
          <a:xfrm>
            <a:off x="4320540" y="3044825"/>
            <a:ext cx="35515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4B183"/>
                </a:solidFill>
                <a:latin typeface="微软雅黑 Light" panose="020B0502040204020203" pitchFamily="34" charset="-122"/>
              </a:rPr>
              <a:t>谢谢！</a:t>
            </a:r>
            <a:endParaRPr lang="en-US" sz="4400" b="1" dirty="0">
              <a:solidFill>
                <a:srgbClr val="F4B183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29" name="KSO_Shape"/>
          <p:cNvSpPr/>
          <p:nvPr/>
        </p:nvSpPr>
        <p:spPr>
          <a:xfrm>
            <a:off x="2599935" y="2157468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KSO_Shape"/>
          <p:cNvSpPr/>
          <p:nvPr/>
        </p:nvSpPr>
        <p:spPr>
          <a:xfrm rot="10800000">
            <a:off x="8821660" y="3878991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KSO_Shape"/>
          <p:cNvSpPr/>
          <p:nvPr/>
        </p:nvSpPr>
        <p:spPr bwMode="auto">
          <a:xfrm>
            <a:off x="4401346" y="2578510"/>
            <a:ext cx="451348" cy="532042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/>
          <p:cNvSpPr/>
          <p:nvPr/>
        </p:nvSpPr>
        <p:spPr bwMode="auto">
          <a:xfrm>
            <a:off x="3604549" y="3194911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31286" y="2829969"/>
            <a:ext cx="854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4B18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  <a:endParaRPr lang="zh-CN" altLang="en-US" sz="6000" b="1" dirty="0">
              <a:solidFill>
                <a:srgbClr val="F4B18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57165" y="2980690"/>
            <a:ext cx="32232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0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071804" y="2621496"/>
            <a:ext cx="0" cy="1425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4488" y="637135"/>
            <a:ext cx="10533512" cy="521970"/>
            <a:chOff x="134488" y="637135"/>
            <a:chExt cx="10533512" cy="521970"/>
          </a:xfrm>
        </p:grpSpPr>
        <p:sp>
          <p:nvSpPr>
            <p:cNvPr id="8" name="TextBox 39"/>
            <p:cNvSpPr txBox="1"/>
            <p:nvPr/>
          </p:nvSpPr>
          <p:spPr>
            <a:xfrm>
              <a:off x="341931" y="637135"/>
              <a:ext cx="894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设计</a:t>
              </a:r>
              <a:endParaRPr lang="zh-CN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9" name="Rectangle 41"/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44"/>
            <p:cNvSpPr txBox="1"/>
            <p:nvPr/>
          </p:nvSpPr>
          <p:spPr>
            <a:xfrm>
              <a:off x="1380791" y="744857"/>
              <a:ext cx="70929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Design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Rectangle 41"/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372995" y="2921635"/>
            <a:ext cx="7446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爬虫</a:t>
            </a:r>
            <a:r>
              <a:rPr lang="en-US" altLang="zh-CN" sz="6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→</a:t>
            </a:r>
            <a:r>
              <a:rPr lang="zh-CN" altLang="en-US" sz="6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数据</a:t>
            </a:r>
            <a:r>
              <a:rPr lang="en-US" altLang="zh-CN" sz="6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→</a:t>
            </a:r>
            <a:r>
              <a:rPr lang="zh-CN" altLang="en-US" sz="6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可视化</a:t>
            </a:r>
            <a:endParaRPr lang="zh-CN" altLang="en-US" sz="60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4488" y="637135"/>
            <a:ext cx="10533512" cy="521970"/>
            <a:chOff x="134488" y="637135"/>
            <a:chExt cx="10533512" cy="521970"/>
          </a:xfrm>
        </p:grpSpPr>
        <p:sp>
          <p:nvSpPr>
            <p:cNvPr id="8" name="TextBox 39"/>
            <p:cNvSpPr txBox="1"/>
            <p:nvPr/>
          </p:nvSpPr>
          <p:spPr>
            <a:xfrm>
              <a:off x="341931" y="637135"/>
              <a:ext cx="894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设计</a:t>
              </a:r>
              <a:endParaRPr lang="zh-CN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9" name="Rectangle 41"/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44"/>
            <p:cNvSpPr txBox="1"/>
            <p:nvPr/>
          </p:nvSpPr>
          <p:spPr>
            <a:xfrm>
              <a:off x="1380791" y="744857"/>
              <a:ext cx="70929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Design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Rectangle 41"/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28650" y="1343660"/>
            <a:ext cx="858329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爬虫：</a:t>
            </a:r>
            <a:endParaRPr lang="zh-CN" altLang="en-US" sz="60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  <a:p>
            <a:r>
              <a:rPr lang="en-US" altLang="zh-CN" sz="32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	lxml</a:t>
            </a:r>
            <a:r>
              <a:rPr lang="zh-CN" altLang="en-US" sz="32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解析页面</a:t>
            </a:r>
            <a:endParaRPr lang="zh-CN" altLang="en-US" sz="32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  <a:p>
            <a:r>
              <a:rPr lang="en-US" altLang="zh-CN" sz="32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	</a:t>
            </a:r>
            <a:r>
              <a:rPr lang="zh-CN" altLang="en-US" sz="32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数据库存储</a:t>
            </a:r>
            <a:endParaRPr lang="zh-CN" altLang="en-US" sz="32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  <a:p>
            <a:endParaRPr lang="zh-CN" altLang="en-US" sz="32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3002915"/>
            <a:ext cx="7324725" cy="3453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1051560"/>
            <a:ext cx="4076700" cy="5534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4488" y="637135"/>
            <a:ext cx="10533512" cy="521970"/>
            <a:chOff x="134488" y="637135"/>
            <a:chExt cx="10533512" cy="521970"/>
          </a:xfrm>
        </p:grpSpPr>
        <p:sp>
          <p:nvSpPr>
            <p:cNvPr id="8" name="TextBox 39"/>
            <p:cNvSpPr txBox="1"/>
            <p:nvPr/>
          </p:nvSpPr>
          <p:spPr>
            <a:xfrm>
              <a:off x="341931" y="637135"/>
              <a:ext cx="894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设计</a:t>
              </a:r>
              <a:endParaRPr lang="zh-CN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9" name="Rectangle 41"/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44"/>
            <p:cNvSpPr txBox="1"/>
            <p:nvPr/>
          </p:nvSpPr>
          <p:spPr>
            <a:xfrm>
              <a:off x="1380791" y="744857"/>
              <a:ext cx="70929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Design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Rectangle 41"/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28650" y="1343660"/>
            <a:ext cx="85832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数据：</a:t>
            </a:r>
            <a:endParaRPr lang="zh-CN" altLang="en-US" sz="60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  <a:p>
            <a:endParaRPr lang="zh-CN" altLang="en-US" sz="60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527300"/>
            <a:ext cx="10934700" cy="3190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4488" y="637135"/>
            <a:ext cx="10533512" cy="521970"/>
            <a:chOff x="134488" y="637135"/>
            <a:chExt cx="10533512" cy="521970"/>
          </a:xfrm>
        </p:grpSpPr>
        <p:sp>
          <p:nvSpPr>
            <p:cNvPr id="8" name="TextBox 39"/>
            <p:cNvSpPr txBox="1"/>
            <p:nvPr/>
          </p:nvSpPr>
          <p:spPr>
            <a:xfrm>
              <a:off x="341931" y="637135"/>
              <a:ext cx="894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设计</a:t>
              </a:r>
              <a:endParaRPr lang="zh-CN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9" name="Rectangle 41"/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44"/>
            <p:cNvSpPr txBox="1"/>
            <p:nvPr/>
          </p:nvSpPr>
          <p:spPr>
            <a:xfrm>
              <a:off x="1380791" y="744857"/>
              <a:ext cx="70929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Design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Rectangle 41"/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28650" y="1343660"/>
            <a:ext cx="85832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数据：</a:t>
            </a:r>
            <a:endParaRPr lang="zh-CN" altLang="en-US" sz="60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  <a:p>
            <a:endParaRPr lang="zh-CN" altLang="en-US" sz="60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0490" y="2279015"/>
            <a:ext cx="9258300" cy="1310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30" y="3763645"/>
            <a:ext cx="9101455" cy="1133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10" y="5099050"/>
            <a:ext cx="9187180" cy="123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4488" y="637135"/>
            <a:ext cx="10533512" cy="521970"/>
            <a:chOff x="134488" y="637135"/>
            <a:chExt cx="10533512" cy="521970"/>
          </a:xfrm>
        </p:grpSpPr>
        <p:sp>
          <p:nvSpPr>
            <p:cNvPr id="8" name="TextBox 39"/>
            <p:cNvSpPr txBox="1"/>
            <p:nvPr/>
          </p:nvSpPr>
          <p:spPr>
            <a:xfrm>
              <a:off x="341931" y="637135"/>
              <a:ext cx="894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设计</a:t>
              </a:r>
              <a:endParaRPr lang="zh-CN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9" name="Rectangle 41"/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44"/>
            <p:cNvSpPr txBox="1"/>
            <p:nvPr/>
          </p:nvSpPr>
          <p:spPr>
            <a:xfrm>
              <a:off x="1380791" y="744857"/>
              <a:ext cx="70929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Design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Rectangle 41"/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37540" y="1360805"/>
            <a:ext cx="85832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可视化：</a:t>
            </a:r>
            <a:endParaRPr lang="zh-CN" altLang="en-US" sz="60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  <a:p>
            <a:endParaRPr lang="zh-CN" altLang="en-US" sz="60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2343150"/>
            <a:ext cx="4924425" cy="3344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158875"/>
            <a:ext cx="6506845" cy="5713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/>
          <p:cNvSpPr/>
          <p:nvPr/>
        </p:nvSpPr>
        <p:spPr bwMode="auto">
          <a:xfrm>
            <a:off x="3604549" y="3203801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31286" y="2829969"/>
            <a:ext cx="9690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4B18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</a:t>
            </a:r>
            <a:r>
              <a:rPr lang="en-US" sz="6000" b="1" dirty="0">
                <a:solidFill>
                  <a:srgbClr val="F4B18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</a:t>
            </a:r>
            <a:endParaRPr lang="en-US" sz="6000" b="1" dirty="0">
              <a:solidFill>
                <a:srgbClr val="F4B18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57165" y="2980690"/>
            <a:ext cx="32232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实例演示</a:t>
            </a:r>
            <a:endParaRPr lang="zh-CN" altLang="en-US" sz="40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071804" y="2621496"/>
            <a:ext cx="0" cy="1425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4488" y="637135"/>
            <a:ext cx="10533512" cy="521970"/>
            <a:chOff x="134488" y="637135"/>
            <a:chExt cx="10533512" cy="521970"/>
          </a:xfrm>
        </p:grpSpPr>
        <p:sp>
          <p:nvSpPr>
            <p:cNvPr id="8" name="TextBox 39"/>
            <p:cNvSpPr txBox="1"/>
            <p:nvPr/>
          </p:nvSpPr>
          <p:spPr>
            <a:xfrm>
              <a:off x="341931" y="637135"/>
              <a:ext cx="894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实力</a:t>
              </a:r>
              <a:endParaRPr lang="zh-CN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9" name="Rectangle 41"/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44"/>
            <p:cNvSpPr txBox="1"/>
            <p:nvPr/>
          </p:nvSpPr>
          <p:spPr>
            <a:xfrm>
              <a:off x="1380791" y="744857"/>
              <a:ext cx="70929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Design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Rectangle 41"/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19760" y="1343660"/>
            <a:ext cx="85832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  <a:sym typeface="+mn-ea"/>
              </a:rPr>
              <a:t>实例演示：</a:t>
            </a:r>
            <a:endParaRPr lang="zh-CN" altLang="en-US" sz="60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  <a:p>
            <a:endParaRPr lang="zh-CN" altLang="en-US" sz="60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6480" y="981710"/>
            <a:ext cx="4596130" cy="59340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2043430"/>
            <a:ext cx="6588760" cy="487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WPS 演示</Application>
  <PresentationFormat>宽屏</PresentationFormat>
  <Paragraphs>79</Paragraphs>
  <Slides>13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41" baseType="lpstr">
      <vt:lpstr>Arial</vt:lpstr>
      <vt:lpstr>宋体</vt:lpstr>
      <vt:lpstr>Wingdings</vt:lpstr>
      <vt:lpstr>微软雅黑 Light</vt:lpstr>
      <vt:lpstr>迷你简中等线</vt:lpstr>
      <vt:lpstr>Calibri</vt:lpstr>
      <vt:lpstr>FontAwesome</vt:lpstr>
      <vt:lpstr>Dense</vt:lpstr>
      <vt:lpstr>Yu Gothic UI Light</vt:lpstr>
      <vt:lpstr>微软雅黑</vt:lpstr>
      <vt:lpstr>Calibri Light</vt:lpstr>
      <vt:lpstr>Dekko</vt:lpstr>
      <vt:lpstr>Open Sans</vt:lpstr>
      <vt:lpstr>Abel</vt:lpstr>
      <vt:lpstr>等线</vt:lpstr>
      <vt:lpstr>Arial Unicode MS</vt:lpstr>
      <vt:lpstr>等线 Light</vt:lpstr>
      <vt:lpstr>Gill Sans</vt:lpstr>
      <vt:lpstr>Lato Light</vt:lpstr>
      <vt:lpstr>Meiryo</vt:lpstr>
      <vt:lpstr>Arial Narrow</vt:lpstr>
      <vt:lpstr>Segoe Print</vt:lpstr>
      <vt:lpstr>Wide Latin</vt:lpstr>
      <vt:lpstr>Yu Gothic UI</vt:lpstr>
      <vt:lpstr>Verdana</vt:lpstr>
      <vt:lpstr>Gill Sans MT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桥</cp:lastModifiedBy>
  <cp:revision>54</cp:revision>
  <dcterms:created xsi:type="dcterms:W3CDTF">2017-06-21T08:21:00Z</dcterms:created>
  <dcterms:modified xsi:type="dcterms:W3CDTF">2018-09-09T05:37:03Z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