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guN3DLTd2wnAyNf4Ho/kbEQ9N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FF0E6E-77D9-4CA3-9E2C-9A4195E6FE82}">
  <a:tblStyle styleId="{BCFF0E6E-77D9-4CA3-9E2C-9A4195E6FE82}"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7E8"/>
          </a:solidFill>
        </a:fill>
      </a:tcStyle>
    </a:wholeTbl>
    <a:band1H>
      <a:tcTxStyle/>
      <a:tcStyle>
        <a:fill>
          <a:solidFill>
            <a:srgbClr val="E5CBCD"/>
          </a:solidFill>
        </a:fill>
      </a:tcStyle>
    </a:band1H>
    <a:band2H>
      <a:tcTxStyle/>
    </a:band2H>
    <a:band1V>
      <a:tcTxStyle/>
      <a:tcStyle>
        <a:fill>
          <a:solidFill>
            <a:srgbClr val="E5CBCD"/>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regular.fntdata"/><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7"/>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7"/>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7"/>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3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6"/>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3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3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7"/>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7"/>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3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37"/>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30"/>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0"/>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30"/>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31"/>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1"/>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31"/>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3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3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32"/>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2"/>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32"/>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32"/>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32"/>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3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3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3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34"/>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4"/>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34"/>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3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34"/>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35"/>
          <p:cNvGrpSpPr/>
          <p:nvPr/>
        </p:nvGrpSpPr>
        <p:grpSpPr>
          <a:xfrm>
            <a:off x="7477387" y="482170"/>
            <a:ext cx="4074533" cy="5149101"/>
            <a:chOff x="7477387" y="482170"/>
            <a:chExt cx="4074533" cy="5149101"/>
          </a:xfrm>
        </p:grpSpPr>
        <p:sp>
          <p:nvSpPr>
            <p:cNvPr id="73" name="Google Shape;73;p35"/>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5"/>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5"/>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7" name="Google Shape;77;p35"/>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35"/>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35"/>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26"/>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ill Sans"/>
              <a:buNone/>
            </a:pPr>
            <a:r>
              <a:rPr lang="en-US"/>
              <a:t>DINING SERVICES SYSTEM</a:t>
            </a:r>
            <a:endParaRPr/>
          </a:p>
        </p:txBody>
      </p:sp>
      <p:sp>
        <p:nvSpPr>
          <p:cNvPr id="101" name="Google Shape;101;p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3600"/>
              <a:buNone/>
            </a:pPr>
            <a:r>
              <a:rPr lang="en-US" sz="3600"/>
              <a:t>LONG KHUONG, LOI MAI</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57" name="Shape 157"/>
        <p:cNvGrpSpPr/>
        <p:nvPr/>
      </p:nvGrpSpPr>
      <p:grpSpPr>
        <a:xfrm>
          <a:off x="0" y="0"/>
          <a:ext cx="0" cy="0"/>
          <a:chOff x="0" y="0"/>
          <a:chExt cx="0" cy="0"/>
        </a:xfrm>
      </p:grpSpPr>
      <p:sp>
        <p:nvSpPr>
          <p:cNvPr id="158" name="Google Shape;158;p1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10"/>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60" name="Google Shape;160;p1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61" name="Google Shape;161;p1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62" name="Google Shape;162;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USE CASE:</a:t>
            </a:r>
            <a:br>
              <a:rPr lang="en-US"/>
            </a:br>
            <a:r>
              <a:rPr lang="en-US"/>
              <a:t>CLOCK-IN</a:t>
            </a:r>
            <a:endParaRPr/>
          </a:p>
        </p:txBody>
      </p:sp>
      <p:graphicFrame>
        <p:nvGraphicFramePr>
          <p:cNvPr id="163" name="Google Shape;163;p10"/>
          <p:cNvGraphicFramePr/>
          <p:nvPr/>
        </p:nvGraphicFramePr>
        <p:xfrm>
          <a:off x="1451579" y="2204178"/>
          <a:ext cx="3000000" cy="3000000"/>
        </p:xfrm>
        <a:graphic>
          <a:graphicData uri="http://schemas.openxmlformats.org/drawingml/2006/table">
            <a:tbl>
              <a:tblPr bandRow="1" firstCol="1" firstRow="1">
                <a:noFill/>
                <a:tableStyleId>{BCFF0E6E-77D9-4CA3-9E2C-9A4195E6FE82}</a:tableStyleId>
              </a:tblPr>
              <a:tblGrid>
                <a:gridCol w="4801625"/>
                <a:gridCol w="4801625"/>
              </a:tblGrid>
              <a:tr h="879700">
                <a:tc>
                  <a:txBody>
                    <a:bodyPr/>
                    <a:lstStyle/>
                    <a:p>
                      <a:pPr indent="0" lvl="0" marL="0" marR="0" rtl="0" algn="ctr">
                        <a:lnSpc>
                          <a:spcPct val="115000"/>
                        </a:lnSpc>
                        <a:spcBef>
                          <a:spcPts val="0"/>
                        </a:spcBef>
                        <a:spcAft>
                          <a:spcPts val="0"/>
                        </a:spcAft>
                        <a:buNone/>
                      </a:pPr>
                      <a:r>
                        <a:rPr b="1" lang="en-US" sz="2500" u="none" cap="none" strike="noStrike">
                          <a:solidFill>
                            <a:srgbClr val="FFFFFF"/>
                          </a:solidFill>
                        </a:rPr>
                        <a:t>User action</a:t>
                      </a:r>
                      <a:endParaRPr b="1" sz="2500" u="none" cap="none" strike="noStrike">
                        <a:solidFill>
                          <a:srgbClr val="FFFFFF"/>
                        </a:solidFill>
                        <a:latin typeface="Calibri"/>
                        <a:ea typeface="Calibri"/>
                        <a:cs typeface="Calibri"/>
                        <a:sym typeface="Calibri"/>
                      </a:endParaRPr>
                    </a:p>
                  </a:txBody>
                  <a:tcPr marT="216625" marB="216625" marR="216625" marL="3610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lstStyle/>
                    <a:p>
                      <a:pPr indent="0" lvl="0" marL="0" marR="0" rtl="0" algn="ctr">
                        <a:lnSpc>
                          <a:spcPct val="115000"/>
                        </a:lnSpc>
                        <a:spcBef>
                          <a:spcPts val="0"/>
                        </a:spcBef>
                        <a:spcAft>
                          <a:spcPts val="0"/>
                        </a:spcAft>
                        <a:buNone/>
                      </a:pPr>
                      <a:r>
                        <a:rPr b="1" lang="en-US" sz="2500" u="none" cap="none" strike="noStrike">
                          <a:solidFill>
                            <a:srgbClr val="FFFFFF"/>
                          </a:solidFill>
                        </a:rPr>
                        <a:t>System Response</a:t>
                      </a:r>
                      <a:endParaRPr b="1" sz="2500" u="none" cap="none" strike="noStrike">
                        <a:solidFill>
                          <a:srgbClr val="FFFFFF"/>
                        </a:solidFill>
                        <a:latin typeface="Calibri"/>
                        <a:ea typeface="Calibri"/>
                        <a:cs typeface="Calibri"/>
                        <a:sym typeface="Calibri"/>
                      </a:endParaRPr>
                    </a:p>
                  </a:txBody>
                  <a:tcPr marT="216625" marB="216625" marR="216625" marL="3610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r>
              <a:tr h="2194000">
                <a:tc>
                  <a:txBody>
                    <a:bodyPr/>
                    <a:lstStyle/>
                    <a:p>
                      <a:pPr indent="0" lvl="0" marL="0" marR="0" rtl="0" algn="l">
                        <a:lnSpc>
                          <a:spcPct val="115000"/>
                        </a:lnSpc>
                        <a:spcBef>
                          <a:spcPts val="0"/>
                        </a:spcBef>
                        <a:spcAft>
                          <a:spcPts val="0"/>
                        </a:spcAft>
                        <a:buNone/>
                      </a:pPr>
                      <a:r>
                        <a:rPr b="1" lang="en-US" sz="2500" u="none" cap="none" strike="noStrike">
                          <a:solidFill>
                            <a:srgbClr val="FFFFFF"/>
                          </a:solidFill>
                        </a:rPr>
                        <a:t>1. The student shows his or her ID to the Scanner</a:t>
                      </a:r>
                      <a:endParaRPr b="1" sz="2500" u="none" cap="none" strike="noStrike">
                        <a:solidFill>
                          <a:srgbClr val="FFFFFF"/>
                        </a:solidFill>
                        <a:latin typeface="Calibri"/>
                        <a:ea typeface="Calibri"/>
                        <a:cs typeface="Calibri"/>
                        <a:sym typeface="Calibri"/>
                      </a:endParaRPr>
                    </a:p>
                  </a:txBody>
                  <a:tcPr marT="216625" marB="216625" marR="216625" marL="3610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36B68">
                        <a:alpha val="69803"/>
                      </a:srgbClr>
                    </a:solidFill>
                  </a:tcPr>
                </a:tc>
                <a:tc>
                  <a:txBody>
                    <a:bodyPr/>
                    <a:lstStyle/>
                    <a:p>
                      <a:pPr indent="0" lvl="0" marL="0" marR="0" rtl="0" algn="l">
                        <a:lnSpc>
                          <a:spcPct val="115000"/>
                        </a:lnSpc>
                        <a:spcBef>
                          <a:spcPts val="0"/>
                        </a:spcBef>
                        <a:spcAft>
                          <a:spcPts val="0"/>
                        </a:spcAft>
                        <a:buNone/>
                      </a:pPr>
                      <a:r>
                        <a:rPr lang="en-US" sz="2500" u="none" cap="none" strike="noStrike">
                          <a:solidFill>
                            <a:srgbClr val="262626"/>
                          </a:solidFill>
                        </a:rPr>
                        <a:t>1. System opens the student’s profile, saves his or her entry time into the system. </a:t>
                      </a:r>
                      <a:endParaRPr sz="2500" u="none" cap="none" strike="noStrike">
                        <a:solidFill>
                          <a:srgbClr val="262626"/>
                        </a:solidFill>
                        <a:latin typeface="Calibri"/>
                        <a:ea typeface="Calibri"/>
                        <a:cs typeface="Calibri"/>
                        <a:sym typeface="Calibri"/>
                      </a:endParaRPr>
                    </a:p>
                  </a:txBody>
                  <a:tcPr marT="216625" marB="216625" marR="216625" marL="3610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14901"/>
                      </a:srgb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67" name="Shape 167"/>
        <p:cNvGrpSpPr/>
        <p:nvPr/>
      </p:nvGrpSpPr>
      <p:grpSpPr>
        <a:xfrm>
          <a:off x="0" y="0"/>
          <a:ext cx="0" cy="0"/>
          <a:chOff x="0" y="0"/>
          <a:chExt cx="0" cy="0"/>
        </a:xfrm>
      </p:grpSpPr>
      <p:sp>
        <p:nvSpPr>
          <p:cNvPr id="168" name="Google Shape;168;p1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1"/>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70" name="Google Shape;170;p1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71" name="Google Shape;171;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72" name="Google Shape;172;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USE CASE:</a:t>
            </a:r>
            <a:br>
              <a:rPr lang="en-US"/>
            </a:br>
            <a:r>
              <a:rPr lang="en-US"/>
              <a:t>CLOCK OUT</a:t>
            </a:r>
            <a:endParaRPr/>
          </a:p>
        </p:txBody>
      </p:sp>
      <p:graphicFrame>
        <p:nvGraphicFramePr>
          <p:cNvPr id="173" name="Google Shape;173;p11"/>
          <p:cNvGraphicFramePr/>
          <p:nvPr/>
        </p:nvGraphicFramePr>
        <p:xfrm>
          <a:off x="1558402" y="2015732"/>
          <a:ext cx="3000000" cy="3000000"/>
        </p:xfrm>
        <a:graphic>
          <a:graphicData uri="http://schemas.openxmlformats.org/drawingml/2006/table">
            <a:tbl>
              <a:tblPr bandRow="1" firstCol="1" firstRow="1">
                <a:noFill/>
                <a:tableStyleId>{BCFF0E6E-77D9-4CA3-9E2C-9A4195E6FE82}</a:tableStyleId>
              </a:tblPr>
              <a:tblGrid>
                <a:gridCol w="4625550"/>
                <a:gridCol w="4764075"/>
              </a:tblGrid>
              <a:tr h="872075">
                <a:tc>
                  <a:txBody>
                    <a:bodyPr/>
                    <a:lstStyle/>
                    <a:p>
                      <a:pPr indent="0" lvl="0" marL="0" marR="0" rtl="0" algn="ctr">
                        <a:lnSpc>
                          <a:spcPct val="115000"/>
                        </a:lnSpc>
                        <a:spcBef>
                          <a:spcPts val="0"/>
                        </a:spcBef>
                        <a:spcAft>
                          <a:spcPts val="0"/>
                        </a:spcAft>
                        <a:buNone/>
                      </a:pPr>
                      <a:r>
                        <a:rPr b="1" lang="en-US" sz="2400" u="none" cap="none" strike="noStrike">
                          <a:solidFill>
                            <a:srgbClr val="FFFFFF"/>
                          </a:solidFill>
                        </a:rPr>
                        <a:t>User action</a:t>
                      </a:r>
                      <a:endParaRPr b="1" sz="2400" u="none" cap="none" strike="noStrike">
                        <a:solidFill>
                          <a:srgbClr val="FFFFFF"/>
                        </a:solidFill>
                        <a:latin typeface="Calibri"/>
                        <a:ea typeface="Calibri"/>
                        <a:cs typeface="Calibri"/>
                        <a:sym typeface="Calibri"/>
                      </a:endParaRPr>
                    </a:p>
                  </a:txBody>
                  <a:tcPr marT="208675" marB="208675" marR="208675" marL="3477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lstStyle/>
                    <a:p>
                      <a:pPr indent="0" lvl="0" marL="0" marR="0" rtl="0" algn="ctr">
                        <a:lnSpc>
                          <a:spcPct val="115000"/>
                        </a:lnSpc>
                        <a:spcBef>
                          <a:spcPts val="0"/>
                        </a:spcBef>
                        <a:spcAft>
                          <a:spcPts val="0"/>
                        </a:spcAft>
                        <a:buNone/>
                      </a:pPr>
                      <a:r>
                        <a:rPr b="1" lang="en-US" sz="2400" u="none" cap="none" strike="noStrike">
                          <a:solidFill>
                            <a:srgbClr val="FFFFFF"/>
                          </a:solidFill>
                        </a:rPr>
                        <a:t>System Response</a:t>
                      </a:r>
                      <a:endParaRPr b="1" sz="2400" u="none" cap="none" strike="noStrike">
                        <a:solidFill>
                          <a:srgbClr val="FFFFFF"/>
                        </a:solidFill>
                        <a:latin typeface="Calibri"/>
                        <a:ea typeface="Calibri"/>
                        <a:cs typeface="Calibri"/>
                        <a:sym typeface="Calibri"/>
                      </a:endParaRPr>
                    </a:p>
                  </a:txBody>
                  <a:tcPr marT="208675" marB="208675" marR="208675" marL="3477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r>
              <a:tr h="2578550">
                <a:tc>
                  <a:txBody>
                    <a:bodyPr/>
                    <a:lstStyle/>
                    <a:p>
                      <a:pPr indent="0" lvl="0" marL="0" marR="0" rtl="0" algn="l">
                        <a:lnSpc>
                          <a:spcPct val="115000"/>
                        </a:lnSpc>
                        <a:spcBef>
                          <a:spcPts val="0"/>
                        </a:spcBef>
                        <a:spcAft>
                          <a:spcPts val="0"/>
                        </a:spcAft>
                        <a:buNone/>
                      </a:pPr>
                      <a:r>
                        <a:rPr b="1" lang="en-US" sz="2400" u="none" cap="none" strike="noStrike">
                          <a:solidFill>
                            <a:srgbClr val="FFFFFF"/>
                          </a:solidFill>
                        </a:rPr>
                        <a:t>1. The student shows his or her ID to the Scanner</a:t>
                      </a:r>
                      <a:endParaRPr b="1" sz="2400" u="none" cap="none" strike="noStrike">
                        <a:solidFill>
                          <a:srgbClr val="FFFFFF"/>
                        </a:solidFill>
                        <a:latin typeface="Calibri"/>
                        <a:ea typeface="Calibri"/>
                        <a:cs typeface="Calibri"/>
                        <a:sym typeface="Calibri"/>
                      </a:endParaRPr>
                    </a:p>
                  </a:txBody>
                  <a:tcPr marT="208675" marB="208675" marR="208675" marL="3477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36B68">
                        <a:alpha val="69803"/>
                      </a:srgbClr>
                    </a:solidFill>
                  </a:tcPr>
                </a:tc>
                <a:tc>
                  <a:txBody>
                    <a:bodyPr/>
                    <a:lstStyle/>
                    <a:p>
                      <a:pPr indent="0" lvl="0" marL="0" marR="0" rtl="0" algn="l">
                        <a:lnSpc>
                          <a:spcPct val="115000"/>
                        </a:lnSpc>
                        <a:spcBef>
                          <a:spcPts val="0"/>
                        </a:spcBef>
                        <a:spcAft>
                          <a:spcPts val="0"/>
                        </a:spcAft>
                        <a:buNone/>
                      </a:pPr>
                      <a:r>
                        <a:rPr lang="en-US" sz="2400" u="none" cap="none" strike="noStrike">
                          <a:solidFill>
                            <a:srgbClr val="262626"/>
                          </a:solidFill>
                        </a:rPr>
                        <a:t>1. System opens the student’s profile, check his or her entry time, then add the working time to the total time in the student’s profile</a:t>
                      </a:r>
                      <a:endParaRPr sz="2400" u="none" cap="none" strike="noStrike">
                        <a:solidFill>
                          <a:srgbClr val="262626"/>
                        </a:solidFill>
                        <a:latin typeface="Calibri"/>
                        <a:ea typeface="Calibri"/>
                        <a:cs typeface="Calibri"/>
                        <a:sym typeface="Calibri"/>
                      </a:endParaRPr>
                    </a:p>
                  </a:txBody>
                  <a:tcPr marT="208675" marB="208675" marR="208675" marL="3477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14901"/>
                      </a:srgb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77" name="Shape 177"/>
        <p:cNvGrpSpPr/>
        <p:nvPr/>
      </p:nvGrpSpPr>
      <p:grpSpPr>
        <a:xfrm>
          <a:off x="0" y="0"/>
          <a:ext cx="0" cy="0"/>
          <a:chOff x="0" y="0"/>
          <a:chExt cx="0" cy="0"/>
        </a:xfrm>
      </p:grpSpPr>
      <p:sp>
        <p:nvSpPr>
          <p:cNvPr id="178" name="Google Shape;178;p12"/>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9" name="Google Shape;179;p1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0" name="Google Shape;180;p12"/>
          <p:cNvSpPr txBox="1"/>
          <p:nvPr>
            <p:ph type="title"/>
          </p:nvPr>
        </p:nvSpPr>
        <p:spPr>
          <a:xfrm>
            <a:off x="1451579" y="2303047"/>
            <a:ext cx="3272093" cy="26741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USE CASE:</a:t>
            </a:r>
            <a:br>
              <a:rPr lang="en-US"/>
            </a:br>
            <a:r>
              <a:rPr lang="en-US"/>
              <a:t>WARNINGS</a:t>
            </a:r>
            <a:endParaRPr/>
          </a:p>
        </p:txBody>
      </p:sp>
      <p:cxnSp>
        <p:nvCxnSpPr>
          <p:cNvPr id="181" name="Google Shape;181;p12"/>
          <p:cNvCxnSpPr/>
          <p:nvPr/>
        </p:nvCxnSpPr>
        <p:spPr>
          <a:xfrm>
            <a:off x="1451579" y="2146542"/>
            <a:ext cx="3272094" cy="0"/>
          </a:xfrm>
          <a:prstGeom prst="straightConnector1">
            <a:avLst/>
          </a:prstGeom>
          <a:noFill/>
          <a:ln cap="flat" cmpd="sng" w="31750">
            <a:solidFill>
              <a:schemeClr val="accent1"/>
            </a:solidFill>
            <a:prstDash val="solid"/>
            <a:round/>
            <a:headEnd len="sm" w="sm" type="none"/>
            <a:tailEnd len="sm" w="sm" type="none"/>
          </a:ln>
        </p:spPr>
      </p:cxnSp>
      <p:sp>
        <p:nvSpPr>
          <p:cNvPr id="182" name="Google Shape;182;p12"/>
          <p:cNvSpPr txBox="1"/>
          <p:nvPr/>
        </p:nvSpPr>
        <p:spPr>
          <a:xfrm>
            <a:off x="1451580" y="3122496"/>
            <a:ext cx="3530157" cy="104923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Gill Sans"/>
              <a:buNone/>
            </a:pPr>
            <a:r>
              <a:t/>
            </a:r>
            <a:endParaRPr b="0" i="0" sz="3200" u="none" cap="none" strike="noStrike">
              <a:solidFill>
                <a:schemeClr val="dk1"/>
              </a:solidFill>
              <a:latin typeface="Gill Sans"/>
              <a:ea typeface="Gill Sans"/>
              <a:cs typeface="Gill Sans"/>
              <a:sym typeface="Gill Sans"/>
            </a:endParaRPr>
          </a:p>
        </p:txBody>
      </p:sp>
      <p:pic>
        <p:nvPicPr>
          <p:cNvPr id="183" name="Google Shape;183;p12"/>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84" name="Google Shape;184;p1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graphicFrame>
        <p:nvGraphicFramePr>
          <p:cNvPr id="185" name="Google Shape;185;p12"/>
          <p:cNvGraphicFramePr/>
          <p:nvPr/>
        </p:nvGraphicFramePr>
        <p:xfrm>
          <a:off x="5235258" y="803275"/>
          <a:ext cx="3000000" cy="3000000"/>
        </p:xfrm>
        <a:graphic>
          <a:graphicData uri="http://schemas.openxmlformats.org/drawingml/2006/table">
            <a:tbl>
              <a:tblPr bandRow="1" firstCol="1" firstRow="1">
                <a:noFill/>
                <a:tableStyleId>{BCFF0E6E-77D9-4CA3-9E2C-9A4195E6FE82}</a:tableStyleId>
              </a:tblPr>
              <a:tblGrid>
                <a:gridCol w="2831825"/>
                <a:gridCol w="2894925"/>
              </a:tblGrid>
              <a:tr h="527500">
                <a:tc>
                  <a:txBody>
                    <a:bodyPr/>
                    <a:lstStyle/>
                    <a:p>
                      <a:pPr indent="0" lvl="0" marL="0" marR="0" rtl="0" algn="ctr">
                        <a:lnSpc>
                          <a:spcPct val="115000"/>
                        </a:lnSpc>
                        <a:spcBef>
                          <a:spcPts val="0"/>
                        </a:spcBef>
                        <a:spcAft>
                          <a:spcPts val="0"/>
                        </a:spcAft>
                        <a:buNone/>
                      </a:pPr>
                      <a:r>
                        <a:rPr b="0" lang="en-US" sz="1500" u="none" cap="none" strike="noStrike">
                          <a:solidFill>
                            <a:schemeClr val="lt1"/>
                          </a:solidFill>
                        </a:rPr>
                        <a:t>USER ACTION</a:t>
                      </a:r>
                      <a:endParaRPr b="0" sz="1500" u="none" cap="none" strike="noStrike">
                        <a:solidFill>
                          <a:schemeClr val="lt1"/>
                        </a:solidFill>
                        <a:latin typeface="Calibri"/>
                        <a:ea typeface="Calibri"/>
                        <a:cs typeface="Calibri"/>
                        <a:sym typeface="Calibri"/>
                      </a:endParaRPr>
                    </a:p>
                  </a:txBody>
                  <a:tcPr marT="126225" marB="126225" marR="126225" marL="1262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c>
                  <a:txBody>
                    <a:bodyPr/>
                    <a:lstStyle/>
                    <a:p>
                      <a:pPr indent="0" lvl="0" marL="0" marR="0" rtl="0" algn="ctr">
                        <a:lnSpc>
                          <a:spcPct val="115000"/>
                        </a:lnSpc>
                        <a:spcBef>
                          <a:spcPts val="0"/>
                        </a:spcBef>
                        <a:spcAft>
                          <a:spcPts val="0"/>
                        </a:spcAft>
                        <a:buNone/>
                      </a:pPr>
                      <a:r>
                        <a:rPr b="0" lang="en-US" sz="1500" u="none" cap="none" strike="noStrike">
                          <a:solidFill>
                            <a:schemeClr val="lt1"/>
                          </a:solidFill>
                        </a:rPr>
                        <a:t>SYSTEM RESPONSE</a:t>
                      </a:r>
                      <a:endParaRPr b="0" sz="1500" u="none" cap="none" strike="noStrike">
                        <a:solidFill>
                          <a:schemeClr val="lt1"/>
                        </a:solidFill>
                        <a:latin typeface="Calibri"/>
                        <a:ea typeface="Calibri"/>
                        <a:cs typeface="Calibri"/>
                        <a:sym typeface="Calibri"/>
                      </a:endParaRPr>
                    </a:p>
                  </a:txBody>
                  <a:tcPr marT="126225" marB="126225" marR="126225" marL="1262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r>
              <a:tr h="1320950">
                <a:tc>
                  <a:txBody>
                    <a:bodyPr/>
                    <a:lstStyle/>
                    <a:p>
                      <a:pPr indent="0" lvl="0" marL="0" marR="0" rtl="0" algn="l">
                        <a:lnSpc>
                          <a:spcPct val="115000"/>
                        </a:lnSpc>
                        <a:spcBef>
                          <a:spcPts val="0"/>
                        </a:spcBef>
                        <a:spcAft>
                          <a:spcPts val="0"/>
                        </a:spcAft>
                        <a:buNone/>
                      </a:pPr>
                      <a:r>
                        <a:rPr b="1" lang="en-US" sz="1200" u="none" cap="none" strike="noStrike">
                          <a:solidFill>
                            <a:schemeClr val="dk1"/>
                          </a:solidFill>
                        </a:rPr>
                        <a:t>1. The manager writes the worker’s name in the search bar</a:t>
                      </a:r>
                      <a:endParaRPr b="1" sz="1200" u="none" cap="none" strike="noStrike">
                        <a:solidFill>
                          <a:schemeClr val="dk1"/>
                        </a:solidFill>
                        <a:latin typeface="Calibri"/>
                        <a:ea typeface="Calibri"/>
                        <a:cs typeface="Calibri"/>
                        <a:sym typeface="Calibri"/>
                      </a:endParaRPr>
                    </a:p>
                  </a:txBody>
                  <a:tcPr marT="126225" marB="126225" marR="126225" marL="1262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200" u="none" cap="none" strike="noStrike">
                          <a:solidFill>
                            <a:schemeClr val="dk1"/>
                          </a:solidFill>
                        </a:rPr>
                        <a:t>1. The system shows the list of students with that name on the screen, as well as possible commands that the manager can do (send warning, delete warning, etc)</a:t>
                      </a:r>
                      <a:endParaRPr sz="1200" u="none" cap="none" strike="noStrike">
                        <a:solidFill>
                          <a:schemeClr val="dk1"/>
                        </a:solidFill>
                        <a:latin typeface="Calibri"/>
                        <a:ea typeface="Calibri"/>
                        <a:cs typeface="Calibri"/>
                        <a:sym typeface="Calibri"/>
                      </a:endParaRPr>
                    </a:p>
                  </a:txBody>
                  <a:tcPr marT="126225" marB="126225" marR="126225" marL="1262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8625">
                <a:tc>
                  <a:txBody>
                    <a:bodyPr/>
                    <a:lstStyle/>
                    <a:p>
                      <a:pPr indent="0" lvl="0" marL="0" marR="0" rtl="0" algn="l">
                        <a:lnSpc>
                          <a:spcPct val="115000"/>
                        </a:lnSpc>
                        <a:spcBef>
                          <a:spcPts val="0"/>
                        </a:spcBef>
                        <a:spcAft>
                          <a:spcPts val="0"/>
                        </a:spcAft>
                        <a:buNone/>
                      </a:pPr>
                      <a:r>
                        <a:rPr b="1" lang="en-US" sz="1200" u="none" cap="none" strike="noStrike">
                          <a:solidFill>
                            <a:schemeClr val="dk1"/>
                          </a:solidFill>
                        </a:rPr>
                        <a:t>2. The manager chooses sends warning and then write the reason</a:t>
                      </a:r>
                      <a:endParaRPr b="1" sz="1200" u="none" cap="none" strike="noStrike">
                        <a:solidFill>
                          <a:schemeClr val="dk1"/>
                        </a:solidFill>
                        <a:latin typeface="Calibri"/>
                        <a:ea typeface="Calibri"/>
                        <a:cs typeface="Calibri"/>
                        <a:sym typeface="Calibri"/>
                      </a:endParaRPr>
                    </a:p>
                  </a:txBody>
                  <a:tcPr marT="126225" marB="126225" marR="126225" marL="1262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lnSpc>
                          <a:spcPct val="115000"/>
                        </a:lnSpc>
                        <a:spcBef>
                          <a:spcPts val="0"/>
                        </a:spcBef>
                        <a:spcAft>
                          <a:spcPts val="0"/>
                        </a:spcAft>
                        <a:buNone/>
                      </a:pPr>
                      <a:r>
                        <a:rPr lang="en-US" sz="1200" u="none" cap="none" strike="noStrike">
                          <a:solidFill>
                            <a:schemeClr val="dk1"/>
                          </a:solidFill>
                        </a:rPr>
                        <a:t>2. The system will send a warning to the worker’s email. Also, the system will increase the number of warning in the worker class by one. Then, the worker class will return the number of warnings. If the total warning is 3, the system sends another email saying that the worker has been terminated. Then, the system changes the status of that worker to terminated, then moves the information of that worker to the Ban List.</a:t>
                      </a:r>
                      <a:endParaRPr sz="1200" u="none" cap="none" strike="noStrike">
                        <a:solidFill>
                          <a:schemeClr val="dk1"/>
                        </a:solidFill>
                        <a:latin typeface="Calibri"/>
                        <a:ea typeface="Calibri"/>
                        <a:cs typeface="Calibri"/>
                        <a:sym typeface="Calibri"/>
                      </a:endParaRPr>
                    </a:p>
                  </a:txBody>
                  <a:tcPr marT="126225" marB="126225" marR="126225" marL="1262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89" name="Shape 189"/>
        <p:cNvGrpSpPr/>
        <p:nvPr/>
      </p:nvGrpSpPr>
      <p:grpSpPr>
        <a:xfrm>
          <a:off x="0" y="0"/>
          <a:ext cx="0" cy="0"/>
          <a:chOff x="0" y="0"/>
          <a:chExt cx="0" cy="0"/>
        </a:xfrm>
      </p:grpSpPr>
      <p:sp>
        <p:nvSpPr>
          <p:cNvPr id="190" name="Google Shape;190;p13"/>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91" name="Google Shape;191;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USE CASE:</a:t>
            </a:r>
            <a:br>
              <a:rPr lang="en-US"/>
            </a:br>
            <a:r>
              <a:rPr lang="en-US"/>
              <a:t>BOARD SWIPE</a:t>
            </a:r>
            <a:endParaRPr/>
          </a:p>
        </p:txBody>
      </p:sp>
      <p:cxnSp>
        <p:nvCxnSpPr>
          <p:cNvPr id="192" name="Google Shape;192;p13"/>
          <p:cNvCxnSpPr/>
          <p:nvPr/>
        </p:nvCxnSpPr>
        <p:spPr>
          <a:xfrm>
            <a:off x="1451579" y="1853754"/>
            <a:ext cx="9603274" cy="0"/>
          </a:xfrm>
          <a:prstGeom prst="straightConnector1">
            <a:avLst/>
          </a:prstGeom>
          <a:noFill/>
          <a:ln cap="flat" cmpd="sng" w="31750">
            <a:solidFill>
              <a:schemeClr val="accent1"/>
            </a:solidFill>
            <a:prstDash val="solid"/>
            <a:round/>
            <a:headEnd len="sm" w="sm" type="none"/>
            <a:tailEnd len="sm" w="sm" type="none"/>
          </a:ln>
        </p:spPr>
      </p:cxnSp>
      <p:sp>
        <p:nvSpPr>
          <p:cNvPr id="193" name="Google Shape;193;p13"/>
          <p:cNvSpPr/>
          <p:nvPr/>
        </p:nvSpPr>
        <p:spPr>
          <a:xfrm>
            <a:off x="0" y="2019476"/>
            <a:ext cx="12192000" cy="4838524"/>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aphicFrame>
        <p:nvGraphicFramePr>
          <p:cNvPr id="194" name="Google Shape;194;p13"/>
          <p:cNvGraphicFramePr/>
          <p:nvPr/>
        </p:nvGraphicFramePr>
        <p:xfrm>
          <a:off x="1450975" y="2777666"/>
          <a:ext cx="3000000" cy="3000000"/>
        </p:xfrm>
        <a:graphic>
          <a:graphicData uri="http://schemas.openxmlformats.org/drawingml/2006/table">
            <a:tbl>
              <a:tblPr bandRow="1" firstCol="1" firstRow="1">
                <a:noFill/>
                <a:tableStyleId>{BCFF0E6E-77D9-4CA3-9E2C-9A4195E6FE82}</a:tableStyleId>
              </a:tblPr>
              <a:tblGrid>
                <a:gridCol w="4749650"/>
                <a:gridCol w="4854725"/>
              </a:tblGrid>
              <a:tr h="636725">
                <a:tc>
                  <a:txBody>
                    <a:bodyPr/>
                    <a:lstStyle/>
                    <a:p>
                      <a:pPr indent="0" lvl="0" marL="0" marR="0" rtl="0" algn="ctr">
                        <a:lnSpc>
                          <a:spcPct val="115000"/>
                        </a:lnSpc>
                        <a:spcBef>
                          <a:spcPts val="0"/>
                        </a:spcBef>
                        <a:spcAft>
                          <a:spcPts val="0"/>
                        </a:spcAft>
                        <a:buNone/>
                      </a:pPr>
                      <a:r>
                        <a:rPr b="1" lang="en-US" sz="1800" u="none" cap="none" strike="noStrike">
                          <a:solidFill>
                            <a:srgbClr val="FFFFFF"/>
                          </a:solidFill>
                        </a:rPr>
                        <a:t>User action</a:t>
                      </a:r>
                      <a:endParaRPr b="1" sz="1800" u="none" cap="none" strike="noStrike">
                        <a:solidFill>
                          <a:srgbClr val="FFFFFF"/>
                        </a:solidFill>
                        <a:latin typeface="Calibri"/>
                        <a:ea typeface="Calibri"/>
                        <a:cs typeface="Calibri"/>
                        <a:sym typeface="Calibri"/>
                      </a:endParaRPr>
                    </a:p>
                  </a:txBody>
                  <a:tcPr marT="152350" marB="152350" marR="152350" marL="2539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lstStyle/>
                    <a:p>
                      <a:pPr indent="0" lvl="0" marL="0" marR="0" rtl="0" algn="ctr">
                        <a:lnSpc>
                          <a:spcPct val="115000"/>
                        </a:lnSpc>
                        <a:spcBef>
                          <a:spcPts val="0"/>
                        </a:spcBef>
                        <a:spcAft>
                          <a:spcPts val="0"/>
                        </a:spcAft>
                        <a:buNone/>
                      </a:pPr>
                      <a:r>
                        <a:rPr b="1" lang="en-US" sz="1800" u="none" cap="none" strike="noStrike">
                          <a:solidFill>
                            <a:srgbClr val="FFFFFF"/>
                          </a:solidFill>
                        </a:rPr>
                        <a:t>System Response</a:t>
                      </a:r>
                      <a:endParaRPr b="1" sz="1800" u="none" cap="none" strike="noStrike">
                        <a:solidFill>
                          <a:srgbClr val="FFFFFF"/>
                        </a:solidFill>
                        <a:latin typeface="Calibri"/>
                        <a:ea typeface="Calibri"/>
                        <a:cs typeface="Calibri"/>
                        <a:sym typeface="Calibri"/>
                      </a:endParaRPr>
                    </a:p>
                  </a:txBody>
                  <a:tcPr marT="152350" marB="152350" marR="152350" marL="2539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r>
              <a:tr h="2194150">
                <a:tc>
                  <a:txBody>
                    <a:bodyPr/>
                    <a:lstStyle/>
                    <a:p>
                      <a:pPr indent="0" lvl="0" marL="0" marR="0" rtl="0" algn="l">
                        <a:lnSpc>
                          <a:spcPct val="115000"/>
                        </a:lnSpc>
                        <a:spcBef>
                          <a:spcPts val="0"/>
                        </a:spcBef>
                        <a:spcAft>
                          <a:spcPts val="0"/>
                        </a:spcAft>
                        <a:buNone/>
                      </a:pPr>
                      <a:r>
                        <a:rPr b="1" lang="en-US" sz="1800" u="none" cap="none" strike="noStrike">
                          <a:solidFill>
                            <a:srgbClr val="FFFFFF"/>
                          </a:solidFill>
                        </a:rPr>
                        <a:t>1. The manager inputs the amount of money then swipes with student’s id or guess’ debit card</a:t>
                      </a:r>
                      <a:endParaRPr b="1" sz="1800" u="none" cap="none" strike="noStrike">
                        <a:solidFill>
                          <a:srgbClr val="FFFFFF"/>
                        </a:solidFill>
                        <a:latin typeface="Calibri"/>
                        <a:ea typeface="Calibri"/>
                        <a:cs typeface="Calibri"/>
                        <a:sym typeface="Calibri"/>
                      </a:endParaRPr>
                    </a:p>
                  </a:txBody>
                  <a:tcPr marT="152350" marB="152350" marR="152350" marL="25392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36B68">
                        <a:alpha val="69803"/>
                      </a:srgbClr>
                    </a:solidFill>
                  </a:tcPr>
                </a:tc>
                <a:tc>
                  <a:txBody>
                    <a:bodyPr/>
                    <a:lstStyle/>
                    <a:p>
                      <a:pPr indent="0" lvl="0" marL="0" marR="0" rtl="0" algn="l">
                        <a:lnSpc>
                          <a:spcPct val="115000"/>
                        </a:lnSpc>
                        <a:spcBef>
                          <a:spcPts val="0"/>
                        </a:spcBef>
                        <a:spcAft>
                          <a:spcPts val="0"/>
                        </a:spcAft>
                        <a:buNone/>
                      </a:pPr>
                      <a:r>
                        <a:rPr lang="en-US" sz="1800" u="none" cap="none" strike="noStrike">
                          <a:solidFill>
                            <a:srgbClr val="262626"/>
                          </a:solidFill>
                        </a:rPr>
                        <a:t>1. The system subtracts that amount of money from the card. If the current money or meal plan left in the card is less than the input amount, return an error. If successful, add 1 to the Daily Record depends on whether he or she is a student or guess.</a:t>
                      </a:r>
                      <a:endParaRPr sz="1800" u="none" cap="none" strike="noStrike">
                        <a:solidFill>
                          <a:srgbClr val="262626"/>
                        </a:solidFill>
                        <a:latin typeface="Calibri"/>
                        <a:ea typeface="Calibri"/>
                        <a:cs typeface="Calibri"/>
                        <a:sym typeface="Calibri"/>
                      </a:endParaRPr>
                    </a:p>
                  </a:txBody>
                  <a:tcPr marT="152350" marB="152350" marR="152350" marL="25392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14901"/>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98" name="Shape 198"/>
        <p:cNvGrpSpPr/>
        <p:nvPr/>
      </p:nvGrpSpPr>
      <p:grpSpPr>
        <a:xfrm>
          <a:off x="0" y="0"/>
          <a:ext cx="0" cy="0"/>
          <a:chOff x="0" y="0"/>
          <a:chExt cx="0" cy="0"/>
        </a:xfrm>
      </p:grpSpPr>
      <p:sp>
        <p:nvSpPr>
          <p:cNvPr id="199" name="Google Shape;199;p1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1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01" name="Google Shape;201;p1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02" name="Google Shape;202;p1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203" name="Google Shape;203;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USE CASE:</a:t>
            </a:r>
            <a:br>
              <a:rPr lang="en-US"/>
            </a:br>
            <a:r>
              <a:rPr lang="en-US"/>
              <a:t>PAYMENT</a:t>
            </a:r>
            <a:endParaRPr/>
          </a:p>
        </p:txBody>
      </p:sp>
      <p:graphicFrame>
        <p:nvGraphicFramePr>
          <p:cNvPr id="204" name="Google Shape;204;p14"/>
          <p:cNvGraphicFramePr/>
          <p:nvPr/>
        </p:nvGraphicFramePr>
        <p:xfrm>
          <a:off x="1451579" y="2156234"/>
          <a:ext cx="3000000" cy="3000000"/>
        </p:xfrm>
        <a:graphic>
          <a:graphicData uri="http://schemas.openxmlformats.org/drawingml/2006/table">
            <a:tbl>
              <a:tblPr bandRow="1" firstCol="1" firstRow="1">
                <a:noFill/>
                <a:tableStyleId>{BCFF0E6E-77D9-4CA3-9E2C-9A4195E6FE82}</a:tableStyleId>
              </a:tblPr>
              <a:tblGrid>
                <a:gridCol w="4796400"/>
                <a:gridCol w="4806875"/>
              </a:tblGrid>
              <a:tr h="579700">
                <a:tc>
                  <a:txBody>
                    <a:bodyPr/>
                    <a:lstStyle/>
                    <a:p>
                      <a:pPr indent="0" lvl="0" marL="0" marR="0" rtl="0" algn="ctr">
                        <a:lnSpc>
                          <a:spcPct val="115000"/>
                        </a:lnSpc>
                        <a:spcBef>
                          <a:spcPts val="0"/>
                        </a:spcBef>
                        <a:spcAft>
                          <a:spcPts val="0"/>
                        </a:spcAft>
                        <a:buNone/>
                      </a:pPr>
                      <a:r>
                        <a:rPr b="1" lang="en-US" sz="1600" u="none" cap="none" strike="noStrike">
                          <a:solidFill>
                            <a:srgbClr val="FFFFFF"/>
                          </a:solidFill>
                        </a:rPr>
                        <a:t>User action</a:t>
                      </a:r>
                      <a:endParaRPr b="1" sz="1600" u="none" cap="none" strike="noStrike">
                        <a:solidFill>
                          <a:srgbClr val="FFFFFF"/>
                        </a:solidFill>
                        <a:latin typeface="Calibri"/>
                        <a:ea typeface="Calibri"/>
                        <a:cs typeface="Calibri"/>
                        <a:sym typeface="Calibri"/>
                      </a:endParaRPr>
                    </a:p>
                  </a:txBody>
                  <a:tcPr marT="138725" marB="138725" marR="138725" marL="231200">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lstStyle/>
                    <a:p>
                      <a:pPr indent="0" lvl="0" marL="0" marR="0" rtl="0" algn="ctr">
                        <a:lnSpc>
                          <a:spcPct val="115000"/>
                        </a:lnSpc>
                        <a:spcBef>
                          <a:spcPts val="0"/>
                        </a:spcBef>
                        <a:spcAft>
                          <a:spcPts val="0"/>
                        </a:spcAft>
                        <a:buNone/>
                      </a:pPr>
                      <a:r>
                        <a:rPr b="1" lang="en-US" sz="1600" u="none" cap="none" strike="noStrike">
                          <a:solidFill>
                            <a:srgbClr val="FFFFFF"/>
                          </a:solidFill>
                        </a:rPr>
                        <a:t>System Response</a:t>
                      </a:r>
                      <a:endParaRPr b="1" sz="1600" u="none" cap="none" strike="noStrike">
                        <a:solidFill>
                          <a:srgbClr val="FFFFFF"/>
                        </a:solidFill>
                        <a:latin typeface="Calibri"/>
                        <a:ea typeface="Calibri"/>
                        <a:cs typeface="Calibri"/>
                        <a:sym typeface="Calibri"/>
                      </a:endParaRPr>
                    </a:p>
                  </a:txBody>
                  <a:tcPr marT="138725" marB="138725" marR="138725" marL="231200">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r>
              <a:tr h="863300">
                <a:tc>
                  <a:txBody>
                    <a:bodyPr/>
                    <a:lstStyle/>
                    <a:p>
                      <a:pPr indent="0" lvl="0" marL="0" marR="0" rtl="0" algn="l">
                        <a:lnSpc>
                          <a:spcPct val="115000"/>
                        </a:lnSpc>
                        <a:spcBef>
                          <a:spcPts val="0"/>
                        </a:spcBef>
                        <a:spcAft>
                          <a:spcPts val="0"/>
                        </a:spcAft>
                        <a:buNone/>
                      </a:pPr>
                      <a:r>
                        <a:rPr b="1" lang="en-US" sz="1600" u="none" cap="none" strike="noStrike">
                          <a:solidFill>
                            <a:srgbClr val="FFFFFF"/>
                          </a:solidFill>
                        </a:rPr>
                        <a:t>1. The manager selects the pay period</a:t>
                      </a:r>
                      <a:endParaRPr b="1" sz="1600" u="none" cap="none" strike="noStrike">
                        <a:solidFill>
                          <a:srgbClr val="FFFFFF"/>
                        </a:solidFill>
                        <a:latin typeface="Calibri"/>
                        <a:ea typeface="Calibri"/>
                        <a:cs typeface="Calibri"/>
                        <a:sym typeface="Calibri"/>
                      </a:endParaRPr>
                    </a:p>
                  </a:txBody>
                  <a:tcPr marT="138725" marB="138725" marR="138725" marL="231200">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lstStyle/>
                    <a:p>
                      <a:pPr indent="0" lvl="0" marL="0" marR="0" rtl="0" algn="l">
                        <a:lnSpc>
                          <a:spcPct val="115000"/>
                        </a:lnSpc>
                        <a:spcBef>
                          <a:spcPts val="0"/>
                        </a:spcBef>
                        <a:spcAft>
                          <a:spcPts val="0"/>
                        </a:spcAft>
                        <a:buNone/>
                      </a:pPr>
                      <a:r>
                        <a:rPr lang="en-US" sz="1600" u="none" cap="none" strike="noStrike">
                          <a:solidFill>
                            <a:srgbClr val="262626"/>
                          </a:solidFill>
                        </a:rPr>
                        <a:t>1. The system return the list of employees and their salaries. </a:t>
                      </a:r>
                      <a:endParaRPr sz="1600" u="none" cap="none" strike="noStrike">
                        <a:solidFill>
                          <a:srgbClr val="262626"/>
                        </a:solidFill>
                        <a:latin typeface="Calibri"/>
                        <a:ea typeface="Calibri"/>
                        <a:cs typeface="Calibri"/>
                        <a:sym typeface="Calibri"/>
                      </a:endParaRPr>
                    </a:p>
                  </a:txBody>
                  <a:tcPr marT="138725" marB="138725" marR="138725" marL="231200">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r>
              <a:tr h="863300">
                <a:tc>
                  <a:txBody>
                    <a:bodyPr/>
                    <a:lstStyle/>
                    <a:p>
                      <a:pPr indent="0" lvl="0" marL="0" marR="0" rtl="0" algn="l">
                        <a:lnSpc>
                          <a:spcPct val="115000"/>
                        </a:lnSpc>
                        <a:spcBef>
                          <a:spcPts val="0"/>
                        </a:spcBef>
                        <a:spcAft>
                          <a:spcPts val="0"/>
                        </a:spcAft>
                        <a:buNone/>
                      </a:pPr>
                      <a:r>
                        <a:rPr b="1" lang="en-US" sz="1600" u="none" cap="none" strike="noStrike">
                          <a:solidFill>
                            <a:srgbClr val="FFFFFF"/>
                          </a:solidFill>
                        </a:rPr>
                        <a:t>2. The manager can pay individually or all of the employees at one</a:t>
                      </a:r>
                      <a:endParaRPr b="1" sz="1600" u="none" cap="none" strike="noStrike">
                        <a:solidFill>
                          <a:srgbClr val="FFFFFF"/>
                        </a:solidFill>
                        <a:latin typeface="Calibri"/>
                        <a:ea typeface="Calibri"/>
                        <a:cs typeface="Calibri"/>
                        <a:sym typeface="Calibri"/>
                      </a:endParaRPr>
                    </a:p>
                  </a:txBody>
                  <a:tcPr marT="138725" marB="138725" marR="138725" marL="231200">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lstStyle/>
                    <a:p>
                      <a:pPr indent="0" lvl="0" marL="0" marR="0" rtl="0" algn="l">
                        <a:lnSpc>
                          <a:spcPct val="115000"/>
                        </a:lnSpc>
                        <a:spcBef>
                          <a:spcPts val="0"/>
                        </a:spcBef>
                        <a:spcAft>
                          <a:spcPts val="0"/>
                        </a:spcAft>
                        <a:buNone/>
                      </a:pPr>
                      <a:r>
                        <a:rPr lang="en-US" sz="1600" u="none" cap="none" strike="noStrike">
                          <a:solidFill>
                            <a:srgbClr val="262626"/>
                          </a:solidFill>
                        </a:rPr>
                        <a:t>2. The system shows a confirmation prompt</a:t>
                      </a:r>
                      <a:endParaRPr sz="1600" u="none" cap="none" strike="noStrike">
                        <a:solidFill>
                          <a:srgbClr val="262626"/>
                        </a:solidFill>
                        <a:latin typeface="Calibri"/>
                        <a:ea typeface="Calibri"/>
                        <a:cs typeface="Calibri"/>
                        <a:sym typeface="Calibri"/>
                      </a:endParaRPr>
                    </a:p>
                  </a:txBody>
                  <a:tcPr marT="138725" marB="138725" marR="138725" marL="231200">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r>
              <a:tr h="863300">
                <a:tc>
                  <a:txBody>
                    <a:bodyPr/>
                    <a:lstStyle/>
                    <a:p>
                      <a:pPr indent="0" lvl="0" marL="0" marR="0" rtl="0" algn="l">
                        <a:lnSpc>
                          <a:spcPct val="115000"/>
                        </a:lnSpc>
                        <a:spcBef>
                          <a:spcPts val="0"/>
                        </a:spcBef>
                        <a:spcAft>
                          <a:spcPts val="0"/>
                        </a:spcAft>
                        <a:buNone/>
                      </a:pPr>
                      <a:r>
                        <a:rPr b="1" lang="en-US" sz="1600" u="none" cap="none" strike="noStrike">
                          <a:solidFill>
                            <a:srgbClr val="FFFFFF"/>
                          </a:solidFill>
                        </a:rPr>
                        <a:t>3. The manager selects yes or no</a:t>
                      </a:r>
                      <a:endParaRPr b="1" sz="1600" u="none" cap="none" strike="noStrike">
                        <a:solidFill>
                          <a:srgbClr val="FFFFFF"/>
                        </a:solidFill>
                        <a:latin typeface="Calibri"/>
                        <a:ea typeface="Calibri"/>
                        <a:cs typeface="Calibri"/>
                        <a:sym typeface="Calibri"/>
                      </a:endParaRPr>
                    </a:p>
                  </a:txBody>
                  <a:tcPr marT="138725" marB="138725" marR="138725" marL="231200">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36B68">
                        <a:alpha val="69803"/>
                      </a:srgbClr>
                    </a:solidFill>
                  </a:tcPr>
                </a:tc>
                <a:tc>
                  <a:txBody>
                    <a:bodyPr/>
                    <a:lstStyle/>
                    <a:p>
                      <a:pPr indent="0" lvl="0" marL="0" marR="0" rtl="0" algn="l">
                        <a:lnSpc>
                          <a:spcPct val="115000"/>
                        </a:lnSpc>
                        <a:spcBef>
                          <a:spcPts val="0"/>
                        </a:spcBef>
                        <a:spcAft>
                          <a:spcPts val="0"/>
                        </a:spcAft>
                        <a:buNone/>
                      </a:pPr>
                      <a:r>
                        <a:rPr lang="en-US" sz="1600" u="none" cap="none" strike="noStrike">
                          <a:solidFill>
                            <a:srgbClr val="262626"/>
                          </a:solidFill>
                        </a:rPr>
                        <a:t>3. If yes, the system makes the payment, if no, do nothing.</a:t>
                      </a:r>
                      <a:endParaRPr sz="1600" u="none" cap="none" strike="noStrike">
                        <a:solidFill>
                          <a:srgbClr val="262626"/>
                        </a:solidFill>
                        <a:latin typeface="Calibri"/>
                        <a:ea typeface="Calibri"/>
                        <a:cs typeface="Calibri"/>
                        <a:sym typeface="Calibri"/>
                      </a:endParaRPr>
                    </a:p>
                  </a:txBody>
                  <a:tcPr marT="138725" marB="138725" marR="138725" marL="231200">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14901"/>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208" name="Shape 208"/>
        <p:cNvGrpSpPr/>
        <p:nvPr/>
      </p:nvGrpSpPr>
      <p:grpSpPr>
        <a:xfrm>
          <a:off x="0" y="0"/>
          <a:ext cx="0" cy="0"/>
          <a:chOff x="0" y="0"/>
          <a:chExt cx="0" cy="0"/>
        </a:xfrm>
      </p:grpSpPr>
      <p:sp>
        <p:nvSpPr>
          <p:cNvPr id="209" name="Google Shape;209;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1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211" name="Google Shape;211;p1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212" name="Google Shape;212;p1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213" name="Google Shape;213;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USE CASE:</a:t>
            </a:r>
            <a:br>
              <a:rPr lang="en-US"/>
            </a:br>
            <a:r>
              <a:rPr lang="en-US"/>
              <a:t>ITEMS MANIPULATION</a:t>
            </a:r>
            <a:endParaRPr/>
          </a:p>
        </p:txBody>
      </p:sp>
      <p:graphicFrame>
        <p:nvGraphicFramePr>
          <p:cNvPr id="214" name="Google Shape;214;p15"/>
          <p:cNvGraphicFramePr/>
          <p:nvPr/>
        </p:nvGraphicFramePr>
        <p:xfrm>
          <a:off x="1451579" y="2307774"/>
          <a:ext cx="3000000" cy="3000000"/>
        </p:xfrm>
        <a:graphic>
          <a:graphicData uri="http://schemas.openxmlformats.org/drawingml/2006/table">
            <a:tbl>
              <a:tblPr bandRow="1" firstCol="1" firstRow="1">
                <a:noFill/>
                <a:tableStyleId>{BCFF0E6E-77D9-4CA3-9E2C-9A4195E6FE82}</a:tableStyleId>
              </a:tblPr>
              <a:tblGrid>
                <a:gridCol w="4801625"/>
                <a:gridCol w="4801625"/>
              </a:tblGrid>
              <a:tr h="648775">
                <a:tc>
                  <a:txBody>
                    <a:bodyPr/>
                    <a:lstStyle/>
                    <a:p>
                      <a:pPr indent="0" lvl="0" marL="0" marR="0" rtl="0" algn="ctr">
                        <a:lnSpc>
                          <a:spcPct val="115000"/>
                        </a:lnSpc>
                        <a:spcBef>
                          <a:spcPts val="0"/>
                        </a:spcBef>
                        <a:spcAft>
                          <a:spcPts val="0"/>
                        </a:spcAft>
                        <a:buNone/>
                      </a:pPr>
                      <a:r>
                        <a:rPr b="0" lang="en-US" sz="1800" u="none" cap="none" strike="noStrike">
                          <a:solidFill>
                            <a:schemeClr val="lt1"/>
                          </a:solidFill>
                        </a:rPr>
                        <a:t>USER ACTION</a:t>
                      </a:r>
                      <a:endParaRPr b="0" sz="1800" u="none" cap="none" strike="noStrike">
                        <a:solidFill>
                          <a:schemeClr val="lt1"/>
                        </a:solidFill>
                        <a:latin typeface="Calibri"/>
                        <a:ea typeface="Calibri"/>
                        <a:cs typeface="Calibri"/>
                        <a:sym typeface="Calibri"/>
                      </a:endParaRPr>
                    </a:p>
                  </a:txBody>
                  <a:tcPr marT="155250" marB="155250" marR="155250" marL="15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c>
                  <a:txBody>
                    <a:bodyPr/>
                    <a:lstStyle/>
                    <a:p>
                      <a:pPr indent="0" lvl="0" marL="0" marR="0" rtl="0" algn="ctr">
                        <a:lnSpc>
                          <a:spcPct val="115000"/>
                        </a:lnSpc>
                        <a:spcBef>
                          <a:spcPts val="0"/>
                        </a:spcBef>
                        <a:spcAft>
                          <a:spcPts val="0"/>
                        </a:spcAft>
                        <a:buNone/>
                      </a:pPr>
                      <a:r>
                        <a:rPr b="0" lang="en-US" sz="1800" u="none" cap="none" strike="noStrike">
                          <a:solidFill>
                            <a:schemeClr val="lt1"/>
                          </a:solidFill>
                        </a:rPr>
                        <a:t>SYSTEM RESPONSE</a:t>
                      </a:r>
                      <a:endParaRPr b="0" sz="1800" u="none" cap="none" strike="noStrike">
                        <a:solidFill>
                          <a:schemeClr val="lt1"/>
                        </a:solidFill>
                        <a:latin typeface="Calibri"/>
                        <a:ea typeface="Calibri"/>
                        <a:cs typeface="Calibri"/>
                        <a:sym typeface="Calibri"/>
                      </a:endParaRPr>
                    </a:p>
                  </a:txBody>
                  <a:tcPr marT="155250" marB="155250" marR="155250" marL="15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05356"/>
                    </a:solidFill>
                  </a:tcPr>
                </a:tc>
              </a:tr>
              <a:tr h="851000">
                <a:tc>
                  <a:txBody>
                    <a:bodyPr/>
                    <a:lstStyle/>
                    <a:p>
                      <a:pPr indent="0" lvl="0" marL="0" marR="0" rtl="0" algn="l">
                        <a:lnSpc>
                          <a:spcPct val="115000"/>
                        </a:lnSpc>
                        <a:spcBef>
                          <a:spcPts val="0"/>
                        </a:spcBef>
                        <a:spcAft>
                          <a:spcPts val="0"/>
                        </a:spcAft>
                        <a:buNone/>
                      </a:pPr>
                      <a:r>
                        <a:rPr b="1" lang="en-US" sz="1500" u="none" cap="none" strike="noStrike">
                          <a:solidFill>
                            <a:schemeClr val="dk1"/>
                          </a:solidFill>
                        </a:rPr>
                        <a:t>1. The student manager chooses the item he or she wants to refill</a:t>
                      </a:r>
                      <a:endParaRPr b="1" sz="1500" u="none" cap="none" strike="noStrike">
                        <a:solidFill>
                          <a:schemeClr val="dk1"/>
                        </a:solidFill>
                        <a:latin typeface="Calibri"/>
                        <a:ea typeface="Calibri"/>
                        <a:cs typeface="Calibri"/>
                        <a:sym typeface="Calibri"/>
                      </a:endParaRPr>
                    </a:p>
                  </a:txBody>
                  <a:tcPr marT="155250" marB="155250" marR="155250" marL="15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500" u="none" cap="none" strike="noStrike">
                          <a:solidFill>
                            <a:schemeClr val="dk1"/>
                          </a:solidFill>
                        </a:rPr>
                        <a:t>1. The system displays the information of that item on the screen</a:t>
                      </a:r>
                      <a:endParaRPr sz="1500" u="none" cap="none" strike="noStrike">
                        <a:solidFill>
                          <a:schemeClr val="dk1"/>
                        </a:solidFill>
                        <a:latin typeface="Calibri"/>
                        <a:ea typeface="Calibri"/>
                        <a:cs typeface="Calibri"/>
                        <a:sym typeface="Calibri"/>
                      </a:endParaRPr>
                    </a:p>
                  </a:txBody>
                  <a:tcPr marT="155250" marB="155250" marR="155250" marL="15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66750">
                <a:tc>
                  <a:txBody>
                    <a:bodyPr/>
                    <a:lstStyle/>
                    <a:p>
                      <a:pPr indent="0" lvl="0" marL="0" marR="0" rtl="0" algn="l">
                        <a:lnSpc>
                          <a:spcPct val="115000"/>
                        </a:lnSpc>
                        <a:spcBef>
                          <a:spcPts val="0"/>
                        </a:spcBef>
                        <a:spcAft>
                          <a:spcPts val="0"/>
                        </a:spcAft>
                        <a:buNone/>
                      </a:pPr>
                      <a:r>
                        <a:rPr b="1" lang="en-US" sz="1500" u="none" cap="none" strike="noStrike">
                          <a:solidFill>
                            <a:schemeClr val="dk1"/>
                          </a:solidFill>
                        </a:rPr>
                        <a:t>2. The student manager chooses the amount of item he or she wants to refill</a:t>
                      </a:r>
                      <a:endParaRPr b="1" sz="1500" u="none" cap="none" strike="noStrike">
                        <a:solidFill>
                          <a:schemeClr val="dk1"/>
                        </a:solidFill>
                        <a:latin typeface="Calibri"/>
                        <a:ea typeface="Calibri"/>
                        <a:cs typeface="Calibri"/>
                        <a:sym typeface="Calibri"/>
                      </a:endParaRPr>
                    </a:p>
                  </a:txBody>
                  <a:tcPr marT="155250" marB="155250" marR="155250" marL="15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c>
                  <a:txBody>
                    <a:bodyPr/>
                    <a:lstStyle/>
                    <a:p>
                      <a:pPr indent="0" lvl="0" marL="0" marR="0" rtl="0" algn="l">
                        <a:lnSpc>
                          <a:spcPct val="115000"/>
                        </a:lnSpc>
                        <a:spcBef>
                          <a:spcPts val="0"/>
                        </a:spcBef>
                        <a:spcAft>
                          <a:spcPts val="0"/>
                        </a:spcAft>
                        <a:buNone/>
                      </a:pPr>
                      <a:r>
                        <a:rPr lang="en-US" sz="1500" u="none" cap="none" strike="noStrike">
                          <a:solidFill>
                            <a:schemeClr val="dk1"/>
                          </a:solidFill>
                        </a:rPr>
                        <a:t>2. If the input amount is small than the remaining amount in the storage, tells the manager to sign then allows he or she to take the item. If the input amount is bigger, return an error</a:t>
                      </a:r>
                      <a:endParaRPr sz="1500" u="none" cap="none" strike="noStrike">
                        <a:solidFill>
                          <a:schemeClr val="dk1"/>
                        </a:solidFill>
                        <a:latin typeface="Calibri"/>
                        <a:ea typeface="Calibri"/>
                        <a:cs typeface="Calibri"/>
                        <a:sym typeface="Calibri"/>
                      </a:endParaRPr>
                    </a:p>
                  </a:txBody>
                  <a:tcPr marT="155250" marB="155250" marR="155250" marL="15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745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IV. DOMAIN CLASSES WITH ATTRIBUTES</a:t>
            </a:r>
            <a:endParaRPr/>
          </a:p>
          <a:p>
            <a:pPr indent="0" lvl="0" marL="0" rtl="0" algn="l">
              <a:lnSpc>
                <a:spcPct val="90000"/>
              </a:lnSpc>
              <a:spcBef>
                <a:spcPts val="0"/>
              </a:spcBef>
              <a:spcAft>
                <a:spcPts val="0"/>
              </a:spcAft>
              <a:buClr>
                <a:schemeClr val="dk1"/>
              </a:buClr>
              <a:buSzPts val="3200"/>
              <a:buFont typeface="Gill Sans"/>
              <a:buNone/>
            </a:pPr>
            <a:r>
              <a:t/>
            </a:r>
            <a:endParaRPr/>
          </a:p>
        </p:txBody>
      </p:sp>
      <p:graphicFrame>
        <p:nvGraphicFramePr>
          <p:cNvPr id="220" name="Google Shape;220;p16"/>
          <p:cNvGraphicFramePr/>
          <p:nvPr/>
        </p:nvGraphicFramePr>
        <p:xfrm>
          <a:off x="1450974" y="2016120"/>
          <a:ext cx="3000000" cy="3000000"/>
        </p:xfrm>
        <a:graphic>
          <a:graphicData uri="http://schemas.openxmlformats.org/drawingml/2006/table">
            <a:tbl>
              <a:tblPr bandRow="1" firstRow="1">
                <a:noFill/>
                <a:tableStyleId>{BCFF0E6E-77D9-4CA3-9E2C-9A4195E6FE82}</a:tableStyleId>
              </a:tblPr>
              <a:tblGrid>
                <a:gridCol w="2017775"/>
              </a:tblGrid>
              <a:tr h="369275">
                <a:tc>
                  <a:txBody>
                    <a:bodyPr/>
                    <a:lstStyle/>
                    <a:p>
                      <a:pPr indent="0" lvl="0" marL="0" marR="0" rtl="0" algn="l">
                        <a:spcBef>
                          <a:spcPts val="0"/>
                        </a:spcBef>
                        <a:spcAft>
                          <a:spcPts val="0"/>
                        </a:spcAft>
                        <a:buNone/>
                      </a:pPr>
                      <a:r>
                        <a:rPr lang="en-US" sz="1800" u="none" cap="none" strike="noStrike"/>
                        <a:t>Position</a:t>
                      </a:r>
                      <a:endParaRPr/>
                    </a:p>
                  </a:txBody>
                  <a:tcPr marT="45725" marB="45725" marR="91450" marL="91450"/>
                </a:tc>
              </a:tr>
              <a:tr h="1410650">
                <a:tc>
                  <a:txBody>
                    <a:bodyPr/>
                    <a:lstStyle/>
                    <a:p>
                      <a:pPr indent="0" lvl="0" marL="0" marR="0" rtl="0" algn="l">
                        <a:spcBef>
                          <a:spcPts val="0"/>
                        </a:spcBef>
                        <a:spcAft>
                          <a:spcPts val="0"/>
                        </a:spcAft>
                        <a:buNone/>
                      </a:pPr>
                      <a:r>
                        <a:rPr lang="en-US" sz="1800"/>
                        <a:t>+Title</a:t>
                      </a:r>
                      <a:endParaRPr/>
                    </a:p>
                    <a:p>
                      <a:pPr indent="0" lvl="0" marL="0" marR="0" rtl="0" algn="l">
                        <a:spcBef>
                          <a:spcPts val="0"/>
                        </a:spcBef>
                        <a:spcAft>
                          <a:spcPts val="0"/>
                        </a:spcAft>
                        <a:buNone/>
                      </a:pPr>
                      <a:r>
                        <a:rPr lang="en-US" sz="1800"/>
                        <a:t>+MaxNumWorker</a:t>
                      </a:r>
                      <a:endParaRPr sz="1800"/>
                    </a:p>
                    <a:p>
                      <a:pPr indent="0" lvl="0" marL="0" marR="0" rtl="0" algn="l">
                        <a:spcBef>
                          <a:spcPts val="0"/>
                        </a:spcBef>
                        <a:spcAft>
                          <a:spcPts val="0"/>
                        </a:spcAft>
                        <a:buNone/>
                      </a:pPr>
                      <a:r>
                        <a:rPr lang="en-US" sz="1800"/>
                        <a:t>+CurrentWorker</a:t>
                      </a:r>
                      <a:endParaRPr sz="1800"/>
                    </a:p>
                    <a:p>
                      <a:pPr indent="0" lvl="0" marL="0" marR="0" rtl="0" algn="l">
                        <a:spcBef>
                          <a:spcPts val="0"/>
                        </a:spcBef>
                        <a:spcAft>
                          <a:spcPts val="0"/>
                        </a:spcAft>
                        <a:buNone/>
                      </a:pPr>
                      <a:r>
                        <a:rPr lang="en-US" sz="1800"/>
                        <a:t>+Place</a:t>
                      </a:r>
                      <a:endParaRPr/>
                    </a:p>
                  </a:txBody>
                  <a:tcPr marT="45725" marB="45725" marR="91450" marL="91450"/>
                </a:tc>
              </a:tr>
            </a:tbl>
          </a:graphicData>
        </a:graphic>
      </p:graphicFrame>
      <p:graphicFrame>
        <p:nvGraphicFramePr>
          <p:cNvPr id="221" name="Google Shape;221;p16"/>
          <p:cNvGraphicFramePr/>
          <p:nvPr/>
        </p:nvGraphicFramePr>
        <p:xfrm>
          <a:off x="3662018" y="2016122"/>
          <a:ext cx="3000000" cy="3000000"/>
        </p:xfrm>
        <a:graphic>
          <a:graphicData uri="http://schemas.openxmlformats.org/drawingml/2006/table">
            <a:tbl>
              <a:tblPr bandRow="1" firstRow="1">
                <a:noFill/>
                <a:tableStyleId>{BCFF0E6E-77D9-4CA3-9E2C-9A4195E6FE82}</a:tableStyleId>
              </a:tblPr>
              <a:tblGrid>
                <a:gridCol w="2017775"/>
              </a:tblGrid>
              <a:tr h="430475">
                <a:tc>
                  <a:txBody>
                    <a:bodyPr/>
                    <a:lstStyle/>
                    <a:p>
                      <a:pPr indent="0" lvl="0" marL="0" marR="0" rtl="0" algn="l">
                        <a:spcBef>
                          <a:spcPts val="0"/>
                        </a:spcBef>
                        <a:spcAft>
                          <a:spcPts val="0"/>
                        </a:spcAft>
                        <a:buNone/>
                      </a:pPr>
                      <a:r>
                        <a:rPr lang="en-US" sz="1800"/>
                        <a:t>Information</a:t>
                      </a:r>
                      <a:endParaRPr/>
                    </a:p>
                  </a:txBody>
                  <a:tcPr marT="45725" marB="45725" marR="91450" marL="91450"/>
                </a:tc>
              </a:tr>
              <a:tr h="1349425">
                <a:tc>
                  <a:txBody>
                    <a:bodyPr/>
                    <a:lstStyle/>
                    <a:p>
                      <a:pPr indent="0" lvl="0" marL="0" marR="0" rtl="0" algn="l">
                        <a:spcBef>
                          <a:spcPts val="0"/>
                        </a:spcBef>
                        <a:spcAft>
                          <a:spcPts val="0"/>
                        </a:spcAft>
                        <a:buNone/>
                      </a:pPr>
                      <a:r>
                        <a:rPr lang="en-US" sz="1800"/>
                        <a:t>+FirstName</a:t>
                      </a:r>
                      <a:endParaRPr/>
                    </a:p>
                    <a:p>
                      <a:pPr indent="0" lvl="0" marL="0" marR="0" rtl="0" algn="l">
                        <a:spcBef>
                          <a:spcPts val="0"/>
                        </a:spcBef>
                        <a:spcAft>
                          <a:spcPts val="0"/>
                        </a:spcAft>
                        <a:buNone/>
                      </a:pPr>
                      <a:r>
                        <a:rPr lang="en-US" sz="1800"/>
                        <a:t>+LastName</a:t>
                      </a:r>
                      <a:endParaRPr sz="1800"/>
                    </a:p>
                    <a:p>
                      <a:pPr indent="0" lvl="0" marL="0" marR="0" rtl="0" algn="l">
                        <a:spcBef>
                          <a:spcPts val="0"/>
                        </a:spcBef>
                        <a:spcAft>
                          <a:spcPts val="0"/>
                        </a:spcAft>
                        <a:buNone/>
                      </a:pPr>
                      <a:r>
                        <a:rPr lang="en-US" sz="1800"/>
                        <a:t>+LutherID</a:t>
                      </a:r>
                      <a:endParaRPr sz="1800"/>
                    </a:p>
                    <a:p>
                      <a:pPr indent="0" lvl="0" marL="0" marR="0" rtl="0" algn="l">
                        <a:spcBef>
                          <a:spcPts val="0"/>
                        </a:spcBef>
                        <a:spcAft>
                          <a:spcPts val="0"/>
                        </a:spcAft>
                        <a:buNone/>
                      </a:pPr>
                      <a:r>
                        <a:rPr lang="en-US" sz="1800"/>
                        <a:t>+DOB</a:t>
                      </a:r>
                      <a:endParaRPr/>
                    </a:p>
                  </a:txBody>
                  <a:tcPr marT="45725" marB="45725" marR="91450" marL="91450"/>
                </a:tc>
              </a:tr>
            </a:tbl>
          </a:graphicData>
        </a:graphic>
      </p:graphicFrame>
      <p:graphicFrame>
        <p:nvGraphicFramePr>
          <p:cNvPr id="222" name="Google Shape;222;p16"/>
          <p:cNvGraphicFramePr/>
          <p:nvPr/>
        </p:nvGraphicFramePr>
        <p:xfrm>
          <a:off x="5873061" y="2016121"/>
          <a:ext cx="3000000" cy="3000000"/>
        </p:xfrm>
        <a:graphic>
          <a:graphicData uri="http://schemas.openxmlformats.org/drawingml/2006/table">
            <a:tbl>
              <a:tblPr bandRow="1" firstRow="1">
                <a:noFill/>
                <a:tableStyleId>{BCFF0E6E-77D9-4CA3-9E2C-9A4195E6FE82}</a:tableStyleId>
              </a:tblPr>
              <a:tblGrid>
                <a:gridCol w="2017775"/>
              </a:tblGrid>
              <a:tr h="438975">
                <a:tc>
                  <a:txBody>
                    <a:bodyPr/>
                    <a:lstStyle/>
                    <a:p>
                      <a:pPr indent="0" lvl="0" marL="0" marR="0" rtl="0" algn="l">
                        <a:spcBef>
                          <a:spcPts val="0"/>
                        </a:spcBef>
                        <a:spcAft>
                          <a:spcPts val="0"/>
                        </a:spcAft>
                        <a:buNone/>
                      </a:pPr>
                      <a:r>
                        <a:rPr lang="en-US" sz="1800"/>
                        <a:t>Supplier</a:t>
                      </a:r>
                      <a:endParaRPr/>
                    </a:p>
                  </a:txBody>
                  <a:tcPr marT="45725" marB="45725" marR="91450" marL="91450"/>
                </a:tc>
              </a:tr>
              <a:tr h="1340925">
                <a:tc>
                  <a:txBody>
                    <a:bodyPr/>
                    <a:lstStyle/>
                    <a:p>
                      <a:pPr indent="0" lvl="0" marL="0" marR="0" rtl="0" algn="l">
                        <a:spcBef>
                          <a:spcPts val="0"/>
                        </a:spcBef>
                        <a:spcAft>
                          <a:spcPts val="0"/>
                        </a:spcAft>
                        <a:buNone/>
                      </a:pPr>
                      <a:r>
                        <a:rPr lang="en-US" sz="1800"/>
                        <a:t>+CompanyName</a:t>
                      </a:r>
                      <a:endParaRPr/>
                    </a:p>
                    <a:p>
                      <a:pPr indent="0" lvl="0" marL="0" marR="0" rtl="0" algn="l">
                        <a:spcBef>
                          <a:spcPts val="0"/>
                        </a:spcBef>
                        <a:spcAft>
                          <a:spcPts val="0"/>
                        </a:spcAft>
                        <a:buNone/>
                      </a:pPr>
                      <a:r>
                        <a:rPr lang="en-US" sz="1800"/>
                        <a:t>+Address</a:t>
                      </a:r>
                      <a:endParaRPr/>
                    </a:p>
                    <a:p>
                      <a:pPr indent="0" lvl="0" marL="0" marR="0" rtl="0" algn="l">
                        <a:spcBef>
                          <a:spcPts val="0"/>
                        </a:spcBef>
                        <a:spcAft>
                          <a:spcPts val="0"/>
                        </a:spcAft>
                        <a:buNone/>
                      </a:pPr>
                      <a:r>
                        <a:rPr lang="en-US" sz="1800"/>
                        <a:t>+PhoneNumber</a:t>
                      </a:r>
                      <a:endParaRPr sz="1800"/>
                    </a:p>
                    <a:p>
                      <a:pPr indent="0" lvl="0" marL="0" marR="0" rtl="0" algn="l">
                        <a:spcBef>
                          <a:spcPts val="0"/>
                        </a:spcBef>
                        <a:spcAft>
                          <a:spcPts val="0"/>
                        </a:spcAft>
                        <a:buNone/>
                      </a:pPr>
                      <a:r>
                        <a:rPr lang="en-US" sz="1800"/>
                        <a:t>+Product</a:t>
                      </a:r>
                      <a:endParaRPr/>
                    </a:p>
                  </a:txBody>
                  <a:tcPr marT="45725" marB="45725" marR="91450" marL="91450"/>
                </a:tc>
              </a:tr>
            </a:tbl>
          </a:graphicData>
        </a:graphic>
      </p:graphicFrame>
      <p:graphicFrame>
        <p:nvGraphicFramePr>
          <p:cNvPr id="223" name="Google Shape;223;p16"/>
          <p:cNvGraphicFramePr/>
          <p:nvPr/>
        </p:nvGraphicFramePr>
        <p:xfrm>
          <a:off x="8084104" y="2016121"/>
          <a:ext cx="3000000" cy="3000000"/>
        </p:xfrm>
        <a:graphic>
          <a:graphicData uri="http://schemas.openxmlformats.org/drawingml/2006/table">
            <a:tbl>
              <a:tblPr bandRow="1" firstRow="1">
                <a:noFill/>
                <a:tableStyleId>{BCFF0E6E-77D9-4CA3-9E2C-9A4195E6FE82}</a:tableStyleId>
              </a:tblPr>
              <a:tblGrid>
                <a:gridCol w="2017775"/>
              </a:tblGrid>
              <a:tr h="369275">
                <a:tc>
                  <a:txBody>
                    <a:bodyPr/>
                    <a:lstStyle/>
                    <a:p>
                      <a:pPr indent="0" lvl="0" marL="0" marR="0" rtl="0" algn="l">
                        <a:spcBef>
                          <a:spcPts val="0"/>
                        </a:spcBef>
                        <a:spcAft>
                          <a:spcPts val="0"/>
                        </a:spcAft>
                        <a:buNone/>
                      </a:pPr>
                      <a:r>
                        <a:rPr lang="en-US" sz="1800"/>
                        <a:t>Place</a:t>
                      </a:r>
                      <a:endParaRPr/>
                    </a:p>
                  </a:txBody>
                  <a:tcPr marT="45725" marB="45725" marR="91450" marL="91450"/>
                </a:tc>
              </a:tr>
              <a:tr h="1410650">
                <a:tc>
                  <a:txBody>
                    <a:bodyPr/>
                    <a:lstStyle/>
                    <a:p>
                      <a:pPr indent="0" lvl="0" marL="0" marR="0" rtl="0" algn="l">
                        <a:spcBef>
                          <a:spcPts val="0"/>
                        </a:spcBef>
                        <a:spcAft>
                          <a:spcPts val="0"/>
                        </a:spcAft>
                        <a:buNone/>
                      </a:pPr>
                      <a:r>
                        <a:rPr lang="en-US" sz="1800"/>
                        <a:t>+Workers</a:t>
                      </a:r>
                      <a:endParaRPr/>
                    </a:p>
                    <a:p>
                      <a:pPr indent="0" lvl="0" marL="0" marR="0" rtl="0" algn="l">
                        <a:spcBef>
                          <a:spcPts val="0"/>
                        </a:spcBef>
                        <a:spcAft>
                          <a:spcPts val="0"/>
                        </a:spcAft>
                        <a:buNone/>
                      </a:pPr>
                      <a:r>
                        <a:rPr lang="en-US" sz="1800"/>
                        <a:t>+Managers</a:t>
                      </a:r>
                      <a:endParaRPr/>
                    </a:p>
                    <a:p>
                      <a:pPr indent="0" lvl="0" marL="0" marR="0" rtl="0" algn="l">
                        <a:spcBef>
                          <a:spcPts val="0"/>
                        </a:spcBef>
                        <a:spcAft>
                          <a:spcPts val="0"/>
                        </a:spcAft>
                        <a:buNone/>
                      </a:pPr>
                      <a:r>
                        <a:rPr lang="en-US" sz="1800"/>
                        <a:t>+Positions</a:t>
                      </a:r>
                      <a:endParaRPr/>
                    </a:p>
                    <a:p>
                      <a:pPr indent="0" lvl="0" marL="0" marR="0" rtl="0" algn="l">
                        <a:spcBef>
                          <a:spcPts val="0"/>
                        </a:spcBef>
                        <a:spcAft>
                          <a:spcPts val="0"/>
                        </a:spcAft>
                        <a:buNone/>
                      </a:pPr>
                      <a:r>
                        <a:rPr lang="en-US" sz="1800"/>
                        <a:t>+Name</a:t>
                      </a:r>
                      <a:endParaRPr/>
                    </a:p>
                  </a:txBody>
                  <a:tcPr marT="45725" marB="45725" marR="91450" marL="91450"/>
                </a:tc>
              </a:tr>
            </a:tbl>
          </a:graphicData>
        </a:graphic>
      </p:graphicFrame>
      <p:graphicFrame>
        <p:nvGraphicFramePr>
          <p:cNvPr id="224" name="Google Shape;224;p16"/>
          <p:cNvGraphicFramePr/>
          <p:nvPr/>
        </p:nvGraphicFramePr>
        <p:xfrm>
          <a:off x="1450975" y="3958403"/>
          <a:ext cx="3000000" cy="3000000"/>
        </p:xfrm>
        <a:graphic>
          <a:graphicData uri="http://schemas.openxmlformats.org/drawingml/2006/table">
            <a:tbl>
              <a:tblPr bandRow="1" firstRow="1">
                <a:noFill/>
                <a:tableStyleId>{BCFF0E6E-77D9-4CA3-9E2C-9A4195E6FE82}</a:tableStyleId>
              </a:tblPr>
              <a:tblGrid>
                <a:gridCol w="2017775"/>
              </a:tblGrid>
              <a:tr h="369275">
                <a:tc>
                  <a:txBody>
                    <a:bodyPr/>
                    <a:lstStyle/>
                    <a:p>
                      <a:pPr indent="0" lvl="0" marL="0" marR="0" rtl="0" algn="l">
                        <a:spcBef>
                          <a:spcPts val="0"/>
                        </a:spcBef>
                        <a:spcAft>
                          <a:spcPts val="0"/>
                        </a:spcAft>
                        <a:buNone/>
                      </a:pPr>
                      <a:r>
                        <a:rPr lang="en-US" sz="1800"/>
                        <a:t>Manager</a:t>
                      </a:r>
                      <a:endParaRPr/>
                    </a:p>
                  </a:txBody>
                  <a:tcPr marT="45725" marB="45725" marR="91450" marL="91450"/>
                </a:tc>
              </a:tr>
              <a:tr h="1410650">
                <a:tc>
                  <a:txBody>
                    <a:bodyPr/>
                    <a:lstStyle/>
                    <a:p>
                      <a:pPr indent="0" lvl="0" marL="0" marR="0" rtl="0" algn="l">
                        <a:spcBef>
                          <a:spcPts val="0"/>
                        </a:spcBef>
                        <a:spcAft>
                          <a:spcPts val="0"/>
                        </a:spcAft>
                        <a:buNone/>
                      </a:pPr>
                      <a:r>
                        <a:rPr lang="en-US" sz="1800"/>
                        <a:t>+Information</a:t>
                      </a:r>
                      <a:endParaRPr/>
                    </a:p>
                    <a:p>
                      <a:pPr indent="0" lvl="0" marL="0" marR="0" rtl="0" algn="l">
                        <a:spcBef>
                          <a:spcPts val="0"/>
                        </a:spcBef>
                        <a:spcAft>
                          <a:spcPts val="0"/>
                        </a:spcAft>
                        <a:buNone/>
                      </a:pPr>
                      <a:r>
                        <a:rPr lang="en-US" sz="1800"/>
                        <a:t>+PlaceInCharge</a:t>
                      </a:r>
                      <a:endParaRPr sz="1800"/>
                    </a:p>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25" name="Google Shape;225;p16"/>
          <p:cNvGraphicFramePr/>
          <p:nvPr/>
        </p:nvGraphicFramePr>
        <p:xfrm>
          <a:off x="3662017" y="3958403"/>
          <a:ext cx="3000000" cy="3000000"/>
        </p:xfrm>
        <a:graphic>
          <a:graphicData uri="http://schemas.openxmlformats.org/drawingml/2006/table">
            <a:tbl>
              <a:tblPr bandRow="1" firstRow="1">
                <a:noFill/>
                <a:tableStyleId>{BCFF0E6E-77D9-4CA3-9E2C-9A4195E6FE82}</a:tableStyleId>
              </a:tblPr>
              <a:tblGrid>
                <a:gridCol w="2569825"/>
              </a:tblGrid>
              <a:tr h="369275">
                <a:tc>
                  <a:txBody>
                    <a:bodyPr/>
                    <a:lstStyle/>
                    <a:p>
                      <a:pPr indent="0" lvl="0" marL="0" marR="0" rtl="0" algn="l">
                        <a:spcBef>
                          <a:spcPts val="0"/>
                        </a:spcBef>
                        <a:spcAft>
                          <a:spcPts val="0"/>
                        </a:spcAft>
                        <a:buNone/>
                      </a:pPr>
                      <a:r>
                        <a:rPr lang="en-US" sz="1800"/>
                        <a:t>StudentWorker</a:t>
                      </a:r>
                      <a:endParaRPr sz="1800"/>
                    </a:p>
                  </a:txBody>
                  <a:tcPr marT="45725" marB="45725" marR="91450" marL="91450"/>
                </a:tc>
              </a:tr>
              <a:tr h="1410650">
                <a:tc>
                  <a:txBody>
                    <a:bodyPr/>
                    <a:lstStyle/>
                    <a:p>
                      <a:pPr indent="0" lvl="0" marL="0" marR="0" rtl="0" algn="l">
                        <a:spcBef>
                          <a:spcPts val="0"/>
                        </a:spcBef>
                        <a:spcAft>
                          <a:spcPts val="0"/>
                        </a:spcAft>
                        <a:buNone/>
                      </a:pPr>
                      <a:r>
                        <a:rPr lang="en-US" sz="1800"/>
                        <a:t>+Information</a:t>
                      </a:r>
                      <a:endParaRPr/>
                    </a:p>
                    <a:p>
                      <a:pPr indent="0" lvl="0" marL="0" marR="0" rtl="0" algn="l">
                        <a:spcBef>
                          <a:spcPts val="0"/>
                        </a:spcBef>
                        <a:spcAft>
                          <a:spcPts val="0"/>
                        </a:spcAft>
                        <a:buNone/>
                      </a:pPr>
                      <a:r>
                        <a:rPr lang="en-US" sz="1800"/>
                        <a:t>+NumOfWarnings</a:t>
                      </a:r>
                      <a:endParaRPr sz="1800"/>
                    </a:p>
                    <a:p>
                      <a:pPr indent="0" lvl="0" marL="0" marR="0" rtl="0" algn="l">
                        <a:spcBef>
                          <a:spcPts val="0"/>
                        </a:spcBef>
                        <a:spcAft>
                          <a:spcPts val="0"/>
                        </a:spcAft>
                        <a:buNone/>
                      </a:pPr>
                      <a:r>
                        <a:rPr lang="en-US" sz="1800"/>
                        <a:t>+Shift</a:t>
                      </a:r>
                      <a:endParaRPr/>
                    </a:p>
                    <a:p>
                      <a:pPr indent="0" lvl="0" marL="0" marR="0" rtl="0" algn="l">
                        <a:spcBef>
                          <a:spcPts val="0"/>
                        </a:spcBef>
                        <a:spcAft>
                          <a:spcPts val="0"/>
                        </a:spcAft>
                        <a:buNone/>
                      </a:pPr>
                      <a:r>
                        <a:rPr lang="en-US" sz="1800"/>
                        <a:t>+TotalWorking Time</a:t>
                      </a:r>
                      <a:endParaRPr/>
                    </a:p>
                    <a:p>
                      <a:pPr indent="0" lvl="0" marL="0" marR="0" rtl="0" algn="l">
                        <a:spcBef>
                          <a:spcPts val="0"/>
                        </a:spcBef>
                        <a:spcAft>
                          <a:spcPts val="0"/>
                        </a:spcAft>
                        <a:buNone/>
                      </a:pPr>
                      <a:r>
                        <a:rPr lang="en-US" sz="1800"/>
                        <a:t>+Status</a:t>
                      </a:r>
                      <a:endParaRPr/>
                    </a:p>
                  </a:txBody>
                  <a:tcPr marT="45725" marB="45725" marR="91450" marL="91450"/>
                </a:tc>
              </a:tr>
            </a:tbl>
          </a:graphicData>
        </a:graphic>
      </p:graphicFrame>
      <p:graphicFrame>
        <p:nvGraphicFramePr>
          <p:cNvPr id="226" name="Google Shape;226;p16"/>
          <p:cNvGraphicFramePr/>
          <p:nvPr/>
        </p:nvGraphicFramePr>
        <p:xfrm>
          <a:off x="6425096" y="3958397"/>
          <a:ext cx="3000000" cy="3000000"/>
        </p:xfrm>
        <a:graphic>
          <a:graphicData uri="http://schemas.openxmlformats.org/drawingml/2006/table">
            <a:tbl>
              <a:tblPr bandRow="1" firstRow="1">
                <a:noFill/>
                <a:tableStyleId>{BCFF0E6E-77D9-4CA3-9E2C-9A4195E6FE82}</a:tableStyleId>
              </a:tblPr>
              <a:tblGrid>
                <a:gridCol w="2376425"/>
              </a:tblGrid>
              <a:tr h="369275">
                <a:tc>
                  <a:txBody>
                    <a:bodyPr/>
                    <a:lstStyle/>
                    <a:p>
                      <a:pPr indent="0" lvl="0" marL="0" marR="0" rtl="0" algn="l">
                        <a:spcBef>
                          <a:spcPts val="0"/>
                        </a:spcBef>
                        <a:spcAft>
                          <a:spcPts val="0"/>
                        </a:spcAft>
                        <a:buNone/>
                      </a:pPr>
                      <a:r>
                        <a:rPr lang="en-US" sz="1800"/>
                        <a:t>StudentManager</a:t>
                      </a:r>
                      <a:endParaRPr sz="1800"/>
                    </a:p>
                  </a:txBody>
                  <a:tcPr marT="45725" marB="45725" marR="91450" marL="91450"/>
                </a:tc>
              </a:tr>
              <a:tr h="1410650">
                <a:tc>
                  <a:txBody>
                    <a:bodyPr/>
                    <a:lstStyle/>
                    <a:p>
                      <a:pPr indent="0" lvl="0" marL="0" marR="0" rtl="0" algn="l">
                        <a:spcBef>
                          <a:spcPts val="0"/>
                        </a:spcBef>
                        <a:spcAft>
                          <a:spcPts val="0"/>
                        </a:spcAft>
                        <a:buNone/>
                      </a:pPr>
                      <a:r>
                        <a:rPr lang="en-US" sz="1800"/>
                        <a:t>+Information</a:t>
                      </a:r>
                      <a:endParaRPr/>
                    </a:p>
                    <a:p>
                      <a:pPr indent="0" lvl="0" marL="0" marR="0" rtl="0" algn="l">
                        <a:spcBef>
                          <a:spcPts val="0"/>
                        </a:spcBef>
                        <a:spcAft>
                          <a:spcPts val="0"/>
                        </a:spcAft>
                        <a:buNone/>
                      </a:pPr>
                      <a:r>
                        <a:rPr lang="en-US" sz="1800"/>
                        <a:t>+NumOfWarnings</a:t>
                      </a:r>
                      <a:endParaRPr sz="1800"/>
                    </a:p>
                    <a:p>
                      <a:pPr indent="0" lvl="0" marL="0" marR="0" rtl="0" algn="l">
                        <a:spcBef>
                          <a:spcPts val="0"/>
                        </a:spcBef>
                        <a:spcAft>
                          <a:spcPts val="0"/>
                        </a:spcAft>
                        <a:buNone/>
                      </a:pPr>
                      <a:r>
                        <a:rPr lang="en-US" sz="1800"/>
                        <a:t>+Shift</a:t>
                      </a:r>
                      <a:endParaRPr/>
                    </a:p>
                    <a:p>
                      <a:pPr indent="0" lvl="0" marL="0" marR="0" rtl="0" algn="l">
                        <a:spcBef>
                          <a:spcPts val="0"/>
                        </a:spcBef>
                        <a:spcAft>
                          <a:spcPts val="0"/>
                        </a:spcAft>
                        <a:buNone/>
                      </a:pPr>
                      <a:r>
                        <a:rPr lang="en-US" sz="1800"/>
                        <a:t>+TotalWorkingTime</a:t>
                      </a:r>
                      <a:endParaRPr sz="1800"/>
                    </a:p>
                    <a:p>
                      <a:pPr indent="0" lvl="0" marL="0" marR="0" rtl="0" algn="l">
                        <a:spcBef>
                          <a:spcPts val="0"/>
                        </a:spcBef>
                        <a:spcAft>
                          <a:spcPts val="0"/>
                        </a:spcAft>
                        <a:buNone/>
                      </a:pPr>
                      <a:r>
                        <a:rPr lang="en-US" sz="1800"/>
                        <a:t>+Employer</a:t>
                      </a:r>
                      <a:endParaRPr/>
                    </a:p>
                    <a:p>
                      <a:pPr indent="0" lvl="0" marL="0" marR="0" rtl="0" algn="l">
                        <a:spcBef>
                          <a:spcPts val="0"/>
                        </a:spcBef>
                        <a:spcAft>
                          <a:spcPts val="0"/>
                        </a:spcAft>
                        <a:buNone/>
                      </a:pPr>
                      <a:r>
                        <a:rPr lang="en-US" sz="1800"/>
                        <a:t>+Status</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CONTINUE</a:t>
            </a:r>
            <a:endParaRPr/>
          </a:p>
        </p:txBody>
      </p:sp>
      <p:graphicFrame>
        <p:nvGraphicFramePr>
          <p:cNvPr id="232" name="Google Shape;232;p17"/>
          <p:cNvGraphicFramePr/>
          <p:nvPr/>
        </p:nvGraphicFramePr>
        <p:xfrm>
          <a:off x="1450976" y="2016125"/>
          <a:ext cx="3000000" cy="3000000"/>
        </p:xfrm>
        <a:graphic>
          <a:graphicData uri="http://schemas.openxmlformats.org/drawingml/2006/table">
            <a:tbl>
              <a:tblPr bandRow="1" firstRow="1">
                <a:noFill/>
                <a:tableStyleId>{BCFF0E6E-77D9-4CA3-9E2C-9A4195E6FE82}</a:tableStyleId>
              </a:tblPr>
              <a:tblGrid>
                <a:gridCol w="2450175"/>
              </a:tblGrid>
              <a:tr h="422500">
                <a:tc>
                  <a:txBody>
                    <a:bodyPr/>
                    <a:lstStyle/>
                    <a:p>
                      <a:pPr indent="0" lvl="0" marL="0" marR="0" rtl="0" algn="l">
                        <a:spcBef>
                          <a:spcPts val="0"/>
                        </a:spcBef>
                        <a:spcAft>
                          <a:spcPts val="0"/>
                        </a:spcAft>
                        <a:buNone/>
                      </a:pPr>
                      <a:r>
                        <a:rPr lang="en-US" sz="1800"/>
                        <a:t>Item</a:t>
                      </a:r>
                      <a:endParaRPr/>
                    </a:p>
                  </a:txBody>
                  <a:tcPr marT="45725" marB="45725" marR="91450" marL="91450"/>
                </a:tc>
              </a:tr>
              <a:tr h="1948500">
                <a:tc>
                  <a:txBody>
                    <a:bodyPr/>
                    <a:lstStyle/>
                    <a:p>
                      <a:pPr indent="0" lvl="0" marL="0" marR="0" rtl="0" algn="l">
                        <a:spcBef>
                          <a:spcPts val="0"/>
                        </a:spcBef>
                        <a:spcAft>
                          <a:spcPts val="0"/>
                        </a:spcAft>
                        <a:buNone/>
                      </a:pPr>
                      <a:r>
                        <a:rPr lang="en-US" sz="1800"/>
                        <a:t>+Name</a:t>
                      </a:r>
                      <a:endParaRPr/>
                    </a:p>
                    <a:p>
                      <a:pPr indent="0" lvl="0" marL="0" marR="0" rtl="0" algn="l">
                        <a:spcBef>
                          <a:spcPts val="0"/>
                        </a:spcBef>
                        <a:spcAft>
                          <a:spcPts val="0"/>
                        </a:spcAft>
                        <a:buNone/>
                      </a:pPr>
                      <a:r>
                        <a:rPr lang="en-US" sz="1800"/>
                        <a:t>+Supplier</a:t>
                      </a:r>
                      <a:endParaRPr/>
                    </a:p>
                    <a:p>
                      <a:pPr indent="0" lvl="0" marL="0" marR="0" rtl="0" algn="l">
                        <a:spcBef>
                          <a:spcPts val="0"/>
                        </a:spcBef>
                        <a:spcAft>
                          <a:spcPts val="0"/>
                        </a:spcAft>
                        <a:buNone/>
                      </a:pPr>
                      <a:r>
                        <a:rPr lang="en-US" sz="1800"/>
                        <a:t>+ProductDetail</a:t>
                      </a:r>
                      <a:endParaRPr sz="1800"/>
                    </a:p>
                    <a:p>
                      <a:pPr indent="0" lvl="0" marL="0" marR="0" rtl="0" algn="l">
                        <a:spcBef>
                          <a:spcPts val="0"/>
                        </a:spcBef>
                        <a:spcAft>
                          <a:spcPts val="0"/>
                        </a:spcAft>
                        <a:buNone/>
                      </a:pPr>
                      <a:r>
                        <a:rPr lang="en-US" sz="1800"/>
                        <a:t>+Amount</a:t>
                      </a:r>
                      <a:endParaRPr/>
                    </a:p>
                    <a:p>
                      <a:pPr indent="0" lvl="0" marL="0" marR="0" rtl="0" algn="l">
                        <a:spcBef>
                          <a:spcPts val="0"/>
                        </a:spcBef>
                        <a:spcAft>
                          <a:spcPts val="0"/>
                        </a:spcAft>
                        <a:buNone/>
                      </a:pPr>
                      <a:r>
                        <a:rPr lang="en-US" sz="1800"/>
                        <a:t>+LastOrderAmount</a:t>
                      </a:r>
                      <a:endParaRPr sz="1800"/>
                    </a:p>
                  </a:txBody>
                  <a:tcPr marT="45725" marB="45725" marR="91450" marL="91450"/>
                </a:tc>
              </a:tr>
            </a:tbl>
          </a:graphicData>
        </a:graphic>
      </p:graphicFrame>
      <p:graphicFrame>
        <p:nvGraphicFramePr>
          <p:cNvPr id="233" name="Google Shape;233;p17"/>
          <p:cNvGraphicFramePr/>
          <p:nvPr/>
        </p:nvGraphicFramePr>
        <p:xfrm>
          <a:off x="4952863" y="2016125"/>
          <a:ext cx="3000000" cy="3000000"/>
        </p:xfrm>
        <a:graphic>
          <a:graphicData uri="http://schemas.openxmlformats.org/drawingml/2006/table">
            <a:tbl>
              <a:tblPr bandRow="1" firstRow="1">
                <a:noFill/>
                <a:tableStyleId>{BCFF0E6E-77D9-4CA3-9E2C-9A4195E6FE82}</a:tableStyleId>
              </a:tblPr>
              <a:tblGrid>
                <a:gridCol w="2117175"/>
              </a:tblGrid>
              <a:tr h="379200">
                <a:tc>
                  <a:txBody>
                    <a:bodyPr/>
                    <a:lstStyle/>
                    <a:p>
                      <a:pPr indent="0" lvl="0" marL="0" marR="0" rtl="0" algn="l">
                        <a:spcBef>
                          <a:spcPts val="0"/>
                        </a:spcBef>
                        <a:spcAft>
                          <a:spcPts val="0"/>
                        </a:spcAft>
                        <a:buNone/>
                      </a:pPr>
                      <a:r>
                        <a:rPr lang="en-US" sz="1800"/>
                        <a:t>Student</a:t>
                      </a:r>
                      <a:endParaRPr/>
                    </a:p>
                  </a:txBody>
                  <a:tcPr marT="45725" marB="45725" marR="91450" marL="91450"/>
                </a:tc>
              </a:tr>
              <a:tr h="666675">
                <a:tc>
                  <a:txBody>
                    <a:bodyPr/>
                    <a:lstStyle/>
                    <a:p>
                      <a:pPr indent="0" lvl="0" marL="0" marR="0" rtl="0" algn="l">
                        <a:spcBef>
                          <a:spcPts val="0"/>
                        </a:spcBef>
                        <a:spcAft>
                          <a:spcPts val="0"/>
                        </a:spcAft>
                        <a:buNone/>
                      </a:pPr>
                      <a:r>
                        <a:rPr lang="en-US" sz="1800"/>
                        <a:t>+Information</a:t>
                      </a:r>
                      <a:endParaRPr/>
                    </a:p>
                    <a:p>
                      <a:pPr indent="0" lvl="0" marL="0" marR="0" rtl="0" algn="l">
                        <a:spcBef>
                          <a:spcPts val="0"/>
                        </a:spcBef>
                        <a:spcAft>
                          <a:spcPts val="0"/>
                        </a:spcAft>
                        <a:buNone/>
                      </a:pPr>
                      <a:r>
                        <a:rPr lang="en-US" sz="1800"/>
                        <a:t>+Board</a:t>
                      </a:r>
                      <a:endParaRPr/>
                    </a:p>
                    <a:p>
                      <a:pPr indent="0" lvl="0" marL="0" marR="0" rtl="0" algn="l">
                        <a:spcBef>
                          <a:spcPts val="0"/>
                        </a:spcBef>
                        <a:spcAft>
                          <a:spcPts val="0"/>
                        </a:spcAft>
                        <a:buNone/>
                      </a:pPr>
                      <a:r>
                        <a:rPr lang="en-US" sz="1800"/>
                        <a:t>+DiningDollar</a:t>
                      </a:r>
                      <a:endParaRPr sz="1800"/>
                    </a:p>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34" name="Google Shape;234;p17"/>
          <p:cNvGraphicFramePr/>
          <p:nvPr/>
        </p:nvGraphicFramePr>
        <p:xfrm>
          <a:off x="8736496" y="2016125"/>
          <a:ext cx="3000000" cy="3000000"/>
        </p:xfrm>
        <a:graphic>
          <a:graphicData uri="http://schemas.openxmlformats.org/drawingml/2006/table">
            <a:tbl>
              <a:tblPr bandRow="1" firstRow="1">
                <a:noFill/>
                <a:tableStyleId>{BCFF0E6E-77D9-4CA3-9E2C-9A4195E6FE82}</a:tableStyleId>
              </a:tblPr>
              <a:tblGrid>
                <a:gridCol w="2110400"/>
              </a:tblGrid>
              <a:tr h="379200">
                <a:tc>
                  <a:txBody>
                    <a:bodyPr/>
                    <a:lstStyle/>
                    <a:p>
                      <a:pPr indent="0" lvl="0" marL="0" marR="0" rtl="0" algn="l">
                        <a:spcBef>
                          <a:spcPts val="0"/>
                        </a:spcBef>
                        <a:spcAft>
                          <a:spcPts val="0"/>
                        </a:spcAft>
                        <a:buNone/>
                      </a:pPr>
                      <a:r>
                        <a:rPr lang="en-US" sz="1800"/>
                        <a:t>DailyRecord</a:t>
                      </a:r>
                      <a:endParaRPr sz="1800"/>
                    </a:p>
                  </a:txBody>
                  <a:tcPr marT="45725" marB="45725" marR="91450" marL="91450"/>
                </a:tc>
              </a:tr>
              <a:tr h="666675">
                <a:tc>
                  <a:txBody>
                    <a:bodyPr/>
                    <a:lstStyle/>
                    <a:p>
                      <a:pPr indent="0" lvl="0" marL="0" marR="0" rtl="0" algn="l">
                        <a:spcBef>
                          <a:spcPts val="0"/>
                        </a:spcBef>
                        <a:spcAft>
                          <a:spcPts val="0"/>
                        </a:spcAft>
                        <a:buNone/>
                      </a:pPr>
                      <a:r>
                        <a:rPr lang="en-US" sz="1800"/>
                        <a:t>+NoOfStudent</a:t>
                      </a:r>
                      <a:endParaRPr sz="1800"/>
                    </a:p>
                    <a:p>
                      <a:pPr indent="0" lvl="0" marL="0" marR="0" rtl="0" algn="l">
                        <a:spcBef>
                          <a:spcPts val="0"/>
                        </a:spcBef>
                        <a:spcAft>
                          <a:spcPts val="0"/>
                        </a:spcAft>
                        <a:buNone/>
                      </a:pPr>
                      <a:r>
                        <a:rPr lang="en-US" sz="1800"/>
                        <a:t>+NoOfGuest</a:t>
                      </a:r>
                      <a:endParaRPr sz="18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18"/>
          <p:cNvPicPr preferRelativeResize="0"/>
          <p:nvPr/>
        </p:nvPicPr>
        <p:blipFill rotWithShape="1">
          <a:blip r:embed="rId3">
            <a:alphaModFix/>
          </a:blip>
          <a:srcRect b="0" l="0" r="0" t="0"/>
          <a:stretch/>
        </p:blipFill>
        <p:spPr>
          <a:xfrm>
            <a:off x="0" y="890025"/>
            <a:ext cx="12192000" cy="5967974"/>
          </a:xfrm>
          <a:prstGeom prst="rect">
            <a:avLst/>
          </a:prstGeom>
          <a:noFill/>
          <a:ln>
            <a:noFill/>
          </a:ln>
        </p:spPr>
      </p:pic>
      <p:sp>
        <p:nvSpPr>
          <p:cNvPr id="240" name="Google Shape;240;p18"/>
          <p:cNvSpPr txBox="1"/>
          <p:nvPr/>
        </p:nvSpPr>
        <p:spPr>
          <a:xfrm>
            <a:off x="0" y="14125"/>
            <a:ext cx="12192000" cy="8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Gill Sans"/>
                <a:ea typeface="Gill Sans"/>
                <a:cs typeface="Gill Sans"/>
                <a:sym typeface="Gill Sans"/>
              </a:rPr>
              <a:t>CLASS DIAGRAM V2: WITH RELATIONSHIP</a:t>
            </a:r>
            <a:endParaRPr b="1" sz="3000">
              <a:latin typeface="Gill Sans"/>
              <a:ea typeface="Gill Sans"/>
              <a:cs typeface="Gill Sans"/>
              <a:sym typeface="Gill Sans"/>
            </a:endParaRPr>
          </a:p>
          <a:p>
            <a:pPr indent="0" lvl="0" marL="0" rtl="0" algn="ctr">
              <a:spcBef>
                <a:spcPts val="0"/>
              </a:spcBef>
              <a:spcAft>
                <a:spcPts val="0"/>
              </a:spcAft>
              <a:buNone/>
            </a:pPr>
            <a:r>
              <a:t/>
            </a:r>
            <a:endParaRPr b="1" sz="3000">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22"/>
          <p:cNvPicPr preferRelativeResize="0"/>
          <p:nvPr/>
        </p:nvPicPr>
        <p:blipFill rotWithShape="1">
          <a:blip r:embed="rId3">
            <a:alphaModFix/>
          </a:blip>
          <a:srcRect b="0" l="0" r="0" t="0"/>
          <a:stretch/>
        </p:blipFill>
        <p:spPr>
          <a:xfrm>
            <a:off x="0" y="1350000"/>
            <a:ext cx="12192001" cy="5508000"/>
          </a:xfrm>
          <a:prstGeom prst="rect">
            <a:avLst/>
          </a:prstGeom>
          <a:noFill/>
          <a:ln>
            <a:noFill/>
          </a:ln>
        </p:spPr>
      </p:pic>
      <p:sp>
        <p:nvSpPr>
          <p:cNvPr id="246" name="Google Shape;246;p22"/>
          <p:cNvSpPr txBox="1"/>
          <p:nvPr/>
        </p:nvSpPr>
        <p:spPr>
          <a:xfrm>
            <a:off x="-36000" y="-18000"/>
            <a:ext cx="12228000" cy="13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Gill Sans"/>
                <a:ea typeface="Gill Sans"/>
                <a:cs typeface="Gill Sans"/>
                <a:sym typeface="Gill Sans"/>
              </a:rPr>
              <a:t>Sequence Diagram: Student Worker Registration</a:t>
            </a:r>
            <a:endParaRPr b="1" sz="3600">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1. METHODOLOGIES USED FOR PROJECT</a:t>
            </a:r>
            <a:endParaRPr/>
          </a:p>
        </p:txBody>
      </p:sp>
      <p:sp>
        <p:nvSpPr>
          <p:cNvPr id="107" name="Google Shape;107;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11150" lvl="0" marL="228600" rtl="0" algn="l">
              <a:lnSpc>
                <a:spcPct val="120000"/>
              </a:lnSpc>
              <a:spcBef>
                <a:spcPts val="0"/>
              </a:spcBef>
              <a:spcAft>
                <a:spcPts val="0"/>
              </a:spcAft>
              <a:buSzPts val="3300"/>
              <a:buChar char="•"/>
            </a:pPr>
            <a:r>
              <a:rPr lang="en-US" sz="3300"/>
              <a:t>Interview with current employees at Dining Services</a:t>
            </a:r>
            <a:endParaRPr sz="3300"/>
          </a:p>
          <a:p>
            <a:pPr indent="-311150" lvl="0" marL="228600" rtl="0" algn="l">
              <a:lnSpc>
                <a:spcPct val="120000"/>
              </a:lnSpc>
              <a:spcBef>
                <a:spcPts val="1000"/>
              </a:spcBef>
              <a:spcAft>
                <a:spcPts val="0"/>
              </a:spcAft>
              <a:buSzPts val="3300"/>
              <a:buChar char="•"/>
            </a:pPr>
            <a:r>
              <a:rPr lang="en-US" sz="3300"/>
              <a:t>Personal Experience as Student Worker / Student Manager </a:t>
            </a:r>
            <a:endParaRPr sz="3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20"/>
          <p:cNvPicPr preferRelativeResize="0"/>
          <p:nvPr/>
        </p:nvPicPr>
        <p:blipFill rotWithShape="1">
          <a:blip r:embed="rId3">
            <a:alphaModFix/>
          </a:blip>
          <a:srcRect b="0" l="0" r="0" t="0"/>
          <a:stretch/>
        </p:blipFill>
        <p:spPr>
          <a:xfrm>
            <a:off x="0" y="1332000"/>
            <a:ext cx="12192001" cy="5526001"/>
          </a:xfrm>
          <a:prstGeom prst="rect">
            <a:avLst/>
          </a:prstGeom>
          <a:noFill/>
          <a:ln>
            <a:noFill/>
          </a:ln>
        </p:spPr>
      </p:pic>
      <p:sp>
        <p:nvSpPr>
          <p:cNvPr id="252" name="Google Shape;252;p20"/>
          <p:cNvSpPr txBox="1"/>
          <p:nvPr/>
        </p:nvSpPr>
        <p:spPr>
          <a:xfrm>
            <a:off x="2322000" y="0"/>
            <a:ext cx="82800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Gill Sans"/>
                <a:ea typeface="Gill Sans"/>
                <a:cs typeface="Gill Sans"/>
                <a:sym typeface="Gill Sans"/>
              </a:rPr>
              <a:t>Sequence Diagram: Send Warning</a:t>
            </a:r>
            <a:endParaRPr b="1" sz="3600">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21"/>
          <p:cNvPicPr preferRelativeResize="0"/>
          <p:nvPr/>
        </p:nvPicPr>
        <p:blipFill rotWithShape="1">
          <a:blip r:embed="rId3">
            <a:alphaModFix/>
          </a:blip>
          <a:srcRect b="0" l="0" r="0" t="0"/>
          <a:stretch/>
        </p:blipFill>
        <p:spPr>
          <a:xfrm>
            <a:off x="0" y="1350000"/>
            <a:ext cx="12192000" cy="5507999"/>
          </a:xfrm>
          <a:prstGeom prst="rect">
            <a:avLst/>
          </a:prstGeom>
          <a:noFill/>
          <a:ln>
            <a:noFill/>
          </a:ln>
        </p:spPr>
      </p:pic>
      <p:sp>
        <p:nvSpPr>
          <p:cNvPr id="258" name="Google Shape;258;p21"/>
          <p:cNvSpPr txBox="1"/>
          <p:nvPr/>
        </p:nvSpPr>
        <p:spPr>
          <a:xfrm>
            <a:off x="0" y="18000"/>
            <a:ext cx="12192000" cy="13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Gill Sans"/>
                <a:ea typeface="Gill Sans"/>
                <a:cs typeface="Gill Sans"/>
                <a:sym typeface="Gill Sans"/>
              </a:rPr>
              <a:t>Sequence Diagram: Student Swipe</a:t>
            </a:r>
            <a:endParaRPr b="1" sz="3600">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Google Shape;263;p19"/>
          <p:cNvPicPr preferRelativeResize="0"/>
          <p:nvPr/>
        </p:nvPicPr>
        <p:blipFill rotWithShape="1">
          <a:blip r:embed="rId3">
            <a:alphaModFix/>
          </a:blip>
          <a:srcRect b="0" l="0" r="0" t="0"/>
          <a:stretch/>
        </p:blipFill>
        <p:spPr>
          <a:xfrm>
            <a:off x="0" y="1036675"/>
            <a:ext cx="12192001" cy="5792751"/>
          </a:xfrm>
          <a:prstGeom prst="rect">
            <a:avLst/>
          </a:prstGeom>
          <a:noFill/>
          <a:ln>
            <a:noFill/>
          </a:ln>
        </p:spPr>
      </p:pic>
      <p:sp>
        <p:nvSpPr>
          <p:cNvPr id="264" name="Google Shape;264;p19"/>
          <p:cNvSpPr txBox="1"/>
          <p:nvPr/>
        </p:nvSpPr>
        <p:spPr>
          <a:xfrm>
            <a:off x="14125" y="42375"/>
            <a:ext cx="12192000" cy="94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Gill Sans"/>
                <a:ea typeface="Gill Sans"/>
                <a:cs typeface="Gill Sans"/>
                <a:sym typeface="Gill Sans"/>
              </a:rPr>
              <a:t>Sequence Diagram: Pay Salary</a:t>
            </a:r>
            <a:endParaRPr b="1" sz="3600">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Google Shape;269;p23"/>
          <p:cNvPicPr preferRelativeResize="0"/>
          <p:nvPr/>
        </p:nvPicPr>
        <p:blipFill rotWithShape="1">
          <a:blip r:embed="rId3">
            <a:alphaModFix/>
          </a:blip>
          <a:srcRect b="0" l="0" r="0" t="0"/>
          <a:stretch/>
        </p:blipFill>
        <p:spPr>
          <a:xfrm>
            <a:off x="0" y="1342125"/>
            <a:ext cx="12191999" cy="5515875"/>
          </a:xfrm>
          <a:prstGeom prst="rect">
            <a:avLst/>
          </a:prstGeom>
          <a:noFill/>
          <a:ln>
            <a:noFill/>
          </a:ln>
        </p:spPr>
      </p:pic>
      <p:sp>
        <p:nvSpPr>
          <p:cNvPr id="270" name="Google Shape;270;p23"/>
          <p:cNvSpPr txBox="1"/>
          <p:nvPr/>
        </p:nvSpPr>
        <p:spPr>
          <a:xfrm>
            <a:off x="18000" y="0"/>
            <a:ext cx="12192000" cy="15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Gill Sans"/>
                <a:ea typeface="Gill Sans"/>
                <a:cs typeface="Gill Sans"/>
                <a:sym typeface="Gill Sans"/>
              </a:rPr>
              <a:t>Sequence Diagram: Item Order</a:t>
            </a:r>
            <a:endParaRPr b="1" sz="3600">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24"/>
          <p:cNvPicPr preferRelativeResize="0"/>
          <p:nvPr/>
        </p:nvPicPr>
        <p:blipFill rotWithShape="1">
          <a:blip r:embed="rId3">
            <a:alphaModFix/>
          </a:blip>
          <a:srcRect b="0" l="0" r="0" t="0"/>
          <a:stretch/>
        </p:blipFill>
        <p:spPr>
          <a:xfrm>
            <a:off x="0" y="706375"/>
            <a:ext cx="12191999" cy="6151625"/>
          </a:xfrm>
          <a:prstGeom prst="rect">
            <a:avLst/>
          </a:prstGeom>
          <a:noFill/>
          <a:ln>
            <a:noFill/>
          </a:ln>
        </p:spPr>
      </p:pic>
      <p:sp>
        <p:nvSpPr>
          <p:cNvPr id="276" name="Google Shape;276;p24"/>
          <p:cNvSpPr txBox="1"/>
          <p:nvPr/>
        </p:nvSpPr>
        <p:spPr>
          <a:xfrm>
            <a:off x="-18000" y="18000"/>
            <a:ext cx="12192000" cy="109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Gill Sans"/>
                <a:ea typeface="Gill Sans"/>
                <a:cs typeface="Gill Sans"/>
                <a:sym typeface="Gill Sans"/>
              </a:rPr>
              <a:t>Final Class Diagram </a:t>
            </a:r>
            <a:endParaRPr b="1" sz="3600">
              <a:latin typeface="Gill Sans"/>
              <a:ea typeface="Gill Sans"/>
              <a:cs typeface="Gill Sans"/>
              <a:sym typeface="Gill Sans"/>
            </a:endParaRPr>
          </a:p>
          <a:p>
            <a:pPr indent="0" lvl="0" marL="0" rtl="0" algn="ctr">
              <a:spcBef>
                <a:spcPts val="0"/>
              </a:spcBef>
              <a:spcAft>
                <a:spcPts val="0"/>
              </a:spcAft>
              <a:buNone/>
            </a:pPr>
            <a:r>
              <a:t/>
            </a:r>
            <a:endParaRPr b="1" sz="3600">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1451579" y="2487545"/>
            <a:ext cx="9603275" cy="104923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480"/>
              <a:buFont typeface="Gill Sans"/>
              <a:buNone/>
            </a:pPr>
            <a:r>
              <a:rPr lang="en-US" sz="6480"/>
              <a:t>THANK YOU !</a:t>
            </a:r>
            <a:endParaRPr/>
          </a:p>
        </p:txBody>
      </p:sp>
      <p:sp>
        <p:nvSpPr>
          <p:cNvPr id="282" name="Google Shape;282;p25"/>
          <p:cNvSpPr txBox="1"/>
          <p:nvPr>
            <p:ph idx="1" type="body"/>
          </p:nvPr>
        </p:nvSpPr>
        <p:spPr>
          <a:xfrm flipH="1">
            <a:off x="11054854" y="5102087"/>
            <a:ext cx="45719" cy="364258"/>
          </a:xfrm>
          <a:prstGeom prst="rect">
            <a:avLst/>
          </a:prstGeom>
          <a:noFill/>
          <a:ln>
            <a:noFill/>
          </a:ln>
        </p:spPr>
        <p:txBody>
          <a:bodyPr anchorCtr="0" anchor="t" bIns="45700" lIns="91425" spcFirstLastPara="1" rIns="91425" wrap="square" tIns="45700">
            <a:normAutofit/>
          </a:bodyPr>
          <a:lstStyle/>
          <a:p>
            <a:pPr indent="-120650" lvl="0" marL="228600" rtl="0" algn="l">
              <a:lnSpc>
                <a:spcPct val="110000"/>
              </a:lnSpc>
              <a:spcBef>
                <a:spcPts val="0"/>
              </a:spcBef>
              <a:spcAft>
                <a:spcPts val="0"/>
              </a:spcAft>
              <a:buSzPts val="1700"/>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II. PROBLEM STATEMENT</a:t>
            </a:r>
            <a:endParaRPr/>
          </a:p>
        </p:txBody>
      </p:sp>
      <p:sp>
        <p:nvSpPr>
          <p:cNvPr id="113" name="Google Shape;113;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SzPts val="1850"/>
              <a:buNone/>
            </a:pPr>
            <a:r>
              <a:rPr lang="en-US" sz="1850"/>
              <a:t>	Dining services is one of the most famous options for a work-study at Luther College. Working for dining services including working for Caf, Marty’s, Nordic Brew, Oneota, or Peace Dining. Each place will have a list of positions and each position will have few students, depending on the demand of works in that position. The Student Management System will keep track of the employees working for Dining Services. </a:t>
            </a:r>
            <a:endParaRPr/>
          </a:p>
          <a:p>
            <a:pPr indent="0" lvl="0" marL="0" rtl="0" algn="just">
              <a:lnSpc>
                <a:spcPct val="110000"/>
              </a:lnSpc>
              <a:spcBef>
                <a:spcPts val="1000"/>
              </a:spcBef>
              <a:spcAft>
                <a:spcPts val="0"/>
              </a:spcAft>
              <a:buSzPts val="1850"/>
              <a:buNone/>
            </a:pPr>
            <a:r>
              <a:rPr lang="en-US" sz="1850"/>
              <a:t>	To register for a work-study at Dining services, students will show their first name, last name, ID, email, and class schedule to the Manager and the Manager will enter their information into the Student Management System. First, the system will verify the qualification of the student by checking their information in the Ban List. The Ban List will have the information of the previous Employees who got terminated from the Dining services for some particular reasons.</a:t>
            </a:r>
            <a:endParaRPr/>
          </a:p>
          <a:p>
            <a:pPr indent="0" lvl="0" marL="0" rtl="0" algn="l">
              <a:lnSpc>
                <a:spcPct val="110000"/>
              </a:lnSpc>
              <a:spcBef>
                <a:spcPts val="1000"/>
              </a:spcBef>
              <a:spcAft>
                <a:spcPts val="0"/>
              </a:spcAft>
              <a:buSzPts val="1850"/>
              <a:buNone/>
            </a:pPr>
            <a:r>
              <a:t/>
            </a:r>
            <a:endParaRPr sz="18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CONTINUE</a:t>
            </a:r>
            <a:endParaRPr/>
          </a:p>
        </p:txBody>
      </p:sp>
      <p:sp>
        <p:nvSpPr>
          <p:cNvPr id="119" name="Google Shape;119;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700"/>
              <a:buNone/>
            </a:pPr>
            <a:r>
              <a:rPr lang="en-US" sz="1700"/>
              <a:t>	If the student is qualified for the work, the Manager will add the student’s information into the system. After that, the system will then check their class schedule and return a list of jobs that will fit into the student’s schedule. The student has the right to choose their working time, but he or she need to pick at least 1 shift at the weekend.  After the student successfully picks the shift, the system will save his or her record, then also create three new instances to keep tracking their number of warnings, working schedules, and working time. Every time a student violates a rule, he or she will receive a warning. If that student receives a total of 3 warnings, he or she will be terminated, and that student’s information will go into the Ban List so that he or she can never work for dining services again. Working schedule is the student’s schedule, and working time is the total working time of that student in every 2 weeks.</a:t>
            </a:r>
            <a:endParaRPr/>
          </a:p>
          <a:p>
            <a:pPr indent="0" lvl="0" marL="0" rtl="0" algn="l">
              <a:lnSpc>
                <a:spcPct val="110000"/>
              </a:lnSpc>
              <a:spcBef>
                <a:spcPts val="1000"/>
              </a:spcBef>
              <a:spcAft>
                <a:spcPts val="0"/>
              </a:spcAft>
              <a:buSzPts val="1700"/>
              <a:buNone/>
            </a:pPr>
            <a:r>
              <a:rPr lang="en-US" sz="1700"/>
              <a:t>	However, the student can appeal against the warning. If the student has an appropriate reason to violate the rule, the manager can remove their warning or even can remove them from the Ban List.</a:t>
            </a:r>
            <a:endParaRPr/>
          </a:p>
          <a:p>
            <a:pPr indent="-120650" lvl="0" marL="228600" rtl="0" algn="l">
              <a:lnSpc>
                <a:spcPct val="110000"/>
              </a:lnSpc>
              <a:spcBef>
                <a:spcPts val="1000"/>
              </a:spcBef>
              <a:spcAft>
                <a:spcPts val="0"/>
              </a:spcAft>
              <a:buSzPts val="1700"/>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CONTINUE</a:t>
            </a:r>
            <a:endParaRPr/>
          </a:p>
        </p:txBody>
      </p:sp>
      <p:sp>
        <p:nvSpPr>
          <p:cNvPr id="125" name="Google Shape;125;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sz="1400"/>
              <a:t>	When students go to work, there will be a place for them to clock in and clock out. Students will show their ID to the scanner when they clock in or clock out so that the system will calculate their working time and then add to their total working time. There are few rules for students when they clock in and clock out:</a:t>
            </a:r>
            <a:endParaRPr/>
          </a:p>
          <a:p>
            <a:pPr indent="-228600" lvl="0" marL="228600" rtl="0" algn="l">
              <a:lnSpc>
                <a:spcPct val="100000"/>
              </a:lnSpc>
              <a:spcBef>
                <a:spcPts val="1000"/>
              </a:spcBef>
              <a:spcAft>
                <a:spcPts val="0"/>
              </a:spcAft>
              <a:buSzPts val="1400"/>
              <a:buChar char="•"/>
            </a:pPr>
            <a:r>
              <a:rPr lang="en-US" sz="1400"/>
              <a:t>Student cannot clock in earlier than 5 minutes</a:t>
            </a:r>
            <a:endParaRPr/>
          </a:p>
          <a:p>
            <a:pPr indent="-228600" lvl="0" marL="228600" rtl="0" algn="l">
              <a:lnSpc>
                <a:spcPct val="100000"/>
              </a:lnSpc>
              <a:spcBef>
                <a:spcPts val="1000"/>
              </a:spcBef>
              <a:spcAft>
                <a:spcPts val="0"/>
              </a:spcAft>
              <a:buSzPts val="1400"/>
              <a:buChar char="•"/>
            </a:pPr>
            <a:r>
              <a:rPr lang="en-US" sz="1400"/>
              <a:t>Student cannot late for work</a:t>
            </a:r>
            <a:endParaRPr/>
          </a:p>
          <a:p>
            <a:pPr indent="-228600" lvl="0" marL="228600" rtl="0" algn="l">
              <a:lnSpc>
                <a:spcPct val="100000"/>
              </a:lnSpc>
              <a:spcBef>
                <a:spcPts val="1000"/>
              </a:spcBef>
              <a:spcAft>
                <a:spcPts val="0"/>
              </a:spcAft>
              <a:buSzPts val="1400"/>
              <a:buChar char="•"/>
            </a:pPr>
            <a:r>
              <a:rPr lang="en-US" sz="1400"/>
              <a:t>Student cannot clock out sooner than 5 minutes unless they have the permission of the Manager</a:t>
            </a:r>
            <a:endParaRPr/>
          </a:p>
          <a:p>
            <a:pPr indent="0" lvl="0" marL="0" rtl="0" algn="l">
              <a:lnSpc>
                <a:spcPct val="100000"/>
              </a:lnSpc>
              <a:spcBef>
                <a:spcPts val="1000"/>
              </a:spcBef>
              <a:spcAft>
                <a:spcPts val="0"/>
              </a:spcAft>
              <a:buSzPts val="1400"/>
              <a:buNone/>
            </a:pPr>
            <a:r>
              <a:rPr lang="en-US" sz="1400"/>
              <a:t>	However, there will be some issues such as students forget their ID or they forget to clock in/ clock out. In this case, students will enter their clock in and clock out time in the computer near the scanner, but they will need the verification of the Manager.</a:t>
            </a:r>
            <a:endParaRPr/>
          </a:p>
          <a:p>
            <a:pPr indent="0" lvl="0" marL="0" rtl="0" algn="l">
              <a:lnSpc>
                <a:spcPct val="100000"/>
              </a:lnSpc>
              <a:spcBef>
                <a:spcPts val="1000"/>
              </a:spcBef>
              <a:spcAft>
                <a:spcPts val="0"/>
              </a:spcAft>
              <a:buSzPts val="1400"/>
              <a:buNone/>
            </a:pPr>
            <a:r>
              <a:rPr lang="en-US" sz="1400"/>
              <a:t>	The manager can use the system manually to deal with some specific cases. For example, the students can violate the dress code, they take a long break, etc. In those cases, the manager can manually send the warning to those students.</a:t>
            </a:r>
            <a:endParaRPr/>
          </a:p>
          <a:p>
            <a:pPr indent="0" lvl="0" marL="0" rtl="0" algn="l">
              <a:lnSpc>
                <a:spcPct val="100000"/>
              </a:lnSpc>
              <a:spcBef>
                <a:spcPts val="1000"/>
              </a:spcBef>
              <a:spcAft>
                <a:spcPts val="0"/>
              </a:spcAft>
              <a:buSzPts val="14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END OF PROBLEM STATEMENT</a:t>
            </a:r>
            <a:endParaRPr/>
          </a:p>
        </p:txBody>
      </p:sp>
      <p:sp>
        <p:nvSpPr>
          <p:cNvPr id="131" name="Google Shape;131;p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50"/>
              <a:buNone/>
            </a:pPr>
            <a:r>
              <a:rPr lang="en-US" sz="1550"/>
              <a:t>	For meal swipe case, the manager selects the number of board or dinning dollar, then swipes with the student’s card. The system will subtract that amount of board or dinning dollar in the student’s card. If the student doesn’t have enough board left in his or her card, the system returns an error. After successfully swiping, the system will increase the total number of student in the daily record by the number of boards input by the manager.</a:t>
            </a:r>
            <a:endParaRPr/>
          </a:p>
          <a:p>
            <a:pPr indent="0" lvl="0" marL="0" rtl="0" algn="l">
              <a:lnSpc>
                <a:spcPct val="100000"/>
              </a:lnSpc>
              <a:spcBef>
                <a:spcPts val="1000"/>
              </a:spcBef>
              <a:spcAft>
                <a:spcPts val="0"/>
              </a:spcAft>
              <a:buSzPts val="1550"/>
              <a:buNone/>
            </a:pPr>
            <a:r>
              <a:rPr lang="en-US" sz="1550"/>
              <a:t>	For the case of payment, first, the manager selects the pay period then choose the worker. the manager can select all the workers at one or choose the individual worker by searching his or her name in the search bar. After that, the manager presses the make payment button. The system will then prompt a message to confirm. If the manager clicks yes, the payment is made. </a:t>
            </a:r>
            <a:endParaRPr/>
          </a:p>
          <a:p>
            <a:pPr indent="0" lvl="0" marL="0" rtl="0" algn="l">
              <a:lnSpc>
                <a:spcPct val="100000"/>
              </a:lnSpc>
              <a:spcBef>
                <a:spcPts val="1000"/>
              </a:spcBef>
              <a:spcAft>
                <a:spcPts val="0"/>
              </a:spcAft>
              <a:buSzPts val="1550"/>
              <a:buNone/>
            </a:pPr>
            <a:r>
              <a:rPr lang="en-US" sz="1550"/>
              <a:t>	When the item is out of stock, the manager will choose the storage tab. Then, he or she will search the item name on the search bar, then inputs the amount he or she wants to refill. After making the confirmation, the system will automatically send an order to the supplier.</a:t>
            </a:r>
            <a:endParaRPr/>
          </a:p>
          <a:p>
            <a:pPr indent="-130175" lvl="0" marL="228600" rtl="0" algn="l">
              <a:lnSpc>
                <a:spcPct val="100000"/>
              </a:lnSpc>
              <a:spcBef>
                <a:spcPts val="1000"/>
              </a:spcBef>
              <a:spcAft>
                <a:spcPts val="0"/>
              </a:spcAft>
              <a:buSzPts val="1550"/>
              <a:buNone/>
            </a:pPr>
            <a:r>
              <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b="0" l="0" r="0" t="0"/>
          <a:stretch/>
        </p:blipFill>
        <p:spPr>
          <a:xfrm>
            <a:off x="0" y="1120475"/>
            <a:ext cx="12192001" cy="5737525"/>
          </a:xfrm>
          <a:prstGeom prst="rect">
            <a:avLst/>
          </a:prstGeom>
          <a:noFill/>
          <a:ln>
            <a:noFill/>
          </a:ln>
        </p:spPr>
      </p:pic>
      <p:sp>
        <p:nvSpPr>
          <p:cNvPr id="137" name="Google Shape;137;p7"/>
          <p:cNvSpPr txBox="1"/>
          <p:nvPr/>
        </p:nvSpPr>
        <p:spPr>
          <a:xfrm>
            <a:off x="0" y="0"/>
            <a:ext cx="11076000" cy="10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latin typeface="Gill Sans"/>
                <a:ea typeface="Gill Sans"/>
                <a:cs typeface="Gill Sans"/>
                <a:sym typeface="Gill Sans"/>
              </a:rPr>
              <a:t>CLASS DIAGRAM: POSSIBLE DOMAIN CLASSES</a:t>
            </a:r>
            <a:endParaRPr sz="3600">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III. USE CASES</a:t>
            </a:r>
            <a:endParaRPr/>
          </a:p>
        </p:txBody>
      </p:sp>
      <p:sp>
        <p:nvSpPr>
          <p:cNvPr id="143" name="Google Shape;143;p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Student Register</a:t>
            </a:r>
            <a:endParaRPr/>
          </a:p>
          <a:p>
            <a:pPr indent="-228600" lvl="0" marL="228600" rtl="0" algn="l">
              <a:lnSpc>
                <a:spcPct val="120000"/>
              </a:lnSpc>
              <a:spcBef>
                <a:spcPts val="1000"/>
              </a:spcBef>
              <a:spcAft>
                <a:spcPts val="0"/>
              </a:spcAft>
              <a:buSzPts val="2000"/>
              <a:buChar char="•"/>
            </a:pPr>
            <a:r>
              <a:rPr lang="en-US"/>
              <a:t>Clock in</a:t>
            </a:r>
            <a:endParaRPr/>
          </a:p>
          <a:p>
            <a:pPr indent="-228600" lvl="0" marL="228600" rtl="0" algn="l">
              <a:lnSpc>
                <a:spcPct val="120000"/>
              </a:lnSpc>
              <a:spcBef>
                <a:spcPts val="1000"/>
              </a:spcBef>
              <a:spcAft>
                <a:spcPts val="0"/>
              </a:spcAft>
              <a:buSzPts val="2000"/>
              <a:buChar char="•"/>
            </a:pPr>
            <a:r>
              <a:rPr lang="en-US"/>
              <a:t>Clock out</a:t>
            </a:r>
            <a:endParaRPr/>
          </a:p>
          <a:p>
            <a:pPr indent="-228600" lvl="0" marL="228600" rtl="0" algn="l">
              <a:lnSpc>
                <a:spcPct val="120000"/>
              </a:lnSpc>
              <a:spcBef>
                <a:spcPts val="1000"/>
              </a:spcBef>
              <a:spcAft>
                <a:spcPts val="0"/>
              </a:spcAft>
              <a:buSzPts val="2000"/>
              <a:buChar char="•"/>
            </a:pPr>
            <a:r>
              <a:rPr lang="en-US"/>
              <a:t>Warnings</a:t>
            </a:r>
            <a:endParaRPr/>
          </a:p>
          <a:p>
            <a:pPr indent="-228600" lvl="0" marL="228600" rtl="0" algn="l">
              <a:lnSpc>
                <a:spcPct val="120000"/>
              </a:lnSpc>
              <a:spcBef>
                <a:spcPts val="1000"/>
              </a:spcBef>
              <a:spcAft>
                <a:spcPts val="0"/>
              </a:spcAft>
              <a:buSzPts val="2000"/>
              <a:buChar char="•"/>
            </a:pPr>
            <a:r>
              <a:rPr lang="en-US"/>
              <a:t>Board Swipes</a:t>
            </a:r>
            <a:endParaRPr/>
          </a:p>
          <a:p>
            <a:pPr indent="-215900" lvl="0" marL="228600" rtl="0" algn="l">
              <a:lnSpc>
                <a:spcPct val="120000"/>
              </a:lnSpc>
              <a:spcBef>
                <a:spcPts val="1000"/>
              </a:spcBef>
              <a:spcAft>
                <a:spcPts val="0"/>
              </a:spcAft>
              <a:buSzPts val="1800"/>
              <a:buChar char="•"/>
            </a:pPr>
            <a:r>
              <a:rPr lang="en-US"/>
              <a:t>Payment</a:t>
            </a:r>
            <a:endParaRPr/>
          </a:p>
          <a:p>
            <a:pPr indent="-228600" lvl="0" marL="228600" rtl="0" algn="l">
              <a:lnSpc>
                <a:spcPct val="120000"/>
              </a:lnSpc>
              <a:spcBef>
                <a:spcPts val="1000"/>
              </a:spcBef>
              <a:spcAft>
                <a:spcPts val="0"/>
              </a:spcAft>
              <a:buSzPts val="2000"/>
              <a:buChar char="•"/>
            </a:pPr>
            <a:r>
              <a:rPr lang="en-US"/>
              <a:t>Item Manipulation</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147" name="Shape 147"/>
        <p:cNvGrpSpPr/>
        <p:nvPr/>
      </p:nvGrpSpPr>
      <p:grpSpPr>
        <a:xfrm>
          <a:off x="0" y="0"/>
          <a:ext cx="0" cy="0"/>
          <a:chOff x="0" y="0"/>
          <a:chExt cx="0" cy="0"/>
        </a:xfrm>
      </p:grpSpPr>
      <p:sp>
        <p:nvSpPr>
          <p:cNvPr id="148" name="Google Shape;148;p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9"/>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50" name="Google Shape;150;p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151" name="Google Shape;151;p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152" name="Google Shape;152;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USE CASE:</a:t>
            </a:r>
            <a:br>
              <a:rPr lang="en-US"/>
            </a:br>
            <a:r>
              <a:rPr lang="en-US"/>
              <a:t>REGISTRATION </a:t>
            </a:r>
            <a:endParaRPr/>
          </a:p>
        </p:txBody>
      </p:sp>
      <p:graphicFrame>
        <p:nvGraphicFramePr>
          <p:cNvPr id="153" name="Google Shape;153;p9"/>
          <p:cNvGraphicFramePr/>
          <p:nvPr/>
        </p:nvGraphicFramePr>
        <p:xfrm>
          <a:off x="1451579" y="2077089"/>
          <a:ext cx="3000000" cy="3000000"/>
        </p:xfrm>
        <a:graphic>
          <a:graphicData uri="http://schemas.openxmlformats.org/drawingml/2006/table">
            <a:tbl>
              <a:tblPr bandRow="1" firstCol="1" firstRow="1">
                <a:noFill/>
                <a:tableStyleId>{BCFF0E6E-77D9-4CA3-9E2C-9A4195E6FE82}</a:tableStyleId>
              </a:tblPr>
              <a:tblGrid>
                <a:gridCol w="4741175"/>
                <a:gridCol w="4862100"/>
              </a:tblGrid>
              <a:tr h="729600">
                <a:tc>
                  <a:txBody>
                    <a:bodyPr/>
                    <a:lstStyle/>
                    <a:p>
                      <a:pPr indent="0" lvl="0" marL="0" marR="0" rtl="0" algn="ctr">
                        <a:lnSpc>
                          <a:spcPct val="115000"/>
                        </a:lnSpc>
                        <a:spcBef>
                          <a:spcPts val="0"/>
                        </a:spcBef>
                        <a:spcAft>
                          <a:spcPts val="0"/>
                        </a:spcAft>
                        <a:buNone/>
                      </a:pPr>
                      <a:r>
                        <a:rPr b="1" lang="en-US" sz="2200" u="none" cap="none" strike="noStrike">
                          <a:solidFill>
                            <a:srgbClr val="3F3F3F"/>
                          </a:solidFill>
                        </a:rPr>
                        <a:t>User action</a:t>
                      </a:r>
                      <a:endParaRPr b="1" sz="2200" u="none" cap="none" strike="noStrike">
                        <a:solidFill>
                          <a:srgbClr val="3F3F3F"/>
                        </a:solidFill>
                        <a:latin typeface="Calibri"/>
                        <a:ea typeface="Calibri"/>
                        <a:cs typeface="Calibri"/>
                        <a:sym typeface="Calibri"/>
                      </a:endParaRPr>
                    </a:p>
                  </a:txBody>
                  <a:tcPr marT="163900" marB="163900" marR="163900" marL="273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8F9A9D">
                          <a:alpha val="6000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2200" u="none" cap="none" strike="noStrike">
                          <a:solidFill>
                            <a:srgbClr val="3F3F3F"/>
                          </a:solidFill>
                        </a:rPr>
                        <a:t>System Response</a:t>
                      </a:r>
                      <a:endParaRPr sz="2200" u="none" cap="none" strike="noStrike">
                        <a:solidFill>
                          <a:srgbClr val="3F3F3F"/>
                        </a:solidFill>
                        <a:latin typeface="Calibri"/>
                        <a:ea typeface="Calibri"/>
                        <a:cs typeface="Calibri"/>
                        <a:sym typeface="Calibri"/>
                      </a:endParaRPr>
                    </a:p>
                  </a:txBody>
                  <a:tcPr marT="163900" marB="163900" marR="163900" marL="273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8F9A9D">
                          <a:alpha val="6000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57550">
                <a:tc>
                  <a:txBody>
                    <a:bodyPr/>
                    <a:lstStyle/>
                    <a:p>
                      <a:pPr indent="0" lvl="0" marL="0" marR="0" rtl="0" algn="l">
                        <a:lnSpc>
                          <a:spcPct val="115000"/>
                        </a:lnSpc>
                        <a:spcBef>
                          <a:spcPts val="0"/>
                        </a:spcBef>
                        <a:spcAft>
                          <a:spcPts val="0"/>
                        </a:spcAft>
                        <a:buNone/>
                      </a:pPr>
                      <a:r>
                        <a:rPr b="1" lang="en-US" sz="1600" u="none" cap="none" strike="noStrike">
                          <a:solidFill>
                            <a:srgbClr val="3F3F3F"/>
                          </a:solidFill>
                        </a:rPr>
                        <a:t>1. The manager type in student information into main screen</a:t>
                      </a:r>
                      <a:endParaRPr b="1" sz="1600" u="none" cap="none" strike="noStrike">
                        <a:solidFill>
                          <a:srgbClr val="3F3F3F"/>
                        </a:solidFill>
                        <a:latin typeface="Calibri"/>
                        <a:ea typeface="Calibri"/>
                        <a:cs typeface="Calibri"/>
                        <a:sym typeface="Calibri"/>
                      </a:endParaRPr>
                    </a:p>
                  </a:txBody>
                  <a:tcPr marT="142050" marB="142050" marR="142050" marL="273150">
                    <a:lnL cap="flat" cmpd="sng" w="9525">
                      <a:solidFill>
                        <a:srgbClr val="000000">
                          <a:alpha val="0"/>
                        </a:srgbClr>
                      </a:solidFill>
                      <a:prstDash val="solid"/>
                      <a:round/>
                      <a:headEnd len="sm" w="sm" type="none"/>
                      <a:tailEnd len="sm" w="sm" type="none"/>
                    </a:lnL>
                    <a:lnR cap="flat" cmpd="sng" w="1905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BCBE">
                        <a:alpha val="20000"/>
                      </a:srgbClr>
                    </a:solidFill>
                  </a:tcPr>
                </a:tc>
                <a:tc>
                  <a:txBody>
                    <a:bodyPr/>
                    <a:lstStyle/>
                    <a:p>
                      <a:pPr indent="0" lvl="0" marL="0" marR="0" rtl="0" algn="l">
                        <a:lnSpc>
                          <a:spcPct val="115000"/>
                        </a:lnSpc>
                        <a:spcBef>
                          <a:spcPts val="0"/>
                        </a:spcBef>
                        <a:spcAft>
                          <a:spcPts val="0"/>
                        </a:spcAft>
                        <a:buNone/>
                      </a:pPr>
                      <a:r>
                        <a:rPr lang="en-US" sz="1600" u="none" cap="none" strike="noStrike">
                          <a:solidFill>
                            <a:srgbClr val="3F3F3F"/>
                          </a:solidFill>
                        </a:rPr>
                        <a:t>1. System checks the validity of that student in the Ban List. If the student is valid, the system shows the available positions on the screen </a:t>
                      </a:r>
                      <a:endParaRPr sz="1600" u="none" cap="none" strike="noStrike">
                        <a:solidFill>
                          <a:srgbClr val="3F3F3F"/>
                        </a:solidFill>
                        <a:latin typeface="Calibri"/>
                        <a:ea typeface="Calibri"/>
                        <a:cs typeface="Calibri"/>
                        <a:sym typeface="Calibri"/>
                      </a:endParaRPr>
                    </a:p>
                  </a:txBody>
                  <a:tcPr marT="142050" marB="142050" marR="142050" marL="273150">
                    <a:lnL cap="flat" cmpd="sng" w="1905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FFFFFF"/>
                      </a:solidFill>
                      <a:prstDash val="solid"/>
                      <a:round/>
                      <a:headEnd len="sm" w="sm" type="none"/>
                      <a:tailEnd len="sm" w="sm" type="none"/>
                    </a:lnB>
                    <a:solidFill>
                      <a:srgbClr val="B4BCBE">
                        <a:alpha val="34901"/>
                      </a:srgbClr>
                    </a:solidFill>
                  </a:tcPr>
                </a:tc>
              </a:tr>
              <a:tr h="1440725">
                <a:tc>
                  <a:txBody>
                    <a:bodyPr/>
                    <a:lstStyle/>
                    <a:p>
                      <a:pPr indent="0" lvl="0" marL="0" marR="0" rtl="0" algn="l">
                        <a:lnSpc>
                          <a:spcPct val="115000"/>
                        </a:lnSpc>
                        <a:spcBef>
                          <a:spcPts val="0"/>
                        </a:spcBef>
                        <a:spcAft>
                          <a:spcPts val="0"/>
                        </a:spcAft>
                        <a:buNone/>
                      </a:pPr>
                      <a:r>
                        <a:rPr b="1" lang="en-US" sz="1600" u="none" cap="none" strike="noStrike">
                          <a:solidFill>
                            <a:srgbClr val="3F3F3F"/>
                          </a:solidFill>
                        </a:rPr>
                        <a:t>2. The student choose his or her suitable position with the manager. The manager then fills in those spots in the screen and saves</a:t>
                      </a:r>
                      <a:endParaRPr b="1" sz="1600" u="none" cap="none" strike="noStrike">
                        <a:solidFill>
                          <a:srgbClr val="3F3F3F"/>
                        </a:solidFill>
                        <a:latin typeface="Calibri"/>
                        <a:ea typeface="Calibri"/>
                        <a:cs typeface="Calibri"/>
                        <a:sym typeface="Calibri"/>
                      </a:endParaRPr>
                    </a:p>
                  </a:txBody>
                  <a:tcPr marT="142050" marB="142050" marR="142050" marL="273150">
                    <a:lnL cap="flat" cmpd="sng" w="9525">
                      <a:solidFill>
                        <a:srgbClr val="000000">
                          <a:alpha val="0"/>
                        </a:srgbClr>
                      </a:solidFill>
                      <a:prstDash val="solid"/>
                      <a:round/>
                      <a:headEnd len="sm" w="sm" type="none"/>
                      <a:tailEnd len="sm" w="sm" type="none"/>
                    </a:lnL>
                    <a:lnR cap="flat" cmpd="sng" w="1905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4BCBE">
                        <a:alpha val="20000"/>
                      </a:srgbClr>
                    </a:solidFill>
                  </a:tcPr>
                </a:tc>
                <a:tc>
                  <a:txBody>
                    <a:bodyPr/>
                    <a:lstStyle/>
                    <a:p>
                      <a:pPr indent="0" lvl="0" marL="0" marR="0" rtl="0" algn="l">
                        <a:lnSpc>
                          <a:spcPct val="115000"/>
                        </a:lnSpc>
                        <a:spcBef>
                          <a:spcPts val="0"/>
                        </a:spcBef>
                        <a:spcAft>
                          <a:spcPts val="0"/>
                        </a:spcAft>
                        <a:buNone/>
                      </a:pPr>
                      <a:r>
                        <a:rPr lang="en-US" sz="1600" u="none" cap="none" strike="noStrike">
                          <a:solidFill>
                            <a:srgbClr val="3F3F3F"/>
                          </a:solidFill>
                        </a:rPr>
                        <a:t>2. System saves the student’s record as well as his or her working schedule in the system</a:t>
                      </a:r>
                      <a:endParaRPr sz="1600" u="none" cap="none" strike="noStrike">
                        <a:solidFill>
                          <a:srgbClr val="3F3F3F"/>
                        </a:solidFill>
                        <a:latin typeface="Calibri"/>
                        <a:ea typeface="Calibri"/>
                        <a:cs typeface="Calibri"/>
                        <a:sym typeface="Calibri"/>
                      </a:endParaRPr>
                    </a:p>
                  </a:txBody>
                  <a:tcPr marT="142050" marB="142050" marR="142050" marL="273150">
                    <a:lnL cap="flat" cmpd="sng" w="1905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4BCBE">
                        <a:alpha val="34901"/>
                      </a:srgbClr>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2019-11-19T08:32:46Z</dcterms:created>
  <dc:creator>Microsoft Office User</dc:creator>
</cp:coreProperties>
</file>