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Lst>
  <p:sldSz cx="18288000" cy="10287000"/>
  <p:notesSz cx="6858000" cy="9144000"/>
  <p:embeddedFontLst>
    <p:embeddedFont>
      <p:font typeface="Alder" charset="1" panose="00000500000000000000"/>
      <p:regular r:id="rId15"/>
    </p:embeddedFont>
    <p:embeddedFont>
      <p:font typeface="Noto Sans Bold" charset="1" panose="020B0802040504020204"/>
      <p:regular r:id="rId16"/>
    </p:embeddedFont>
    <p:embeddedFont>
      <p:font typeface="DejaVu Serif Bold" charset="1" panose="02060803050605020204"/>
      <p:regular r:id="rId17"/>
    </p:embeddedFont>
    <p:embeddedFont>
      <p:font typeface="DejaVu Serif" charset="1" panose="02060603050605020204"/>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0.svg" Type="http://schemas.openxmlformats.org/officeDocument/2006/relationships/image"/><Relationship Id="rId2" Target="../media/image1.jpeg" Type="http://schemas.openxmlformats.org/officeDocument/2006/relationships/image"/><Relationship Id="rId3" Target="../media/image3.png" Type="http://schemas.openxmlformats.org/officeDocument/2006/relationships/image"/><Relationship Id="rId4" Target="../media/image4.svg" Type="http://schemas.openxmlformats.org/officeDocument/2006/relationships/image"/><Relationship Id="rId5" Target="../media/image5.png" Type="http://schemas.openxmlformats.org/officeDocument/2006/relationships/image"/><Relationship Id="rId6" Target="../media/image6.svg" Type="http://schemas.openxmlformats.org/officeDocument/2006/relationships/image"/><Relationship Id="rId7" Target="../media/image7.png" Type="http://schemas.openxmlformats.org/officeDocument/2006/relationships/image"/><Relationship Id="rId8" Target="../media/image8.svg" Type="http://schemas.openxmlformats.org/officeDocument/2006/relationships/image"/><Relationship Id="rId9" Target="../media/image9.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11.png" Type="http://schemas.openxmlformats.org/officeDocument/2006/relationships/image"/><Relationship Id="rId4" Target="../media/image12.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13.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14.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15.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16.png" Type="http://schemas.openxmlformats.org/officeDocument/2006/relationships/image"/><Relationship Id="rId4" Target="../media/image17.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0.svg" Type="http://schemas.openxmlformats.org/officeDocument/2006/relationships/image"/><Relationship Id="rId2" Target="../media/image1.jpeg" Type="http://schemas.openxmlformats.org/officeDocument/2006/relationships/image"/><Relationship Id="rId3" Target="../media/image3.png" Type="http://schemas.openxmlformats.org/officeDocument/2006/relationships/image"/><Relationship Id="rId4" Target="../media/image4.svg" Type="http://schemas.openxmlformats.org/officeDocument/2006/relationships/image"/><Relationship Id="rId5" Target="../media/image5.png" Type="http://schemas.openxmlformats.org/officeDocument/2006/relationships/image"/><Relationship Id="rId6" Target="../media/image6.svg" Type="http://schemas.openxmlformats.org/officeDocument/2006/relationships/image"/><Relationship Id="rId7" Target="../media/image7.png" Type="http://schemas.openxmlformats.org/officeDocument/2006/relationships/image"/><Relationship Id="rId8" Target="../media/image8.svg" Type="http://schemas.openxmlformats.org/officeDocument/2006/relationships/image"/><Relationship Id="rId9" Target="../media/image9.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8111" r="0" b="-8111"/>
            </a:stretch>
          </a:blipFill>
        </p:spPr>
      </p:sp>
      <p:sp>
        <p:nvSpPr>
          <p:cNvPr name="Freeform 3" id="3"/>
          <p:cNvSpPr/>
          <p:nvPr/>
        </p:nvSpPr>
        <p:spPr>
          <a:xfrm flipH="false" flipV="false" rot="0">
            <a:off x="0" y="245328"/>
            <a:ext cx="2642290" cy="2503606"/>
          </a:xfrm>
          <a:custGeom>
            <a:avLst/>
            <a:gdLst/>
            <a:ahLst/>
            <a:cxnLst/>
            <a:rect r="r" b="b" t="t" l="l"/>
            <a:pathLst>
              <a:path h="2503606" w="2642290">
                <a:moveTo>
                  <a:pt x="0" y="0"/>
                </a:moveTo>
                <a:lnTo>
                  <a:pt x="2642290" y="0"/>
                </a:lnTo>
                <a:lnTo>
                  <a:pt x="2642290" y="2503606"/>
                </a:lnTo>
                <a:lnTo>
                  <a:pt x="0" y="2503606"/>
                </a:lnTo>
                <a:lnTo>
                  <a:pt x="0" y="0"/>
                </a:lnTo>
                <a:close/>
              </a:path>
            </a:pathLst>
          </a:custGeom>
          <a:blipFill>
            <a:blip r:embed="rId3"/>
            <a:stretch>
              <a:fillRect l="0" t="0" r="0" b="0"/>
            </a:stretch>
          </a:blipFill>
        </p:spPr>
      </p:sp>
      <p:sp>
        <p:nvSpPr>
          <p:cNvPr name="TextBox 4" id="4"/>
          <p:cNvSpPr txBox="true"/>
          <p:nvPr/>
        </p:nvSpPr>
        <p:spPr>
          <a:xfrm rot="0">
            <a:off x="0" y="404931"/>
            <a:ext cx="18288000" cy="2098675"/>
          </a:xfrm>
          <a:prstGeom prst="rect">
            <a:avLst/>
          </a:prstGeom>
        </p:spPr>
        <p:txBody>
          <a:bodyPr anchor="t" rtlCol="false" tIns="0" lIns="0" bIns="0" rIns="0">
            <a:spAutoFit/>
          </a:bodyPr>
          <a:lstStyle/>
          <a:p>
            <a:pPr algn="ctr">
              <a:lnSpc>
                <a:spcPts val="5599"/>
              </a:lnSpc>
              <a:spcBef>
                <a:spcPct val="0"/>
              </a:spcBef>
            </a:pPr>
            <a:r>
              <a:rPr lang="en-US" sz="3999">
                <a:solidFill>
                  <a:srgbClr val="000000"/>
                </a:solidFill>
                <a:latin typeface="Alder"/>
                <a:ea typeface="Alder"/>
                <a:cs typeface="Alder"/>
                <a:sym typeface="Alder"/>
              </a:rPr>
              <a:t>ĐẠI HỌC QUỐC GIA THÀNH PHỐ HỒ CHÍ MINH</a:t>
            </a:r>
          </a:p>
          <a:p>
            <a:pPr algn="ctr">
              <a:lnSpc>
                <a:spcPts val="5599"/>
              </a:lnSpc>
              <a:spcBef>
                <a:spcPct val="0"/>
              </a:spcBef>
            </a:pPr>
            <a:r>
              <a:rPr lang="en-US" sz="3999">
                <a:solidFill>
                  <a:srgbClr val="000000"/>
                </a:solidFill>
                <a:latin typeface="Alder"/>
                <a:ea typeface="Alder"/>
                <a:cs typeface="Alder"/>
                <a:sym typeface="Alder"/>
              </a:rPr>
              <a:t>TRƯỜNG ĐẠI HỌC BÁCH KHOA</a:t>
            </a:r>
          </a:p>
          <a:p>
            <a:pPr algn="ctr">
              <a:lnSpc>
                <a:spcPts val="5599"/>
              </a:lnSpc>
              <a:spcBef>
                <a:spcPct val="0"/>
              </a:spcBef>
            </a:pPr>
            <a:r>
              <a:rPr lang="en-US" sz="3999">
                <a:solidFill>
                  <a:srgbClr val="000000"/>
                </a:solidFill>
                <a:latin typeface="Alder"/>
                <a:ea typeface="Alder"/>
                <a:cs typeface="Alder"/>
                <a:sym typeface="Alder"/>
              </a:rPr>
              <a:t>NĂM HỌC 2024 – 2025</a:t>
            </a:r>
          </a:p>
        </p:txBody>
      </p:sp>
      <p:sp>
        <p:nvSpPr>
          <p:cNvPr name="TextBox 5" id="5"/>
          <p:cNvSpPr txBox="true"/>
          <p:nvPr/>
        </p:nvSpPr>
        <p:spPr>
          <a:xfrm rot="0">
            <a:off x="5349107" y="8316669"/>
            <a:ext cx="7271861" cy="688975"/>
          </a:xfrm>
          <a:prstGeom prst="rect">
            <a:avLst/>
          </a:prstGeom>
        </p:spPr>
        <p:txBody>
          <a:bodyPr anchor="t" rtlCol="false" tIns="0" lIns="0" bIns="0" rIns="0">
            <a:spAutoFit/>
          </a:bodyPr>
          <a:lstStyle/>
          <a:p>
            <a:pPr algn="ctr">
              <a:lnSpc>
                <a:spcPts val="5599"/>
              </a:lnSpc>
              <a:spcBef>
                <a:spcPct val="0"/>
              </a:spcBef>
            </a:pPr>
            <a:r>
              <a:rPr lang="en-US" sz="3999">
                <a:solidFill>
                  <a:srgbClr val="000000"/>
                </a:solidFill>
                <a:latin typeface="Alder"/>
                <a:ea typeface="Alder"/>
                <a:cs typeface="Alder"/>
                <a:sym typeface="Alder"/>
              </a:rPr>
              <a:t>LẬP TRÌNH NÂNG CAO - CO2039</a:t>
            </a:r>
          </a:p>
        </p:txBody>
      </p:sp>
      <p:sp>
        <p:nvSpPr>
          <p:cNvPr name="TextBox 6" id="6"/>
          <p:cNvSpPr txBox="true"/>
          <p:nvPr/>
        </p:nvSpPr>
        <p:spPr>
          <a:xfrm rot="0">
            <a:off x="4399530" y="2908864"/>
            <a:ext cx="9171016" cy="2441575"/>
          </a:xfrm>
          <a:prstGeom prst="rect">
            <a:avLst/>
          </a:prstGeom>
        </p:spPr>
        <p:txBody>
          <a:bodyPr anchor="t" rtlCol="false" tIns="0" lIns="0" bIns="0" rIns="0">
            <a:spAutoFit/>
          </a:bodyPr>
          <a:lstStyle/>
          <a:p>
            <a:pPr algn="ctr">
              <a:lnSpc>
                <a:spcPts val="9799"/>
              </a:lnSpc>
              <a:spcBef>
                <a:spcPct val="0"/>
              </a:spcBef>
            </a:pPr>
            <a:r>
              <a:rPr lang="en-US" sz="6999">
                <a:solidFill>
                  <a:srgbClr val="000000"/>
                </a:solidFill>
                <a:latin typeface="Alder"/>
                <a:ea typeface="Alder"/>
                <a:cs typeface="Alder"/>
                <a:sym typeface="Alder"/>
              </a:rPr>
              <a:t>ĐỀ TÀI</a:t>
            </a:r>
          </a:p>
          <a:p>
            <a:pPr algn="ctr">
              <a:lnSpc>
                <a:spcPts val="9799"/>
              </a:lnSpc>
              <a:spcBef>
                <a:spcPct val="0"/>
              </a:spcBef>
            </a:pPr>
            <a:r>
              <a:rPr lang="en-US" sz="6999">
                <a:solidFill>
                  <a:srgbClr val="000000"/>
                </a:solidFill>
                <a:latin typeface="Alder"/>
                <a:ea typeface="Alder"/>
                <a:cs typeface="Alder"/>
                <a:sym typeface="Alder"/>
              </a:rPr>
              <a:t>WEB APP SAO KÊ</a:t>
            </a:r>
          </a:p>
        </p:txBody>
      </p:sp>
      <p:sp>
        <p:nvSpPr>
          <p:cNvPr name="TextBox 7" id="7"/>
          <p:cNvSpPr txBox="true"/>
          <p:nvPr/>
        </p:nvSpPr>
        <p:spPr>
          <a:xfrm rot="0">
            <a:off x="4399530" y="7372166"/>
            <a:ext cx="8880515" cy="688975"/>
          </a:xfrm>
          <a:prstGeom prst="rect">
            <a:avLst/>
          </a:prstGeom>
        </p:spPr>
        <p:txBody>
          <a:bodyPr anchor="t" rtlCol="false" tIns="0" lIns="0" bIns="0" rIns="0">
            <a:spAutoFit/>
          </a:bodyPr>
          <a:lstStyle/>
          <a:p>
            <a:pPr algn="ctr">
              <a:lnSpc>
                <a:spcPts val="5599"/>
              </a:lnSpc>
              <a:spcBef>
                <a:spcPct val="0"/>
              </a:spcBef>
            </a:pPr>
            <a:r>
              <a:rPr lang="en-US" sz="3999">
                <a:solidFill>
                  <a:srgbClr val="000000"/>
                </a:solidFill>
                <a:latin typeface="Alder"/>
                <a:ea typeface="Alder"/>
                <a:cs typeface="Alder"/>
                <a:sym typeface="Alder"/>
              </a:rPr>
              <a:t>GV HƯỚNG DẪN: THS. LÊ ĐÌNH THUẬN</a:t>
            </a:r>
          </a:p>
        </p:txBody>
      </p:sp>
      <p:sp>
        <p:nvSpPr>
          <p:cNvPr name="TextBox 8" id="8"/>
          <p:cNvSpPr txBox="true"/>
          <p:nvPr/>
        </p:nvSpPr>
        <p:spPr>
          <a:xfrm rot="0">
            <a:off x="8279856" y="9270696"/>
            <a:ext cx="9630966" cy="533400"/>
          </a:xfrm>
          <a:prstGeom prst="rect">
            <a:avLst/>
          </a:prstGeom>
        </p:spPr>
        <p:txBody>
          <a:bodyPr anchor="t" rtlCol="false" tIns="0" lIns="0" bIns="0" rIns="0">
            <a:spAutoFit/>
          </a:bodyPr>
          <a:lstStyle/>
          <a:p>
            <a:pPr algn="ctr">
              <a:lnSpc>
                <a:spcPts val="4200"/>
              </a:lnSpc>
              <a:spcBef>
                <a:spcPct val="0"/>
              </a:spcBef>
            </a:pPr>
            <a:r>
              <a:rPr lang="en-US" sz="3000">
                <a:solidFill>
                  <a:srgbClr val="000000"/>
                </a:solidFill>
                <a:latin typeface="Alder"/>
                <a:ea typeface="Alder"/>
                <a:cs typeface="Alder"/>
                <a:sym typeface="Alder"/>
              </a:rPr>
              <a:t>THÀNH PHỐ HỒ CHÍ MINH, NGÀY 13 THÁNG 12 NĂM 2024</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8111" r="0" b="-8111"/>
            </a:stretch>
          </a:blipFill>
        </p:spPr>
      </p:sp>
      <p:sp>
        <p:nvSpPr>
          <p:cNvPr name="Freeform 3" id="3"/>
          <p:cNvSpPr/>
          <p:nvPr/>
        </p:nvSpPr>
        <p:spPr>
          <a:xfrm flipH="false" flipV="false" rot="0">
            <a:off x="16471379" y="7893940"/>
            <a:ext cx="3139287" cy="3172283"/>
          </a:xfrm>
          <a:custGeom>
            <a:avLst/>
            <a:gdLst/>
            <a:ahLst/>
            <a:cxnLst/>
            <a:rect r="r" b="b" t="t" l="l"/>
            <a:pathLst>
              <a:path h="3172283" w="3139287">
                <a:moveTo>
                  <a:pt x="0" y="0"/>
                </a:moveTo>
                <a:lnTo>
                  <a:pt x="3139287" y="0"/>
                </a:lnTo>
                <a:lnTo>
                  <a:pt x="3139287" y="3172283"/>
                </a:lnTo>
                <a:lnTo>
                  <a:pt x="0" y="317228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60851" y="-1217147"/>
            <a:ext cx="2393886" cy="2912915"/>
          </a:xfrm>
          <a:custGeom>
            <a:avLst/>
            <a:gdLst/>
            <a:ahLst/>
            <a:cxnLst/>
            <a:rect r="r" b="b" t="t" l="l"/>
            <a:pathLst>
              <a:path h="2912915" w="2393886">
                <a:moveTo>
                  <a:pt x="0" y="0"/>
                </a:moveTo>
                <a:lnTo>
                  <a:pt x="2393887" y="0"/>
                </a:lnTo>
                <a:lnTo>
                  <a:pt x="2393887" y="2912915"/>
                </a:lnTo>
                <a:lnTo>
                  <a:pt x="0" y="291291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true" rot="0">
            <a:off x="0" y="8227626"/>
            <a:ext cx="2554738" cy="2838598"/>
          </a:xfrm>
          <a:custGeom>
            <a:avLst/>
            <a:gdLst/>
            <a:ahLst/>
            <a:cxnLst/>
            <a:rect r="r" b="b" t="t" l="l"/>
            <a:pathLst>
              <a:path h="2838598" w="2554738">
                <a:moveTo>
                  <a:pt x="0" y="2838597"/>
                </a:moveTo>
                <a:lnTo>
                  <a:pt x="2554738" y="2838597"/>
                </a:lnTo>
                <a:lnTo>
                  <a:pt x="2554738" y="0"/>
                </a:lnTo>
                <a:lnTo>
                  <a:pt x="0" y="0"/>
                </a:lnTo>
                <a:lnTo>
                  <a:pt x="0" y="2838597"/>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false" flipV="false" rot="0">
            <a:off x="14654758" y="-828490"/>
            <a:ext cx="3633242" cy="2100675"/>
          </a:xfrm>
          <a:custGeom>
            <a:avLst/>
            <a:gdLst/>
            <a:ahLst/>
            <a:cxnLst/>
            <a:rect r="r" b="b" t="t" l="l"/>
            <a:pathLst>
              <a:path h="2100675" w="3633242">
                <a:moveTo>
                  <a:pt x="0" y="0"/>
                </a:moveTo>
                <a:lnTo>
                  <a:pt x="3633242" y="0"/>
                </a:lnTo>
                <a:lnTo>
                  <a:pt x="3633242" y="2100675"/>
                </a:lnTo>
                <a:lnTo>
                  <a:pt x="0" y="2100675"/>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TextBox 7" id="7"/>
          <p:cNvSpPr txBox="true"/>
          <p:nvPr/>
        </p:nvSpPr>
        <p:spPr>
          <a:xfrm rot="0">
            <a:off x="2584687" y="326035"/>
            <a:ext cx="12755285" cy="2105025"/>
          </a:xfrm>
          <a:prstGeom prst="rect">
            <a:avLst/>
          </a:prstGeom>
        </p:spPr>
        <p:txBody>
          <a:bodyPr anchor="t" rtlCol="false" tIns="0" lIns="0" bIns="0" rIns="0">
            <a:spAutoFit/>
          </a:bodyPr>
          <a:lstStyle/>
          <a:p>
            <a:pPr algn="ctr">
              <a:lnSpc>
                <a:spcPts val="8400"/>
              </a:lnSpc>
              <a:spcBef>
                <a:spcPct val="0"/>
              </a:spcBef>
            </a:pPr>
            <a:r>
              <a:rPr lang="en-US" sz="6000">
                <a:solidFill>
                  <a:srgbClr val="000000"/>
                </a:solidFill>
                <a:latin typeface="Alder"/>
                <a:ea typeface="Alder"/>
                <a:cs typeface="Alder"/>
                <a:sym typeface="Alder"/>
              </a:rPr>
              <a:t>DANH SÁCH THÀNH VIÊN CỦA NHÓM </a:t>
            </a:r>
          </a:p>
          <a:p>
            <a:pPr algn="ctr">
              <a:lnSpc>
                <a:spcPts val="8400"/>
              </a:lnSpc>
              <a:spcBef>
                <a:spcPct val="0"/>
              </a:spcBef>
            </a:pPr>
            <a:r>
              <a:rPr lang="en-US" sz="6000">
                <a:solidFill>
                  <a:srgbClr val="000000"/>
                </a:solidFill>
                <a:latin typeface="Alder"/>
                <a:ea typeface="Alder"/>
                <a:cs typeface="Alder"/>
                <a:sym typeface="Alder"/>
              </a:rPr>
              <a:t>LỚP: DT01</a:t>
            </a:r>
          </a:p>
        </p:txBody>
      </p:sp>
      <p:sp>
        <p:nvSpPr>
          <p:cNvPr name="TextBox 8" id="8"/>
          <p:cNvSpPr txBox="true"/>
          <p:nvPr/>
        </p:nvSpPr>
        <p:spPr>
          <a:xfrm rot="0">
            <a:off x="7346294" y="3599275"/>
            <a:ext cx="3232071" cy="863600"/>
          </a:xfrm>
          <a:prstGeom prst="rect">
            <a:avLst/>
          </a:prstGeom>
        </p:spPr>
        <p:txBody>
          <a:bodyPr anchor="t" rtlCol="false" tIns="0" lIns="0" bIns="0" rIns="0">
            <a:spAutoFit/>
          </a:bodyPr>
          <a:lstStyle/>
          <a:p>
            <a:pPr algn="ctr">
              <a:lnSpc>
                <a:spcPts val="7000"/>
              </a:lnSpc>
              <a:spcBef>
                <a:spcPct val="0"/>
              </a:spcBef>
            </a:pPr>
            <a:r>
              <a:rPr lang="en-US" sz="5000">
                <a:solidFill>
                  <a:srgbClr val="000000"/>
                </a:solidFill>
                <a:latin typeface="Alder"/>
                <a:ea typeface="Alder"/>
                <a:cs typeface="Alder"/>
                <a:sym typeface="Alder"/>
              </a:rPr>
              <a:t>HỌ VÀ TÊN</a:t>
            </a:r>
          </a:p>
        </p:txBody>
      </p:sp>
      <p:sp>
        <p:nvSpPr>
          <p:cNvPr name="TextBox 9" id="9"/>
          <p:cNvSpPr txBox="true"/>
          <p:nvPr/>
        </p:nvSpPr>
        <p:spPr>
          <a:xfrm rot="0">
            <a:off x="3368481" y="4815844"/>
            <a:ext cx="10915191" cy="2228850"/>
          </a:xfrm>
          <a:prstGeom prst="rect">
            <a:avLst/>
          </a:prstGeom>
        </p:spPr>
        <p:txBody>
          <a:bodyPr anchor="t" rtlCol="false" tIns="0" lIns="0" bIns="0" rIns="0">
            <a:spAutoFit/>
          </a:bodyPr>
          <a:lstStyle/>
          <a:p>
            <a:pPr algn="ctr">
              <a:lnSpc>
                <a:spcPts val="5999"/>
              </a:lnSpc>
            </a:pPr>
            <a:r>
              <a:rPr lang="en-US" sz="3999">
                <a:solidFill>
                  <a:srgbClr val="000000"/>
                </a:solidFill>
                <a:latin typeface="Alder"/>
                <a:ea typeface="Alder"/>
                <a:cs typeface="Alder"/>
                <a:sym typeface="Alder"/>
              </a:rPr>
              <a:t>ĐÀO VĨNH KHƯƠNG - 2333430</a:t>
            </a:r>
          </a:p>
          <a:p>
            <a:pPr algn="ctr">
              <a:lnSpc>
                <a:spcPts val="5999"/>
              </a:lnSpc>
            </a:pPr>
            <a:r>
              <a:rPr lang="en-US" sz="3999">
                <a:solidFill>
                  <a:srgbClr val="000000"/>
                </a:solidFill>
                <a:latin typeface="Alder"/>
                <a:ea typeface="Alder"/>
                <a:cs typeface="Alder"/>
                <a:sym typeface="Alder"/>
              </a:rPr>
              <a:t>UÔNG QUỐC SƠN - 1837041</a:t>
            </a:r>
          </a:p>
          <a:p>
            <a:pPr algn="ctr">
              <a:lnSpc>
                <a:spcPts val="5999"/>
              </a:lnSpc>
            </a:pPr>
            <a:r>
              <a:rPr lang="en-US" sz="3999">
                <a:solidFill>
                  <a:srgbClr val="000000"/>
                </a:solidFill>
                <a:latin typeface="Alder"/>
                <a:ea typeface="Alder"/>
                <a:cs typeface="Alder"/>
                <a:sym typeface="Alder"/>
              </a:rPr>
              <a:t>LÊ NGUYỄN ANH TUẤN - 2233222</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8111" r="0" b="-8111"/>
            </a:stretch>
          </a:blipFill>
        </p:spPr>
      </p:sp>
      <p:sp>
        <p:nvSpPr>
          <p:cNvPr name="Freeform 3" id="3"/>
          <p:cNvSpPr/>
          <p:nvPr/>
        </p:nvSpPr>
        <p:spPr>
          <a:xfrm flipH="false" flipV="false" rot="0">
            <a:off x="1028700" y="4336480"/>
            <a:ext cx="6941161" cy="4831288"/>
          </a:xfrm>
          <a:custGeom>
            <a:avLst/>
            <a:gdLst/>
            <a:ahLst/>
            <a:cxnLst/>
            <a:rect r="r" b="b" t="t" l="l"/>
            <a:pathLst>
              <a:path h="4831288" w="6941161">
                <a:moveTo>
                  <a:pt x="0" y="0"/>
                </a:moveTo>
                <a:lnTo>
                  <a:pt x="6941161" y="0"/>
                </a:lnTo>
                <a:lnTo>
                  <a:pt x="6941161" y="4831288"/>
                </a:lnTo>
                <a:lnTo>
                  <a:pt x="0" y="4831288"/>
                </a:lnTo>
                <a:lnTo>
                  <a:pt x="0" y="0"/>
                </a:lnTo>
                <a:close/>
              </a:path>
            </a:pathLst>
          </a:custGeom>
          <a:blipFill>
            <a:blip r:embed="rId3"/>
            <a:stretch>
              <a:fillRect l="-9790" t="0" r="-84904" b="0"/>
            </a:stretch>
          </a:blipFill>
        </p:spPr>
      </p:sp>
      <p:sp>
        <p:nvSpPr>
          <p:cNvPr name="Freeform 4" id="4"/>
          <p:cNvSpPr/>
          <p:nvPr/>
        </p:nvSpPr>
        <p:spPr>
          <a:xfrm flipH="false" flipV="false" rot="0">
            <a:off x="8614371" y="4427012"/>
            <a:ext cx="8389797" cy="4831288"/>
          </a:xfrm>
          <a:custGeom>
            <a:avLst/>
            <a:gdLst/>
            <a:ahLst/>
            <a:cxnLst/>
            <a:rect r="r" b="b" t="t" l="l"/>
            <a:pathLst>
              <a:path h="4831288" w="8389797">
                <a:moveTo>
                  <a:pt x="0" y="0"/>
                </a:moveTo>
                <a:lnTo>
                  <a:pt x="8389797" y="0"/>
                </a:lnTo>
                <a:lnTo>
                  <a:pt x="8389797" y="4831288"/>
                </a:lnTo>
                <a:lnTo>
                  <a:pt x="0" y="4831288"/>
                </a:lnTo>
                <a:lnTo>
                  <a:pt x="0" y="0"/>
                </a:lnTo>
                <a:close/>
              </a:path>
            </a:pathLst>
          </a:custGeom>
          <a:blipFill>
            <a:blip r:embed="rId4"/>
            <a:stretch>
              <a:fillRect l="-7986" t="0" r="-26715" b="0"/>
            </a:stretch>
          </a:blipFill>
        </p:spPr>
      </p:sp>
      <p:sp>
        <p:nvSpPr>
          <p:cNvPr name="TextBox 5" id="5"/>
          <p:cNvSpPr txBox="true"/>
          <p:nvPr/>
        </p:nvSpPr>
        <p:spPr>
          <a:xfrm rot="0">
            <a:off x="4163437" y="457200"/>
            <a:ext cx="9961126" cy="1028700"/>
          </a:xfrm>
          <a:prstGeom prst="rect">
            <a:avLst/>
          </a:prstGeom>
        </p:spPr>
        <p:txBody>
          <a:bodyPr anchor="t" rtlCol="false" tIns="0" lIns="0" bIns="0" rIns="0">
            <a:spAutoFit/>
          </a:bodyPr>
          <a:lstStyle/>
          <a:p>
            <a:pPr algn="ctr">
              <a:lnSpc>
                <a:spcPts val="8400"/>
              </a:lnSpc>
            </a:pPr>
            <a:r>
              <a:rPr lang="en-US" sz="6000" b="true">
                <a:solidFill>
                  <a:srgbClr val="000000"/>
                </a:solidFill>
                <a:latin typeface="Noto Sans Bold"/>
                <a:ea typeface="Noto Sans Bold"/>
                <a:cs typeface="Noto Sans Bold"/>
                <a:sym typeface="Noto Sans Bold"/>
              </a:rPr>
              <a:t>Xây dựng Web app sao kê </a:t>
            </a:r>
          </a:p>
        </p:txBody>
      </p:sp>
      <p:sp>
        <p:nvSpPr>
          <p:cNvPr name="TextBox 6" id="6"/>
          <p:cNvSpPr txBox="true"/>
          <p:nvPr/>
        </p:nvSpPr>
        <p:spPr>
          <a:xfrm rot="0">
            <a:off x="1238415" y="2009204"/>
            <a:ext cx="15538665" cy="1746250"/>
          </a:xfrm>
          <a:prstGeom prst="rect">
            <a:avLst/>
          </a:prstGeom>
        </p:spPr>
        <p:txBody>
          <a:bodyPr anchor="t" rtlCol="false" tIns="0" lIns="0" bIns="0" rIns="0">
            <a:spAutoFit/>
          </a:bodyPr>
          <a:lstStyle/>
          <a:p>
            <a:pPr algn="l">
              <a:lnSpc>
                <a:spcPts val="3499"/>
              </a:lnSpc>
            </a:pPr>
            <a:r>
              <a:rPr lang="en-US" sz="2499" b="true">
                <a:solidFill>
                  <a:srgbClr val="000000"/>
                </a:solidFill>
                <a:latin typeface="DejaVu Serif Bold"/>
                <a:ea typeface="DejaVu Serif Bold"/>
                <a:cs typeface="DejaVu Serif Bold"/>
                <a:sym typeface="DejaVu Serif Bold"/>
              </a:rPr>
              <a:t>1. Migration</a:t>
            </a:r>
          </a:p>
          <a:p>
            <a:pPr algn="l">
              <a:lnSpc>
                <a:spcPts val="3499"/>
              </a:lnSpc>
            </a:pPr>
            <a:r>
              <a:rPr lang="en-US" sz="2499">
                <a:solidFill>
                  <a:srgbClr val="000000"/>
                </a:solidFill>
                <a:latin typeface="DejaVu Serif"/>
                <a:ea typeface="DejaVu Serif"/>
                <a:cs typeface="DejaVu Serif"/>
                <a:sym typeface="DejaVu Serif"/>
              </a:rPr>
              <a:t>Phần này thực hiện chuyển đổi dữ liệu từ file CSV vào cơ sở dữ liệu MongoDB. Quá trình thực hiện bao gồm các bước: đọc dữ liệu từ file CSV, xử lý dữ liệu nếu cần, và lưu vào MongoDB.</a:t>
            </a:r>
          </a:p>
          <a:p>
            <a:pPr algn="l">
              <a:lnSpc>
                <a:spcPts val="3499"/>
              </a:lnSpc>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8111" r="0" b="-8111"/>
            </a:stretch>
          </a:blipFill>
        </p:spPr>
      </p:sp>
      <p:sp>
        <p:nvSpPr>
          <p:cNvPr name="TextBox 3" id="3"/>
          <p:cNvSpPr txBox="true"/>
          <p:nvPr/>
        </p:nvSpPr>
        <p:spPr>
          <a:xfrm rot="0">
            <a:off x="4163437" y="457200"/>
            <a:ext cx="9961126" cy="1028700"/>
          </a:xfrm>
          <a:prstGeom prst="rect">
            <a:avLst/>
          </a:prstGeom>
        </p:spPr>
        <p:txBody>
          <a:bodyPr anchor="t" rtlCol="false" tIns="0" lIns="0" bIns="0" rIns="0">
            <a:spAutoFit/>
          </a:bodyPr>
          <a:lstStyle/>
          <a:p>
            <a:pPr algn="ctr">
              <a:lnSpc>
                <a:spcPts val="8400"/>
              </a:lnSpc>
            </a:pPr>
            <a:r>
              <a:rPr lang="en-US" sz="6000" b="true">
                <a:solidFill>
                  <a:srgbClr val="000000"/>
                </a:solidFill>
                <a:latin typeface="Noto Sans Bold"/>
                <a:ea typeface="Noto Sans Bold"/>
                <a:cs typeface="Noto Sans Bold"/>
                <a:sym typeface="Noto Sans Bold"/>
              </a:rPr>
              <a:t>Xây dựng Web app sao kê </a:t>
            </a:r>
          </a:p>
        </p:txBody>
      </p:sp>
      <p:sp>
        <p:nvSpPr>
          <p:cNvPr name="TextBox 4" id="4"/>
          <p:cNvSpPr txBox="true"/>
          <p:nvPr/>
        </p:nvSpPr>
        <p:spPr>
          <a:xfrm rot="0">
            <a:off x="1722107" y="2620136"/>
            <a:ext cx="14843785" cy="7217198"/>
          </a:xfrm>
          <a:prstGeom prst="rect">
            <a:avLst/>
          </a:prstGeom>
        </p:spPr>
        <p:txBody>
          <a:bodyPr anchor="t" rtlCol="false" tIns="0" lIns="0" bIns="0" rIns="0">
            <a:spAutoFit/>
          </a:bodyPr>
          <a:lstStyle/>
          <a:p>
            <a:pPr algn="l">
              <a:lnSpc>
                <a:spcPts val="3821"/>
              </a:lnSpc>
            </a:pPr>
          </a:p>
          <a:p>
            <a:pPr algn="l">
              <a:lnSpc>
                <a:spcPts val="3821"/>
              </a:lnSpc>
            </a:pPr>
            <a:r>
              <a:rPr lang="en-US" sz="2388" b="true">
                <a:solidFill>
                  <a:srgbClr val="000000"/>
                </a:solidFill>
                <a:latin typeface="DejaVu Serif Bold"/>
                <a:ea typeface="DejaVu Serif Bold"/>
                <a:cs typeface="DejaVu Serif Bold"/>
                <a:sym typeface="DejaVu Serif Bold"/>
              </a:rPr>
              <a:t>2.1 Backend</a:t>
            </a:r>
          </a:p>
          <a:p>
            <a:pPr algn="l">
              <a:lnSpc>
                <a:spcPts val="3821"/>
              </a:lnSpc>
            </a:pPr>
            <a:r>
              <a:rPr lang="en-US" sz="2388">
                <a:solidFill>
                  <a:srgbClr val="000000"/>
                </a:solidFill>
                <a:latin typeface="DejaVu Serif"/>
                <a:ea typeface="DejaVu Serif"/>
                <a:cs typeface="DejaVu Serif"/>
                <a:sym typeface="DejaVu Serif"/>
              </a:rPr>
              <a:t>Backend được xây dựng bằng ngôn ngữ Go (Golang), với nhiệm vụ chính là xử lý các yêu cầu từ Frontend và truy xuất dữ liệu từ cơ sở dữ liệu MongoDB. Các tính năng chính bao gồm:</a:t>
            </a:r>
          </a:p>
          <a:p>
            <a:pPr algn="l">
              <a:lnSpc>
                <a:spcPts val="3821"/>
              </a:lnSpc>
            </a:pPr>
            <a:r>
              <a:rPr lang="en-US" sz="2388">
                <a:solidFill>
                  <a:srgbClr val="000000"/>
                </a:solidFill>
                <a:latin typeface="DejaVu Serif"/>
                <a:ea typeface="DejaVu Serif"/>
                <a:cs typeface="DejaVu Serif"/>
                <a:sym typeface="DejaVu Serif"/>
              </a:rPr>
              <a:t>- Kết nối đến MongoDB.</a:t>
            </a:r>
          </a:p>
          <a:p>
            <a:pPr algn="l">
              <a:lnSpc>
                <a:spcPts val="3821"/>
              </a:lnSpc>
            </a:pPr>
            <a:r>
              <a:rPr lang="en-US" sz="2388">
                <a:solidFill>
                  <a:srgbClr val="000000"/>
                </a:solidFill>
                <a:latin typeface="DejaVu Serif"/>
                <a:ea typeface="DejaVu Serif"/>
                <a:cs typeface="DejaVu Serif"/>
                <a:sym typeface="DejaVu Serif"/>
              </a:rPr>
              <a:t>- Xử lý các API request từ Frontend.</a:t>
            </a:r>
          </a:p>
          <a:p>
            <a:pPr algn="l">
              <a:lnSpc>
                <a:spcPts val="3821"/>
              </a:lnSpc>
            </a:pPr>
            <a:r>
              <a:rPr lang="en-US" sz="2388">
                <a:solidFill>
                  <a:srgbClr val="000000"/>
                </a:solidFill>
                <a:latin typeface="DejaVu Serif"/>
                <a:ea typeface="DejaVu Serif"/>
                <a:cs typeface="DejaVu Serif"/>
                <a:sym typeface="DejaVu Serif"/>
              </a:rPr>
              <a:t>- Thực hiện các truy vấn dựa trên yêu cầu tìm kiếm từ người dùng.</a:t>
            </a:r>
          </a:p>
          <a:p>
            <a:pPr algn="l">
              <a:lnSpc>
                <a:spcPts val="3821"/>
              </a:lnSpc>
            </a:pPr>
          </a:p>
          <a:p>
            <a:pPr algn="l">
              <a:lnSpc>
                <a:spcPts val="3821"/>
              </a:lnSpc>
            </a:pPr>
            <a:r>
              <a:rPr lang="en-US" sz="2388" b="true">
                <a:solidFill>
                  <a:srgbClr val="000000"/>
                </a:solidFill>
                <a:latin typeface="DejaVu Serif Bold"/>
                <a:ea typeface="DejaVu Serif Bold"/>
                <a:cs typeface="DejaVu Serif Bold"/>
                <a:sym typeface="DejaVu Serif Bold"/>
              </a:rPr>
              <a:t>2.2 Frontend</a:t>
            </a:r>
          </a:p>
          <a:p>
            <a:pPr algn="l">
              <a:lnSpc>
                <a:spcPts val="3821"/>
              </a:lnSpc>
            </a:pPr>
            <a:r>
              <a:rPr lang="en-US" sz="2388">
                <a:solidFill>
                  <a:srgbClr val="000000"/>
                </a:solidFill>
                <a:latin typeface="DejaVu Serif"/>
                <a:ea typeface="DejaVu Serif"/>
                <a:cs typeface="DejaVu Serif"/>
                <a:sym typeface="DejaVu Serif"/>
              </a:rPr>
              <a:t>Frontend được xây dựng bằng framework Next.js, cung cấp giao diện người dùng thân thiện và dễ sử dụng. Các tính năng chính bao gồm:</a:t>
            </a:r>
          </a:p>
          <a:p>
            <a:pPr algn="l">
              <a:lnSpc>
                <a:spcPts val="3821"/>
              </a:lnSpc>
            </a:pPr>
            <a:r>
              <a:rPr lang="en-US" sz="2388">
                <a:solidFill>
                  <a:srgbClr val="000000"/>
                </a:solidFill>
                <a:latin typeface="DejaVu Serif"/>
                <a:ea typeface="DejaVu Serif"/>
                <a:cs typeface="DejaVu Serif"/>
                <a:sym typeface="DejaVu Serif"/>
              </a:rPr>
              <a:t>- Thanh tìm kiếm để người dùng nhập các tiêu chí tìm kiếm.</a:t>
            </a:r>
          </a:p>
          <a:p>
            <a:pPr algn="l">
              <a:lnSpc>
                <a:spcPts val="3821"/>
              </a:lnSpc>
            </a:pPr>
            <a:r>
              <a:rPr lang="en-US" sz="2388">
                <a:solidFill>
                  <a:srgbClr val="000000"/>
                </a:solidFill>
                <a:latin typeface="DejaVu Serif"/>
                <a:ea typeface="DejaVu Serif"/>
                <a:cs typeface="DejaVu Serif"/>
                <a:sym typeface="DejaVu Serif"/>
              </a:rPr>
              <a:t>- Hiển thị dữ liệu sao kê được lấy từ Backend thông qua API.</a:t>
            </a:r>
          </a:p>
          <a:p>
            <a:pPr algn="l">
              <a:lnSpc>
                <a:spcPts val="3821"/>
              </a:lnSpc>
            </a:pPr>
            <a:r>
              <a:rPr lang="en-US" sz="2388">
                <a:solidFill>
                  <a:srgbClr val="000000"/>
                </a:solidFill>
                <a:latin typeface="DejaVu Serif"/>
                <a:ea typeface="DejaVu Serif"/>
                <a:cs typeface="DejaVu Serif"/>
                <a:sym typeface="DejaVu Serif"/>
              </a:rPr>
              <a:t>- Gửi các query tìm kiếm tới Backend qua API.</a:t>
            </a:r>
          </a:p>
          <a:p>
            <a:pPr algn="l">
              <a:lnSpc>
                <a:spcPts val="3821"/>
              </a:lnSpc>
            </a:pPr>
          </a:p>
        </p:txBody>
      </p:sp>
      <p:sp>
        <p:nvSpPr>
          <p:cNvPr name="TextBox 5" id="5"/>
          <p:cNvSpPr txBox="true"/>
          <p:nvPr/>
        </p:nvSpPr>
        <p:spPr>
          <a:xfrm rot="0">
            <a:off x="1722107" y="2128011"/>
            <a:ext cx="5197912" cy="596900"/>
          </a:xfrm>
          <a:prstGeom prst="rect">
            <a:avLst/>
          </a:prstGeom>
        </p:spPr>
        <p:txBody>
          <a:bodyPr anchor="t" rtlCol="false" tIns="0" lIns="0" bIns="0" rIns="0">
            <a:spAutoFit/>
          </a:bodyPr>
          <a:lstStyle/>
          <a:p>
            <a:pPr algn="ctr">
              <a:lnSpc>
                <a:spcPts val="4900"/>
              </a:lnSpc>
            </a:pPr>
            <a:r>
              <a:rPr lang="en-US" sz="3500" b="true">
                <a:solidFill>
                  <a:srgbClr val="000000"/>
                </a:solidFill>
                <a:latin typeface="Noto Sans Bold"/>
                <a:ea typeface="Noto Sans Bold"/>
                <a:cs typeface="Noto Sans Bold"/>
                <a:sym typeface="Noto Sans Bold"/>
              </a:rPr>
              <a:t>2. Backend và Frontend</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8111" r="0" b="-8111"/>
            </a:stretch>
          </a:blipFill>
        </p:spPr>
      </p:sp>
      <p:sp>
        <p:nvSpPr>
          <p:cNvPr name="Freeform 3" id="3"/>
          <p:cNvSpPr/>
          <p:nvPr/>
        </p:nvSpPr>
        <p:spPr>
          <a:xfrm flipH="false" flipV="false" rot="0">
            <a:off x="4293375" y="2268797"/>
            <a:ext cx="9245299" cy="4532910"/>
          </a:xfrm>
          <a:custGeom>
            <a:avLst/>
            <a:gdLst/>
            <a:ahLst/>
            <a:cxnLst/>
            <a:rect r="r" b="b" t="t" l="l"/>
            <a:pathLst>
              <a:path h="4532910" w="9245299">
                <a:moveTo>
                  <a:pt x="0" y="0"/>
                </a:moveTo>
                <a:lnTo>
                  <a:pt x="9245299" y="0"/>
                </a:lnTo>
                <a:lnTo>
                  <a:pt x="9245299" y="4532910"/>
                </a:lnTo>
                <a:lnTo>
                  <a:pt x="0" y="4532910"/>
                </a:lnTo>
                <a:lnTo>
                  <a:pt x="0" y="0"/>
                </a:lnTo>
                <a:close/>
              </a:path>
            </a:pathLst>
          </a:custGeom>
          <a:blipFill>
            <a:blip r:embed="rId3"/>
            <a:stretch>
              <a:fillRect l="0" t="-4861" r="0" b="-4861"/>
            </a:stretch>
          </a:blipFill>
        </p:spPr>
      </p:sp>
      <p:sp>
        <p:nvSpPr>
          <p:cNvPr name="TextBox 4" id="4"/>
          <p:cNvSpPr txBox="true"/>
          <p:nvPr/>
        </p:nvSpPr>
        <p:spPr>
          <a:xfrm rot="0">
            <a:off x="4111704" y="457200"/>
            <a:ext cx="10064591" cy="1028700"/>
          </a:xfrm>
          <a:prstGeom prst="rect">
            <a:avLst/>
          </a:prstGeom>
        </p:spPr>
        <p:txBody>
          <a:bodyPr anchor="t" rtlCol="false" tIns="0" lIns="0" bIns="0" rIns="0">
            <a:spAutoFit/>
          </a:bodyPr>
          <a:lstStyle/>
          <a:p>
            <a:pPr algn="ctr">
              <a:lnSpc>
                <a:spcPts val="8400"/>
              </a:lnSpc>
            </a:pPr>
            <a:r>
              <a:rPr lang="en-US" sz="6000" b="true">
                <a:solidFill>
                  <a:srgbClr val="000000"/>
                </a:solidFill>
                <a:latin typeface="Noto Sans Bold"/>
                <a:ea typeface="Noto Sans Bold"/>
                <a:cs typeface="Noto Sans Bold"/>
                <a:sym typeface="Noto Sans Bold"/>
              </a:rPr>
              <a:t>Giới thiệu Web app sao kê </a:t>
            </a:r>
          </a:p>
        </p:txBody>
      </p:sp>
      <p:sp>
        <p:nvSpPr>
          <p:cNvPr name="TextBox 5" id="5"/>
          <p:cNvSpPr txBox="true"/>
          <p:nvPr/>
        </p:nvSpPr>
        <p:spPr>
          <a:xfrm rot="0">
            <a:off x="1374668" y="7517929"/>
            <a:ext cx="15538665" cy="2233208"/>
          </a:xfrm>
          <a:prstGeom prst="rect">
            <a:avLst/>
          </a:prstGeom>
        </p:spPr>
        <p:txBody>
          <a:bodyPr anchor="t" rtlCol="false" tIns="0" lIns="0" bIns="0" rIns="0">
            <a:spAutoFit/>
          </a:bodyPr>
          <a:lstStyle/>
          <a:p>
            <a:pPr algn="l">
              <a:lnSpc>
                <a:spcPts val="4484"/>
              </a:lnSpc>
            </a:pPr>
            <a:r>
              <a:rPr lang="en-US" sz="3203">
                <a:solidFill>
                  <a:srgbClr val="000000"/>
                </a:solidFill>
                <a:latin typeface="DejaVu Serif"/>
                <a:ea typeface="DejaVu Serif"/>
                <a:cs typeface="DejaVu Serif"/>
                <a:sym typeface="DejaVu Serif"/>
              </a:rPr>
              <a:t>Sao kê dữ liệu tài chính là một trong những hoạt động quan trọng, giúp tổ chức và doanh nghiệp quản lý thông tin giao dịch một cách hiệu quả và minh bạch. </a:t>
            </a:r>
          </a:p>
          <a:p>
            <a:pPr algn="l">
              <a:lnSpc>
                <a:spcPts val="4484"/>
              </a:lnSpc>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8111" r="0" b="-8111"/>
            </a:stretch>
          </a:blipFill>
        </p:spPr>
      </p:sp>
      <p:sp>
        <p:nvSpPr>
          <p:cNvPr name="Freeform 3" id="3"/>
          <p:cNvSpPr/>
          <p:nvPr/>
        </p:nvSpPr>
        <p:spPr>
          <a:xfrm flipH="false" flipV="false" rot="0">
            <a:off x="1028700" y="3343045"/>
            <a:ext cx="16230600" cy="6460267"/>
          </a:xfrm>
          <a:custGeom>
            <a:avLst/>
            <a:gdLst/>
            <a:ahLst/>
            <a:cxnLst/>
            <a:rect r="r" b="b" t="t" l="l"/>
            <a:pathLst>
              <a:path h="6460267" w="16230600">
                <a:moveTo>
                  <a:pt x="0" y="0"/>
                </a:moveTo>
                <a:lnTo>
                  <a:pt x="16230600" y="0"/>
                </a:lnTo>
                <a:lnTo>
                  <a:pt x="16230600" y="6460267"/>
                </a:lnTo>
                <a:lnTo>
                  <a:pt x="0" y="6460267"/>
                </a:lnTo>
                <a:lnTo>
                  <a:pt x="0" y="0"/>
                </a:lnTo>
                <a:close/>
              </a:path>
            </a:pathLst>
          </a:custGeom>
          <a:blipFill>
            <a:blip r:embed="rId3"/>
            <a:stretch>
              <a:fillRect l="0" t="-10536" r="0" b="-2833"/>
            </a:stretch>
          </a:blipFill>
        </p:spPr>
      </p:sp>
      <p:sp>
        <p:nvSpPr>
          <p:cNvPr name="TextBox 4" id="4"/>
          <p:cNvSpPr txBox="true"/>
          <p:nvPr/>
        </p:nvSpPr>
        <p:spPr>
          <a:xfrm rot="0">
            <a:off x="4076700" y="457200"/>
            <a:ext cx="10134600" cy="1028700"/>
          </a:xfrm>
          <a:prstGeom prst="rect">
            <a:avLst/>
          </a:prstGeom>
        </p:spPr>
        <p:txBody>
          <a:bodyPr anchor="t" rtlCol="false" tIns="0" lIns="0" bIns="0" rIns="0">
            <a:spAutoFit/>
          </a:bodyPr>
          <a:lstStyle/>
          <a:p>
            <a:pPr algn="ctr">
              <a:lnSpc>
                <a:spcPts val="8400"/>
              </a:lnSpc>
            </a:pPr>
            <a:r>
              <a:rPr lang="en-US" sz="6000" b="true">
                <a:solidFill>
                  <a:srgbClr val="000000"/>
                </a:solidFill>
                <a:latin typeface="Noto Sans Bold"/>
                <a:ea typeface="Noto Sans Bold"/>
                <a:cs typeface="Noto Sans Bold"/>
                <a:sym typeface="Noto Sans Bold"/>
              </a:rPr>
              <a:t>Tính năng Web app sao kê </a:t>
            </a:r>
          </a:p>
        </p:txBody>
      </p:sp>
      <p:sp>
        <p:nvSpPr>
          <p:cNvPr name="TextBox 5" id="5"/>
          <p:cNvSpPr txBox="true"/>
          <p:nvPr/>
        </p:nvSpPr>
        <p:spPr>
          <a:xfrm rot="0">
            <a:off x="739107" y="1862023"/>
            <a:ext cx="16520193" cy="1047750"/>
          </a:xfrm>
          <a:prstGeom prst="rect">
            <a:avLst/>
          </a:prstGeom>
        </p:spPr>
        <p:txBody>
          <a:bodyPr anchor="t" rtlCol="false" tIns="0" lIns="0" bIns="0" rIns="0">
            <a:spAutoFit/>
          </a:bodyPr>
          <a:lstStyle/>
          <a:p>
            <a:pPr algn="ctr">
              <a:lnSpc>
                <a:spcPts val="4200"/>
              </a:lnSpc>
            </a:pPr>
            <a:r>
              <a:rPr lang="en-US" sz="3000" b="true">
                <a:solidFill>
                  <a:srgbClr val="000000"/>
                </a:solidFill>
                <a:latin typeface="Noto Sans Bold"/>
                <a:ea typeface="Noto Sans Bold"/>
                <a:cs typeface="Noto Sans Bold"/>
                <a:sym typeface="Noto Sans Bold"/>
              </a:rPr>
              <a:t>Thanh tìm kiếm của trang web được tích hợp: Lọc thông tin theo năm-tháng-ngày</a:t>
            </a:r>
          </a:p>
          <a:p>
            <a:pPr algn="ctr">
              <a:lnSpc>
                <a:spcPts val="4200"/>
              </a:lnSpc>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8111" r="0" b="-8111"/>
            </a:stretch>
          </a:blipFill>
        </p:spPr>
      </p:sp>
      <p:sp>
        <p:nvSpPr>
          <p:cNvPr name="Freeform 3" id="3"/>
          <p:cNvSpPr/>
          <p:nvPr/>
        </p:nvSpPr>
        <p:spPr>
          <a:xfrm flipH="false" flipV="false" rot="0">
            <a:off x="1437904" y="2909773"/>
            <a:ext cx="15122599" cy="7088718"/>
          </a:xfrm>
          <a:custGeom>
            <a:avLst/>
            <a:gdLst/>
            <a:ahLst/>
            <a:cxnLst/>
            <a:rect r="r" b="b" t="t" l="l"/>
            <a:pathLst>
              <a:path h="7088718" w="15122599">
                <a:moveTo>
                  <a:pt x="0" y="0"/>
                </a:moveTo>
                <a:lnTo>
                  <a:pt x="15122599" y="0"/>
                </a:lnTo>
                <a:lnTo>
                  <a:pt x="15122599" y="7088718"/>
                </a:lnTo>
                <a:lnTo>
                  <a:pt x="0" y="7088718"/>
                </a:lnTo>
                <a:lnTo>
                  <a:pt x="0" y="0"/>
                </a:lnTo>
                <a:close/>
              </a:path>
            </a:pathLst>
          </a:custGeom>
          <a:blipFill>
            <a:blip r:embed="rId3"/>
            <a:stretch>
              <a:fillRect l="0" t="0" r="0" b="0"/>
            </a:stretch>
          </a:blipFill>
        </p:spPr>
      </p:sp>
      <p:sp>
        <p:nvSpPr>
          <p:cNvPr name="TextBox 4" id="4"/>
          <p:cNvSpPr txBox="true"/>
          <p:nvPr/>
        </p:nvSpPr>
        <p:spPr>
          <a:xfrm rot="0">
            <a:off x="4076700" y="457200"/>
            <a:ext cx="10134600" cy="1028700"/>
          </a:xfrm>
          <a:prstGeom prst="rect">
            <a:avLst/>
          </a:prstGeom>
        </p:spPr>
        <p:txBody>
          <a:bodyPr anchor="t" rtlCol="false" tIns="0" lIns="0" bIns="0" rIns="0">
            <a:spAutoFit/>
          </a:bodyPr>
          <a:lstStyle/>
          <a:p>
            <a:pPr algn="ctr">
              <a:lnSpc>
                <a:spcPts val="8400"/>
              </a:lnSpc>
            </a:pPr>
            <a:r>
              <a:rPr lang="en-US" sz="6000" b="true">
                <a:solidFill>
                  <a:srgbClr val="000000"/>
                </a:solidFill>
                <a:latin typeface="Noto Sans Bold"/>
                <a:ea typeface="Noto Sans Bold"/>
                <a:cs typeface="Noto Sans Bold"/>
                <a:sym typeface="Noto Sans Bold"/>
              </a:rPr>
              <a:t>Tính năng Web app sao kê </a:t>
            </a:r>
          </a:p>
        </p:txBody>
      </p:sp>
      <p:sp>
        <p:nvSpPr>
          <p:cNvPr name="TextBox 5" id="5"/>
          <p:cNvSpPr txBox="true"/>
          <p:nvPr/>
        </p:nvSpPr>
        <p:spPr>
          <a:xfrm rot="0">
            <a:off x="739107" y="1862023"/>
            <a:ext cx="16520193" cy="1047750"/>
          </a:xfrm>
          <a:prstGeom prst="rect">
            <a:avLst/>
          </a:prstGeom>
        </p:spPr>
        <p:txBody>
          <a:bodyPr anchor="t" rtlCol="false" tIns="0" lIns="0" bIns="0" rIns="0">
            <a:spAutoFit/>
          </a:bodyPr>
          <a:lstStyle/>
          <a:p>
            <a:pPr algn="ctr">
              <a:lnSpc>
                <a:spcPts val="4200"/>
              </a:lnSpc>
            </a:pPr>
            <a:r>
              <a:rPr lang="en-US" sz="3000" b="true">
                <a:solidFill>
                  <a:srgbClr val="000000"/>
                </a:solidFill>
                <a:latin typeface="Noto Sans Bold"/>
                <a:ea typeface="Noto Sans Bold"/>
                <a:cs typeface="Noto Sans Bold"/>
                <a:sym typeface="Noto Sans Bold"/>
              </a:rPr>
              <a:t>Thanh tìm kiếm của trang web được tích hợp lọc thông tin theo số tiền </a:t>
            </a:r>
          </a:p>
          <a:p>
            <a:pPr algn="ctr">
              <a:lnSpc>
                <a:spcPts val="4200"/>
              </a:lnSpc>
            </a:pP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8111" r="0" b="-8111"/>
            </a:stretch>
          </a:blipFill>
        </p:spPr>
      </p:sp>
      <p:sp>
        <p:nvSpPr>
          <p:cNvPr name="Freeform 3" id="3"/>
          <p:cNvSpPr/>
          <p:nvPr/>
        </p:nvSpPr>
        <p:spPr>
          <a:xfrm flipH="false" flipV="false" rot="0">
            <a:off x="1483638" y="2435326"/>
            <a:ext cx="14639459" cy="2973531"/>
          </a:xfrm>
          <a:custGeom>
            <a:avLst/>
            <a:gdLst/>
            <a:ahLst/>
            <a:cxnLst/>
            <a:rect r="r" b="b" t="t" l="l"/>
            <a:pathLst>
              <a:path h="2973531" w="14639459">
                <a:moveTo>
                  <a:pt x="0" y="0"/>
                </a:moveTo>
                <a:lnTo>
                  <a:pt x="14639459" y="0"/>
                </a:lnTo>
                <a:lnTo>
                  <a:pt x="14639459" y="2973530"/>
                </a:lnTo>
                <a:lnTo>
                  <a:pt x="0" y="2973530"/>
                </a:lnTo>
                <a:lnTo>
                  <a:pt x="0" y="0"/>
                </a:lnTo>
                <a:close/>
              </a:path>
            </a:pathLst>
          </a:custGeom>
          <a:blipFill>
            <a:blip r:embed="rId3"/>
            <a:stretch>
              <a:fillRect l="0" t="-27539" r="-6204" b="-20172"/>
            </a:stretch>
          </a:blipFill>
        </p:spPr>
      </p:sp>
      <p:sp>
        <p:nvSpPr>
          <p:cNvPr name="Freeform 4" id="4"/>
          <p:cNvSpPr/>
          <p:nvPr/>
        </p:nvSpPr>
        <p:spPr>
          <a:xfrm flipH="false" flipV="false" rot="0">
            <a:off x="1483638" y="5627931"/>
            <a:ext cx="14639459" cy="4421618"/>
          </a:xfrm>
          <a:custGeom>
            <a:avLst/>
            <a:gdLst/>
            <a:ahLst/>
            <a:cxnLst/>
            <a:rect r="r" b="b" t="t" l="l"/>
            <a:pathLst>
              <a:path h="4421618" w="14639459">
                <a:moveTo>
                  <a:pt x="0" y="0"/>
                </a:moveTo>
                <a:lnTo>
                  <a:pt x="14639459" y="0"/>
                </a:lnTo>
                <a:lnTo>
                  <a:pt x="14639459" y="4421618"/>
                </a:lnTo>
                <a:lnTo>
                  <a:pt x="0" y="4421618"/>
                </a:lnTo>
                <a:lnTo>
                  <a:pt x="0" y="0"/>
                </a:lnTo>
                <a:close/>
              </a:path>
            </a:pathLst>
          </a:custGeom>
          <a:blipFill>
            <a:blip r:embed="rId4"/>
            <a:stretch>
              <a:fillRect l="0" t="-15723" r="-1473" b="-15723"/>
            </a:stretch>
          </a:blipFill>
        </p:spPr>
      </p:sp>
      <p:sp>
        <p:nvSpPr>
          <p:cNvPr name="TextBox 5" id="5"/>
          <p:cNvSpPr txBox="true"/>
          <p:nvPr/>
        </p:nvSpPr>
        <p:spPr>
          <a:xfrm rot="0">
            <a:off x="4076700" y="457200"/>
            <a:ext cx="10134600" cy="1028700"/>
          </a:xfrm>
          <a:prstGeom prst="rect">
            <a:avLst/>
          </a:prstGeom>
        </p:spPr>
        <p:txBody>
          <a:bodyPr anchor="t" rtlCol="false" tIns="0" lIns="0" bIns="0" rIns="0">
            <a:spAutoFit/>
          </a:bodyPr>
          <a:lstStyle/>
          <a:p>
            <a:pPr algn="ctr">
              <a:lnSpc>
                <a:spcPts val="8400"/>
              </a:lnSpc>
            </a:pPr>
            <a:r>
              <a:rPr lang="en-US" sz="6000" b="true">
                <a:solidFill>
                  <a:srgbClr val="000000"/>
                </a:solidFill>
                <a:latin typeface="Noto Sans Bold"/>
                <a:ea typeface="Noto Sans Bold"/>
                <a:cs typeface="Noto Sans Bold"/>
                <a:sym typeface="Noto Sans Bold"/>
              </a:rPr>
              <a:t>Tính năng Web app sao kê </a:t>
            </a:r>
          </a:p>
        </p:txBody>
      </p:sp>
      <p:sp>
        <p:nvSpPr>
          <p:cNvPr name="TextBox 6" id="6"/>
          <p:cNvSpPr txBox="true"/>
          <p:nvPr/>
        </p:nvSpPr>
        <p:spPr>
          <a:xfrm rot="0">
            <a:off x="171386" y="1645386"/>
            <a:ext cx="16951661" cy="1047750"/>
          </a:xfrm>
          <a:prstGeom prst="rect">
            <a:avLst/>
          </a:prstGeom>
        </p:spPr>
        <p:txBody>
          <a:bodyPr anchor="t" rtlCol="false" tIns="0" lIns="0" bIns="0" rIns="0">
            <a:spAutoFit/>
          </a:bodyPr>
          <a:lstStyle/>
          <a:p>
            <a:pPr algn="ctr">
              <a:lnSpc>
                <a:spcPts val="4200"/>
              </a:lnSpc>
            </a:pPr>
            <a:r>
              <a:rPr lang="en-US" sz="3000" b="true">
                <a:solidFill>
                  <a:srgbClr val="000000"/>
                </a:solidFill>
                <a:latin typeface="Noto Sans Bold"/>
                <a:ea typeface="Noto Sans Bold"/>
                <a:cs typeface="Noto Sans Bold"/>
                <a:sym typeface="Noto Sans Bold"/>
              </a:rPr>
              <a:t>Thanh tìm kiếm của trang web được tích hợp lọc thông tin theo nội dung chuyển khoản</a:t>
            </a:r>
          </a:p>
          <a:p>
            <a:pPr algn="ctr">
              <a:lnSpc>
                <a:spcPts val="4200"/>
              </a:lnSpc>
            </a:pP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8111" r="0" b="-8111"/>
            </a:stretch>
          </a:blipFill>
        </p:spPr>
      </p:sp>
      <p:sp>
        <p:nvSpPr>
          <p:cNvPr name="TextBox 3" id="3"/>
          <p:cNvSpPr txBox="true"/>
          <p:nvPr/>
        </p:nvSpPr>
        <p:spPr>
          <a:xfrm rot="0">
            <a:off x="3611944" y="2887328"/>
            <a:ext cx="11064112" cy="3759199"/>
          </a:xfrm>
          <a:prstGeom prst="rect">
            <a:avLst/>
          </a:prstGeom>
        </p:spPr>
        <p:txBody>
          <a:bodyPr anchor="t" rtlCol="false" tIns="0" lIns="0" bIns="0" rIns="0">
            <a:spAutoFit/>
          </a:bodyPr>
          <a:lstStyle/>
          <a:p>
            <a:pPr algn="ctr">
              <a:lnSpc>
                <a:spcPts val="9699"/>
              </a:lnSpc>
            </a:pPr>
            <a:r>
              <a:rPr lang="en-US" sz="9999">
                <a:solidFill>
                  <a:srgbClr val="6C584C"/>
                </a:solidFill>
                <a:latin typeface="Alder"/>
                <a:ea typeface="Alder"/>
                <a:cs typeface="Alder"/>
                <a:sym typeface="Alder"/>
              </a:rPr>
              <a:t>CẢM ƠN THẦY VÀ CÁC BẠN ĐÃ LẮNG NGHE !!!</a:t>
            </a:r>
          </a:p>
        </p:txBody>
      </p:sp>
      <p:sp>
        <p:nvSpPr>
          <p:cNvPr name="Freeform 4" id="4"/>
          <p:cNvSpPr/>
          <p:nvPr/>
        </p:nvSpPr>
        <p:spPr>
          <a:xfrm flipH="false" flipV="false" rot="0">
            <a:off x="15538665" y="6951423"/>
            <a:ext cx="4072001" cy="4114800"/>
          </a:xfrm>
          <a:custGeom>
            <a:avLst/>
            <a:gdLst/>
            <a:ahLst/>
            <a:cxnLst/>
            <a:rect r="r" b="b" t="t" l="l"/>
            <a:pathLst>
              <a:path h="4114800" w="4072001">
                <a:moveTo>
                  <a:pt x="0" y="0"/>
                </a:moveTo>
                <a:lnTo>
                  <a:pt x="4072001" y="0"/>
                </a:lnTo>
                <a:lnTo>
                  <a:pt x="4072001"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160851" y="-1217147"/>
            <a:ext cx="3381617" cy="4114800"/>
          </a:xfrm>
          <a:custGeom>
            <a:avLst/>
            <a:gdLst/>
            <a:ahLst/>
            <a:cxnLst/>
            <a:rect r="r" b="b" t="t" l="l"/>
            <a:pathLst>
              <a:path h="4114800" w="3381617">
                <a:moveTo>
                  <a:pt x="0" y="0"/>
                </a:moveTo>
                <a:lnTo>
                  <a:pt x="3381618" y="0"/>
                </a:lnTo>
                <a:lnTo>
                  <a:pt x="3381618" y="4114800"/>
                </a:lnTo>
                <a:lnTo>
                  <a:pt x="0" y="411480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true" rot="0">
            <a:off x="0" y="6951423"/>
            <a:ext cx="3703320" cy="4114800"/>
          </a:xfrm>
          <a:custGeom>
            <a:avLst/>
            <a:gdLst/>
            <a:ahLst/>
            <a:cxnLst/>
            <a:rect r="r" b="b" t="t" l="l"/>
            <a:pathLst>
              <a:path h="4114800" w="3703320">
                <a:moveTo>
                  <a:pt x="0" y="4114800"/>
                </a:moveTo>
                <a:lnTo>
                  <a:pt x="3703320" y="4114800"/>
                </a:lnTo>
                <a:lnTo>
                  <a:pt x="3703320" y="0"/>
                </a:lnTo>
                <a:lnTo>
                  <a:pt x="0" y="0"/>
                </a:lnTo>
                <a:lnTo>
                  <a:pt x="0" y="411480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7" id="7"/>
          <p:cNvSpPr/>
          <p:nvPr/>
        </p:nvSpPr>
        <p:spPr>
          <a:xfrm flipH="false" flipV="false" rot="0">
            <a:off x="14014593" y="-913346"/>
            <a:ext cx="4974700" cy="2876281"/>
          </a:xfrm>
          <a:custGeom>
            <a:avLst/>
            <a:gdLst/>
            <a:ahLst/>
            <a:cxnLst/>
            <a:rect r="r" b="b" t="t" l="l"/>
            <a:pathLst>
              <a:path h="2876281" w="4974700">
                <a:moveTo>
                  <a:pt x="0" y="0"/>
                </a:moveTo>
                <a:lnTo>
                  <a:pt x="4974700" y="0"/>
                </a:lnTo>
                <a:lnTo>
                  <a:pt x="4974700" y="2876281"/>
                </a:lnTo>
                <a:lnTo>
                  <a:pt x="0" y="2876281"/>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DAGYsulwQeQ</dc:identifier>
  <dcterms:modified xsi:type="dcterms:W3CDTF">2011-08-01T06:04:30Z</dcterms:modified>
  <cp:revision>1</cp:revision>
  <dc:title>White and Grey Abstract Wrinkly Paper Background Simple Presentation </dc:title>
</cp:coreProperties>
</file>