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71" r:id="rId4"/>
    <p:sldId id="259" r:id="rId5"/>
    <p:sldId id="261" r:id="rId6"/>
    <p:sldId id="264" r:id="rId7"/>
    <p:sldId id="262" r:id="rId8"/>
    <p:sldId id="263" r:id="rId9"/>
    <p:sldId id="272" r:id="rId10"/>
    <p:sldId id="266" r:id="rId11"/>
    <p:sldId id="267" r:id="rId12"/>
  </p:sldIdLst>
  <p:sldSz cx="18288000" cy="10287000"/>
  <p:notesSz cx="6858000" cy="9144000"/>
  <p:embeddedFontLst>
    <p:embeddedFont>
      <p:font typeface="Balo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5" d="100"/>
          <a:sy n="55" d="100"/>
        </p:scale>
        <p:origin x="64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91140"/>
            <a:ext cx="15839209" cy="6169979"/>
            <a:chOff x="0" y="-69779"/>
            <a:chExt cx="20776467" cy="6115512"/>
          </a:xfrm>
        </p:grpSpPr>
        <p:sp>
          <p:nvSpPr>
            <p:cNvPr id="3" name="TextBox 3"/>
            <p:cNvSpPr txBox="1"/>
            <p:nvPr/>
          </p:nvSpPr>
          <p:spPr>
            <a:xfrm>
              <a:off x="0" y="1289884"/>
              <a:ext cx="20740121" cy="3813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2500" dirty="0" err="1">
                  <a:solidFill>
                    <a:srgbClr val="FFFAEF"/>
                  </a:solidFill>
                  <a:latin typeface="Baloo"/>
                </a:rPr>
                <a:t>Giới</a:t>
              </a:r>
              <a:r>
                <a:rPr lang="en-US" sz="125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12500" dirty="0" err="1">
                  <a:solidFill>
                    <a:srgbClr val="FFFAEF"/>
                  </a:solidFill>
                  <a:latin typeface="Baloo"/>
                </a:rPr>
                <a:t>thiệu</a:t>
              </a:r>
              <a:r>
                <a:rPr lang="en-US" sz="125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12500" dirty="0" err="1">
                  <a:solidFill>
                    <a:srgbClr val="FFFAEF"/>
                  </a:solidFill>
                  <a:latin typeface="Baloo"/>
                </a:rPr>
                <a:t>dự</a:t>
              </a:r>
              <a:r>
                <a:rPr lang="en-US" sz="125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12500" dirty="0" err="1">
                  <a:solidFill>
                    <a:srgbClr val="FFFAEF"/>
                  </a:solidFill>
                  <a:latin typeface="Baloo"/>
                </a:rPr>
                <a:t>án</a:t>
              </a:r>
              <a:r>
                <a:rPr lang="en-US" sz="125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12500" dirty="0" err="1">
                  <a:solidFill>
                    <a:srgbClr val="FFFAEF"/>
                  </a:solidFill>
                  <a:latin typeface="Baloo"/>
                </a:rPr>
                <a:t>SuperNFTs</a:t>
              </a:r>
              <a:endParaRPr lang="en-US" sz="12500" dirty="0">
                <a:solidFill>
                  <a:srgbClr val="FFFAEF"/>
                </a:solidFill>
                <a:latin typeface="Baloo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6346" y="5136413"/>
              <a:ext cx="20740121" cy="90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40"/>
                </a:lnSpc>
              </a:pPr>
              <a:r>
                <a:rPr lang="en-US" sz="4100" err="1">
                  <a:solidFill>
                    <a:srgbClr val="FFFAEF"/>
                  </a:solidFill>
                  <a:latin typeface="Clear Sans Regular"/>
                </a:rPr>
                <a:t>Thuyết</a:t>
              </a:r>
              <a:r>
                <a:rPr lang="en-US" sz="410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4100" err="1">
                  <a:solidFill>
                    <a:srgbClr val="FFFAEF"/>
                  </a:solidFill>
                  <a:latin typeface="Clear Sans Regular"/>
                </a:rPr>
                <a:t>trình</a:t>
              </a:r>
              <a:r>
                <a:rPr lang="en-US" sz="410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4100" err="1">
                  <a:solidFill>
                    <a:srgbClr val="FFFAEF"/>
                  </a:solidFill>
                  <a:latin typeface="Clear Sans Regular"/>
                </a:rPr>
                <a:t>bởi</a:t>
              </a:r>
              <a:r>
                <a:rPr lang="en-US" sz="410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4100" err="1">
                  <a:solidFill>
                    <a:srgbClr val="FFFAEF"/>
                  </a:solidFill>
                  <a:latin typeface="Clear Sans Regular"/>
                </a:rPr>
                <a:t>Trần</a:t>
              </a:r>
              <a:r>
                <a:rPr lang="en-US" sz="4100">
                  <a:solidFill>
                    <a:srgbClr val="FFFAEF"/>
                  </a:solidFill>
                  <a:latin typeface="Clear Sans Regular"/>
                </a:rPr>
                <a:t> Minh </a:t>
              </a:r>
              <a:r>
                <a:rPr lang="en-US" sz="4100" err="1">
                  <a:solidFill>
                    <a:srgbClr val="FFFAEF"/>
                  </a:solidFill>
                  <a:latin typeface="Clear Sans Regular"/>
                </a:rPr>
                <a:t>Khương</a:t>
              </a:r>
              <a:endParaRPr lang="en-US" sz="4100">
                <a:solidFill>
                  <a:srgbClr val="FFFAEF"/>
                </a:solidFill>
                <a:latin typeface="Clear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9779"/>
              <a:ext cx="20740121" cy="737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err="1">
                  <a:solidFill>
                    <a:srgbClr val="FFFAEF"/>
                  </a:solidFill>
                  <a:latin typeface="Clear Sans Regular"/>
                </a:rPr>
                <a:t>Trường</a:t>
              </a:r>
              <a:r>
                <a:rPr lang="en-US" sz="330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3300" err="1">
                  <a:solidFill>
                    <a:srgbClr val="FFFAEF"/>
                  </a:solidFill>
                  <a:latin typeface="Clear Sans Regular"/>
                </a:rPr>
                <a:t>đại</a:t>
              </a:r>
              <a:r>
                <a:rPr lang="en-US" sz="330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3300" err="1">
                  <a:solidFill>
                    <a:srgbClr val="FFFAEF"/>
                  </a:solidFill>
                  <a:latin typeface="Clear Sans Regular"/>
                </a:rPr>
                <a:t>học</a:t>
              </a:r>
              <a:r>
                <a:rPr lang="en-US" sz="3300">
                  <a:solidFill>
                    <a:srgbClr val="FFFAEF"/>
                  </a:solidFill>
                  <a:latin typeface="Clear Sans Regular"/>
                </a:rPr>
                <a:t> FPT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00" cap="rnd">
              <a:solidFill>
                <a:srgbClr val="FFFAE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00" cap="rnd">
              <a:solidFill>
                <a:srgbClr val="FFFAE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00" cap="rnd">
              <a:solidFill>
                <a:srgbClr val="FFFAE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6356600" y="9076225"/>
            <a:ext cx="902700" cy="182075"/>
            <a:chOff x="0" y="0"/>
            <a:chExt cx="2128209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2128209" cy="434340"/>
            </a:xfrm>
            <a:custGeom>
              <a:avLst/>
              <a:gdLst/>
              <a:ahLst/>
              <a:cxnLst/>
              <a:rect l="l" t="t" r="r" b="b"/>
              <a:pathLst>
                <a:path w="2128209" h="434340">
                  <a:moveTo>
                    <a:pt x="2110429" y="187960"/>
                  </a:moveTo>
                  <a:lnTo>
                    <a:pt x="1848809" y="11430"/>
                  </a:lnTo>
                  <a:cubicBezTo>
                    <a:pt x="1831029" y="0"/>
                    <a:pt x="1808169" y="3810"/>
                    <a:pt x="1795469" y="21590"/>
                  </a:cubicBezTo>
                  <a:cubicBezTo>
                    <a:pt x="1784039" y="39370"/>
                    <a:pt x="1787849" y="62230"/>
                    <a:pt x="1805629" y="74930"/>
                  </a:cubicBezTo>
                  <a:lnTo>
                    <a:pt x="19643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964379" y="257810"/>
                  </a:lnTo>
                  <a:lnTo>
                    <a:pt x="1805629" y="364490"/>
                  </a:lnTo>
                  <a:cubicBezTo>
                    <a:pt x="1787849" y="375920"/>
                    <a:pt x="1784039" y="400050"/>
                    <a:pt x="1795469" y="417830"/>
                  </a:cubicBezTo>
                  <a:cubicBezTo>
                    <a:pt x="1803089" y="429260"/>
                    <a:pt x="1814519" y="434340"/>
                    <a:pt x="1827219" y="434340"/>
                  </a:cubicBezTo>
                  <a:cubicBezTo>
                    <a:pt x="1834839" y="434340"/>
                    <a:pt x="1842459" y="431800"/>
                    <a:pt x="1848809" y="427990"/>
                  </a:cubicBezTo>
                  <a:lnTo>
                    <a:pt x="2111699" y="251460"/>
                  </a:lnTo>
                  <a:cubicBezTo>
                    <a:pt x="2121859" y="243840"/>
                    <a:pt x="2128209" y="232410"/>
                    <a:pt x="2128209" y="219710"/>
                  </a:cubicBezTo>
                  <a:cubicBezTo>
                    <a:pt x="2128209" y="207010"/>
                    <a:pt x="2121859" y="195580"/>
                    <a:pt x="2110429" y="187960"/>
                  </a:cubicBezTo>
                  <a:close/>
                </a:path>
              </a:pathLst>
            </a:custGeom>
            <a:solidFill>
              <a:srgbClr val="FFFAEF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5086" y="864818"/>
            <a:ext cx="7339367" cy="293414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201884" y="6886423"/>
            <a:ext cx="7452569" cy="297940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201884" y="3678016"/>
            <a:ext cx="7331412" cy="29309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40285" y="3798965"/>
            <a:ext cx="7074427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Baloo"/>
              </a:rPr>
              <a:t>Công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nghệ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ứng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dụng</a:t>
            </a:r>
            <a:endParaRPr lang="en-US" sz="9000" dirty="0">
              <a:solidFill>
                <a:srgbClr val="000000"/>
              </a:solidFill>
              <a:latin typeface="Balo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093713" y="1172889"/>
            <a:ext cx="5921812" cy="1607424"/>
            <a:chOff x="0" y="-39229"/>
            <a:chExt cx="7895750" cy="2143232"/>
          </a:xfrm>
        </p:grpSpPr>
        <p:sp>
          <p:nvSpPr>
            <p:cNvPr id="7" name="TextBox 7"/>
            <p:cNvSpPr txBox="1"/>
            <p:nvPr/>
          </p:nvSpPr>
          <p:spPr>
            <a:xfrm>
              <a:off x="0" y="1110311"/>
              <a:ext cx="7895750" cy="993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Frontend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được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xây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dựng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và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thực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trên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framework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reactjs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9229"/>
              <a:ext cx="7895750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Frontend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03213" y="4279907"/>
            <a:ext cx="6102812" cy="1607424"/>
            <a:chOff x="0" y="-39229"/>
            <a:chExt cx="8137083" cy="214323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10311"/>
              <a:ext cx="8137083" cy="993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SmartContract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được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xây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dựng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trên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ngôn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ngữ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Solidity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và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trình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biên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dịch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Hardhat EVM.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9229"/>
              <a:ext cx="8137083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Backend (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SmartContract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66244" y="7285847"/>
            <a:ext cx="5976750" cy="1992144"/>
            <a:chOff x="0" y="-39229"/>
            <a:chExt cx="7969000" cy="265619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110311"/>
              <a:ext cx="7969000" cy="150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Thực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trên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kiến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trúc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Web3.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Thực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kết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nối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các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smartContract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tới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các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ví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MetaMask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có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thể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thực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giao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Clear Sans Regular"/>
                </a:rPr>
                <a:t>dịch</a:t>
              </a:r>
              <a:r>
                <a:rPr lang="en-US" sz="2300" dirty="0">
                  <a:solidFill>
                    <a:srgbClr val="000000"/>
                  </a:solidFill>
                  <a:latin typeface="Clear Sans Regular"/>
                </a:rPr>
                <a:t>.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9229"/>
              <a:ext cx="7969000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Provider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577498" y="419100"/>
            <a:ext cx="37719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  <a:p>
            <a:pPr algn="r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21807" y="2933700"/>
            <a:ext cx="9444385" cy="4154984"/>
            <a:chOff x="0" y="-4233"/>
            <a:chExt cx="12592514" cy="5539981"/>
          </a:xfrm>
        </p:grpSpPr>
        <p:sp>
          <p:nvSpPr>
            <p:cNvPr id="3" name="TextBox 3"/>
            <p:cNvSpPr txBox="1"/>
            <p:nvPr/>
          </p:nvSpPr>
          <p:spPr>
            <a:xfrm>
              <a:off x="0" y="-4233"/>
              <a:ext cx="12592514" cy="5539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Xin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cảm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ơn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mọi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người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đã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lắng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nghe</a:t>
              </a:r>
              <a:r>
                <a:rPr lang="en-US" sz="9000" dirty="0">
                  <a:solidFill>
                    <a:srgbClr val="000000"/>
                  </a:solidFill>
                  <a:latin typeface="Baloo"/>
                </a:rPr>
                <a:t>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1127"/>
              <a:ext cx="12592514" cy="663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2"/>
                </a:lnSpc>
              </a:pPr>
              <a:endParaRPr lang="en-US" sz="3125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16799">
            <a:off x="9736550" y="-2506878"/>
            <a:ext cx="11406363" cy="99235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468198" y="1225319"/>
            <a:ext cx="53620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800"/>
              </a:lnSpc>
            </a:pPr>
            <a:r>
              <a:rPr lang="en-US" sz="9000">
                <a:solidFill>
                  <a:srgbClr val="FFFAEF"/>
                </a:solidFill>
                <a:latin typeface="Baloo"/>
              </a:rPr>
              <a:t>Mục tiêu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64925" y="1879369"/>
            <a:ext cx="5087567" cy="1312590"/>
            <a:chOff x="0" y="-38100"/>
            <a:chExt cx="6783423" cy="1750120"/>
          </a:xfrm>
        </p:grpSpPr>
        <p:sp>
          <p:nvSpPr>
            <p:cNvPr id="5" name="TextBox 5"/>
            <p:cNvSpPr txBox="1"/>
            <p:nvPr/>
          </p:nvSpPr>
          <p:spPr>
            <a:xfrm>
              <a:off x="0" y="1167597"/>
              <a:ext cx="6783423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Giới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thiệu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và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định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nghĩa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về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NFTs.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783423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err="1">
                  <a:solidFill>
                    <a:srgbClr val="FFFAEF"/>
                  </a:solidFill>
                  <a:latin typeface="Baloo"/>
                </a:rPr>
                <a:t>Mục</a:t>
              </a:r>
              <a:r>
                <a:rPr lang="en-US" sz="360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err="1">
                  <a:solidFill>
                    <a:srgbClr val="FFFAEF"/>
                  </a:solidFill>
                  <a:latin typeface="Baloo"/>
                </a:rPr>
                <a:t>tiêu</a:t>
              </a:r>
              <a:r>
                <a:rPr lang="en-US" sz="360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err="1">
                  <a:solidFill>
                    <a:srgbClr val="FFFAEF"/>
                  </a:solidFill>
                  <a:latin typeface="Baloo"/>
                </a:rPr>
                <a:t>đầu</a:t>
              </a:r>
              <a:r>
                <a:rPr lang="en-US" sz="360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err="1">
                  <a:solidFill>
                    <a:srgbClr val="FFFAEF"/>
                  </a:solidFill>
                  <a:latin typeface="Baloo"/>
                </a:rPr>
                <a:t>tiên</a:t>
              </a:r>
              <a:endParaRPr lang="en-US" sz="3600">
                <a:solidFill>
                  <a:srgbClr val="FFFAEF"/>
                </a:solidFill>
                <a:latin typeface="Baloo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29186" y="4421808"/>
            <a:ext cx="5068071" cy="1312590"/>
            <a:chOff x="0" y="-38100"/>
            <a:chExt cx="6757428" cy="1750120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6757428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FFFAEF"/>
                  </a:solidFill>
                  <a:latin typeface="Baloo"/>
                </a:rPr>
                <a:t>Mục tiêu thứ hai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67597"/>
              <a:ext cx="6757428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Ứng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dụng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của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mang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lại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96969" y="7291574"/>
            <a:ext cx="5362331" cy="1312590"/>
            <a:chOff x="0" y="-38100"/>
            <a:chExt cx="7149775" cy="175012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7149775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Mục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tiêu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ba</a:t>
              </a:r>
              <a:endParaRPr lang="en-US" sz="3600" dirty="0">
                <a:solidFill>
                  <a:srgbClr val="FFFAEF"/>
                </a:solidFill>
                <a:latin typeface="Balo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67597"/>
              <a:ext cx="7149775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Dự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án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SuperNFTs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8671560"/>
            <a:ext cx="37719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FFFAEF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FFFAEF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FFFAEF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FFFAEF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FFFAEF"/>
                </a:solidFill>
                <a:latin typeface="Baloo"/>
              </a:rPr>
              <a:t>SuperNFTs</a:t>
            </a:r>
            <a:endParaRPr lang="en-US" sz="3600" dirty="0">
              <a:solidFill>
                <a:srgbClr val="FFFAEF"/>
              </a:solidFill>
              <a:latin typeface="Balo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8A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16799">
            <a:off x="9736550" y="-2506878"/>
            <a:ext cx="11406363" cy="992353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468198" y="1225319"/>
            <a:ext cx="53620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800"/>
              </a:lnSpc>
            </a:pPr>
            <a:r>
              <a:rPr lang="en-US" sz="9000">
                <a:solidFill>
                  <a:srgbClr val="FFFAEF"/>
                </a:solidFill>
                <a:latin typeface="Baloo"/>
              </a:rPr>
              <a:t>Mục tiêu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64925" y="1879369"/>
            <a:ext cx="5087567" cy="1312590"/>
            <a:chOff x="0" y="-38100"/>
            <a:chExt cx="6783423" cy="1750120"/>
          </a:xfrm>
        </p:grpSpPr>
        <p:sp>
          <p:nvSpPr>
            <p:cNvPr id="5" name="TextBox 5"/>
            <p:cNvSpPr txBox="1"/>
            <p:nvPr/>
          </p:nvSpPr>
          <p:spPr>
            <a:xfrm>
              <a:off x="0" y="1167597"/>
              <a:ext cx="6783423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Lợi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ích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của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dự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án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NFTs.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783423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Mục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tiêu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tư</a:t>
              </a:r>
              <a:endParaRPr lang="en-US" sz="3600" dirty="0">
                <a:solidFill>
                  <a:srgbClr val="FFFAEF"/>
                </a:solidFill>
                <a:latin typeface="Baloo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29186" y="4421808"/>
            <a:ext cx="5068071" cy="1312590"/>
            <a:chOff x="0" y="-38100"/>
            <a:chExt cx="6757428" cy="1750120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6757428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Mục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tiêu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năm</a:t>
              </a:r>
              <a:endParaRPr lang="en-US" sz="3600" dirty="0">
                <a:solidFill>
                  <a:srgbClr val="FFFAEF"/>
                </a:solidFill>
                <a:latin typeface="Balo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67597"/>
              <a:ext cx="6757428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Chức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năng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cần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có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96969" y="7291574"/>
            <a:ext cx="5362331" cy="1312590"/>
            <a:chOff x="0" y="-38100"/>
            <a:chExt cx="7149775" cy="175012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7149775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Mục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tiêu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FFFAEF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FFFAEF"/>
                  </a:solidFill>
                  <a:latin typeface="Baloo"/>
                </a:rPr>
                <a:t>sáu</a:t>
              </a:r>
              <a:endParaRPr lang="en-US" sz="3600" dirty="0">
                <a:solidFill>
                  <a:srgbClr val="FFFAEF"/>
                </a:solidFill>
                <a:latin typeface="Balo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67597"/>
              <a:ext cx="7149775" cy="544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Công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nghệ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sử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FFFAEF"/>
                  </a:solidFill>
                  <a:latin typeface="Clear Sans Regular"/>
                </a:rPr>
                <a:t>dụng</a:t>
              </a:r>
              <a:r>
                <a:rPr lang="en-US" sz="2600" dirty="0">
                  <a:solidFill>
                    <a:srgbClr val="FFFAEF"/>
                  </a:solidFill>
                  <a:latin typeface="Clear Sans Regular"/>
                </a:rPr>
                <a:t>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8671560"/>
            <a:ext cx="40767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FFFAEF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FFFAEF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FFFAEF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FFFAEF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FFFAEF"/>
                </a:solidFill>
                <a:latin typeface="Baloo"/>
              </a:rPr>
              <a:t>SuperNFTs</a:t>
            </a:r>
            <a:endParaRPr lang="en-US" sz="3600" dirty="0">
              <a:solidFill>
                <a:srgbClr val="FFFAEF"/>
              </a:solidFill>
              <a:latin typeface="Baloo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FFFAEF"/>
              </a:solidFill>
              <a:latin typeface="Baloo"/>
            </a:endParaRPr>
          </a:p>
        </p:txBody>
      </p:sp>
    </p:spTree>
    <p:extLst>
      <p:ext uri="{BB962C8B-B14F-4D97-AF65-F5344CB8AC3E}">
        <p14:creationId xmlns:p14="http://schemas.microsoft.com/office/powerpoint/2010/main" val="28792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559500" y="2845521"/>
            <a:ext cx="7883360" cy="5605395"/>
            <a:chOff x="0" y="-4233"/>
            <a:chExt cx="10511147" cy="7473859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9818"/>
              <a:ext cx="9818735" cy="4609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500" b="1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NFT (Non-fungible token)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là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không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thay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thế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Nó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là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một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đơn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vị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dữ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liệu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trên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sổ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cái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kỹ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thuật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số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blockchain. </a:t>
              </a:r>
            </a:p>
            <a:p>
              <a:pPr>
                <a:lnSpc>
                  <a:spcPts val="3380"/>
                </a:lnSpc>
              </a:pPr>
              <a:endParaRPr lang="en-US" sz="2500" dirty="0"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endParaRPr>
            </a:p>
            <a:p>
              <a:pPr>
                <a:lnSpc>
                  <a:spcPts val="3380"/>
                </a:lnSpc>
              </a:pP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=&gt;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Đơn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giản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nó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là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một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loại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số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hiện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diện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trên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blockchain,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nó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sẽ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đảm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bảo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tính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xác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thực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của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lẫn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chủ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sở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5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hữu</a:t>
              </a:r>
              <a:r>
                <a:rPr lang="en-US" sz="25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3380"/>
                </a:lnSpc>
              </a:pPr>
              <a:endParaRPr lang="en-US" sz="25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233"/>
              <a:ext cx="10511147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7000" dirty="0" err="1">
                  <a:solidFill>
                    <a:srgbClr val="000000"/>
                  </a:solidFill>
                  <a:latin typeface="Baloo"/>
                </a:rPr>
                <a:t>Định</a:t>
              </a:r>
              <a:r>
                <a:rPr lang="en-US" sz="7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7000" dirty="0" err="1">
                  <a:solidFill>
                    <a:srgbClr val="000000"/>
                  </a:solidFill>
                  <a:latin typeface="Baloo"/>
                </a:rPr>
                <a:t>nghĩa</a:t>
              </a:r>
              <a:r>
                <a:rPr lang="en-US" sz="70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7000" dirty="0" err="1">
                  <a:solidFill>
                    <a:srgbClr val="000000"/>
                  </a:solidFill>
                  <a:latin typeface="Baloo"/>
                </a:rPr>
                <a:t>về</a:t>
              </a:r>
              <a:r>
                <a:rPr lang="en-US" sz="7000" dirty="0">
                  <a:solidFill>
                    <a:srgbClr val="000000"/>
                  </a:solidFill>
                  <a:latin typeface="Baloo"/>
                </a:rPr>
                <a:t> NFT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11201" y="990600"/>
            <a:ext cx="3848100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  <p:sp>
        <p:nvSpPr>
          <p:cNvPr id="10" name="AutoShape 6" descr="What Are NFTs? An Easy Explanation For Anyone | Bernard Marr">
            <a:extLst>
              <a:ext uri="{FF2B5EF4-FFF2-40B4-BE49-F238E27FC236}">
                <a16:creationId xmlns:a16="http://schemas.microsoft.com/office/drawing/2014/main" id="{5768D9A8-1B3A-9397-C0B6-D80E18B0F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B766C-E9AE-8A6E-CEF4-E795379A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56752"/>
            <a:ext cx="5676444" cy="378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017285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Baloo"/>
              </a:rPr>
              <a:t>Ứng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dụng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NFT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49481" y="5078980"/>
            <a:ext cx="8293143" cy="4720584"/>
            <a:chOff x="0" y="-38100"/>
            <a:chExt cx="11057524" cy="6294113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8248829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Lợi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ích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60744"/>
              <a:ext cx="11057524" cy="5195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Việc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mã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hóa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có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đem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lại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những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lợi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ích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đáng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cho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cả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người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bán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lẫn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người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mua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Vì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NFT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có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xác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thực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tính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thật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giả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,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quyền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sở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hữu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rõ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rang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nên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việc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giao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dịch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mua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bán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cũng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minh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bạch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,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nhất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là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với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phẩm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nghệ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thuật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mà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mang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tính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thật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giả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rất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quan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trọng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trong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việc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quyết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định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giá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trị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Bản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thân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người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bán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cũng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bảo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vệ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quyền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sở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hữu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trí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tuệ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của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mình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đúng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đắn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3380"/>
                </a:lnSpc>
              </a:pPr>
              <a:endParaRPr lang="en-US" sz="2600" dirty="0" err="1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76060">
            <a:off x="12219516" y="-1981356"/>
            <a:ext cx="8338090" cy="725413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14845" y="2647218"/>
            <a:ext cx="8293143" cy="2540500"/>
            <a:chOff x="0" y="-38100"/>
            <a:chExt cx="11057524" cy="338733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11057524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aloo"/>
                </a:rPr>
                <a:t>Tổng quan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60744"/>
              <a:ext cx="11057524" cy="2288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NFT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được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ứng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dụng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phổ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biến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trong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lĩnh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vực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số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như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là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: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âm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nhạc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,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tranh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ảnh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hay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nội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dung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nghệ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thuật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khác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3380"/>
                </a:lnSpc>
              </a:pPr>
              <a:endParaRPr lang="en-US" sz="26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487401" y="990600"/>
            <a:ext cx="37719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  <a:p>
            <a:pPr algn="r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4B1ADB-E17A-8590-1F44-9242E9D54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7" y="4553955"/>
            <a:ext cx="7695696" cy="3366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12461">
            <a:off x="6757143" y="499975"/>
            <a:ext cx="9508910" cy="984104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45421" y="3053921"/>
            <a:ext cx="5479179" cy="628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SuperNFT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là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một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sàn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giao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dịch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các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NFT (non-fungible).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Sàn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SuperNFT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cho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phép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người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dung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có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thể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đăng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bán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,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đấu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giá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và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giao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dịch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những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tài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sản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NFT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của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mình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dựa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trên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các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smart contract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trong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công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nghệ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blockchain.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600" dirty="0">
              <a:effectLst/>
              <a:latin typeface="Clear Sans Regular" panose="020B0604020202020204" charset="0"/>
              <a:ea typeface="Calibri" panose="020F0502020204030204" pitchFamily="34" charset="0"/>
              <a:cs typeface="Clear Sans Regular" panose="020B060402020202020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Mở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rộng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hơn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là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trên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SuperNFT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thì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chúng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ta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có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thể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trao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đổi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,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mua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bán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các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vật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phẩm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sưu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tầm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NFT,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hoặc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các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nhân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vật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trong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Game,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các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video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nghệ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 </a:t>
            </a:r>
            <a:r>
              <a:rPr lang="en-US" sz="2600" dirty="0" err="1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thuật</a:t>
            </a:r>
            <a:r>
              <a: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rPr>
              <a:t>,…</a:t>
            </a:r>
          </a:p>
          <a:p>
            <a:pPr>
              <a:lnSpc>
                <a:spcPts val="3380"/>
              </a:lnSpc>
            </a:pPr>
            <a:endParaRPr lang="en-US" sz="2600" dirty="0">
              <a:solidFill>
                <a:srgbClr val="FFFAEF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320174" y="990600"/>
            <a:ext cx="193912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AEF"/>
                </a:solidFill>
                <a:latin typeface="Baloo"/>
              </a:rPr>
              <a:t>Linh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234FE-49A7-003E-71D8-0B321568E91E}"/>
              </a:ext>
            </a:extLst>
          </p:cNvPr>
          <p:cNvSpPr txBox="1"/>
          <p:nvPr/>
        </p:nvSpPr>
        <p:spPr>
          <a:xfrm>
            <a:off x="778387" y="1283970"/>
            <a:ext cx="9144000" cy="137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0800"/>
              </a:lnSpc>
            </a:pPr>
            <a:r>
              <a:rPr lang="en-US" sz="60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6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6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6000" dirty="0">
              <a:solidFill>
                <a:srgbClr val="000000"/>
              </a:solidFill>
              <a:latin typeface="Balo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DEB44E-99CF-8EBB-5A0F-AF3B4056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83533"/>
            <a:ext cx="10666939" cy="60522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72277"/>
            <a:ext cx="6436125" cy="220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 err="1">
                <a:solidFill>
                  <a:srgbClr val="000000"/>
                </a:solidFill>
                <a:latin typeface="Baloo"/>
              </a:rPr>
              <a:t>Lợi</a:t>
            </a:r>
            <a:r>
              <a:rPr lang="en-US" sz="72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Baloo"/>
              </a:rPr>
              <a:t>ích</a:t>
            </a:r>
            <a:r>
              <a:rPr lang="en-US" sz="72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Baloo"/>
              </a:rPr>
              <a:t>từ</a:t>
            </a:r>
            <a:r>
              <a:rPr lang="en-US" sz="72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Baloo"/>
              </a:rPr>
              <a:t>sàn</a:t>
            </a:r>
            <a:r>
              <a:rPr lang="en-US" sz="7200" dirty="0">
                <a:solidFill>
                  <a:srgbClr val="000000"/>
                </a:solidFill>
                <a:latin typeface="Baloo"/>
              </a:rPr>
              <a:t> </a:t>
            </a:r>
          </a:p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00000"/>
                </a:solidFill>
                <a:latin typeface="Baloo"/>
              </a:rPr>
              <a:t>NFTs </a:t>
            </a:r>
            <a:r>
              <a:rPr lang="en-US" sz="7200" dirty="0" err="1">
                <a:solidFill>
                  <a:srgbClr val="000000"/>
                </a:solidFill>
                <a:latin typeface="Baloo"/>
              </a:rPr>
              <a:t>mang</a:t>
            </a:r>
            <a:r>
              <a:rPr lang="en-US" sz="72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Baloo"/>
              </a:rPr>
              <a:t>lại</a:t>
            </a:r>
            <a:endParaRPr lang="en-US" sz="7200" dirty="0">
              <a:solidFill>
                <a:srgbClr val="000000"/>
              </a:solidFill>
              <a:latin typeface="Balo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872380" y="1555751"/>
            <a:ext cx="9524987" cy="2508782"/>
            <a:chOff x="0" y="0"/>
            <a:chExt cx="12699982" cy="334504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699982" cy="3107984"/>
              <a:chOff x="0" y="0"/>
              <a:chExt cx="4512977" cy="110443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512977" cy="1104432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1104432">
                    <a:moveTo>
                      <a:pt x="4388517" y="1104432"/>
                    </a:moveTo>
                    <a:lnTo>
                      <a:pt x="124460" y="1104432"/>
                    </a:lnTo>
                    <a:cubicBezTo>
                      <a:pt x="55880" y="1104432"/>
                      <a:pt x="0" y="1048552"/>
                      <a:pt x="0" y="97997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979972"/>
                    </a:lnTo>
                    <a:cubicBezTo>
                      <a:pt x="4512977" y="1048552"/>
                      <a:pt x="4457097" y="1104432"/>
                      <a:pt x="4388517" y="1104432"/>
                    </a:cubicBezTo>
                    <a:close/>
                  </a:path>
                </a:pathLst>
              </a:custGeom>
              <a:solidFill>
                <a:srgbClr val="D8A1A6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805579" y="502469"/>
              <a:ext cx="11057523" cy="2842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95"/>
                </a:lnSpc>
              </a:pP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giao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dịch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sẽ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được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hiện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dưới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dạng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Smart Contract ,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không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cần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thông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qua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trung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gian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thứ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nào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Hạn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chế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vấn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đề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rủi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ro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về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sàn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bởi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tài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sản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sẽ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được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lưu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trực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tiếp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trên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ví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của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người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dùng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2795"/>
                </a:lnSpc>
              </a:pP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2795"/>
                </a:lnSpc>
              </a:pPr>
              <a:endParaRPr lang="en-US" sz="2150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72380" y="4262651"/>
            <a:ext cx="9524987" cy="2056225"/>
            <a:chOff x="0" y="0"/>
            <a:chExt cx="12699982" cy="2741633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2699982" cy="2741633"/>
              <a:chOff x="0" y="0"/>
              <a:chExt cx="4512977" cy="974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512977" cy="974248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4248">
                    <a:moveTo>
                      <a:pt x="4388517" y="974248"/>
                    </a:moveTo>
                    <a:lnTo>
                      <a:pt x="124460" y="974248"/>
                    </a:lnTo>
                    <a:cubicBezTo>
                      <a:pt x="55880" y="974248"/>
                      <a:pt x="0" y="918367"/>
                      <a:pt x="0" y="84978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49788"/>
                    </a:lnTo>
                    <a:cubicBezTo>
                      <a:pt x="4512977" y="918368"/>
                      <a:pt x="4457097" y="974248"/>
                      <a:pt x="4388517" y="974248"/>
                    </a:cubicBezTo>
                    <a:close/>
                  </a:path>
                </a:pathLst>
              </a:custGeom>
              <a:solidFill>
                <a:srgbClr val="D8A1A6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811552" y="947800"/>
              <a:ext cx="11057523" cy="128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Người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dùng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có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thể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toàn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quyền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sở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hữu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NFTs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đã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mua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trên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SuperNFT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2502"/>
                </a:lnSpc>
              </a:pPr>
              <a:endParaRPr lang="en-US" sz="26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72380" y="6694787"/>
            <a:ext cx="9524987" cy="2254343"/>
            <a:chOff x="0" y="0"/>
            <a:chExt cx="12699982" cy="300579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2699982" cy="2741633"/>
              <a:chOff x="0" y="0"/>
              <a:chExt cx="4512977" cy="97424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512977" cy="974248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4248">
                    <a:moveTo>
                      <a:pt x="4388517" y="974248"/>
                    </a:moveTo>
                    <a:lnTo>
                      <a:pt x="124460" y="974248"/>
                    </a:lnTo>
                    <a:cubicBezTo>
                      <a:pt x="55880" y="974248"/>
                      <a:pt x="0" y="918367"/>
                      <a:pt x="0" y="84978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49788"/>
                    </a:lnTo>
                    <a:cubicBezTo>
                      <a:pt x="4512977" y="918368"/>
                      <a:pt x="4457097" y="974248"/>
                      <a:pt x="4388517" y="974248"/>
                    </a:cubicBezTo>
                    <a:close/>
                  </a:path>
                </a:pathLst>
              </a:custGeom>
              <a:solidFill>
                <a:srgbClr val="D8A1A6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811553" y="697466"/>
              <a:ext cx="11057523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7"/>
                </a:lnSpc>
              </a:pP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Thoải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mái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sáng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tạo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&amp;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NFTs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còn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được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công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nhận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bằng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các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phiên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đấu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giá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trên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sàn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 Giao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dịch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tự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do,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không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ràng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buộc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và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mức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phí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hợp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 </a:t>
              </a:r>
              <a:r>
                <a:rPr lang="en-US" sz="2600" dirty="0" err="1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lý</a:t>
              </a:r>
              <a:r>
                <a:rPr lang="en-US" sz="2600" dirty="0">
                  <a:effectLst/>
                  <a:latin typeface="Clear Sans Regular" panose="020B0604020202020204" charset="0"/>
                  <a:ea typeface="Calibri" panose="020F0502020204030204" pitchFamily="34" charset="0"/>
                  <a:cs typeface="Clear Sans Regular" panose="020B0604020202020204" charset="0"/>
                </a:rPr>
                <a:t>.</a:t>
              </a:r>
            </a:p>
            <a:p>
              <a:pPr>
                <a:lnSpc>
                  <a:spcPts val="2697"/>
                </a:lnSpc>
              </a:pPr>
              <a:endParaRPr lang="en-US" sz="2600" dirty="0">
                <a:effectLst/>
                <a:latin typeface="Clear Sans Regular" panose="020B0604020202020204" charset="0"/>
                <a:ea typeface="Calibri" panose="020F0502020204030204" pitchFamily="34" charset="0"/>
                <a:cs typeface="Clear Sans Regular" panose="020B0604020202020204" charset="0"/>
              </a:endParaRPr>
            </a:p>
            <a:p>
              <a:pPr>
                <a:lnSpc>
                  <a:spcPts val="2697"/>
                </a:lnSpc>
              </a:pPr>
              <a:endParaRPr lang="en-US" sz="26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endParaRP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820624">
            <a:off x="-147850" y="-1833905"/>
            <a:ext cx="4514573" cy="5305588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09600" y="9258300"/>
            <a:ext cx="3989199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6577" y="1907944"/>
            <a:ext cx="12754846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Baloo"/>
              </a:rPr>
              <a:t>Chức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năng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của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9000" dirty="0">
              <a:solidFill>
                <a:srgbClr val="000000"/>
              </a:solidFill>
              <a:latin typeface="Balo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68400" y="417697"/>
            <a:ext cx="36957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  <a:p>
            <a:pPr algn="r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30927" y="5565451"/>
            <a:ext cx="4629628" cy="1726757"/>
            <a:chOff x="0" y="-38100"/>
            <a:chExt cx="6172837" cy="2302342"/>
          </a:xfrm>
        </p:grpSpPr>
        <p:sp>
          <p:nvSpPr>
            <p:cNvPr id="5" name="TextBox 5"/>
            <p:cNvSpPr txBox="1"/>
            <p:nvPr/>
          </p:nvSpPr>
          <p:spPr>
            <a:xfrm>
              <a:off x="0" y="1138464"/>
              <a:ext cx="6172837" cy="1125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Đăng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nhập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vào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hệ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thống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thông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qua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ví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MetaMask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172837" cy="803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nhất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667301" y="5565451"/>
            <a:ext cx="4757851" cy="2598791"/>
            <a:chOff x="0" y="-38100"/>
            <a:chExt cx="6343801" cy="3465054"/>
          </a:xfrm>
        </p:grpSpPr>
        <p:sp>
          <p:nvSpPr>
            <p:cNvPr id="8" name="TextBox 8"/>
            <p:cNvSpPr txBox="1"/>
            <p:nvPr/>
          </p:nvSpPr>
          <p:spPr>
            <a:xfrm>
              <a:off x="0" y="1138465"/>
              <a:ext cx="6343801" cy="2288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thị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ra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thông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tin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về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tương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ứng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: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tất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cả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NFTs,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những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của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bản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than,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những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đã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mua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bán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343801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hai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99222" y="5565451"/>
            <a:ext cx="4757851" cy="3034808"/>
            <a:chOff x="0" y="-38100"/>
            <a:chExt cx="6343801" cy="404641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38465"/>
              <a:ext cx="6343801" cy="2869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Tạo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bộ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sưu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tập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riêng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của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bản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than (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kiến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trúc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,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âm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nhạc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, games,..).</a:t>
              </a:r>
            </a:p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Tạo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ra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mà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mình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mong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muốn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343801" cy="803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ba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6577" y="1907944"/>
            <a:ext cx="12754846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0000"/>
                </a:solidFill>
                <a:latin typeface="Baloo"/>
              </a:rPr>
              <a:t>Chức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năng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của</a:t>
            </a:r>
            <a:r>
              <a:rPr lang="en-US" sz="90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90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9000" dirty="0">
              <a:solidFill>
                <a:srgbClr val="000000"/>
              </a:solidFill>
              <a:latin typeface="Balo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249400" y="429719"/>
            <a:ext cx="3719255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Baloo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án</a:t>
            </a:r>
            <a:r>
              <a:rPr lang="en-US" sz="3600" dirty="0">
                <a:solidFill>
                  <a:srgbClr val="000000"/>
                </a:solidFill>
                <a:latin typeface="Baloo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Baloo"/>
              </a:rPr>
              <a:t>SuperNFTs</a:t>
            </a:r>
            <a:endParaRPr lang="en-US" sz="3600" dirty="0">
              <a:solidFill>
                <a:srgbClr val="000000"/>
              </a:solidFill>
              <a:latin typeface="Baloo"/>
            </a:endParaRPr>
          </a:p>
          <a:p>
            <a:pPr algn="r">
              <a:lnSpc>
                <a:spcPts val="468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Balo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30927" y="5565451"/>
            <a:ext cx="4629628" cy="1726758"/>
            <a:chOff x="0" y="-38100"/>
            <a:chExt cx="6172837" cy="2302343"/>
          </a:xfrm>
        </p:grpSpPr>
        <p:sp>
          <p:nvSpPr>
            <p:cNvPr id="5" name="TextBox 5"/>
            <p:cNvSpPr txBox="1"/>
            <p:nvPr/>
          </p:nvSpPr>
          <p:spPr>
            <a:xfrm>
              <a:off x="0" y="1138465"/>
              <a:ext cx="6172837" cy="1125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Thực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hiện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mua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những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mà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mình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mong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muốn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ở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trên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sàn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172837" cy="803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tư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667301" y="5565451"/>
            <a:ext cx="4757851" cy="1726758"/>
            <a:chOff x="0" y="-38100"/>
            <a:chExt cx="6343801" cy="2302344"/>
          </a:xfrm>
        </p:grpSpPr>
        <p:sp>
          <p:nvSpPr>
            <p:cNvPr id="8" name="TextBox 8"/>
            <p:cNvSpPr txBox="1"/>
            <p:nvPr/>
          </p:nvSpPr>
          <p:spPr>
            <a:xfrm>
              <a:off x="0" y="1138465"/>
              <a:ext cx="6343801" cy="1125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Đăng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bán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trực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tiếp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các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của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mình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mong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muốn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lên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sàn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343801" cy="803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năm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99222" y="5565451"/>
            <a:ext cx="4757851" cy="2598791"/>
            <a:chOff x="0" y="-38100"/>
            <a:chExt cx="6343801" cy="346505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38465"/>
              <a:ext cx="6343801" cy="2288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Đấu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giá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tương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ứng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theo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thời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gian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mà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mình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đặt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Giá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cuối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cùng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sẽ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là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giá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chốt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NFTs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khi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thời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gian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kết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600" dirty="0" err="1">
                  <a:solidFill>
                    <a:srgbClr val="000000"/>
                  </a:solidFill>
                  <a:latin typeface="Clear Sans Regular"/>
                </a:rPr>
                <a:t>thúc</a:t>
              </a:r>
              <a:r>
                <a:rPr lang="en-US" sz="2600" dirty="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343801" cy="803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Chức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năng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thứ</a:t>
              </a:r>
              <a:r>
                <a:rPr lang="en-US" sz="3600" dirty="0">
                  <a:solidFill>
                    <a:srgbClr val="000000"/>
                  </a:solidFill>
                  <a:latin typeface="Baloo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Baloo"/>
                </a:rPr>
                <a:t>sáu</a:t>
              </a:r>
              <a:endParaRPr lang="en-US" sz="3600" dirty="0">
                <a:solidFill>
                  <a:srgbClr val="000000"/>
                </a:solidFill>
                <a:latin typeface="Balo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57635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687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Baloo</vt:lpstr>
      <vt:lpstr>Arial</vt:lpstr>
      <vt:lpstr>Clear Sans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Tím và Xanh lá Hoạt hình Trừu tượng Họa tiết Dự án Nhóm Bản thuyết trình Giáo dục</dc:title>
  <cp:lastModifiedBy>admin</cp:lastModifiedBy>
  <cp:revision>8</cp:revision>
  <dcterms:created xsi:type="dcterms:W3CDTF">2006-08-16T00:00:00Z</dcterms:created>
  <dcterms:modified xsi:type="dcterms:W3CDTF">2022-06-18T16:14:36Z</dcterms:modified>
  <dc:identifier>DAE69XLJ_zI</dc:identifier>
</cp:coreProperties>
</file>