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3"/>
  </p:notesMasterIdLst>
  <p:sldIdLst>
    <p:sldId id="256" r:id="rId2"/>
    <p:sldId id="320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1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9" r:id="rId53"/>
    <p:sldId id="310" r:id="rId54"/>
    <p:sldId id="311" r:id="rId55"/>
    <p:sldId id="312" r:id="rId56"/>
    <p:sldId id="313" r:id="rId57"/>
    <p:sldId id="314" r:id="rId58"/>
    <p:sldId id="316" r:id="rId59"/>
    <p:sldId id="317" r:id="rId60"/>
    <p:sldId id="318" r:id="rId61"/>
    <p:sldId id="319" r:id="rId6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7" d="100"/>
          <a:sy n="77" d="100"/>
        </p:scale>
        <p:origin x="2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BA013-C73E-4AE6-951C-E1077ADECEAD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F1454-D763-44D3-92D6-4E7FBECC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70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D3596E-1C96-4647-9DEE-A0B42C607791}" type="slidenum">
              <a:rPr lang="en-US" altLang="en-US" sz="1300"/>
              <a:pPr/>
              <a:t>11</a:t>
            </a:fld>
            <a:endParaRPr lang="en-US" altLang="en-US" sz="1300"/>
          </a:p>
        </p:txBody>
      </p:sp>
      <p:sp>
        <p:nvSpPr>
          <p:cNvPr id="102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1992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ABC62D-37B8-4DB3-9B8D-7ABD433FD4EC}" type="slidenum">
              <a:rPr lang="en-US" altLang="en-US" sz="1300"/>
              <a:pPr/>
              <a:t>12</a:t>
            </a:fld>
            <a:endParaRPr lang="en-US" altLang="en-US" sz="1300"/>
          </a:p>
        </p:txBody>
      </p:sp>
      <p:sp>
        <p:nvSpPr>
          <p:cNvPr id="122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45342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47F80BF-295F-4096-A5B0-31E6DBCD12BF}" type="slidenum">
              <a:rPr lang="en-US" altLang="en-US" sz="1300"/>
              <a:pPr/>
              <a:t>13</a:t>
            </a:fld>
            <a:endParaRPr lang="en-US" altLang="en-US" sz="1300"/>
          </a:p>
        </p:txBody>
      </p:sp>
      <p:sp>
        <p:nvSpPr>
          <p:cNvPr id="143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27745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0E689C9-75F6-45BB-A891-21CB6E572D27}" type="slidenum">
              <a:rPr lang="en-US" altLang="en-US" sz="1300"/>
              <a:pPr/>
              <a:t>14</a:t>
            </a:fld>
            <a:endParaRPr lang="en-US" altLang="en-US" sz="1300"/>
          </a:p>
        </p:txBody>
      </p:sp>
      <p:sp>
        <p:nvSpPr>
          <p:cNvPr id="163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56774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939668-D1E4-46ED-80DF-8F236688EDFA}" type="slidenum">
              <a:rPr lang="en-US" altLang="en-US" sz="1300"/>
              <a:pPr/>
              <a:t>15</a:t>
            </a:fld>
            <a:endParaRPr lang="en-US" altLang="en-US" sz="1300"/>
          </a:p>
        </p:txBody>
      </p:sp>
      <p:sp>
        <p:nvSpPr>
          <p:cNvPr id="184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23317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18695B-1B99-435A-ACF2-5F2CE1ECF5BB}" type="slidenum">
              <a:rPr lang="en-US" altLang="en-US" sz="1300"/>
              <a:pPr/>
              <a:t>16</a:t>
            </a:fld>
            <a:endParaRPr lang="en-US" altLang="en-US" sz="1300"/>
          </a:p>
        </p:txBody>
      </p:sp>
      <p:sp>
        <p:nvSpPr>
          <p:cNvPr id="204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5003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Structures &amp; </a:t>
            </a:r>
            <a:r>
              <a:rPr lang="en-US" smtClean="0"/>
              <a:t>Advanced procedures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11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Defining</a:t>
            </a:r>
          </a:p>
          <a:p>
            <a:r>
              <a:rPr lang="en-US" dirty="0" smtClean="0"/>
              <a:t>Accessing</a:t>
            </a:r>
          </a:p>
          <a:p>
            <a:r>
              <a:rPr lang="en-US" dirty="0" smtClean="0"/>
              <a:t>Nested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395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 smtClean="0"/>
              <a:t> </a:t>
            </a:r>
            <a:endParaRPr lang="en-US" altLang="en-US" sz="1000" dirty="0"/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D2475B-557C-41C9-A881-7CCF1B455A28}" type="slidenum">
              <a:rPr lang="en-US" altLang="en-US" sz="1600">
                <a:latin typeface="Times New Roman" panose="02020603050405020304" pitchFamily="18" charset="0"/>
              </a:rPr>
              <a:pPr/>
              <a:t>11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Structures - Overview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4128" y="2240280"/>
            <a:ext cx="6096000" cy="3352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Defining Structures</a:t>
            </a:r>
          </a:p>
          <a:p>
            <a:pPr eaLnBrk="1" hangingPunct="1"/>
            <a:r>
              <a:rPr lang="en-US" altLang="en-US" dirty="0" smtClean="0"/>
              <a:t>Declaring Structure Variables</a:t>
            </a:r>
          </a:p>
          <a:p>
            <a:pPr eaLnBrk="1" hangingPunct="1"/>
            <a:r>
              <a:rPr lang="en-US" altLang="en-US" dirty="0" smtClean="0"/>
              <a:t>Referencing Structure Variables</a:t>
            </a:r>
          </a:p>
          <a:p>
            <a:pPr eaLnBrk="1" hangingPunct="1"/>
            <a:r>
              <a:rPr lang="en-US" altLang="en-US" dirty="0" smtClean="0"/>
              <a:t>Example: Displaying the System Time</a:t>
            </a:r>
          </a:p>
          <a:p>
            <a:pPr eaLnBrk="1" hangingPunct="1"/>
            <a:r>
              <a:rPr lang="en-US" altLang="en-US" dirty="0" smtClean="0"/>
              <a:t>Nested </a:t>
            </a:r>
            <a:r>
              <a:rPr lang="en-US" altLang="en-US" dirty="0" smtClean="0"/>
              <a:t>Structures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0757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 smtClean="0"/>
              <a:t> </a:t>
            </a:r>
            <a:endParaRPr lang="en-US" altLang="en-US" sz="1000" dirty="0"/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A4BB200-D683-43E7-99EE-5B15181BAC4B}" type="slidenum">
              <a:rPr lang="en-US" altLang="en-US" sz="1600">
                <a:latin typeface="Times New Roman" panose="02020603050405020304" pitchFamily="18" charset="0"/>
              </a:rPr>
              <a:pPr/>
              <a:t>12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Structure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8967" y="2003367"/>
            <a:ext cx="7772400" cy="3962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 template or pattern given to a logically related group of variables. </a:t>
            </a:r>
          </a:p>
          <a:p>
            <a:pPr eaLnBrk="1" hangingPunct="1"/>
            <a:r>
              <a:rPr lang="en-US" altLang="en-US" dirty="0" smtClean="0">
                <a:solidFill>
                  <a:schemeClr val="tx2"/>
                </a:solidFill>
              </a:rPr>
              <a:t>field</a:t>
            </a:r>
            <a:r>
              <a:rPr lang="en-US" altLang="en-US" dirty="0" smtClean="0"/>
              <a:t> - structure member containing data</a:t>
            </a:r>
          </a:p>
          <a:p>
            <a:pPr eaLnBrk="1" hangingPunct="1"/>
            <a:r>
              <a:rPr lang="en-US" altLang="en-US" dirty="0" smtClean="0"/>
              <a:t>Program access to a structure:</a:t>
            </a:r>
          </a:p>
          <a:p>
            <a:pPr lvl="1" eaLnBrk="1" hangingPunct="1"/>
            <a:r>
              <a:rPr lang="en-US" altLang="en-US" dirty="0" smtClean="0"/>
              <a:t>entire structure as a complete unit</a:t>
            </a:r>
          </a:p>
          <a:p>
            <a:pPr lvl="1" eaLnBrk="1" hangingPunct="1"/>
            <a:r>
              <a:rPr lang="en-US" altLang="en-US" dirty="0" smtClean="0"/>
              <a:t>individual fields</a:t>
            </a:r>
          </a:p>
          <a:p>
            <a:pPr eaLnBrk="1" hangingPunct="1"/>
            <a:r>
              <a:rPr lang="en-US" altLang="en-US" dirty="0" smtClean="0"/>
              <a:t>Useful way to pass multiple related arguments to a procedure</a:t>
            </a:r>
          </a:p>
          <a:p>
            <a:pPr lvl="1" eaLnBrk="1" hangingPunct="1"/>
            <a:r>
              <a:rPr lang="en-US" altLang="en-US" dirty="0" smtClean="0"/>
              <a:t>example: file directory information</a:t>
            </a:r>
          </a:p>
        </p:txBody>
      </p:sp>
    </p:spTree>
    <p:extLst>
      <p:ext uri="{BB962C8B-B14F-4D97-AF65-F5344CB8AC3E}">
        <p14:creationId xmlns:p14="http://schemas.microsoft.com/office/powerpoint/2010/main" val="959559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 smtClean="0"/>
              <a:t> </a:t>
            </a:r>
            <a:endParaRPr lang="en-US" altLang="en-US" sz="1000" dirty="0"/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481D13-8A5E-4C19-B0CB-E2ACD75DDF93}" type="slidenum">
              <a:rPr lang="en-US" altLang="en-US" sz="1600">
                <a:latin typeface="Times New Roman" panose="02020603050405020304" pitchFamily="18" charset="0"/>
              </a:rPr>
              <a:pPr/>
              <a:t>13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146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Using a Structure</a:t>
            </a:r>
          </a:p>
        </p:txBody>
      </p:sp>
      <p:sp>
        <p:nvSpPr>
          <p:cNvPr id="1331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024128" y="2164080"/>
            <a:ext cx="7467600" cy="3505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 smtClean="0"/>
              <a:t>Using a structure involves three sequential steps: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/>
              <a:t>1. Define the structure.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/>
              <a:t>2. Declare one or more variables of the structure type, called </a:t>
            </a:r>
            <a:r>
              <a:rPr lang="en-US" altLang="en-US" dirty="0" smtClean="0">
                <a:solidFill>
                  <a:schemeClr val="tx2"/>
                </a:solidFill>
              </a:rPr>
              <a:t>structure variables</a:t>
            </a:r>
            <a:r>
              <a:rPr lang="en-US" altLang="en-US" dirty="0" smtClean="0"/>
              <a:t>.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/>
              <a:t>3. Write runtime instructions that access the structure.</a:t>
            </a:r>
          </a:p>
        </p:txBody>
      </p:sp>
    </p:spTree>
    <p:extLst>
      <p:ext uri="{BB962C8B-B14F-4D97-AF65-F5344CB8AC3E}">
        <p14:creationId xmlns:p14="http://schemas.microsoft.com/office/powerpoint/2010/main" val="349171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 smtClean="0"/>
              <a:t> </a:t>
            </a:r>
            <a:endParaRPr lang="en-US" altLang="en-US" sz="1000" dirty="0"/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39680F-27F8-426F-94FC-2F1457517673}" type="slidenum">
              <a:rPr lang="en-US" altLang="en-US" sz="1600">
                <a:latin typeface="Times New Roman" panose="02020603050405020304" pitchFamily="18" charset="0"/>
              </a:rPr>
              <a:pPr/>
              <a:t>14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15714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Structure Definition Syntax</a:t>
            </a:r>
          </a:p>
        </p:txBody>
      </p:sp>
      <p:sp>
        <p:nvSpPr>
          <p:cNvPr id="15365" name="Text Box 2052"/>
          <p:cNvSpPr txBox="1">
            <a:spLocks noChangeArrowheads="1"/>
          </p:cNvSpPr>
          <p:nvPr/>
        </p:nvSpPr>
        <p:spPr bwMode="auto">
          <a:xfrm>
            <a:off x="3962400" y="1752601"/>
            <a:ext cx="3352800" cy="1565275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>
              <a:tabLst>
                <a:tab pos="4572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572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572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572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572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>
                <a:solidFill>
                  <a:schemeClr val="bg2"/>
                </a:solidFill>
              </a:rPr>
              <a:t>name STRUCT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i="1">
                <a:solidFill>
                  <a:schemeClr val="bg2"/>
                </a:solidFill>
              </a:rPr>
              <a:t>	field-declarations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i="1">
                <a:solidFill>
                  <a:schemeClr val="bg2"/>
                </a:solidFill>
              </a:rPr>
              <a:t>name ENDS</a:t>
            </a:r>
          </a:p>
        </p:txBody>
      </p:sp>
      <p:sp>
        <p:nvSpPr>
          <p:cNvPr id="15366" name="Rectangle 2053"/>
          <p:cNvSpPr>
            <a:spLocks noChangeArrowheads="1"/>
          </p:cNvSpPr>
          <p:nvPr/>
        </p:nvSpPr>
        <p:spPr bwMode="auto">
          <a:xfrm>
            <a:off x="2286000" y="373380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Field-declarations are identical to variable declarations</a:t>
            </a:r>
          </a:p>
        </p:txBody>
      </p:sp>
    </p:spTree>
    <p:extLst>
      <p:ext uri="{BB962C8B-B14F-4D97-AF65-F5344CB8AC3E}">
        <p14:creationId xmlns:p14="http://schemas.microsoft.com/office/powerpoint/2010/main" val="1295909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 smtClean="0"/>
              <a:t> </a:t>
            </a:r>
            <a:endParaRPr lang="en-US" altLang="en-US" sz="1000" dirty="0"/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8CE62EF-0908-4845-A322-C74EAB47A606}" type="slidenum">
              <a:rPr lang="en-US" altLang="en-US" sz="1600">
                <a:latin typeface="Times New Roman" panose="02020603050405020304" pitchFamily="18" charset="0"/>
              </a:rPr>
              <a:pPr/>
              <a:t>15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10594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COORD Structure</a:t>
            </a:r>
          </a:p>
        </p:txBody>
      </p:sp>
      <p:sp>
        <p:nvSpPr>
          <p:cNvPr id="17413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1024128" y="2182091"/>
            <a:ext cx="7772400" cy="1752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COORD structure used by the MS-Windows programming library identifies X and Y screen coordinates</a:t>
            </a:r>
          </a:p>
        </p:txBody>
      </p:sp>
      <p:sp>
        <p:nvSpPr>
          <p:cNvPr id="17414" name="Text Box 2052"/>
          <p:cNvSpPr txBox="1">
            <a:spLocks noChangeArrowheads="1"/>
          </p:cNvSpPr>
          <p:nvPr/>
        </p:nvSpPr>
        <p:spPr bwMode="auto">
          <a:xfrm>
            <a:off x="2167128" y="3782291"/>
            <a:ext cx="51054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tabLst>
                <a:tab pos="457200" algn="l"/>
                <a:tab pos="2746375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2746375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2746375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2746375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2746375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746375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746375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746375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746375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altLang="en-US" sz="1800" b="1" dirty="0">
                <a:latin typeface="Courier New" panose="02070309020205020404" pitchFamily="49" charset="0"/>
              </a:rPr>
              <a:t>COORD STRUCT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altLang="en-US" sz="1800" b="1" dirty="0">
                <a:latin typeface="Courier New" panose="02070309020205020404" pitchFamily="49" charset="0"/>
              </a:rPr>
              <a:t>	X WORD ? 	; offset 00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altLang="en-US" sz="1800" b="1" dirty="0">
                <a:latin typeface="Courier New" panose="02070309020205020404" pitchFamily="49" charset="0"/>
              </a:rPr>
              <a:t>	Y WORD ? 	; offset 02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altLang="en-US" sz="1800" b="1" dirty="0">
                <a:latin typeface="Courier New" panose="02070309020205020404" pitchFamily="49" charset="0"/>
              </a:rPr>
              <a:t>COORD ENDS</a:t>
            </a:r>
          </a:p>
        </p:txBody>
      </p:sp>
    </p:spTree>
    <p:extLst>
      <p:ext uri="{BB962C8B-B14F-4D97-AF65-F5344CB8AC3E}">
        <p14:creationId xmlns:p14="http://schemas.microsoft.com/office/powerpoint/2010/main" val="171154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 smtClean="0"/>
              <a:t> </a:t>
            </a:r>
            <a:endParaRPr lang="en-US" altLang="en-US" sz="1000" dirty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A4F5158-3224-469C-98F9-43936A6AE745}" type="slidenum">
              <a:rPr lang="en-US" altLang="en-US" sz="1600">
                <a:latin typeface="Times New Roman" panose="02020603050405020304" pitchFamily="18" charset="0"/>
              </a:rPr>
              <a:pPr/>
              <a:t>16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Employee Structure</a:t>
            </a:r>
          </a:p>
        </p:txBody>
      </p:sp>
      <p:sp>
        <p:nvSpPr>
          <p:cNvPr id="19461" name="Text Box 3"/>
          <p:cNvSpPr txBox="1">
            <a:spLocks noChangeArrowheads="1"/>
          </p:cNvSpPr>
          <p:nvPr/>
        </p:nvSpPr>
        <p:spPr bwMode="auto">
          <a:xfrm>
            <a:off x="2049087" y="2406623"/>
            <a:ext cx="54102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Employee STRUCT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anose="02070309020205020404" pitchFamily="49" charset="0"/>
              </a:rPr>
              <a:t>IdNum</a:t>
            </a:r>
            <a:r>
              <a:rPr lang="en-US" altLang="en-US" sz="1800" b="1" dirty="0">
                <a:latin typeface="Courier New" panose="02070309020205020404" pitchFamily="49" charset="0"/>
              </a:rPr>
              <a:t> BYTE "000000000"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anose="02070309020205020404" pitchFamily="49" charset="0"/>
              </a:rPr>
              <a:t>LastName</a:t>
            </a:r>
            <a:r>
              <a:rPr lang="en-US" altLang="en-US" sz="1800" b="1" dirty="0">
                <a:latin typeface="Courier New" panose="02070309020205020404" pitchFamily="49" charset="0"/>
              </a:rPr>
              <a:t> BYTE 30 DUP(0)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Years WORD 0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anose="02070309020205020404" pitchFamily="49" charset="0"/>
              </a:rPr>
              <a:t>SalaryHistory</a:t>
            </a:r>
            <a:r>
              <a:rPr lang="en-US" altLang="en-US" sz="1800" b="1" dirty="0">
                <a:latin typeface="Courier New" panose="02070309020205020404" pitchFamily="49" charset="0"/>
              </a:rPr>
              <a:t> DWORD 0,0,0,0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Employee ENDS</a:t>
            </a:r>
          </a:p>
        </p:txBody>
      </p:sp>
      <p:sp>
        <p:nvSpPr>
          <p:cNvPr id="19462" name="Text Box 4"/>
          <p:cNvSpPr txBox="1">
            <a:spLocks noChangeArrowheads="1"/>
          </p:cNvSpPr>
          <p:nvPr/>
        </p:nvSpPr>
        <p:spPr bwMode="auto">
          <a:xfrm>
            <a:off x="1287087" y="1720823"/>
            <a:ext cx="7696200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A structure is ideal for combining fields of different types:</a:t>
            </a:r>
          </a:p>
        </p:txBody>
      </p:sp>
      <p:graphicFrame>
        <p:nvGraphicFramePr>
          <p:cNvPr id="1946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949607"/>
              </p:ext>
            </p:extLst>
          </p:nvPr>
        </p:nvGraphicFramePr>
        <p:xfrm>
          <a:off x="1428403" y="4740288"/>
          <a:ext cx="7162800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4" imgW="3305556" imgH="617220" progId="Visio.Drawing.6">
                  <p:embed/>
                </p:oleObj>
              </mc:Choice>
              <mc:Fallback>
                <p:oleObj name="VISIO" r:id="rId4" imgW="3305556" imgH="6172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086" t="-5853" r="-1086"/>
                      <a:stretch>
                        <a:fillRect/>
                      </a:stretch>
                    </p:blipFill>
                    <p:spPr bwMode="auto">
                      <a:xfrm>
                        <a:off x="1428403" y="4740288"/>
                        <a:ext cx="7162800" cy="13779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8423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 smtClean="0"/>
              <a:t> </a:t>
            </a:r>
            <a:endParaRPr lang="en-US" altLang="en-US" sz="1000" dirty="0"/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115204-6690-4625-B55B-1A5D7E9E72D3}" type="slidenum">
              <a:rPr lang="en-US" altLang="en-US" sz="1600">
                <a:latin typeface="Times New Roman" panose="02020603050405020304" pitchFamily="18" charset="0"/>
              </a:rPr>
              <a:pPr/>
              <a:t>17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Declaring Structure Variables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4128" y="1924396"/>
            <a:ext cx="7391400" cy="2514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Structure name is a user-defined type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Insert replacement initializers between brackets: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 </a:t>
            </a:r>
            <a:r>
              <a:rPr lang="en-US" altLang="en-US" sz="2400">
                <a:solidFill>
                  <a:schemeClr val="tx2"/>
                </a:solidFill>
              </a:rPr>
              <a:t>&lt; . . . 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Empty brackets &lt;&gt; retain the structure's default field initializers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Examples:</a:t>
            </a:r>
          </a:p>
        </p:txBody>
      </p:sp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2090928" y="4438996"/>
            <a:ext cx="5257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point1 COORD &lt;5,10&gt;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point2 COORD &lt;&gt;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worker Employee &lt;&gt;</a:t>
            </a:r>
          </a:p>
        </p:txBody>
      </p:sp>
    </p:spTree>
    <p:extLst>
      <p:ext uri="{BB962C8B-B14F-4D97-AF65-F5344CB8AC3E}">
        <p14:creationId xmlns:p14="http://schemas.microsoft.com/office/powerpoint/2010/main" val="4111817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 smtClean="0"/>
              <a:t> </a:t>
            </a:r>
            <a:endParaRPr lang="en-US" altLang="en-US" sz="1000" dirty="0"/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A726288-6050-4A0C-9743-44595B9EA067}" type="slidenum">
              <a:rPr lang="en-US" altLang="en-US" sz="1600">
                <a:latin typeface="Times New Roman" panose="02020603050405020304" pitchFamily="18" charset="0"/>
              </a:rPr>
              <a:pPr/>
              <a:t>18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187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Initializing Array Fields</a:t>
            </a:r>
          </a:p>
        </p:txBody>
      </p:sp>
      <p:sp>
        <p:nvSpPr>
          <p:cNvPr id="2253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024128" y="2488277"/>
            <a:ext cx="7391400" cy="1524000"/>
          </a:xfrm>
        </p:spPr>
        <p:txBody>
          <a:bodyPr/>
          <a:lstStyle/>
          <a:p>
            <a:pPr eaLnBrk="1" hangingPunct="1"/>
            <a:r>
              <a:rPr lang="en-US" altLang="en-US" smtClean="0"/>
              <a:t>Use the DUP operator to initialize one or more elements of an array field:</a:t>
            </a:r>
          </a:p>
        </p:txBody>
      </p:sp>
      <p:sp>
        <p:nvSpPr>
          <p:cNvPr id="22534" name="Text Box 1028"/>
          <p:cNvSpPr txBox="1">
            <a:spLocks noChangeArrowheads="1"/>
          </p:cNvSpPr>
          <p:nvPr/>
        </p:nvSpPr>
        <p:spPr bwMode="auto">
          <a:xfrm>
            <a:off x="1786128" y="3707477"/>
            <a:ext cx="63246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emp Employee &lt;,,,2 DUP(20000)&gt;</a:t>
            </a:r>
          </a:p>
        </p:txBody>
      </p:sp>
    </p:spTree>
    <p:extLst>
      <p:ext uri="{BB962C8B-B14F-4D97-AF65-F5344CB8AC3E}">
        <p14:creationId xmlns:p14="http://schemas.microsoft.com/office/powerpoint/2010/main" val="3705687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 smtClean="0"/>
              <a:t> </a:t>
            </a:r>
            <a:endParaRPr lang="en-US" altLang="en-US" sz="1000" dirty="0"/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AF8E5C-AFCD-4450-BB21-8F3AF0F71860}" type="slidenum">
              <a:rPr lang="en-US" altLang="en-US" sz="1600">
                <a:latin typeface="Times New Roman" panose="02020603050405020304" pitchFamily="18" charset="0"/>
              </a:rPr>
              <a:pPr/>
              <a:t>19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Array of Structures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3145" y="2084832"/>
            <a:ext cx="7391400" cy="1524000"/>
          </a:xfrm>
        </p:spPr>
        <p:txBody>
          <a:bodyPr/>
          <a:lstStyle/>
          <a:p>
            <a:pPr eaLnBrk="1" hangingPunct="1"/>
            <a:r>
              <a:rPr lang="en-US" altLang="en-US" smtClean="0"/>
              <a:t>An array of structure objects can be defined using the DUP operator.</a:t>
            </a:r>
          </a:p>
          <a:p>
            <a:pPr eaLnBrk="1" hangingPunct="1"/>
            <a:r>
              <a:rPr lang="en-US" altLang="en-US" smtClean="0"/>
              <a:t>Initializers can be used</a:t>
            </a:r>
          </a:p>
        </p:txBody>
      </p:sp>
      <p:sp>
        <p:nvSpPr>
          <p:cNvPr id="23558" name="Text Box 4"/>
          <p:cNvSpPr txBox="1">
            <a:spLocks noChangeArrowheads="1"/>
          </p:cNvSpPr>
          <p:nvPr/>
        </p:nvSpPr>
        <p:spPr bwMode="auto">
          <a:xfrm>
            <a:off x="1155545" y="3608832"/>
            <a:ext cx="73914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NumPoints = 3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AllPoints COORD NumPoints DUP(&lt;0,0&gt;)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RD_Dept Employee 20 DUP(&lt;&gt;)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accounting Employee 10 DUP(&lt;,,,4 DUP(20000) &gt;)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49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Addressing Modes</a:t>
            </a:r>
          </a:p>
          <a:p>
            <a:r>
              <a:rPr lang="en-US" dirty="0" smtClean="0"/>
              <a:t>Pointers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095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 smtClean="0"/>
              <a:t> </a:t>
            </a:r>
            <a:endParaRPr lang="en-US" altLang="en-US" sz="1000" dirty="0"/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EA3B778-96C5-450B-B333-75D4B27BB5B0}" type="slidenum">
              <a:rPr lang="en-US" altLang="en-US" sz="1600">
                <a:latin typeface="Times New Roman" panose="02020603050405020304" pitchFamily="18" charset="0"/>
              </a:rPr>
              <a:pPr/>
              <a:t>20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Referencing Structure Variables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1619596" y="3589713"/>
            <a:ext cx="6858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tabLst>
                <a:tab pos="457200" algn="l"/>
                <a:tab pos="5032375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5032375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5032375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5032375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5032375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5032375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5032375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5032375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5032375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worker Employee &lt;&gt;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eax,TYPE Employee 		; 57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eax,SIZEOF Employee 		; 57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eax,SIZEOF worker 		; 57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eax,TYPE Employee.SalaryHistory 		; 4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eax,LENGTHOF Employee.SalaryHistory 	; 4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eax,SIZEOF Employee.SalaryHistory 	; 16</a:t>
            </a:r>
          </a:p>
        </p:txBody>
      </p:sp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1619596" y="1608513"/>
            <a:ext cx="68580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tabLst>
                <a:tab pos="457200" algn="l"/>
                <a:tab pos="54864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457200" algn="l"/>
                <a:tab pos="54864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54864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54864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54864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54864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54864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54864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54864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Employee STRUCT	; bytes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IdNum BYTE "000000000"	; 9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LastName BYTE 30 DUP(0)	; 30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Years WORD 0	; 2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SalaryHistory DWORD 0,0,0,0	; 16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Employee ENDS	; 57</a:t>
            </a:r>
          </a:p>
        </p:txBody>
      </p:sp>
      <p:sp>
        <p:nvSpPr>
          <p:cNvPr id="24583" name="Line 6"/>
          <p:cNvSpPr>
            <a:spLocks noChangeShapeType="1"/>
          </p:cNvSpPr>
          <p:nvPr/>
        </p:nvSpPr>
        <p:spPr bwMode="auto">
          <a:xfrm>
            <a:off x="6953596" y="6485313"/>
            <a:ext cx="1905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87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 smtClean="0"/>
              <a:t> </a:t>
            </a:r>
            <a:endParaRPr lang="en-US" altLang="en-US" sz="1000" dirty="0"/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3BB1C4B-540E-4F05-9460-F0B3D2DB2813}" type="slidenum">
              <a:rPr lang="en-US" altLang="en-US" sz="1600">
                <a:latin typeface="Times New Roman" panose="02020603050405020304" pitchFamily="18" charset="0"/>
              </a:rPr>
              <a:pPr/>
              <a:t>21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208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. . . continued</a:t>
            </a:r>
          </a:p>
        </p:txBody>
      </p:sp>
      <p:sp>
        <p:nvSpPr>
          <p:cNvPr id="25605" name="Text Box 1027"/>
          <p:cNvSpPr txBox="1">
            <a:spLocks noChangeArrowheads="1"/>
          </p:cNvSpPr>
          <p:nvPr/>
        </p:nvSpPr>
        <p:spPr bwMode="auto">
          <a:xfrm>
            <a:off x="1396539" y="2478578"/>
            <a:ext cx="74676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tabLst>
                <a:tab pos="457200" algn="l"/>
                <a:tab pos="2746375" algn="l"/>
                <a:tab pos="50292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2746375" algn="l"/>
                <a:tab pos="50292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2746375" algn="l"/>
                <a:tab pos="50292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2746375" algn="l"/>
                <a:tab pos="50292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2746375" algn="l"/>
                <a:tab pos="50292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746375" algn="l"/>
                <a:tab pos="50292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746375" algn="l"/>
                <a:tab pos="50292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746375" algn="l"/>
                <a:tab pos="50292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746375" algn="l"/>
                <a:tab pos="50292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dx,worker.Years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latin typeface="Courier New" panose="02070309020205020404" pitchFamily="49" charset="0"/>
              </a:rPr>
              <a:t> worker.SalaryHistory,20000 	; first salary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latin typeface="Courier New" panose="02070309020205020404" pitchFamily="49" charset="0"/>
              </a:rPr>
              <a:t> worker.SalaryHistory+4,30000 	; second salary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edx,OFFSET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worker.LastName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esi,OFFSET</a:t>
            </a:r>
            <a:r>
              <a:rPr lang="en-US" altLang="en-US" sz="1800" b="1" dirty="0">
                <a:latin typeface="Courier New" panose="02070309020205020404" pitchFamily="49" charset="0"/>
              </a:rPr>
              <a:t> worker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latin typeface="Courier New" panose="02070309020205020404" pitchFamily="49" charset="0"/>
              </a:rPr>
              <a:t> ax,(Employee PTR [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esi</a:t>
            </a:r>
            <a:r>
              <a:rPr lang="en-US" altLang="en-US" sz="1800" b="1" dirty="0">
                <a:latin typeface="Courier New" panose="02070309020205020404" pitchFamily="49" charset="0"/>
              </a:rPr>
              <a:t>]).Years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 ax,[</a:t>
            </a:r>
            <a:r>
              <a:rPr lang="en-US" altLang="en-US" sz="18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esi</a:t>
            </a: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].Years	 ; invalid operand (ambiguous)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491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 smtClean="0"/>
              <a:t> </a:t>
            </a:r>
            <a:endParaRPr lang="en-US" altLang="en-US" sz="1000" dirty="0"/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B7A168-701A-4399-B579-BA01703F3CDD}" type="slidenum">
              <a:rPr lang="en-US" altLang="en-US" sz="1600">
                <a:latin typeface="Times New Roman" panose="02020603050405020304" pitchFamily="18" charset="0"/>
              </a:rPr>
              <a:pPr/>
              <a:t>22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Looping Through an Array of Points</a:t>
            </a:r>
          </a:p>
        </p:txBody>
      </p:sp>
      <p:sp>
        <p:nvSpPr>
          <p:cNvPr id="26629" name="Text Box 3"/>
          <p:cNvSpPr txBox="1">
            <a:spLocks noChangeArrowheads="1"/>
          </p:cNvSpPr>
          <p:nvPr/>
        </p:nvSpPr>
        <p:spPr bwMode="auto">
          <a:xfrm>
            <a:off x="1071032" y="2513215"/>
            <a:ext cx="7543800" cy="403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NumPoints = 3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AllPoints COORD NumPoints DUP(&lt;0,0&gt;)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mov edi,0	; array index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mov ecx,NumPoints	; loop counter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mov ax,1	; starting X, Y values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L1: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mov (COORD PTR AllPoints[edi]).X,ax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mov (COORD PTR AllPoints[edi]).Y,ax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add edi,TYPE COORD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inc ax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Loop L1</a:t>
            </a:r>
          </a:p>
        </p:txBody>
      </p:sp>
      <p:sp>
        <p:nvSpPr>
          <p:cNvPr id="26630" name="Text Box 4"/>
          <p:cNvSpPr txBox="1">
            <a:spLocks noChangeArrowheads="1"/>
          </p:cNvSpPr>
          <p:nvPr/>
        </p:nvSpPr>
        <p:spPr bwMode="auto">
          <a:xfrm>
            <a:off x="994832" y="1522615"/>
            <a:ext cx="7696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Sets the X and Y coordinates of the AllPoints array to sequentially increasing values (1,1), (2,2), ...</a:t>
            </a:r>
          </a:p>
        </p:txBody>
      </p:sp>
    </p:spTree>
    <p:extLst>
      <p:ext uri="{BB962C8B-B14F-4D97-AF65-F5344CB8AC3E}">
        <p14:creationId xmlns:p14="http://schemas.microsoft.com/office/powerpoint/2010/main" val="999888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 smtClean="0"/>
              <a:t> </a:t>
            </a:r>
            <a:endParaRPr lang="en-US" altLang="en-US" sz="1000" dirty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BF002EC-0594-41B3-A308-988D048C5D08}" type="slidenum">
              <a:rPr lang="en-US" altLang="en-US" sz="1600">
                <a:latin typeface="Times New Roman" panose="02020603050405020304" pitchFamily="18" charset="0"/>
              </a:rPr>
              <a:pPr/>
              <a:t>23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2288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Nested Structures </a:t>
            </a:r>
            <a:r>
              <a:rPr lang="en-US" sz="2400"/>
              <a:t>(1 of 2)</a:t>
            </a:r>
            <a:endParaRPr lang="en-US" smtClean="0"/>
          </a:p>
        </p:txBody>
      </p:sp>
      <p:sp>
        <p:nvSpPr>
          <p:cNvPr id="27653" name="Text Box 2051"/>
          <p:cNvSpPr txBox="1">
            <a:spLocks noChangeArrowheads="1"/>
          </p:cNvSpPr>
          <p:nvPr/>
        </p:nvSpPr>
        <p:spPr bwMode="auto">
          <a:xfrm>
            <a:off x="1542011" y="3685031"/>
            <a:ext cx="5410200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Rectangle STRUCT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UpperLeft COORD &lt;&gt;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LowerRight COORD &lt;&gt;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Rectangle ENDS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rect1 Rectangle { {10,10}, {50,20} }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rect2 Rectangle &lt; &lt;10,10&gt;, &lt;50,20&gt; &gt;</a:t>
            </a:r>
          </a:p>
        </p:txBody>
      </p:sp>
      <p:sp>
        <p:nvSpPr>
          <p:cNvPr id="27654" name="Text Box 2052"/>
          <p:cNvSpPr txBox="1">
            <a:spLocks noChangeArrowheads="1"/>
          </p:cNvSpPr>
          <p:nvPr/>
        </p:nvSpPr>
        <p:spPr bwMode="auto">
          <a:xfrm>
            <a:off x="1237211" y="2084832"/>
            <a:ext cx="7696200" cy="1431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marL="288925" indent="-288925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500"/>
              <a:t>Define a structure that contains other structures.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500"/>
              <a:t>Used nested braces (or brackets) to initialize each COORD structure.</a:t>
            </a:r>
          </a:p>
        </p:txBody>
      </p:sp>
      <p:sp useBgFill="1">
        <p:nvSpPr>
          <p:cNvPr id="27655" name="Text Box 2053"/>
          <p:cNvSpPr txBox="1">
            <a:spLocks noChangeArrowheads="1"/>
          </p:cNvSpPr>
          <p:nvPr/>
        </p:nvSpPr>
        <p:spPr bwMode="auto">
          <a:xfrm>
            <a:off x="5809211" y="3151631"/>
            <a:ext cx="2667000" cy="16002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tabLst>
                <a:tab pos="457200" algn="l"/>
                <a:tab pos="2746375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2746375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2746375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2746375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2746375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746375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746375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746375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746375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altLang="en-US" sz="1800" b="1">
                <a:latin typeface="Courier New" panose="02070309020205020404" pitchFamily="49" charset="0"/>
              </a:rPr>
              <a:t>COORD STRUCT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altLang="en-US" sz="1800" b="1">
                <a:latin typeface="Courier New" panose="02070309020205020404" pitchFamily="49" charset="0"/>
              </a:rPr>
              <a:t>	X WORD ? 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altLang="en-US" sz="1800" b="1">
                <a:latin typeface="Courier New" panose="02070309020205020404" pitchFamily="49" charset="0"/>
              </a:rPr>
              <a:t>	Y WORD ? 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altLang="en-US" sz="1800" b="1">
                <a:latin typeface="Courier New" panose="02070309020205020404" pitchFamily="49" charset="0"/>
              </a:rPr>
              <a:t>COORD ENDS</a:t>
            </a:r>
          </a:p>
        </p:txBody>
      </p:sp>
    </p:spTree>
    <p:extLst>
      <p:ext uri="{BB962C8B-B14F-4D97-AF65-F5344CB8AC3E}">
        <p14:creationId xmlns:p14="http://schemas.microsoft.com/office/powerpoint/2010/main" val="3611395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 smtClean="0"/>
              <a:t> </a:t>
            </a:r>
            <a:endParaRPr lang="en-US" altLang="en-US" sz="1000" dirty="0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800E2F7-8F96-44E9-9B71-F74C1BA0AD81}" type="slidenum">
              <a:rPr lang="en-US" altLang="en-US" sz="1600">
                <a:latin typeface="Times New Roman" panose="02020603050405020304" pitchFamily="18" charset="0"/>
              </a:rPr>
              <a:pPr/>
              <a:t>24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Nested Structures </a:t>
            </a:r>
            <a:r>
              <a:rPr lang="en-US" sz="2400"/>
              <a:t>(2 of 2)</a:t>
            </a:r>
            <a:endParaRPr lang="en-US" smtClean="0"/>
          </a:p>
        </p:txBody>
      </p:sp>
      <p:sp>
        <p:nvSpPr>
          <p:cNvPr id="28677" name="Text Box 3"/>
          <p:cNvSpPr txBox="1">
            <a:spLocks noChangeArrowheads="1"/>
          </p:cNvSpPr>
          <p:nvPr/>
        </p:nvSpPr>
        <p:spPr bwMode="auto">
          <a:xfrm>
            <a:off x="1823259" y="3398520"/>
            <a:ext cx="63246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rect1.UpperLeft.X, 10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esi,OFFSET rect1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(Rectangle PTR [esi]).UpperLeft.Y, 10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// use the OFFSET operator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edi,</a:t>
            </a: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OFFSET rect2.LowerRight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(COORD PTR [edi]).X, 50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edi,</a:t>
            </a: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OFFSET rect2.LowerRight.X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WORD PTR [edi], 50</a:t>
            </a:r>
          </a:p>
        </p:txBody>
      </p:sp>
      <p:sp>
        <p:nvSpPr>
          <p:cNvPr id="28678" name="Text Box 4"/>
          <p:cNvSpPr txBox="1">
            <a:spLocks noChangeArrowheads="1"/>
          </p:cNvSpPr>
          <p:nvPr/>
        </p:nvSpPr>
        <p:spPr bwMode="auto">
          <a:xfrm>
            <a:off x="1137459" y="1798321"/>
            <a:ext cx="7696200" cy="1431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marL="288925" indent="-288925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500"/>
              <a:t>Use the dot (.) qualifier to access nested fields.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500"/>
              <a:t>Use indirect addressing to access the overall structure or one of its fields</a:t>
            </a:r>
          </a:p>
        </p:txBody>
      </p:sp>
    </p:spTree>
    <p:extLst>
      <p:ext uri="{BB962C8B-B14F-4D97-AF65-F5344CB8AC3E}">
        <p14:creationId xmlns:p14="http://schemas.microsoft.com/office/powerpoint/2010/main" val="2558690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Advanvced</a:t>
            </a:r>
            <a:r>
              <a:rPr lang="en-US" dirty="0" smtClean="0"/>
              <a:t> procedures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Locals</a:t>
            </a:r>
          </a:p>
          <a:p>
            <a:r>
              <a:rPr lang="en-US" dirty="0" smtClean="0"/>
              <a:t>Passing Parameters by Reference</a:t>
            </a:r>
          </a:p>
          <a:p>
            <a:r>
              <a:rPr lang="en-US" dirty="0" smtClean="0"/>
              <a:t>Proto/Invoke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4299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dirty="0" smtClean="0"/>
              <a:t> </a:t>
            </a:r>
            <a:endParaRPr lang="en-US" altLang="en-US" sz="1000" dirty="0"/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7E9AB1E-F651-4602-90D9-829D4FB0BE77}" type="slidenum">
              <a:rPr lang="en-US" altLang="en-US" sz="16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Section </a:t>
            </a:r>
            <a:r>
              <a:rPr lang="en-US" dirty="0" smtClean="0"/>
              <a:t>Overview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4128" y="2084832"/>
            <a:ext cx="5562600" cy="3048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Local Variables</a:t>
            </a:r>
          </a:p>
          <a:p>
            <a:pPr eaLnBrk="1" hangingPunct="1"/>
            <a:r>
              <a:rPr lang="en-US" altLang="en-US" dirty="0" smtClean="0"/>
              <a:t>Stack Parameters</a:t>
            </a:r>
          </a:p>
          <a:p>
            <a:pPr eaLnBrk="1" hangingPunct="1"/>
            <a:r>
              <a:rPr lang="en-US" altLang="en-US" dirty="0" smtClean="0"/>
              <a:t>Stack </a:t>
            </a:r>
            <a:r>
              <a:rPr lang="en-US" altLang="en-US" dirty="0" smtClean="0"/>
              <a:t>Frames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65373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dirty="0" smtClean="0"/>
              <a:t> </a:t>
            </a:r>
            <a:endParaRPr lang="en-US" altLang="en-US" sz="1000" dirty="0"/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B34AAB4-F3C9-4B8D-9C94-77D702DCAB7F}" type="slidenum">
              <a:rPr lang="en-US" altLang="en-US" sz="16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Local Directive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108" y="1925781"/>
            <a:ext cx="7162800" cy="3962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 </a:t>
            </a:r>
            <a:r>
              <a:rPr lang="en-US" altLang="en-US" dirty="0" smtClean="0">
                <a:solidFill>
                  <a:schemeClr val="tx2"/>
                </a:solidFill>
              </a:rPr>
              <a:t>local variable</a:t>
            </a:r>
            <a:r>
              <a:rPr lang="en-US" altLang="en-US" dirty="0" smtClean="0"/>
              <a:t> is created, used, and destroyed within a single procedure</a:t>
            </a:r>
          </a:p>
          <a:p>
            <a:pPr eaLnBrk="1" hangingPunct="1"/>
            <a:r>
              <a:rPr lang="en-US" altLang="en-US" dirty="0" smtClean="0"/>
              <a:t>The LOCAL directive declares a list of local variables</a:t>
            </a:r>
          </a:p>
          <a:p>
            <a:pPr lvl="1" eaLnBrk="1" hangingPunct="1"/>
            <a:r>
              <a:rPr lang="en-US" altLang="en-US" dirty="0" smtClean="0"/>
              <a:t>immediately follows the PROC directive</a:t>
            </a:r>
          </a:p>
          <a:p>
            <a:pPr lvl="1" eaLnBrk="1" hangingPunct="1"/>
            <a:r>
              <a:rPr lang="en-US" altLang="en-US" dirty="0" smtClean="0"/>
              <a:t>each variable is assigned a type</a:t>
            </a:r>
          </a:p>
          <a:p>
            <a:pPr eaLnBrk="1" hangingPunct="1"/>
            <a:r>
              <a:rPr lang="en-US" altLang="en-US" dirty="0" smtClean="0"/>
              <a:t>Syntax:</a:t>
            </a:r>
          </a:p>
          <a:p>
            <a:pPr lvl="2" eaLnBrk="1" hangingPunct="1">
              <a:buFontTx/>
              <a:buNone/>
            </a:pPr>
            <a:r>
              <a:rPr lang="en-US" altLang="en-US" dirty="0" smtClean="0">
                <a:solidFill>
                  <a:schemeClr val="tx2"/>
                </a:solidFill>
              </a:rPr>
              <a:t>LOCAL </a:t>
            </a:r>
            <a:r>
              <a:rPr lang="en-US" altLang="en-US" i="1" dirty="0" err="1" smtClean="0">
                <a:solidFill>
                  <a:schemeClr val="tx2"/>
                </a:solidFill>
              </a:rPr>
              <a:t>varlist</a:t>
            </a:r>
            <a:endParaRPr lang="en-US" altLang="en-US" i="1" dirty="0" smtClean="0">
              <a:solidFill>
                <a:schemeClr val="tx2"/>
              </a:solidFill>
            </a:endParaRPr>
          </a:p>
          <a:p>
            <a:pPr eaLnBrk="1" hangingPunct="1">
              <a:buFontTx/>
              <a:buNone/>
            </a:pPr>
            <a:r>
              <a:rPr lang="en-US" altLang="en-US" dirty="0" smtClean="0"/>
              <a:t>Example:</a:t>
            </a:r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2008908" y="5659581"/>
            <a:ext cx="6172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MySub PROC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LOCAL var1:BYTE, var2:WORD, var3:SDWORD</a:t>
            </a:r>
          </a:p>
        </p:txBody>
      </p:sp>
    </p:spTree>
    <p:extLst>
      <p:ext uri="{BB962C8B-B14F-4D97-AF65-F5344CB8AC3E}">
        <p14:creationId xmlns:p14="http://schemas.microsoft.com/office/powerpoint/2010/main" val="969661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dirty="0" smtClean="0"/>
              <a:t> </a:t>
            </a:r>
            <a:endParaRPr lang="en-US" altLang="en-US" sz="1000" dirty="0"/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7D21377-AC80-4D73-8FC5-0C48B948E5E2}" type="slidenum">
              <a:rPr lang="en-US" altLang="en-US" sz="16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Local Variables</a:t>
            </a: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1100328" y="2910886"/>
            <a:ext cx="71628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LOCAL </a:t>
            </a:r>
            <a:r>
              <a:rPr lang="en-US" altLang="en-US" sz="1800" dirty="0" err="1">
                <a:latin typeface="Courier New" panose="02070309020205020404" pitchFamily="49" charset="0"/>
              </a:rPr>
              <a:t>flagVals</a:t>
            </a:r>
            <a:r>
              <a:rPr lang="en-US" altLang="en-US" sz="1800" dirty="0">
                <a:latin typeface="Courier New" panose="02070309020205020404" pitchFamily="49" charset="0"/>
              </a:rPr>
              <a:t>[20]:BYTE	; array of bytes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LOCAL </a:t>
            </a:r>
            <a:r>
              <a:rPr lang="en-US" altLang="en-US" sz="1800" dirty="0" err="1">
                <a:latin typeface="Courier New" panose="02070309020205020404" pitchFamily="49" charset="0"/>
              </a:rPr>
              <a:t>pArray:PTR</a:t>
            </a:r>
            <a:r>
              <a:rPr lang="en-US" altLang="en-US" sz="1800" dirty="0">
                <a:latin typeface="Courier New" panose="02070309020205020404" pitchFamily="49" charset="0"/>
              </a:rPr>
              <a:t> WORD	; pointer to an array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myProc</a:t>
            </a:r>
            <a:r>
              <a:rPr lang="en-US" altLang="en-US" sz="1800" dirty="0">
                <a:latin typeface="Courier New" panose="02070309020205020404" pitchFamily="49" charset="0"/>
              </a:rPr>
              <a:t> PROC,	; procedure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LOCAL t1:BYTE,	; local variables</a:t>
            </a:r>
          </a:p>
        </p:txBody>
      </p:sp>
      <p:sp>
        <p:nvSpPr>
          <p:cNvPr id="8198" name="Text Box 4"/>
          <p:cNvSpPr txBox="1">
            <a:spLocks noChangeArrowheads="1"/>
          </p:cNvSpPr>
          <p:nvPr/>
        </p:nvSpPr>
        <p:spPr bwMode="auto">
          <a:xfrm>
            <a:off x="1024128" y="1996486"/>
            <a:ext cx="7696200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Examples:</a:t>
            </a:r>
          </a:p>
        </p:txBody>
      </p:sp>
    </p:spTree>
    <p:extLst>
      <p:ext uri="{BB962C8B-B14F-4D97-AF65-F5344CB8AC3E}">
        <p14:creationId xmlns:p14="http://schemas.microsoft.com/office/powerpoint/2010/main" val="11261805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-397347" y="6019308"/>
            <a:ext cx="2154143" cy="27432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 dirty="0"/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2A81610-DE91-4396-A23D-31D8D014A1AF}" type="slidenum">
              <a:rPr lang="en-US" altLang="en-US" sz="16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MASM-Generated Code</a:t>
            </a:r>
            <a:r>
              <a:rPr lang="en-US" sz="2400"/>
              <a:t>  (1 of 2)</a:t>
            </a:r>
          </a:p>
        </p:txBody>
      </p:sp>
      <p:sp>
        <p:nvSpPr>
          <p:cNvPr id="9221" name="Text Box 3"/>
          <p:cNvSpPr txBox="1">
            <a:spLocks noChangeArrowheads="1"/>
          </p:cNvSpPr>
          <p:nvPr/>
        </p:nvSpPr>
        <p:spPr bwMode="auto">
          <a:xfrm>
            <a:off x="968433" y="1839368"/>
            <a:ext cx="65532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BubbleSort PROC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LOCAL temp:DWORD, SwapFlag:BYTE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. . 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ret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BubbleSort ENDP</a:t>
            </a:r>
          </a:p>
        </p:txBody>
      </p:sp>
      <p:sp>
        <p:nvSpPr>
          <p:cNvPr id="9222" name="Text Box 5"/>
          <p:cNvSpPr txBox="1">
            <a:spLocks noChangeArrowheads="1"/>
          </p:cNvSpPr>
          <p:nvPr/>
        </p:nvSpPr>
        <p:spPr bwMode="auto">
          <a:xfrm>
            <a:off x="968433" y="4125368"/>
            <a:ext cx="66294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BubbleSort</a:t>
            </a:r>
            <a:r>
              <a:rPr lang="en-US" altLang="en-US" sz="1800" dirty="0">
                <a:latin typeface="Courier New" panose="02070309020205020404" pitchFamily="49" charset="0"/>
              </a:rPr>
              <a:t> PROC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push </a:t>
            </a:r>
            <a:r>
              <a:rPr lang="en-US" altLang="en-US" sz="1800" dirty="0" err="1">
                <a:latin typeface="Courier New" panose="02070309020205020404" pitchFamily="49" charset="0"/>
              </a:rPr>
              <a:t>ebp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</a:t>
            </a:r>
            <a:r>
              <a:rPr lang="en-US" altLang="en-US" sz="1800" dirty="0" err="1">
                <a:latin typeface="Courier New" panose="02070309020205020404" pitchFamily="49" charset="0"/>
              </a:rPr>
              <a:t>mov</a:t>
            </a:r>
            <a:r>
              <a:rPr lang="en-US" altLang="en-US" sz="1800" dirty="0">
                <a:latin typeface="Courier New" panose="02070309020205020404" pitchFamily="49" charset="0"/>
              </a:rPr>
              <a:t>  </a:t>
            </a:r>
            <a:r>
              <a:rPr lang="en-US" altLang="en-US" sz="1800" dirty="0" err="1">
                <a:latin typeface="Courier New" panose="02070309020205020404" pitchFamily="49" charset="0"/>
              </a:rPr>
              <a:t>ebp,esp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add  esp,0FFFFFFF8h	; add -8 to ESP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. . 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</a:t>
            </a:r>
            <a:r>
              <a:rPr lang="en-US" altLang="en-US" sz="1800" dirty="0" err="1">
                <a:latin typeface="Courier New" panose="02070309020205020404" pitchFamily="49" charset="0"/>
              </a:rPr>
              <a:t>mov</a:t>
            </a:r>
            <a:r>
              <a:rPr lang="en-US" altLang="en-US" sz="1800" dirty="0">
                <a:latin typeface="Courier New" panose="02070309020205020404" pitchFamily="49" charset="0"/>
              </a:rPr>
              <a:t>  </a:t>
            </a:r>
            <a:r>
              <a:rPr lang="en-US" altLang="en-US" sz="1800" dirty="0" err="1">
                <a:latin typeface="Courier New" panose="02070309020205020404" pitchFamily="49" charset="0"/>
              </a:rPr>
              <a:t>esp,ebp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pop  </a:t>
            </a:r>
            <a:r>
              <a:rPr lang="en-US" altLang="en-US" sz="1800" dirty="0" err="1">
                <a:latin typeface="Courier New" panose="02070309020205020404" pitchFamily="49" charset="0"/>
              </a:rPr>
              <a:t>ebp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ret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BubbleSort</a:t>
            </a:r>
            <a:r>
              <a:rPr lang="en-US" altLang="en-US" sz="1800" dirty="0">
                <a:latin typeface="Courier New" panose="02070309020205020404" pitchFamily="49" charset="0"/>
              </a:rPr>
              <a:t> ENDP</a:t>
            </a:r>
          </a:p>
        </p:txBody>
      </p:sp>
      <p:sp>
        <p:nvSpPr>
          <p:cNvPr id="9223" name="Text Box 6"/>
          <p:cNvSpPr txBox="1">
            <a:spLocks noChangeArrowheads="1"/>
          </p:cNvSpPr>
          <p:nvPr/>
        </p:nvSpPr>
        <p:spPr bwMode="auto">
          <a:xfrm>
            <a:off x="892233" y="3515768"/>
            <a:ext cx="5943600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MASM generates the following code:</a:t>
            </a:r>
          </a:p>
        </p:txBody>
      </p:sp>
    </p:spTree>
    <p:extLst>
      <p:ext uri="{BB962C8B-B14F-4D97-AF65-F5344CB8AC3E}">
        <p14:creationId xmlns:p14="http://schemas.microsoft.com/office/powerpoint/2010/main" val="789271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dirty="0" smtClean="0"/>
              <a:t> </a:t>
            </a:r>
            <a:endParaRPr lang="en-US" altLang="en-US" sz="1000" dirty="0"/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3FC9656-DE2B-474C-9480-3CB46EAA0C82}" type="slidenum">
              <a:rPr lang="en-US" altLang="en-US" sz="16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Indirect Addressing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974" y="2084832"/>
            <a:ext cx="5867400" cy="3048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Indirect Operands</a:t>
            </a:r>
          </a:p>
          <a:p>
            <a:pPr eaLnBrk="1" hangingPunct="1"/>
            <a:r>
              <a:rPr lang="en-US" altLang="en-US" dirty="0" smtClean="0"/>
              <a:t>Array Sum Example</a:t>
            </a:r>
          </a:p>
          <a:p>
            <a:pPr eaLnBrk="1" hangingPunct="1"/>
            <a:r>
              <a:rPr lang="en-US" altLang="en-US" dirty="0" smtClean="0"/>
              <a:t>Indexed Operands</a:t>
            </a:r>
          </a:p>
          <a:p>
            <a:pPr eaLnBrk="1" hangingPunct="1"/>
            <a:r>
              <a:rPr lang="en-US" altLang="en-US" dirty="0" smtClean="0"/>
              <a:t>Pointers</a:t>
            </a:r>
          </a:p>
        </p:txBody>
      </p:sp>
    </p:spTree>
    <p:extLst>
      <p:ext uri="{BB962C8B-B14F-4D97-AF65-F5344CB8AC3E}">
        <p14:creationId xmlns:p14="http://schemas.microsoft.com/office/powerpoint/2010/main" val="40389096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dirty="0" smtClean="0"/>
              <a:t> </a:t>
            </a:r>
            <a:endParaRPr lang="en-US" altLang="en-US" sz="1000" dirty="0"/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6DE5143-5853-4034-94F5-3DA85CBB90C9}" type="slidenum">
              <a:rPr lang="en-US" altLang="en-US" sz="16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MASM-Generated Code</a:t>
            </a:r>
            <a:r>
              <a:rPr lang="en-US" sz="2400"/>
              <a:t>  (2 of 2)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1547553" y="1877329"/>
            <a:ext cx="7467600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500" dirty="0"/>
              <a:t>Diagram of the stack frame for the </a:t>
            </a:r>
            <a:r>
              <a:rPr lang="en-US" altLang="en-US" sz="2500" dirty="0" err="1"/>
              <a:t>BubbleSort</a:t>
            </a:r>
            <a:r>
              <a:rPr lang="en-US" altLang="en-US" sz="2500" dirty="0"/>
              <a:t> procedure:</a:t>
            </a:r>
          </a:p>
        </p:txBody>
      </p:sp>
      <p:graphicFrame>
        <p:nvGraphicFramePr>
          <p:cNvPr id="102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4705680"/>
              </p:ext>
            </p:extLst>
          </p:nvPr>
        </p:nvGraphicFramePr>
        <p:xfrm>
          <a:off x="2385753" y="3248929"/>
          <a:ext cx="4953000" cy="238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VISIO" r:id="rId3" imgW="2749296" imgH="1069848" progId="Visio.Drawing.6">
                  <p:embed/>
                </p:oleObj>
              </mc:Choice>
              <mc:Fallback>
                <p:oleObj name="VISIO" r:id="rId3" imgW="2749296" imgH="106984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999" t="-6833" r="9334"/>
                      <a:stretch>
                        <a:fillRect/>
                      </a:stretch>
                    </p:blipFill>
                    <p:spPr bwMode="auto">
                      <a:xfrm>
                        <a:off x="2385753" y="3248929"/>
                        <a:ext cx="4953000" cy="23828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74147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dirty="0" smtClean="0"/>
              <a:t> </a:t>
            </a:r>
            <a:endParaRPr lang="en-US" altLang="en-US" sz="1000" dirty="0"/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59D697E-5D50-41AC-87D2-584504DCC3BC}" type="slidenum">
              <a:rPr lang="en-US" altLang="en-US" sz="16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Stack Parameters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4128" y="2084832"/>
            <a:ext cx="5486400" cy="3505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Register vs. Stack Parameters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INVOKE Directive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PROC Directive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PROTO Directive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Passing by Value or by Reference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Parameter Classifications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Example: Exchanging Two Integers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Trouble-Shooting Tips</a:t>
            </a:r>
          </a:p>
        </p:txBody>
      </p:sp>
    </p:spTree>
    <p:extLst>
      <p:ext uri="{BB962C8B-B14F-4D97-AF65-F5344CB8AC3E}">
        <p14:creationId xmlns:p14="http://schemas.microsoft.com/office/powerpoint/2010/main" val="3014838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dirty="0" smtClean="0"/>
              <a:t> </a:t>
            </a:r>
            <a:endParaRPr lang="en-US" altLang="en-US" sz="1000" dirty="0"/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8AFD7A7-529C-4A56-8436-7989AEB917F8}" type="slidenum">
              <a:rPr lang="en-US" altLang="en-US" sz="16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136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Register vs. Stack Parameters</a:t>
            </a:r>
          </a:p>
        </p:txBody>
      </p:sp>
      <p:sp>
        <p:nvSpPr>
          <p:cNvPr id="1229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145771" y="2136848"/>
            <a:ext cx="7772400" cy="198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Register parameters require dedicating a register to each parameter. Stack parameters are more convenient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Imagine two possible ways of calling the </a:t>
            </a:r>
            <a:r>
              <a:rPr lang="en-US" altLang="en-US" dirty="0" err="1" smtClean="0"/>
              <a:t>DumpMem</a:t>
            </a:r>
            <a:r>
              <a:rPr lang="en-US" altLang="en-US" dirty="0" smtClean="0"/>
              <a:t> procedure. Clearly the second is easier:</a:t>
            </a:r>
          </a:p>
        </p:txBody>
      </p:sp>
      <p:sp>
        <p:nvSpPr>
          <p:cNvPr id="12294" name="Text Box 1028"/>
          <p:cNvSpPr txBox="1">
            <a:spLocks noChangeArrowheads="1"/>
          </p:cNvSpPr>
          <p:nvPr/>
        </p:nvSpPr>
        <p:spPr bwMode="auto">
          <a:xfrm>
            <a:off x="1145771" y="4270448"/>
            <a:ext cx="36576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pushad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mov esi,OFFSET array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mov ecx,LENGTHOF array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mov ebx,TYPE array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call DumpMem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popad</a:t>
            </a:r>
          </a:p>
        </p:txBody>
      </p:sp>
      <p:sp>
        <p:nvSpPr>
          <p:cNvPr id="12295" name="Text Box 1029"/>
          <p:cNvSpPr txBox="1">
            <a:spLocks noChangeArrowheads="1"/>
          </p:cNvSpPr>
          <p:nvPr/>
        </p:nvSpPr>
        <p:spPr bwMode="auto">
          <a:xfrm>
            <a:off x="5248101" y="4337104"/>
            <a:ext cx="34290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push OFFSET array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push LENGTHOF array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push TYPE array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call </a:t>
            </a:r>
            <a:r>
              <a:rPr lang="en-US" altLang="en-US" sz="1800" dirty="0" err="1">
                <a:latin typeface="Courier New" panose="02070309020205020404" pitchFamily="49" charset="0"/>
              </a:rPr>
              <a:t>DumpMem</a:t>
            </a:r>
            <a:endParaRPr lang="en-US" altLang="en-US" sz="18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8457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dirty="0" smtClean="0"/>
              <a:t> </a:t>
            </a:r>
            <a:endParaRPr lang="en-US" altLang="en-US" sz="1000" dirty="0"/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C7DAE92-F839-4E0F-B24F-28E50004B213}" type="slidenum">
              <a:rPr lang="en-US" altLang="en-US" sz="16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INVOKE Directive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4128" y="2173024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The INVOKE directive is a powerful replacement for Intel’s CALL instruction that lets you pass multiple arguments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Syntax: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>
                <a:solidFill>
                  <a:schemeClr val="tx2"/>
                </a:solidFill>
              </a:rPr>
              <a:t>INVOKE </a:t>
            </a:r>
            <a:r>
              <a:rPr lang="en-US" altLang="en-US" i="1" dirty="0" err="1" smtClean="0">
                <a:solidFill>
                  <a:schemeClr val="tx2"/>
                </a:solidFill>
              </a:rPr>
              <a:t>procedureName</a:t>
            </a:r>
            <a:r>
              <a:rPr lang="en-US" altLang="en-US" dirty="0" smtClean="0">
                <a:solidFill>
                  <a:schemeClr val="tx2"/>
                </a:solidFill>
              </a:rPr>
              <a:t> [, </a:t>
            </a:r>
            <a:r>
              <a:rPr lang="en-US" altLang="en-US" i="1" dirty="0" err="1" smtClean="0">
                <a:solidFill>
                  <a:schemeClr val="tx2"/>
                </a:solidFill>
              </a:rPr>
              <a:t>argumentList</a:t>
            </a:r>
            <a:r>
              <a:rPr lang="en-US" altLang="en-US" dirty="0" smtClean="0">
                <a:solidFill>
                  <a:schemeClr val="tx2"/>
                </a:solidFill>
              </a:rPr>
              <a:t>]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i="1" dirty="0" err="1" smtClean="0"/>
              <a:t>ArgumentList</a:t>
            </a:r>
            <a:r>
              <a:rPr lang="en-US" altLang="en-US" dirty="0" smtClean="0"/>
              <a:t> is an optional comma-delimited list of procedure arguments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Arguments can be: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immediate values and integer expressions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variable names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address and ADDR expressions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register names</a:t>
            </a:r>
          </a:p>
        </p:txBody>
      </p:sp>
    </p:spTree>
    <p:extLst>
      <p:ext uri="{BB962C8B-B14F-4D97-AF65-F5344CB8AC3E}">
        <p14:creationId xmlns:p14="http://schemas.microsoft.com/office/powerpoint/2010/main" val="3444196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dirty="0" smtClean="0"/>
              <a:t> </a:t>
            </a:r>
            <a:endParaRPr lang="en-US" altLang="en-US" sz="1000" dirty="0"/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E4F7BD2-298A-462E-A3F5-09220879F097}" type="slidenum">
              <a:rPr lang="en-US" altLang="en-US" sz="16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INVOKE Examples</a:t>
            </a:r>
          </a:p>
        </p:txBody>
      </p:sp>
      <p:sp>
        <p:nvSpPr>
          <p:cNvPr id="14341" name="Text Box 3"/>
          <p:cNvSpPr txBox="1">
            <a:spLocks noChangeArrowheads="1"/>
          </p:cNvSpPr>
          <p:nvPr/>
        </p:nvSpPr>
        <p:spPr bwMode="auto">
          <a:xfrm>
            <a:off x="1024128" y="2084832"/>
            <a:ext cx="64770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byteVal</a:t>
            </a:r>
            <a:r>
              <a:rPr lang="en-US" altLang="en-US" sz="1800" dirty="0">
                <a:latin typeface="Courier New" panose="02070309020205020404" pitchFamily="49" charset="0"/>
              </a:rPr>
              <a:t> BYTE 10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wordVal</a:t>
            </a:r>
            <a:r>
              <a:rPr lang="en-US" altLang="en-US" sz="1800" dirty="0">
                <a:latin typeface="Courier New" panose="02070309020205020404" pitchFamily="49" charset="0"/>
              </a:rPr>
              <a:t> WORD 1000h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; direct operands: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INVOKE Sub1,byteVal,wordVal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; address of variable: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INVOKE Sub2,ADDR </a:t>
            </a:r>
            <a:r>
              <a:rPr lang="en-US" altLang="en-US" sz="1800" dirty="0" err="1">
                <a:latin typeface="Courier New" panose="02070309020205020404" pitchFamily="49" charset="0"/>
              </a:rPr>
              <a:t>byteVal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; register name, integer expression: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INVOKE Sub3,eax,(10 * 20)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; address expression (indirect operand):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INVOKE Sub4,[</a:t>
            </a:r>
            <a:r>
              <a:rPr lang="en-US" altLang="en-US" sz="1800" dirty="0" err="1">
                <a:latin typeface="Courier New" panose="02070309020205020404" pitchFamily="49" charset="0"/>
              </a:rPr>
              <a:t>ebx</a:t>
            </a:r>
            <a:r>
              <a:rPr lang="en-US" altLang="en-US" sz="1800" dirty="0">
                <a:latin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672785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dirty="0" smtClean="0"/>
              <a:t> </a:t>
            </a:r>
            <a:endParaRPr lang="en-US" altLang="en-US" sz="1000" dirty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935C184-D53A-4146-B793-ED71580C9711}" type="slidenum">
              <a:rPr lang="en-US" altLang="en-US" sz="16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ADDR Operator</a:t>
            </a:r>
          </a:p>
        </p:txBody>
      </p:sp>
      <p:sp>
        <p:nvSpPr>
          <p:cNvPr id="15365" name="Text Box 3"/>
          <p:cNvSpPr txBox="1">
            <a:spLocks noChangeArrowheads="1"/>
          </p:cNvSpPr>
          <p:nvPr/>
        </p:nvSpPr>
        <p:spPr bwMode="auto">
          <a:xfrm>
            <a:off x="2776728" y="4523231"/>
            <a:ext cx="41910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myWord WORD 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INVOKE mySub,ADDR myWord</a:t>
            </a:r>
          </a:p>
        </p:txBody>
      </p:sp>
      <p:sp>
        <p:nvSpPr>
          <p:cNvPr id="15366" name="Text Box 4"/>
          <p:cNvSpPr txBox="1">
            <a:spLocks noChangeArrowheads="1"/>
          </p:cNvSpPr>
          <p:nvPr/>
        </p:nvSpPr>
        <p:spPr bwMode="auto">
          <a:xfrm>
            <a:off x="1024128" y="2084832"/>
            <a:ext cx="7696200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marL="231775" indent="-231775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30238" indent="-117475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</a:pPr>
            <a:r>
              <a:rPr lang="en-US" altLang="en-US" sz="2100" dirty="0"/>
              <a:t>Returns a near or far pointer to a variable, depending on which memory model your program uses:</a:t>
            </a:r>
          </a:p>
          <a:p>
            <a:pPr lvl="1" eaLnBrk="1" hangingPunct="1">
              <a:lnSpc>
                <a:spcPct val="60000"/>
              </a:lnSpc>
              <a:spcBef>
                <a:spcPct val="50000"/>
              </a:spcBef>
              <a:buClrTx/>
            </a:pPr>
            <a:r>
              <a:rPr lang="en-US" altLang="en-US" sz="2100" dirty="0"/>
              <a:t>	Flat model: returns 32-bit offset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</a:pPr>
            <a:r>
              <a:rPr lang="en-US" altLang="en-US" sz="2100" dirty="0"/>
              <a:t>Simple example:</a:t>
            </a:r>
          </a:p>
        </p:txBody>
      </p:sp>
    </p:spTree>
    <p:extLst>
      <p:ext uri="{BB962C8B-B14F-4D97-AF65-F5344CB8AC3E}">
        <p14:creationId xmlns:p14="http://schemas.microsoft.com/office/powerpoint/2010/main" val="5569867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dirty="0" smtClean="0"/>
              <a:t> </a:t>
            </a:r>
            <a:endParaRPr lang="en-US" altLang="en-US" sz="1000" dirty="0"/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DF24670-D6EC-48FF-9932-D32981AC46A0}" type="slidenum">
              <a:rPr lang="en-US" altLang="en-US" sz="16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PROC Directive</a:t>
            </a:r>
            <a:r>
              <a:rPr lang="en-US" sz="2400"/>
              <a:t>  (1 of 2)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4128" y="2264464"/>
            <a:ext cx="7772400" cy="4343400"/>
          </a:xfrm>
        </p:spPr>
        <p:txBody>
          <a:bodyPr/>
          <a:lstStyle/>
          <a:p>
            <a:pPr marL="227013" indent="-227013"/>
            <a:r>
              <a:rPr lang="en-US" altLang="en-US" dirty="0" smtClean="0"/>
              <a:t>The PROC directive declares a procedure with an optional list of named parameters. </a:t>
            </a:r>
          </a:p>
          <a:p>
            <a:pPr marL="227013" indent="-227013"/>
            <a:r>
              <a:rPr lang="en-US" altLang="en-US" dirty="0" smtClean="0"/>
              <a:t>Syntax:</a:t>
            </a:r>
          </a:p>
          <a:p>
            <a:pPr marL="795338" lvl="1">
              <a:buNone/>
            </a:pPr>
            <a:r>
              <a:rPr lang="en-US" altLang="en-US" i="1" dirty="0" smtClean="0">
                <a:solidFill>
                  <a:schemeClr val="tx2"/>
                </a:solidFill>
              </a:rPr>
              <a:t>label</a:t>
            </a:r>
            <a:r>
              <a:rPr lang="en-US" altLang="en-US" dirty="0" smtClean="0">
                <a:solidFill>
                  <a:schemeClr val="tx2"/>
                </a:solidFill>
              </a:rPr>
              <a:t> PROC </a:t>
            </a:r>
            <a:r>
              <a:rPr lang="en-US" altLang="en-US" dirty="0" err="1" smtClean="0">
                <a:solidFill>
                  <a:schemeClr val="tx2"/>
                </a:solidFill>
              </a:rPr>
              <a:t>paramList</a:t>
            </a:r>
            <a:endParaRPr lang="en-US" altLang="en-US" dirty="0" smtClean="0">
              <a:solidFill>
                <a:schemeClr val="tx2"/>
              </a:solidFill>
            </a:endParaRPr>
          </a:p>
          <a:p>
            <a:pPr marL="227013" indent="-227013"/>
            <a:r>
              <a:rPr lang="en-US" altLang="en-US" i="1" dirty="0" err="1" smtClean="0"/>
              <a:t>paramList</a:t>
            </a:r>
            <a:r>
              <a:rPr lang="en-US" altLang="en-US" dirty="0" smtClean="0"/>
              <a:t> is a list of parameters separated by commas. Each parameter has the following syntax:</a:t>
            </a:r>
          </a:p>
          <a:p>
            <a:pPr marL="795338" lvl="1">
              <a:buNone/>
            </a:pPr>
            <a:r>
              <a:rPr lang="en-US" altLang="en-US" i="1" dirty="0" err="1" smtClean="0">
                <a:solidFill>
                  <a:schemeClr val="tx2"/>
                </a:solidFill>
              </a:rPr>
              <a:t>paramName</a:t>
            </a:r>
            <a:r>
              <a:rPr lang="en-US" altLang="en-US" i="1" dirty="0" smtClean="0">
                <a:solidFill>
                  <a:schemeClr val="tx2"/>
                </a:solidFill>
              </a:rPr>
              <a:t> </a:t>
            </a:r>
            <a:r>
              <a:rPr lang="en-US" altLang="en-US" b="1" dirty="0" smtClean="0">
                <a:solidFill>
                  <a:schemeClr val="tx2"/>
                </a:solidFill>
              </a:rPr>
              <a:t>: </a:t>
            </a:r>
            <a:r>
              <a:rPr lang="en-US" altLang="en-US" i="1" dirty="0" smtClean="0">
                <a:solidFill>
                  <a:schemeClr val="tx2"/>
                </a:solidFill>
              </a:rPr>
              <a:t>type</a:t>
            </a:r>
          </a:p>
          <a:p>
            <a:pPr marL="227013" indent="-227013">
              <a:buNone/>
            </a:pPr>
            <a:endParaRPr lang="en-US" altLang="en-US" sz="2000" i="1" dirty="0"/>
          </a:p>
          <a:p>
            <a:pPr marL="227013" indent="-227013">
              <a:buNone/>
            </a:pPr>
            <a:r>
              <a:rPr lang="en-US" altLang="en-US" i="1" dirty="0" smtClean="0"/>
              <a:t>type</a:t>
            </a:r>
            <a:r>
              <a:rPr lang="en-US" altLang="en-US" dirty="0" smtClean="0"/>
              <a:t> must either be one of the standard ASM types  (BYTE, SBYTE, WORD, etc.), or it can be a pointer to one of these types. </a:t>
            </a:r>
          </a:p>
        </p:txBody>
      </p:sp>
    </p:spTree>
    <p:extLst>
      <p:ext uri="{BB962C8B-B14F-4D97-AF65-F5344CB8AC3E}">
        <p14:creationId xmlns:p14="http://schemas.microsoft.com/office/powerpoint/2010/main" val="37011034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dirty="0" smtClean="0"/>
              <a:t> </a:t>
            </a:r>
            <a:endParaRPr lang="en-US" altLang="en-US" sz="1000" dirty="0"/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EBD4EDD-50E6-4D96-AAEC-CA81DC075F74}" type="slidenum">
              <a:rPr lang="en-US" altLang="en-US" sz="16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PROC Directive</a:t>
            </a:r>
            <a:r>
              <a:rPr lang="en-US" sz="2400"/>
              <a:t>  (2 of 2)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4128" y="1981200"/>
            <a:ext cx="7772400" cy="4876800"/>
          </a:xfrm>
        </p:spPr>
        <p:txBody>
          <a:bodyPr/>
          <a:lstStyle/>
          <a:p>
            <a:pPr marL="227013" indent="-227013">
              <a:lnSpc>
                <a:spcPct val="110000"/>
              </a:lnSpc>
            </a:pPr>
            <a:r>
              <a:rPr lang="en-US" altLang="en-US" dirty="0" smtClean="0"/>
              <a:t>Alternate format permits parameter list to be on one or more separate lines:</a:t>
            </a:r>
          </a:p>
          <a:p>
            <a:pPr marL="795338" lvl="1">
              <a:lnSpc>
                <a:spcPct val="110000"/>
              </a:lnSpc>
              <a:buNone/>
            </a:pPr>
            <a:r>
              <a:rPr lang="en-US" altLang="en-US" sz="2000" i="1" dirty="0">
                <a:solidFill>
                  <a:schemeClr val="tx2"/>
                </a:solidFill>
              </a:rPr>
              <a:t>label</a:t>
            </a:r>
            <a:r>
              <a:rPr lang="en-US" altLang="en-US" sz="2000" dirty="0">
                <a:solidFill>
                  <a:schemeClr val="tx2"/>
                </a:solidFill>
              </a:rPr>
              <a:t> PROC</a:t>
            </a:r>
            <a:r>
              <a:rPr lang="en-US" altLang="en-US" sz="2000" b="1" dirty="0">
                <a:solidFill>
                  <a:schemeClr val="tx2"/>
                </a:solidFill>
              </a:rPr>
              <a:t>,</a:t>
            </a:r>
          </a:p>
          <a:p>
            <a:pPr marL="795338" lvl="1">
              <a:lnSpc>
                <a:spcPct val="110000"/>
              </a:lnSpc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	</a:t>
            </a:r>
            <a:r>
              <a:rPr lang="en-US" altLang="en-US" sz="2000" dirty="0" err="1">
                <a:solidFill>
                  <a:schemeClr val="tx2"/>
                </a:solidFill>
              </a:rPr>
              <a:t>paramList</a:t>
            </a:r>
            <a:endParaRPr lang="en-US" altLang="en-US" sz="2000" i="1" dirty="0"/>
          </a:p>
          <a:p>
            <a:pPr marL="227013" indent="-227013">
              <a:lnSpc>
                <a:spcPct val="110000"/>
              </a:lnSpc>
            </a:pPr>
            <a:r>
              <a:rPr lang="en-US" altLang="en-US" dirty="0" smtClean="0"/>
              <a:t>The parameters can be on the same line . . .</a:t>
            </a:r>
          </a:p>
          <a:p>
            <a:pPr marL="795338" lvl="1">
              <a:lnSpc>
                <a:spcPct val="110000"/>
              </a:lnSpc>
              <a:buNone/>
            </a:pPr>
            <a:r>
              <a:rPr lang="en-US" altLang="en-US" sz="2000" i="1" dirty="0">
                <a:solidFill>
                  <a:schemeClr val="tx2"/>
                </a:solidFill>
              </a:rPr>
              <a:t>param-1:type-1, param-2:type-2, . . ., </a:t>
            </a:r>
            <a:r>
              <a:rPr lang="en-US" altLang="en-US" sz="2000" i="1" dirty="0" err="1">
                <a:solidFill>
                  <a:schemeClr val="tx2"/>
                </a:solidFill>
              </a:rPr>
              <a:t>param-n:type-n</a:t>
            </a:r>
            <a:endParaRPr lang="en-US" altLang="en-US" i="1" dirty="0"/>
          </a:p>
          <a:p>
            <a:pPr marL="227013" indent="-227013">
              <a:lnSpc>
                <a:spcPct val="110000"/>
              </a:lnSpc>
            </a:pPr>
            <a:r>
              <a:rPr lang="en-US" altLang="en-US" dirty="0" smtClean="0"/>
              <a:t>Or they can be on separate lines:</a:t>
            </a:r>
          </a:p>
          <a:p>
            <a:pPr marL="795338" lvl="1">
              <a:lnSpc>
                <a:spcPct val="110000"/>
              </a:lnSpc>
              <a:buNone/>
            </a:pPr>
            <a:r>
              <a:rPr lang="en-US" altLang="en-US" sz="2000" i="1" dirty="0">
                <a:solidFill>
                  <a:schemeClr val="tx2"/>
                </a:solidFill>
              </a:rPr>
              <a:t>param-1:type-1, </a:t>
            </a:r>
          </a:p>
          <a:p>
            <a:pPr marL="795338" lvl="1">
              <a:lnSpc>
                <a:spcPct val="110000"/>
              </a:lnSpc>
              <a:buNone/>
            </a:pPr>
            <a:r>
              <a:rPr lang="en-US" altLang="en-US" sz="2000" i="1" dirty="0">
                <a:solidFill>
                  <a:schemeClr val="tx2"/>
                </a:solidFill>
              </a:rPr>
              <a:t>param-2:type-2,</a:t>
            </a:r>
          </a:p>
          <a:p>
            <a:pPr marL="795338" lvl="1">
              <a:lnSpc>
                <a:spcPct val="110000"/>
              </a:lnSpc>
              <a:buNone/>
            </a:pPr>
            <a:r>
              <a:rPr lang="en-US" altLang="en-US" sz="2000" i="1" dirty="0">
                <a:solidFill>
                  <a:schemeClr val="tx2"/>
                </a:solidFill>
              </a:rPr>
              <a:t>. . ., </a:t>
            </a:r>
          </a:p>
          <a:p>
            <a:pPr marL="795338" lvl="1">
              <a:lnSpc>
                <a:spcPct val="110000"/>
              </a:lnSpc>
              <a:buNone/>
            </a:pPr>
            <a:r>
              <a:rPr lang="en-US" altLang="en-US" sz="2000" i="1" dirty="0" err="1">
                <a:solidFill>
                  <a:schemeClr val="tx2"/>
                </a:solidFill>
              </a:rPr>
              <a:t>param-n:type-n</a:t>
            </a:r>
            <a:endParaRPr lang="en-US" altLang="en-US" sz="2000" dirty="0"/>
          </a:p>
        </p:txBody>
      </p:sp>
      <p:sp>
        <p:nvSpPr>
          <p:cNvPr id="17414" name="Line 4"/>
          <p:cNvSpPr>
            <a:spLocks noChangeShapeType="1"/>
          </p:cNvSpPr>
          <p:nvPr/>
        </p:nvSpPr>
        <p:spPr bwMode="auto">
          <a:xfrm flipH="1">
            <a:off x="4495800" y="21336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17415" name="Text Box 5"/>
          <p:cNvSpPr txBox="1">
            <a:spLocks noChangeArrowheads="1"/>
          </p:cNvSpPr>
          <p:nvPr/>
        </p:nvSpPr>
        <p:spPr bwMode="auto">
          <a:xfrm>
            <a:off x="6172200" y="1876425"/>
            <a:ext cx="2362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600"/>
              <a:t>comma required</a:t>
            </a:r>
          </a:p>
        </p:txBody>
      </p:sp>
    </p:spTree>
    <p:extLst>
      <p:ext uri="{BB962C8B-B14F-4D97-AF65-F5344CB8AC3E}">
        <p14:creationId xmlns:p14="http://schemas.microsoft.com/office/powerpoint/2010/main" val="17599035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dirty="0" smtClean="0"/>
              <a:t> </a:t>
            </a:r>
            <a:endParaRPr lang="en-US" altLang="en-US" sz="1000" dirty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117A32B-C538-499C-B1E4-72917A3D8E0D}" type="slidenum">
              <a:rPr lang="en-US" altLang="en-US" sz="16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AddTwo Procedure</a:t>
            </a:r>
            <a:r>
              <a:rPr lang="en-US" sz="2400"/>
              <a:t>  (1 of 2)</a:t>
            </a:r>
          </a:p>
        </p:txBody>
      </p:sp>
      <p:sp>
        <p:nvSpPr>
          <p:cNvPr id="18437" name="Text Box 3"/>
          <p:cNvSpPr txBox="1">
            <a:spLocks noChangeArrowheads="1"/>
          </p:cNvSpPr>
          <p:nvPr/>
        </p:nvSpPr>
        <p:spPr bwMode="auto">
          <a:xfrm>
            <a:off x="2852928" y="3096668"/>
            <a:ext cx="41148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AddTwo</a:t>
            </a:r>
            <a:r>
              <a:rPr lang="en-US" altLang="en-US" sz="1800" dirty="0">
                <a:latin typeface="Courier New" panose="02070309020205020404" pitchFamily="49" charset="0"/>
              </a:rPr>
              <a:t> PROC,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val1:DWORD, val2:DWORD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</a:t>
            </a:r>
            <a:r>
              <a:rPr lang="en-US" altLang="en-US" sz="1800" dirty="0" err="1">
                <a:latin typeface="Courier New" panose="02070309020205020404" pitchFamily="49" charset="0"/>
              </a:rPr>
              <a:t>mov</a:t>
            </a:r>
            <a:r>
              <a:rPr lang="en-US" altLang="en-US" sz="1800" dirty="0">
                <a:latin typeface="Courier New" panose="02070309020205020404" pitchFamily="49" charset="0"/>
              </a:rPr>
              <a:t> eax,val1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add eax,val2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ret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AddTwo</a:t>
            </a:r>
            <a:r>
              <a:rPr lang="en-US" altLang="en-US" sz="1800" dirty="0">
                <a:latin typeface="Courier New" panose="02070309020205020404" pitchFamily="49" charset="0"/>
              </a:rPr>
              <a:t> ENDP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1024128" y="1953668"/>
            <a:ext cx="7696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marL="290513" indent="-290513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</a:pPr>
            <a:r>
              <a:rPr lang="en-US" altLang="en-US" sz="2100"/>
              <a:t>The AddTwo procedure receives two integers and returns their sum in EAX.</a:t>
            </a:r>
          </a:p>
        </p:txBody>
      </p:sp>
    </p:spTree>
    <p:extLst>
      <p:ext uri="{BB962C8B-B14F-4D97-AF65-F5344CB8AC3E}">
        <p14:creationId xmlns:p14="http://schemas.microsoft.com/office/powerpoint/2010/main" val="38028167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dirty="0" smtClean="0"/>
              <a:t> </a:t>
            </a:r>
            <a:endParaRPr lang="en-US" altLang="en-US" sz="1000" dirty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61F14FC-8139-4FAF-97E8-1379DB204520}" type="slidenum">
              <a:rPr lang="en-US" altLang="en-US" sz="16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382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PROC Examples</a:t>
            </a:r>
            <a:r>
              <a:rPr lang="en-US" sz="2400"/>
              <a:t>  (2 of 3)</a:t>
            </a:r>
          </a:p>
        </p:txBody>
      </p:sp>
      <p:sp>
        <p:nvSpPr>
          <p:cNvPr id="138244" name="Text Box 1028"/>
          <p:cNvSpPr txBox="1">
            <a:spLocks noChangeArrowheads="1"/>
          </p:cNvSpPr>
          <p:nvPr/>
        </p:nvSpPr>
        <p:spPr bwMode="auto">
          <a:xfrm>
            <a:off x="1833032" y="3163624"/>
            <a:ext cx="58674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568325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568325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568325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568325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568325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68325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68325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68325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68325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FillArray PROC,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pArray:PTR BYTE, fillVal:BYTE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arraySize:DWORD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mov ecx,arraySize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mov esi,pArray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mov al,fillVal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L1:	mov [esi],al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inc esi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loop L1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ret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FillArray ENDP</a:t>
            </a:r>
          </a:p>
        </p:txBody>
      </p:sp>
      <p:sp>
        <p:nvSpPr>
          <p:cNvPr id="19462" name="Text Box 1030"/>
          <p:cNvSpPr txBox="1">
            <a:spLocks noChangeArrowheads="1"/>
          </p:cNvSpPr>
          <p:nvPr/>
        </p:nvSpPr>
        <p:spPr bwMode="auto">
          <a:xfrm>
            <a:off x="994832" y="1868225"/>
            <a:ext cx="7696200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 dirty="0" err="1"/>
              <a:t>FillArray</a:t>
            </a:r>
            <a:r>
              <a:rPr lang="en-US" altLang="en-US" sz="2100" dirty="0"/>
              <a:t> receives a pointer to an array of bytes, a single byte fill value that will be copied to each element of the array, and the size of the array.</a:t>
            </a:r>
          </a:p>
        </p:txBody>
      </p:sp>
    </p:spTree>
    <p:extLst>
      <p:ext uri="{BB962C8B-B14F-4D97-AF65-F5344CB8AC3E}">
        <p14:creationId xmlns:p14="http://schemas.microsoft.com/office/powerpoint/2010/main" val="141284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dirty="0" smtClean="0"/>
              <a:t> </a:t>
            </a:r>
            <a:endParaRPr lang="en-US" altLang="en-US" sz="1000" dirty="0"/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3A3404-0AB4-435D-94D5-4A278C302FFE}" type="slidenum">
              <a:rPr lang="en-US" altLang="en-US" sz="16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Indirect Operands </a:t>
            </a:r>
            <a:r>
              <a:rPr lang="en-US" sz="2400"/>
              <a:t>(1 of 2)</a:t>
            </a:r>
          </a:p>
        </p:txBody>
      </p:sp>
      <p:sp>
        <p:nvSpPr>
          <p:cNvPr id="14341" name="Text Box 3"/>
          <p:cNvSpPr txBox="1">
            <a:spLocks noChangeArrowheads="1"/>
          </p:cNvSpPr>
          <p:nvPr/>
        </p:nvSpPr>
        <p:spPr bwMode="auto">
          <a:xfrm>
            <a:off x="1100328" y="2865120"/>
            <a:ext cx="7696200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22860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val1 BYTE 10h,20h,30h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mov esi,OFFSET val1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mov al,[esi]	; dereference ESI (AL = 10h)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inc esi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mov al,[esi]	; AL = 20h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inc esi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mov al,[esi]	; AL = 30h</a:t>
            </a:r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1024128" y="1798320"/>
            <a:ext cx="7696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An indirect operand holds the address of a variable, usually an array or string. It can be </a:t>
            </a:r>
            <a:r>
              <a:rPr lang="en-US" altLang="en-US" sz="2100">
                <a:solidFill>
                  <a:schemeClr val="tx2"/>
                </a:solidFill>
              </a:rPr>
              <a:t>dereferenced</a:t>
            </a:r>
            <a:r>
              <a:rPr lang="en-US" altLang="en-US" sz="2100"/>
              <a:t> (just like a pointer).</a:t>
            </a:r>
          </a:p>
        </p:txBody>
      </p:sp>
    </p:spTree>
    <p:extLst>
      <p:ext uri="{BB962C8B-B14F-4D97-AF65-F5344CB8AC3E}">
        <p14:creationId xmlns:p14="http://schemas.microsoft.com/office/powerpoint/2010/main" val="29977264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dirty="0" smtClean="0"/>
              <a:t> </a:t>
            </a:r>
            <a:endParaRPr lang="en-US" altLang="en-US" sz="1000" dirty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0ADDDD4-EB02-4162-A3E1-0E31EEC2533B}" type="slidenum">
              <a:rPr lang="en-US" altLang="en-US" sz="16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PROC Examples</a:t>
            </a:r>
            <a:r>
              <a:rPr lang="en-US" sz="2400"/>
              <a:t>  (3 of 3)</a:t>
            </a:r>
            <a:endParaRPr lang="en-US" smtClean="0"/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1129145" y="4294632"/>
            <a:ext cx="60198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ReadFile PROC,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pBuffer:PTR BYTE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LOCAL fileHandle:DWORD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. . 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ReadFile ENDP</a:t>
            </a:r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1129145" y="2084832"/>
            <a:ext cx="59436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Swap PROC,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pValX:PTR</a:t>
            </a:r>
            <a:r>
              <a:rPr lang="en-US" altLang="en-US" sz="1800" dirty="0">
                <a:latin typeface="Courier New" panose="02070309020205020404" pitchFamily="49" charset="0"/>
              </a:rPr>
              <a:t> DWORD,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pValY:PTR</a:t>
            </a:r>
            <a:r>
              <a:rPr lang="en-US" altLang="en-US" sz="1800" dirty="0">
                <a:latin typeface="Courier New" panose="02070309020205020404" pitchFamily="49" charset="0"/>
              </a:rPr>
              <a:t> DWORD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. . 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Swap ENDP</a:t>
            </a:r>
          </a:p>
        </p:txBody>
      </p:sp>
    </p:spTree>
    <p:extLst>
      <p:ext uri="{BB962C8B-B14F-4D97-AF65-F5344CB8AC3E}">
        <p14:creationId xmlns:p14="http://schemas.microsoft.com/office/powerpoint/2010/main" val="312668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dirty="0" smtClean="0"/>
              <a:t> </a:t>
            </a:r>
            <a:endParaRPr lang="en-US" altLang="en-US" sz="1000" dirty="0"/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211CEA2-4A08-46EE-B95E-8B2E6B0D05B3}" type="slidenum">
              <a:rPr lang="en-US" altLang="en-US" sz="16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RET Instruction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4128" y="2084832"/>
            <a:ext cx="7772400" cy="3200400"/>
          </a:xfrm>
        </p:spPr>
        <p:txBody>
          <a:bodyPr/>
          <a:lstStyle/>
          <a:p>
            <a:pPr eaLnBrk="1" hangingPunct="1"/>
            <a:r>
              <a:rPr lang="en-US" altLang="en-US" smtClean="0"/>
              <a:t>Pops stack into the instruction pointer (EIP or IP). Control transfers to the target address.</a:t>
            </a:r>
          </a:p>
          <a:p>
            <a:pPr eaLnBrk="1" hangingPunct="1"/>
            <a:r>
              <a:rPr lang="en-US" altLang="en-US" smtClean="0"/>
              <a:t>Syntax:</a:t>
            </a:r>
          </a:p>
          <a:p>
            <a:pPr lvl="1" eaLnBrk="1" hangingPunct="1"/>
            <a:r>
              <a:rPr lang="en-US" altLang="en-US" b="1" smtClean="0">
                <a:solidFill>
                  <a:schemeClr val="tx2"/>
                </a:solidFill>
              </a:rPr>
              <a:t>RET</a:t>
            </a:r>
          </a:p>
          <a:p>
            <a:pPr lvl="1" eaLnBrk="1" hangingPunct="1"/>
            <a:r>
              <a:rPr lang="en-US" altLang="en-US" b="1" smtClean="0">
                <a:solidFill>
                  <a:schemeClr val="tx2"/>
                </a:solidFill>
              </a:rPr>
              <a:t>RET</a:t>
            </a:r>
            <a:r>
              <a:rPr lang="en-US" altLang="en-US" i="1" smtClean="0">
                <a:solidFill>
                  <a:schemeClr val="tx2"/>
                </a:solidFill>
              </a:rPr>
              <a:t> </a:t>
            </a:r>
            <a:r>
              <a:rPr lang="en-US" altLang="en-US" b="1" i="1" smtClean="0">
                <a:solidFill>
                  <a:schemeClr val="tx2"/>
                </a:solidFill>
              </a:rPr>
              <a:t>n</a:t>
            </a:r>
          </a:p>
          <a:p>
            <a:pPr eaLnBrk="1" hangingPunct="1"/>
            <a:r>
              <a:rPr lang="en-US" altLang="en-US" smtClean="0"/>
              <a:t>Optional operand </a:t>
            </a:r>
            <a:r>
              <a:rPr lang="en-US" altLang="en-US" i="1" smtClean="0"/>
              <a:t>n</a:t>
            </a:r>
            <a:r>
              <a:rPr lang="en-US" altLang="en-US" smtClean="0"/>
              <a:t> causes </a:t>
            </a:r>
            <a:r>
              <a:rPr lang="en-US" altLang="en-US" i="1" smtClean="0"/>
              <a:t>n</a:t>
            </a:r>
            <a:r>
              <a:rPr lang="en-US" altLang="en-US" smtClean="0"/>
              <a:t> bytes to be added to the stack pointer after EIP (or IP) is assigned a value.</a:t>
            </a:r>
          </a:p>
        </p:txBody>
      </p:sp>
    </p:spTree>
    <p:extLst>
      <p:ext uri="{BB962C8B-B14F-4D97-AF65-F5344CB8AC3E}">
        <p14:creationId xmlns:p14="http://schemas.microsoft.com/office/powerpoint/2010/main" val="34683643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dirty="0" smtClean="0"/>
              <a:t> </a:t>
            </a:r>
            <a:endParaRPr lang="en-US" altLang="en-US" sz="1000" dirty="0"/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656F5FE-67C6-4F52-80C7-A04969C8636A}" type="slidenum">
              <a:rPr lang="en-US" altLang="en-US" sz="16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PROTO Directive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4128" y="2297084"/>
            <a:ext cx="7772400" cy="3581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Creates a procedure prototype</a:t>
            </a:r>
          </a:p>
          <a:p>
            <a:pPr eaLnBrk="1" hangingPunct="1"/>
            <a:r>
              <a:rPr lang="en-US" altLang="en-US" dirty="0" smtClean="0"/>
              <a:t>Syntax:</a:t>
            </a:r>
          </a:p>
          <a:p>
            <a:pPr lvl="1" eaLnBrk="1" hangingPunct="1"/>
            <a:r>
              <a:rPr lang="en-US" altLang="en-US" i="1" dirty="0" smtClean="0">
                <a:solidFill>
                  <a:schemeClr val="tx2"/>
                </a:solidFill>
              </a:rPr>
              <a:t>label </a:t>
            </a:r>
            <a:r>
              <a:rPr lang="en-US" altLang="en-US" dirty="0" smtClean="0">
                <a:solidFill>
                  <a:schemeClr val="tx2"/>
                </a:solidFill>
              </a:rPr>
              <a:t> PROTO  </a:t>
            </a:r>
            <a:r>
              <a:rPr lang="en-US" altLang="en-US" i="1" dirty="0" err="1" smtClean="0">
                <a:solidFill>
                  <a:schemeClr val="tx2"/>
                </a:solidFill>
              </a:rPr>
              <a:t>paramList</a:t>
            </a:r>
            <a:endParaRPr lang="en-US" altLang="en-US" i="1" dirty="0" smtClean="0">
              <a:solidFill>
                <a:schemeClr val="tx2"/>
              </a:solidFill>
            </a:endParaRPr>
          </a:p>
          <a:p>
            <a:pPr eaLnBrk="1" hangingPunct="1"/>
            <a:r>
              <a:rPr lang="en-US" altLang="en-US" dirty="0" smtClean="0"/>
              <a:t>Every procedure called by the INVOKE directive must have a prototype</a:t>
            </a:r>
          </a:p>
          <a:p>
            <a:pPr eaLnBrk="1" hangingPunct="1"/>
            <a:r>
              <a:rPr lang="en-US" altLang="en-US" dirty="0" smtClean="0"/>
              <a:t>A complete procedure definition can also serve as its own prototype</a:t>
            </a:r>
          </a:p>
        </p:txBody>
      </p:sp>
    </p:spTree>
    <p:extLst>
      <p:ext uri="{BB962C8B-B14F-4D97-AF65-F5344CB8AC3E}">
        <p14:creationId xmlns:p14="http://schemas.microsoft.com/office/powerpoint/2010/main" val="4072665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dirty="0" smtClean="0"/>
              <a:t> </a:t>
            </a:r>
            <a:endParaRPr lang="en-US" altLang="en-US" sz="1000" dirty="0"/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9223791-F14B-4B43-A11A-C2E90A5112E7}" type="slidenum">
              <a:rPr lang="en-US" altLang="en-US" sz="16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PROTO Directive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4128" y="2051104"/>
            <a:ext cx="7924800" cy="11430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000" dirty="0"/>
              <a:t>Standard configuration: PROTO appears at top of the program listing, INVOKE appears in the code segment, and the procedure implementation occurs later in the program:</a:t>
            </a:r>
          </a:p>
        </p:txBody>
      </p:sp>
      <p:sp>
        <p:nvSpPr>
          <p:cNvPr id="23558" name="Text Box 4"/>
          <p:cNvSpPr txBox="1">
            <a:spLocks noChangeArrowheads="1"/>
          </p:cNvSpPr>
          <p:nvPr/>
        </p:nvSpPr>
        <p:spPr bwMode="auto">
          <a:xfrm>
            <a:off x="1557528" y="3498904"/>
            <a:ext cx="70866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6812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681288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681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26812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26812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6812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6812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6812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6812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MySub PROTO  	; procedure prototype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INVOKE MySub 	; procedure call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MySub PROC 	; procedure implementation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MySub ENDP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671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dirty="0" smtClean="0"/>
              <a:t> </a:t>
            </a:r>
            <a:endParaRPr lang="en-US" altLang="en-US" sz="1000" dirty="0"/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A4F6541-414A-424C-9A60-8B93AF9D19C4}" type="slidenum">
              <a:rPr lang="en-US" altLang="en-US" sz="16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PROTO Example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4128" y="2157153"/>
            <a:ext cx="8001000" cy="914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Prototype for the </a:t>
            </a:r>
            <a:r>
              <a:rPr lang="en-US" altLang="en-US" dirty="0" err="1" smtClean="0"/>
              <a:t>ArraySum</a:t>
            </a:r>
            <a:r>
              <a:rPr lang="en-US" altLang="en-US" dirty="0" smtClean="0"/>
              <a:t> procedure, showing its parameter list:</a:t>
            </a:r>
          </a:p>
        </p:txBody>
      </p:sp>
      <p:sp>
        <p:nvSpPr>
          <p:cNvPr id="24582" name="Text Box 4"/>
          <p:cNvSpPr txBox="1">
            <a:spLocks noChangeArrowheads="1"/>
          </p:cNvSpPr>
          <p:nvPr/>
        </p:nvSpPr>
        <p:spPr bwMode="auto">
          <a:xfrm>
            <a:off x="1557528" y="3376353"/>
            <a:ext cx="7086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607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6077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6077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607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607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607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607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607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607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ArraySum PROTO,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ptrArray:PTR DWORD,	; points to the array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szArray:DWORD	; array size</a:t>
            </a:r>
          </a:p>
        </p:txBody>
      </p:sp>
    </p:spTree>
    <p:extLst>
      <p:ext uri="{BB962C8B-B14F-4D97-AF65-F5344CB8AC3E}">
        <p14:creationId xmlns:p14="http://schemas.microsoft.com/office/powerpoint/2010/main" val="12285519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dirty="0" smtClean="0"/>
              <a:t> </a:t>
            </a:r>
            <a:endParaRPr lang="en-US" altLang="en-US" sz="1000" dirty="0"/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C9AA718-BBC8-4B14-B95A-26EA47C1528C}" type="slidenum">
              <a:rPr lang="en-US" altLang="en-US" sz="16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Passing by Value</a:t>
            </a:r>
            <a:endParaRPr lang="en-US" sz="2400" i="1"/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131986"/>
            <a:ext cx="7772400" cy="1447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When a procedure argument is passed by value, a copy of a 32-bit integer is pushed on the stack. Example:</a:t>
            </a:r>
          </a:p>
        </p:txBody>
      </p:sp>
      <p:sp>
        <p:nvSpPr>
          <p:cNvPr id="25606" name="Text Box 4"/>
          <p:cNvSpPr txBox="1">
            <a:spLocks noChangeArrowheads="1"/>
          </p:cNvSpPr>
          <p:nvPr/>
        </p:nvSpPr>
        <p:spPr bwMode="auto">
          <a:xfrm>
            <a:off x="3276600" y="2880362"/>
            <a:ext cx="38862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myData DWORD 10000h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main PROC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INVOKE Sub1, myData</a:t>
            </a:r>
          </a:p>
        </p:txBody>
      </p:sp>
      <p:grpSp>
        <p:nvGrpSpPr>
          <p:cNvPr id="89095" name="Group 7"/>
          <p:cNvGrpSpPr>
            <a:grpSpLocks/>
          </p:cNvGrpSpPr>
          <p:nvPr/>
        </p:nvGrpSpPr>
        <p:grpSpPr bwMode="auto">
          <a:xfrm>
            <a:off x="2362200" y="4419600"/>
            <a:ext cx="5638800" cy="1447800"/>
            <a:chOff x="576" y="2832"/>
            <a:chExt cx="3552" cy="912"/>
          </a:xfrm>
        </p:grpSpPr>
        <p:sp>
          <p:nvSpPr>
            <p:cNvPr id="25608" name="Text Box 5"/>
            <p:cNvSpPr txBox="1">
              <a:spLocks noChangeArrowheads="1"/>
            </p:cNvSpPr>
            <p:nvPr/>
          </p:nvSpPr>
          <p:spPr bwMode="auto">
            <a:xfrm>
              <a:off x="1152" y="3216"/>
              <a:ext cx="2448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37160" tIns="182880" rIns="137160" bIns="182880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3657600" algn="l"/>
                  <a:tab pos="41148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3657600" algn="l"/>
                  <a:tab pos="4114800" algn="l"/>
                </a:tabLs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push myData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call Sub1</a:t>
              </a:r>
            </a:p>
          </p:txBody>
        </p:sp>
        <p:sp>
          <p:nvSpPr>
            <p:cNvPr id="25609" name="Text Box 6"/>
            <p:cNvSpPr txBox="1">
              <a:spLocks noChangeArrowheads="1"/>
            </p:cNvSpPr>
            <p:nvPr/>
          </p:nvSpPr>
          <p:spPr bwMode="auto">
            <a:xfrm>
              <a:off x="576" y="2832"/>
              <a:ext cx="3552" cy="3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100"/>
                <a:t>MASM generates the following code: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696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dirty="0" smtClean="0"/>
              <a:t> </a:t>
            </a:r>
            <a:endParaRPr lang="en-US" altLang="en-US" sz="1000" dirty="0"/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90624B8-C3C2-4A66-99AD-5091C00D393B}" type="slidenum">
              <a:rPr lang="en-US" altLang="en-US" sz="16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Passing by Reference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8324" y="1984348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When an argument is passed by reference, its address is pushed on the stack. Example:</a:t>
            </a:r>
          </a:p>
        </p:txBody>
      </p:sp>
      <p:sp>
        <p:nvSpPr>
          <p:cNvPr id="26630" name="Text Box 4"/>
          <p:cNvSpPr txBox="1">
            <a:spLocks noChangeArrowheads="1"/>
          </p:cNvSpPr>
          <p:nvPr/>
        </p:nvSpPr>
        <p:spPr bwMode="auto">
          <a:xfrm>
            <a:off x="1931324" y="3051148"/>
            <a:ext cx="44196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myData WORD 1000h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main PROC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INVOKE Sub1, ADDR myData</a:t>
            </a:r>
          </a:p>
        </p:txBody>
      </p:sp>
      <p:grpSp>
        <p:nvGrpSpPr>
          <p:cNvPr id="120839" name="Group 7"/>
          <p:cNvGrpSpPr>
            <a:grpSpLocks/>
          </p:cNvGrpSpPr>
          <p:nvPr/>
        </p:nvGrpSpPr>
        <p:grpSpPr bwMode="auto">
          <a:xfrm>
            <a:off x="1417648" y="5037147"/>
            <a:ext cx="5638800" cy="1295401"/>
            <a:chOff x="-67" y="3173"/>
            <a:chExt cx="3552" cy="816"/>
          </a:xfrm>
        </p:grpSpPr>
        <p:sp>
          <p:nvSpPr>
            <p:cNvPr id="26632" name="Text Box 5"/>
            <p:cNvSpPr txBox="1">
              <a:spLocks noChangeArrowheads="1"/>
            </p:cNvSpPr>
            <p:nvPr/>
          </p:nvSpPr>
          <p:spPr bwMode="auto">
            <a:xfrm>
              <a:off x="509" y="3557"/>
              <a:ext cx="2784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37160" tIns="182880" rIns="137160" bIns="182880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3657600" algn="l"/>
                  <a:tab pos="41148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3657600" algn="l"/>
                  <a:tab pos="4114800" algn="l"/>
                </a:tabLs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push OFFSET myData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call Sub1</a:t>
              </a:r>
            </a:p>
          </p:txBody>
        </p:sp>
        <p:sp>
          <p:nvSpPr>
            <p:cNvPr id="26633" name="Text Box 6"/>
            <p:cNvSpPr txBox="1">
              <a:spLocks noChangeArrowheads="1"/>
            </p:cNvSpPr>
            <p:nvPr/>
          </p:nvSpPr>
          <p:spPr bwMode="auto">
            <a:xfrm>
              <a:off x="-67" y="3173"/>
              <a:ext cx="3552" cy="3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100" dirty="0"/>
                <a:t>MASM generates the following code: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510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dirty="0" smtClean="0"/>
              <a:t> </a:t>
            </a:r>
            <a:endParaRPr lang="en-US" altLang="en-US" sz="1000" dirty="0"/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F4B40F9-901F-426F-A421-8F4E10127FF1}" type="slidenum">
              <a:rPr lang="en-US" altLang="en-US" sz="16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Parameter Classifications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4128" y="2084832"/>
            <a:ext cx="7772400" cy="1828800"/>
          </a:xfrm>
        </p:spPr>
        <p:txBody>
          <a:bodyPr/>
          <a:lstStyle/>
          <a:p>
            <a:pPr eaLnBrk="1" hangingPunct="1"/>
            <a:r>
              <a:rPr lang="en-US" altLang="en-US" sz="2000"/>
              <a:t>An </a:t>
            </a:r>
            <a:r>
              <a:rPr lang="en-US" altLang="en-US" sz="2000">
                <a:solidFill>
                  <a:schemeClr val="tx2"/>
                </a:solidFill>
              </a:rPr>
              <a:t>input parameter</a:t>
            </a:r>
            <a:r>
              <a:rPr lang="en-US" altLang="en-US" sz="2000"/>
              <a:t> is data passed by a calling program to a procedure. </a:t>
            </a:r>
          </a:p>
          <a:p>
            <a:pPr lvl="1" eaLnBrk="1" hangingPunct="1"/>
            <a:r>
              <a:rPr lang="en-US" altLang="en-US" sz="2000"/>
              <a:t>The called procedure is not expected to modify the corresponding parameter variable, and even if it does, the modification is confined to the procedure itself.</a:t>
            </a:r>
          </a:p>
        </p:txBody>
      </p:sp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1024128" y="5361432"/>
            <a:ext cx="8229600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marL="341313" indent="-341313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39775" indent="-282575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/>
              <a:t>An </a:t>
            </a:r>
            <a:r>
              <a:rPr lang="en-US" altLang="en-US" sz="2000">
                <a:solidFill>
                  <a:schemeClr val="tx2"/>
                </a:solidFill>
              </a:rPr>
              <a:t>input-output parameter</a:t>
            </a:r>
            <a:r>
              <a:rPr lang="en-US" altLang="en-US" sz="2000"/>
              <a:t> is a pointer to a variable containing input that will be both used and modified by the procedure. </a:t>
            </a:r>
          </a:p>
          <a:p>
            <a:pPr lvl="1" eaLnBrk="1" hangingPunct="1"/>
            <a:r>
              <a:rPr lang="en-US" altLang="en-US" sz="2000"/>
              <a:t>The variable passed by the calling program is modified.</a:t>
            </a:r>
            <a:endParaRPr lang="en-US" altLang="en-US" sz="2100"/>
          </a:p>
        </p:txBody>
      </p:sp>
      <p:sp>
        <p:nvSpPr>
          <p:cNvPr id="90118" name="Rectangle 6"/>
          <p:cNvSpPr>
            <a:spLocks noChangeArrowheads="1"/>
          </p:cNvSpPr>
          <p:nvPr/>
        </p:nvSpPr>
        <p:spPr bwMode="auto">
          <a:xfrm>
            <a:off x="1024128" y="3761233"/>
            <a:ext cx="8382000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marL="341313" indent="-341313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2625" indent="-227013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An </a:t>
            </a:r>
            <a:r>
              <a:rPr lang="en-US" altLang="en-US" sz="2000" dirty="0">
                <a:solidFill>
                  <a:schemeClr val="tx2"/>
                </a:solidFill>
              </a:rPr>
              <a:t>output parameter</a:t>
            </a:r>
            <a:r>
              <a:rPr lang="en-US" altLang="en-US" sz="2000" dirty="0"/>
              <a:t> is created by passing a pointer to a variable when a procedure is called.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2000" dirty="0"/>
              <a:t>The procedure does not use any existing data from the variable, but it fills in a new value before it returns.</a:t>
            </a:r>
          </a:p>
        </p:txBody>
      </p:sp>
    </p:spTree>
    <p:extLst>
      <p:ext uri="{BB962C8B-B14F-4D97-AF65-F5344CB8AC3E}">
        <p14:creationId xmlns:p14="http://schemas.microsoft.com/office/powerpoint/2010/main" val="304065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7" grpId="0" autoUpdateAnimBg="0"/>
      <p:bldP spid="90118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dirty="0" smtClean="0"/>
              <a:t> </a:t>
            </a:r>
            <a:endParaRPr lang="en-US" altLang="en-US" sz="1000" dirty="0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C5437B-4F79-43A2-93A3-8CAEEA719E31}" type="slidenum">
              <a:rPr lang="en-US" altLang="en-US" sz="16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48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Example: Exchanging Two Integers</a:t>
            </a:r>
          </a:p>
        </p:txBody>
      </p:sp>
      <p:sp>
        <p:nvSpPr>
          <p:cNvPr id="28677" name="Text Box 3"/>
          <p:cNvSpPr txBox="1">
            <a:spLocks noChangeArrowheads="1"/>
          </p:cNvSpPr>
          <p:nvPr/>
        </p:nvSpPr>
        <p:spPr bwMode="auto">
          <a:xfrm>
            <a:off x="1053262" y="3259975"/>
            <a:ext cx="77724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Swap PROC USES eax esi edi,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pValX:PTR DWORD,	; pointer to first integer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pValY:PTR DWORD	; pointer to second integer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mov esi,pValX	; get pointers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mov edi,pValY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mov eax,[esi]	; get first integer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xchg eax,[edi]	; exchange with second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mov [esi],eax	; replace first integer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ret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Swap ENDP</a:t>
            </a:r>
          </a:p>
        </p:txBody>
      </p:sp>
      <p:sp>
        <p:nvSpPr>
          <p:cNvPr id="28678" name="Text Box 4"/>
          <p:cNvSpPr txBox="1">
            <a:spLocks noChangeArrowheads="1"/>
          </p:cNvSpPr>
          <p:nvPr/>
        </p:nvSpPr>
        <p:spPr bwMode="auto">
          <a:xfrm>
            <a:off x="977062" y="1888376"/>
            <a:ext cx="7696200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 dirty="0"/>
              <a:t>The Swap procedure exchanges the values of two 32-bit integers. </a:t>
            </a:r>
            <a:r>
              <a:rPr lang="en-US" altLang="en-US" sz="2100" dirty="0" err="1">
                <a:solidFill>
                  <a:schemeClr val="tx2"/>
                </a:solidFill>
              </a:rPr>
              <a:t>pValX</a:t>
            </a:r>
            <a:r>
              <a:rPr lang="en-US" altLang="en-US" sz="2100" dirty="0"/>
              <a:t> and </a:t>
            </a:r>
            <a:r>
              <a:rPr lang="en-US" altLang="en-US" sz="2100" dirty="0" err="1">
                <a:solidFill>
                  <a:schemeClr val="tx2"/>
                </a:solidFill>
              </a:rPr>
              <a:t>pValY</a:t>
            </a:r>
            <a:r>
              <a:rPr lang="en-US" altLang="en-US" sz="2100" dirty="0"/>
              <a:t> do not change values, but the integers they point to are modified.</a:t>
            </a:r>
          </a:p>
        </p:txBody>
      </p:sp>
    </p:spTree>
    <p:extLst>
      <p:ext uri="{BB962C8B-B14F-4D97-AF65-F5344CB8AC3E}">
        <p14:creationId xmlns:p14="http://schemas.microsoft.com/office/powerpoint/2010/main" val="19046850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dirty="0" smtClean="0"/>
              <a:t> </a:t>
            </a:r>
            <a:endParaRPr lang="en-US" altLang="en-US" sz="1000" dirty="0"/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C8371B5-1197-4BD2-884D-0BC7746D2C5E}" type="slidenum">
              <a:rPr lang="en-US" altLang="en-US" sz="16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49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Trouble-Shooting Tips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4128" y="2084832"/>
            <a:ext cx="7772400" cy="1295400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Save and restore registers when they are modified by a procedure.</a:t>
            </a:r>
          </a:p>
          <a:p>
            <a:pPr lvl="1" eaLnBrk="1" hangingPunct="1"/>
            <a:r>
              <a:rPr lang="en-US" altLang="en-US" sz="2000" dirty="0"/>
              <a:t>Except a register that returns a function result</a:t>
            </a:r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1024128" y="3304032"/>
            <a:ext cx="78486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000"/>
              <a:t>When using INVOKE, be careful to pass a pointer to the correct data type.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/>
              <a:t>For example, MASM cannot distinguish between a DWORD argument and a PTR BYTE argument.</a:t>
            </a:r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1024128" y="4904232"/>
            <a:ext cx="7772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000"/>
              <a:t>Do not pass an immediate value to a procedure that expects a reference parameter.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Dereferencing its address will likely cause a general-protection fault.</a:t>
            </a:r>
          </a:p>
        </p:txBody>
      </p:sp>
    </p:spTree>
    <p:extLst>
      <p:ext uri="{BB962C8B-B14F-4D97-AF65-F5344CB8AC3E}">
        <p14:creationId xmlns:p14="http://schemas.microsoft.com/office/powerpoint/2010/main" val="15630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4" grpId="0" autoUpdateAnimBg="0"/>
      <p:bldP spid="9216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dirty="0" smtClean="0"/>
              <a:t> </a:t>
            </a:r>
            <a:endParaRPr lang="en-US" altLang="en-US" sz="1000" dirty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4794798-7881-43C2-89D0-9C2B6A98BBDD}" type="slidenum">
              <a:rPr lang="en-US" altLang="en-US" sz="16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Indirect Operands </a:t>
            </a:r>
            <a:r>
              <a:rPr lang="en-US" sz="2400"/>
              <a:t>(2 of 2)</a:t>
            </a:r>
          </a:p>
        </p:txBody>
      </p:sp>
      <p:sp>
        <p:nvSpPr>
          <p:cNvPr id="15365" name="Text Box 3"/>
          <p:cNvSpPr txBox="1">
            <a:spLocks noChangeArrowheads="1"/>
          </p:cNvSpPr>
          <p:nvPr/>
        </p:nvSpPr>
        <p:spPr bwMode="auto">
          <a:xfrm>
            <a:off x="1420090" y="2672542"/>
            <a:ext cx="67818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22860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myCount WORD 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mov esi,OFFSET myCount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inc [esi]	; error: ambiguous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inc WORD PTR [esi]	; ok</a:t>
            </a:r>
          </a:p>
        </p:txBody>
      </p:sp>
      <p:sp>
        <p:nvSpPr>
          <p:cNvPr id="15366" name="Text Box 4"/>
          <p:cNvSpPr txBox="1">
            <a:spLocks noChangeArrowheads="1"/>
          </p:cNvSpPr>
          <p:nvPr/>
        </p:nvSpPr>
        <p:spPr bwMode="auto">
          <a:xfrm>
            <a:off x="962890" y="1681942"/>
            <a:ext cx="7696200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Use PTR to clarify the size attribute of a memory operand.</a:t>
            </a:r>
          </a:p>
        </p:txBody>
      </p:sp>
      <p:sp>
        <p:nvSpPr>
          <p:cNvPr id="125957" name="Text Box 5"/>
          <p:cNvSpPr txBox="1">
            <a:spLocks noChangeArrowheads="1"/>
          </p:cNvSpPr>
          <p:nvPr/>
        </p:nvSpPr>
        <p:spPr bwMode="auto">
          <a:xfrm>
            <a:off x="2258290" y="5263342"/>
            <a:ext cx="5257800" cy="107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Should PTR be used here? 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	</a:t>
            </a:r>
            <a:r>
              <a:rPr lang="en-US" altLang="en-US" sz="1800" b="1">
                <a:latin typeface="Courier New" panose="02070309020205020404" pitchFamily="49" charset="0"/>
              </a:rPr>
              <a:t> add [esi],20</a:t>
            </a:r>
          </a:p>
        </p:txBody>
      </p:sp>
      <p:sp>
        <p:nvSpPr>
          <p:cNvPr id="125958" name="Text Box 6"/>
          <p:cNvSpPr txBox="1">
            <a:spLocks noChangeArrowheads="1"/>
          </p:cNvSpPr>
          <p:nvPr/>
        </p:nvSpPr>
        <p:spPr bwMode="auto">
          <a:xfrm>
            <a:off x="5992090" y="5339543"/>
            <a:ext cx="2895600" cy="10588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700">
                <a:solidFill>
                  <a:schemeClr val="tx2"/>
                </a:solidFill>
              </a:rPr>
              <a:t>yes, because [esi] could point to a byte, word, or doubleword</a:t>
            </a:r>
          </a:p>
        </p:txBody>
      </p:sp>
    </p:spTree>
    <p:extLst>
      <p:ext uri="{BB962C8B-B14F-4D97-AF65-F5344CB8AC3E}">
        <p14:creationId xmlns:p14="http://schemas.microsoft.com/office/powerpoint/2010/main" val="248451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7" grpId="0" autoUpdateAnimBg="0"/>
      <p:bldP spid="125958" grpId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dirty="0" smtClean="0"/>
              <a:t> </a:t>
            </a:r>
            <a:endParaRPr lang="en-US" altLang="en-US" sz="1000" dirty="0"/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F3ADBCD-A0A9-456A-9464-AE7F533C1BAD}" type="slidenum">
              <a:rPr lang="en-US" altLang="en-US" sz="16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50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Stack Frames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4128" y="2173778"/>
            <a:ext cx="6477000" cy="2667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Memory Models</a:t>
            </a:r>
          </a:p>
          <a:p>
            <a:pPr eaLnBrk="1" hangingPunct="1"/>
            <a:r>
              <a:rPr lang="en-US" altLang="en-US" dirty="0" smtClean="0"/>
              <a:t>Language Specifiers</a:t>
            </a:r>
          </a:p>
          <a:p>
            <a:pPr eaLnBrk="1" hangingPunct="1"/>
            <a:r>
              <a:rPr lang="en-US" altLang="en-US" dirty="0" smtClean="0"/>
              <a:t>Explicit Access to Stack Parameters</a:t>
            </a:r>
          </a:p>
          <a:p>
            <a:pPr eaLnBrk="1" hangingPunct="1"/>
            <a:r>
              <a:rPr lang="en-US" altLang="en-US" dirty="0" smtClean="0"/>
              <a:t>Passing Arguments by Reference</a:t>
            </a:r>
          </a:p>
          <a:p>
            <a:pPr eaLnBrk="1" hangingPunct="1"/>
            <a:r>
              <a:rPr lang="en-US" altLang="en-US" dirty="0" smtClean="0"/>
              <a:t>Creating Local Variables</a:t>
            </a:r>
          </a:p>
        </p:txBody>
      </p:sp>
    </p:spTree>
    <p:extLst>
      <p:ext uri="{BB962C8B-B14F-4D97-AF65-F5344CB8AC3E}">
        <p14:creationId xmlns:p14="http://schemas.microsoft.com/office/powerpoint/2010/main" val="31631773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dirty="0" smtClean="0"/>
              <a:t> </a:t>
            </a:r>
            <a:endParaRPr lang="en-US" altLang="en-US" sz="1000" dirty="0"/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613FC71-353B-4C36-8656-2037D42FACE6}" type="slidenum">
              <a:rPr lang="en-US" altLang="en-US" sz="16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51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218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Stack Frame</a:t>
            </a:r>
          </a:p>
        </p:txBody>
      </p:sp>
      <p:sp>
        <p:nvSpPr>
          <p:cNvPr id="3174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56732" y="2020624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Also known as an </a:t>
            </a:r>
            <a:r>
              <a:rPr lang="en-US" altLang="en-US" dirty="0" smtClean="0">
                <a:solidFill>
                  <a:schemeClr val="tx2"/>
                </a:solidFill>
              </a:rPr>
              <a:t>activation record</a:t>
            </a:r>
          </a:p>
          <a:p>
            <a:pPr eaLnBrk="1" hangingPunct="1"/>
            <a:r>
              <a:rPr lang="en-US" altLang="en-US" dirty="0" smtClean="0"/>
              <a:t>Area of the stack set aside for a procedure's return address, passed parameters, saved registers, and local variables</a:t>
            </a:r>
          </a:p>
          <a:p>
            <a:pPr eaLnBrk="1" hangingPunct="1"/>
            <a:r>
              <a:rPr lang="en-US" altLang="en-US" dirty="0" smtClean="0"/>
              <a:t>Created by the following steps:</a:t>
            </a:r>
          </a:p>
          <a:p>
            <a:pPr lvl="1" eaLnBrk="1" hangingPunct="1"/>
            <a:r>
              <a:rPr lang="en-US" altLang="en-US" dirty="0" smtClean="0"/>
              <a:t>Calling program pushes arguments on the stack and calls the procedure.</a:t>
            </a:r>
          </a:p>
          <a:p>
            <a:pPr lvl="1" eaLnBrk="1" hangingPunct="1"/>
            <a:r>
              <a:rPr lang="en-US" altLang="en-US" dirty="0" smtClean="0"/>
              <a:t>The called procedure pushes EBP on the stack, and sets EBP to ESP.</a:t>
            </a:r>
          </a:p>
          <a:p>
            <a:pPr lvl="1" eaLnBrk="1" hangingPunct="1"/>
            <a:r>
              <a:rPr lang="en-US" altLang="en-US" dirty="0" smtClean="0"/>
              <a:t>If local variables are needed, a constant is subtracted from ESP to make room on the stack.</a:t>
            </a:r>
          </a:p>
        </p:txBody>
      </p:sp>
    </p:spTree>
    <p:extLst>
      <p:ext uri="{BB962C8B-B14F-4D97-AF65-F5344CB8AC3E}">
        <p14:creationId xmlns:p14="http://schemas.microsoft.com/office/powerpoint/2010/main" val="38504272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dirty="0" smtClean="0"/>
              <a:t> </a:t>
            </a:r>
            <a:endParaRPr lang="en-US" altLang="en-US" sz="1000" dirty="0"/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55C1F46-8BB7-460E-A07C-97C7225866A4}" type="slidenum">
              <a:rPr lang="en-US" altLang="en-US" sz="16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52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Language Specifiers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solidFill>
                  <a:schemeClr val="tx2"/>
                </a:solidFill>
              </a:rPr>
              <a:t>C: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procedure arguments pushed on stack in reverse order (right to left)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calling program cleans up the stack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solidFill>
                  <a:schemeClr val="tx2"/>
                </a:solidFill>
              </a:rPr>
              <a:t>pascal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procedure arguments pushed in forward order (left to right)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called procedure cleans up the stack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solidFill>
                  <a:schemeClr val="tx2"/>
                </a:solidFill>
              </a:rPr>
              <a:t>stdcall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procedure arguments pushed on stack in reverse order (right to left)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called procedure cleans up the stack</a:t>
            </a:r>
          </a:p>
        </p:txBody>
      </p:sp>
    </p:spTree>
    <p:extLst>
      <p:ext uri="{BB962C8B-B14F-4D97-AF65-F5344CB8AC3E}">
        <p14:creationId xmlns:p14="http://schemas.microsoft.com/office/powerpoint/2010/main" val="27434465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dirty="0" smtClean="0"/>
              <a:t> </a:t>
            </a:r>
            <a:endParaRPr lang="en-US" altLang="en-US" sz="1000" dirty="0"/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5B5968-E55E-4D42-AA50-0CF55DD9CBA2}" type="slidenum">
              <a:rPr lang="en-US" altLang="en-US" sz="16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53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Explicit Access to Stack Parameters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4128" y="2084832"/>
            <a:ext cx="7772400" cy="38100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dirty="0" smtClean="0"/>
              <a:t>A procedure can explicitly access stack parameters using constant offsets from EBP</a:t>
            </a:r>
            <a:r>
              <a:rPr lang="en-US" altLang="en-US" baseline="30000" dirty="0" smtClean="0"/>
              <a:t>1</a:t>
            </a:r>
            <a:r>
              <a:rPr lang="en-US" altLang="en-US" dirty="0" smtClean="0"/>
              <a:t>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/>
              <a:t>Example: [</a:t>
            </a:r>
            <a:r>
              <a:rPr lang="en-US" altLang="en-US" dirty="0" err="1" smtClean="0"/>
              <a:t>ebp</a:t>
            </a:r>
            <a:r>
              <a:rPr lang="en-US" altLang="en-US" dirty="0" smtClean="0"/>
              <a:t> + 8]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dirty="0" smtClean="0"/>
              <a:t>EBP is often called the </a:t>
            </a:r>
            <a:r>
              <a:rPr lang="en-US" altLang="en-US" dirty="0" smtClean="0">
                <a:solidFill>
                  <a:schemeClr val="tx2"/>
                </a:solidFill>
              </a:rPr>
              <a:t>base pointer</a:t>
            </a:r>
            <a:r>
              <a:rPr lang="en-US" altLang="en-US" dirty="0" smtClean="0"/>
              <a:t> or </a:t>
            </a:r>
            <a:r>
              <a:rPr lang="en-US" altLang="en-US" dirty="0" smtClean="0">
                <a:solidFill>
                  <a:schemeClr val="tx2"/>
                </a:solidFill>
              </a:rPr>
              <a:t>frame pointer</a:t>
            </a:r>
            <a:r>
              <a:rPr lang="en-US" altLang="en-US" dirty="0" smtClean="0"/>
              <a:t> because it holds the base address of the stack frame.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dirty="0" smtClean="0"/>
              <a:t>EBP does not change value during the procedure.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dirty="0" smtClean="0"/>
              <a:t>EBP must be restored to its original value when a procedure returns.</a:t>
            </a:r>
          </a:p>
        </p:txBody>
      </p:sp>
      <p:sp>
        <p:nvSpPr>
          <p:cNvPr id="35846" name="Text Box 4"/>
          <p:cNvSpPr txBox="1">
            <a:spLocks noChangeArrowheads="1"/>
          </p:cNvSpPr>
          <p:nvPr/>
        </p:nvSpPr>
        <p:spPr bwMode="auto">
          <a:xfrm>
            <a:off x="1905000" y="5715001"/>
            <a:ext cx="7620000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baseline="30000"/>
              <a:t>1</a:t>
            </a:r>
            <a:r>
              <a:rPr lang="en-US" altLang="en-US" sz="1900"/>
              <a:t> BP in Real-address mode</a:t>
            </a:r>
          </a:p>
        </p:txBody>
      </p:sp>
    </p:spTree>
    <p:extLst>
      <p:ext uri="{BB962C8B-B14F-4D97-AF65-F5344CB8AC3E}">
        <p14:creationId xmlns:p14="http://schemas.microsoft.com/office/powerpoint/2010/main" val="37278593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dirty="0" smtClean="0"/>
              <a:t> </a:t>
            </a:r>
            <a:endParaRPr lang="en-US" altLang="en-US" sz="1000" dirty="0"/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4BDEA04-21CA-418C-A34A-308B7CDCF7FF}" type="slidenum">
              <a:rPr lang="en-US" altLang="en-US" sz="16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54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Stack Frame Example</a:t>
            </a:r>
            <a:r>
              <a:rPr lang="en-US" sz="2400"/>
              <a:t>  (1 of 2)</a:t>
            </a:r>
            <a:endParaRPr lang="en-US" smtClean="0"/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1357746" y="2007524"/>
            <a:ext cx="70866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sum DWORD 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push 6 	; second argument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push 5 	; first argument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call </a:t>
            </a:r>
            <a:r>
              <a:rPr lang="en-US" altLang="en-US" sz="1800" dirty="0" err="1">
                <a:latin typeface="Courier New" panose="02070309020205020404" pitchFamily="49" charset="0"/>
              </a:rPr>
              <a:t>AddTwo</a:t>
            </a:r>
            <a:r>
              <a:rPr lang="en-US" altLang="en-US" sz="1800" dirty="0">
                <a:latin typeface="Courier New" panose="02070309020205020404" pitchFamily="49" charset="0"/>
              </a:rPr>
              <a:t>	; EAX = sum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</a:t>
            </a:r>
            <a:r>
              <a:rPr lang="en-US" altLang="en-US" sz="1800" dirty="0" err="1">
                <a:latin typeface="Courier New" panose="02070309020205020404" pitchFamily="49" charset="0"/>
              </a:rPr>
              <a:t>mov</a:t>
            </a:r>
            <a:r>
              <a:rPr lang="en-US" altLang="en-US" sz="1800" dirty="0">
                <a:latin typeface="Courier New" panose="02070309020205020404" pitchFamily="49" charset="0"/>
              </a:rPr>
              <a:t>  </a:t>
            </a:r>
            <a:r>
              <a:rPr lang="en-US" altLang="en-US" sz="1800" dirty="0" err="1">
                <a:latin typeface="Courier New" panose="02070309020205020404" pitchFamily="49" charset="0"/>
              </a:rPr>
              <a:t>sum,eax</a:t>
            </a:r>
            <a:r>
              <a:rPr lang="en-US" altLang="en-US" sz="1800" dirty="0">
                <a:latin typeface="Courier New" panose="02070309020205020404" pitchFamily="49" charset="0"/>
              </a:rPr>
              <a:t>	; save the sum</a:t>
            </a:r>
          </a:p>
        </p:txBody>
      </p:sp>
      <p:sp>
        <p:nvSpPr>
          <p:cNvPr id="36870" name="Text Box 7"/>
          <p:cNvSpPr txBox="1">
            <a:spLocks noChangeArrowheads="1"/>
          </p:cNvSpPr>
          <p:nvPr/>
        </p:nvSpPr>
        <p:spPr bwMode="auto">
          <a:xfrm>
            <a:off x="1357746" y="4674524"/>
            <a:ext cx="25908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AddTwo PROC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push ebp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mov  ebp,esp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.</a:t>
            </a:r>
          </a:p>
        </p:txBody>
      </p:sp>
      <p:graphicFrame>
        <p:nvGraphicFramePr>
          <p:cNvPr id="3687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6917522"/>
              </p:ext>
            </p:extLst>
          </p:nvPr>
        </p:nvGraphicFramePr>
        <p:xfrm>
          <a:off x="4405746" y="4674525"/>
          <a:ext cx="3276600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VISIO" r:id="rId3" imgW="2442972" imgH="1069848" progId="Visio.Drawing.6">
                  <p:embed/>
                </p:oleObj>
              </mc:Choice>
              <mc:Fallback>
                <p:oleObj name="VISIO" r:id="rId3" imgW="2442972" imgH="106984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2127" t="-4849" r="10638"/>
                      <a:stretch>
                        <a:fillRect/>
                      </a:stretch>
                    </p:blipFill>
                    <p:spPr bwMode="auto">
                      <a:xfrm>
                        <a:off x="4405746" y="4674525"/>
                        <a:ext cx="3276600" cy="16478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61281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dirty="0" smtClean="0"/>
              <a:t> </a:t>
            </a:r>
            <a:endParaRPr lang="en-US" altLang="en-US" sz="1000" dirty="0"/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90C9C25-912E-441F-B94C-A4AE66F8A622}" type="slidenum">
              <a:rPr lang="en-US" altLang="en-US" sz="16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55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AddTwo Procedure</a:t>
            </a:r>
            <a:r>
              <a:rPr lang="en-US" sz="2400"/>
              <a:t>  (1 of 3)</a:t>
            </a:r>
          </a:p>
        </p:txBody>
      </p:sp>
      <p:sp>
        <p:nvSpPr>
          <p:cNvPr id="37893" name="Text Box 3"/>
          <p:cNvSpPr txBox="1">
            <a:spLocks noChangeArrowheads="1"/>
          </p:cNvSpPr>
          <p:nvPr/>
        </p:nvSpPr>
        <p:spPr bwMode="auto">
          <a:xfrm>
            <a:off x="2999509" y="2988425"/>
            <a:ext cx="41148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AddTwo PROC,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val1:DWORD, val2:DWORD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mov eax,val1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add eax,val2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ret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AddTwo ENDP</a:t>
            </a:r>
          </a:p>
        </p:txBody>
      </p:sp>
      <p:sp>
        <p:nvSpPr>
          <p:cNvPr id="37894" name="Text Box 4"/>
          <p:cNvSpPr txBox="1">
            <a:spLocks noChangeArrowheads="1"/>
          </p:cNvSpPr>
          <p:nvPr/>
        </p:nvSpPr>
        <p:spPr bwMode="auto">
          <a:xfrm>
            <a:off x="1323109" y="1997825"/>
            <a:ext cx="7696200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marL="290513" indent="-290513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</a:pPr>
            <a:r>
              <a:rPr lang="en-US" altLang="en-US" sz="2100"/>
              <a:t>Recall the AddTwo Procedure</a:t>
            </a:r>
          </a:p>
        </p:txBody>
      </p:sp>
    </p:spTree>
    <p:extLst>
      <p:ext uri="{BB962C8B-B14F-4D97-AF65-F5344CB8AC3E}">
        <p14:creationId xmlns:p14="http://schemas.microsoft.com/office/powerpoint/2010/main" val="24965561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dirty="0" smtClean="0"/>
              <a:t> </a:t>
            </a:r>
            <a:endParaRPr lang="en-US" altLang="en-US" sz="1000" dirty="0"/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55B52D4-7C59-481A-8C23-1907C4DEB7DB}" type="slidenum">
              <a:rPr lang="en-US" altLang="en-US" sz="16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56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AddTwo Procedure</a:t>
            </a:r>
            <a:r>
              <a:rPr lang="en-US" sz="2400"/>
              <a:t>  (2 of 3)</a:t>
            </a:r>
          </a:p>
        </p:txBody>
      </p:sp>
      <p:sp>
        <p:nvSpPr>
          <p:cNvPr id="38917" name="Text Box 3"/>
          <p:cNvSpPr txBox="1">
            <a:spLocks noChangeArrowheads="1"/>
          </p:cNvSpPr>
          <p:nvPr/>
        </p:nvSpPr>
        <p:spPr bwMode="auto">
          <a:xfrm>
            <a:off x="1544781" y="3270304"/>
            <a:ext cx="38100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AddTwo PROC,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val1:DWORD, val2:DWORD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Courier New" panose="02070309020205020404" pitchFamily="49" charset="0"/>
              </a:rPr>
              <a:t>	push ebp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Courier New" panose="02070309020205020404" pitchFamily="49" charset="0"/>
              </a:rPr>
              <a:t>	mov  ebp, esp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mov  eax,val1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add  eax,val2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Courier New" panose="02070309020205020404" pitchFamily="49" charset="0"/>
              </a:rPr>
              <a:t>	leave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</a:t>
            </a:r>
            <a:r>
              <a:rPr lang="en-US" altLang="en-US" sz="1800">
                <a:solidFill>
                  <a:schemeClr val="tx2"/>
                </a:solidFill>
                <a:latin typeface="Courier New" panose="02070309020205020404" pitchFamily="49" charset="0"/>
              </a:rPr>
              <a:t>ret  8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AddTwo ENDP</a:t>
            </a:r>
          </a:p>
        </p:txBody>
      </p:sp>
      <p:sp>
        <p:nvSpPr>
          <p:cNvPr id="38918" name="Text Box 4"/>
          <p:cNvSpPr txBox="1">
            <a:spLocks noChangeArrowheads="1"/>
          </p:cNvSpPr>
          <p:nvPr/>
        </p:nvSpPr>
        <p:spPr bwMode="auto">
          <a:xfrm>
            <a:off x="1239981" y="2203504"/>
            <a:ext cx="7696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marL="290513" indent="-290513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</a:pPr>
            <a:r>
              <a:rPr lang="en-US" altLang="en-US" sz="2100" dirty="0"/>
              <a:t>MASM generates the following code when we assemble </a:t>
            </a:r>
            <a:r>
              <a:rPr lang="en-US" altLang="en-US" sz="2100" dirty="0" err="1"/>
              <a:t>AddTwo</a:t>
            </a:r>
            <a:r>
              <a:rPr lang="en-US" altLang="en-US" sz="2100" dirty="0"/>
              <a:t> (from the previous panel):</a:t>
            </a:r>
          </a:p>
        </p:txBody>
      </p:sp>
      <p:sp>
        <p:nvSpPr>
          <p:cNvPr id="38919" name="Text Box 5"/>
          <p:cNvSpPr txBox="1">
            <a:spLocks noChangeArrowheads="1"/>
          </p:cNvSpPr>
          <p:nvPr/>
        </p:nvSpPr>
        <p:spPr bwMode="auto">
          <a:xfrm>
            <a:off x="5735781" y="4108504"/>
            <a:ext cx="2743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mov  esp,ebp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pop  ebp</a:t>
            </a:r>
          </a:p>
        </p:txBody>
      </p:sp>
      <p:sp>
        <p:nvSpPr>
          <p:cNvPr id="38920" name="Text Box 6"/>
          <p:cNvSpPr txBox="1">
            <a:spLocks noChangeArrowheads="1"/>
          </p:cNvSpPr>
          <p:nvPr/>
        </p:nvSpPr>
        <p:spPr bwMode="auto">
          <a:xfrm>
            <a:off x="5735781" y="3270305"/>
            <a:ext cx="3505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/>
              <a:t>The LEAVE instruction is shorthand for:</a:t>
            </a:r>
          </a:p>
        </p:txBody>
      </p:sp>
    </p:spTree>
    <p:extLst>
      <p:ext uri="{BB962C8B-B14F-4D97-AF65-F5344CB8AC3E}">
        <p14:creationId xmlns:p14="http://schemas.microsoft.com/office/powerpoint/2010/main" val="35757464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dirty="0" smtClean="0"/>
              <a:t> </a:t>
            </a:r>
            <a:endParaRPr lang="en-US" altLang="en-US" sz="1000" dirty="0"/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7103A02-93C4-49F0-A8FE-D73AC0973540}" type="slidenum">
              <a:rPr lang="en-US" altLang="en-US" sz="16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57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AddSub Procedure</a:t>
            </a:r>
            <a:r>
              <a:rPr lang="en-US" sz="2400"/>
              <a:t>  (3 of 3)</a:t>
            </a:r>
            <a:endParaRPr lang="en-US" smtClean="0"/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1535084" y="4230424"/>
            <a:ext cx="71628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AddTwo PROC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Courier New" panose="02070309020205020404" pitchFamily="49" charset="0"/>
              </a:rPr>
              <a:t>push ebp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Courier New" panose="02070309020205020404" pitchFamily="49" charset="0"/>
              </a:rPr>
              <a:t>mov ebp,esp</a:t>
            </a:r>
            <a:r>
              <a:rPr lang="en-US" altLang="en-US" sz="1800">
                <a:latin typeface="Courier New" panose="02070309020205020404" pitchFamily="49" charset="0"/>
              </a:rPr>
              <a:t>	; base of stack frame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mov eax,[ebp + 12]	; second argument (6)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add eax,[ebp + 8]	; first argument (5)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Courier New" panose="02070309020205020404" pitchFamily="49" charset="0"/>
              </a:rPr>
              <a:t>leave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Courier New" panose="02070309020205020404" pitchFamily="49" charset="0"/>
              </a:rPr>
              <a:t>ret 8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AddTwo ENDP	; EAX contains the sum</a:t>
            </a:r>
          </a:p>
        </p:txBody>
      </p:sp>
      <p:graphicFrame>
        <p:nvGraphicFramePr>
          <p:cNvPr id="3994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514113"/>
              </p:ext>
            </p:extLst>
          </p:nvPr>
        </p:nvGraphicFramePr>
        <p:xfrm>
          <a:off x="1535084" y="2325425"/>
          <a:ext cx="3276600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VISIO" r:id="rId3" imgW="2442972" imgH="1069848" progId="Visio.Drawing.6">
                  <p:embed/>
                </p:oleObj>
              </mc:Choice>
              <mc:Fallback>
                <p:oleObj name="VISIO" r:id="rId3" imgW="2442972" imgH="106984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2127" t="-4849" r="10638"/>
                      <a:stretch>
                        <a:fillRect/>
                      </a:stretch>
                    </p:blipFill>
                    <p:spPr bwMode="auto">
                      <a:xfrm>
                        <a:off x="1535084" y="2325425"/>
                        <a:ext cx="3276600" cy="16478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11163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dirty="0" smtClean="0"/>
              <a:t> </a:t>
            </a:r>
            <a:endParaRPr lang="en-US" altLang="en-US" sz="1000" dirty="0"/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552CD3F-5FE1-4D5A-B306-E83F75E8373E}" type="slidenum">
              <a:rPr lang="en-US" altLang="en-US" sz="16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58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Passing Arguments by Reference</a:t>
            </a:r>
            <a:r>
              <a:rPr lang="en-US" sz="2400"/>
              <a:t>  (1 of 2)</a:t>
            </a:r>
            <a:endParaRPr lang="en-US" smtClean="0"/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3712" y="2203504"/>
            <a:ext cx="7772400" cy="1676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err="1" smtClean="0">
                <a:solidFill>
                  <a:schemeClr val="tx2"/>
                </a:solidFill>
              </a:rPr>
              <a:t>ArrayFill</a:t>
            </a:r>
            <a:r>
              <a:rPr lang="en-US" altLang="en-US" dirty="0" smtClean="0"/>
              <a:t> procedure fills an array with 16-bit random integers</a:t>
            </a:r>
          </a:p>
          <a:p>
            <a:pPr eaLnBrk="1" hangingPunct="1"/>
            <a:r>
              <a:rPr lang="en-US" altLang="en-US" dirty="0" smtClean="0"/>
              <a:t>The calling program passes the address of the array, along with a count of the number of array elements:</a:t>
            </a:r>
          </a:p>
        </p:txBody>
      </p:sp>
      <p:sp>
        <p:nvSpPr>
          <p:cNvPr id="41990" name="Text Box 4"/>
          <p:cNvSpPr txBox="1">
            <a:spLocks noChangeArrowheads="1"/>
          </p:cNvSpPr>
          <p:nvPr/>
        </p:nvSpPr>
        <p:spPr bwMode="auto">
          <a:xfrm>
            <a:off x="2599112" y="4184704"/>
            <a:ext cx="4953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count = 100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array WORD count DUP(?)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push OFFSET array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push COUNT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call ArrayFill</a:t>
            </a:r>
          </a:p>
        </p:txBody>
      </p:sp>
    </p:spTree>
    <p:extLst>
      <p:ext uri="{BB962C8B-B14F-4D97-AF65-F5344CB8AC3E}">
        <p14:creationId xmlns:p14="http://schemas.microsoft.com/office/powerpoint/2010/main" val="13849675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dirty="0" smtClean="0"/>
              <a:t> </a:t>
            </a:r>
            <a:endParaRPr lang="en-US" altLang="en-US" sz="1000" dirty="0"/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8B8BC28-0835-47CE-A88F-1FB3738580B4}" type="slidenum">
              <a:rPr lang="en-US" altLang="en-US" sz="16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59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Passing Arguments by Reference</a:t>
            </a:r>
            <a:r>
              <a:rPr lang="en-US" sz="2400"/>
              <a:t>  (2 of 2)</a:t>
            </a:r>
            <a:endParaRPr lang="en-US" smtClean="0"/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>
            <a:off x="1237210" y="3059886"/>
            <a:ext cx="35814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ArrayFill PROC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push ebp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mov  ebp,esp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pushad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mov  esi,[ebp+12]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mov  ecx,[ebp+8]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.</a:t>
            </a:r>
          </a:p>
        </p:txBody>
      </p:sp>
      <p:graphicFrame>
        <p:nvGraphicFramePr>
          <p:cNvPr id="1259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2749442"/>
              </p:ext>
            </p:extLst>
          </p:nvPr>
        </p:nvGraphicFramePr>
        <p:xfrm>
          <a:off x="5367886" y="3288486"/>
          <a:ext cx="3014663" cy="184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VISIO" r:id="rId3" imgW="2042160" imgH="1069848" progId="Visio.Drawing.6">
                  <p:embed/>
                </p:oleObj>
              </mc:Choice>
              <mc:Fallback>
                <p:oleObj name="VISIO" r:id="rId3" imgW="2042160" imgH="106984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2127" t="-9013" r="8510"/>
                      <a:stretch>
                        <a:fillRect/>
                      </a:stretch>
                    </p:blipFill>
                    <p:spPr bwMode="auto">
                      <a:xfrm>
                        <a:off x="5367886" y="3288486"/>
                        <a:ext cx="3014663" cy="18430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1237210" y="5650687"/>
            <a:ext cx="7848600" cy="98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100" dirty="0"/>
              <a:t>ESI points to the beginning of the array, so it's easy to use a loop to access each array element</a:t>
            </a:r>
            <a:r>
              <a:rPr lang="en-US" altLang="en-US" sz="2100" dirty="0" smtClean="0"/>
              <a:t>.</a:t>
            </a:r>
            <a:endParaRPr lang="en-US" altLang="en-US" sz="2100" dirty="0"/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1161010" y="1916887"/>
            <a:ext cx="7848600" cy="98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100" dirty="0" err="1"/>
              <a:t>ArrayFill</a:t>
            </a:r>
            <a:r>
              <a:rPr lang="en-US" altLang="en-US" sz="2100" dirty="0"/>
              <a:t> can reference an array without knowing the array's name:</a:t>
            </a:r>
          </a:p>
        </p:txBody>
      </p:sp>
    </p:spTree>
    <p:extLst>
      <p:ext uri="{BB962C8B-B14F-4D97-AF65-F5344CB8AC3E}">
        <p14:creationId xmlns:p14="http://schemas.microsoft.com/office/powerpoint/2010/main" val="139262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dirty="0" smtClean="0"/>
              <a:t> </a:t>
            </a:r>
            <a:endParaRPr lang="en-US" altLang="en-US" sz="1000" dirty="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1B3FEDB-B22C-4279-8394-9DBE09E18F90}" type="slidenum">
              <a:rPr lang="en-US" altLang="en-US" sz="16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Array Sum Example</a:t>
            </a:r>
          </a:p>
        </p:txBody>
      </p:sp>
      <p:sp>
        <p:nvSpPr>
          <p:cNvPr id="16389" name="Text Box 3"/>
          <p:cNvSpPr txBox="1">
            <a:spLocks noChangeArrowheads="1"/>
          </p:cNvSpPr>
          <p:nvPr/>
        </p:nvSpPr>
        <p:spPr bwMode="auto">
          <a:xfrm>
            <a:off x="1238596" y="2895654"/>
            <a:ext cx="769620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22860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arrayW WORD 1000h,2000h,3000h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.code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mov esi,OFFSET arrayW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mov ax,[esi]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add esi,2	; or: </a:t>
            </a: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add esi,TYPE arrayW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add ax,[esi]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add esi,2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add ax,[esi]	; AX = sum of the array</a:t>
            </a:r>
          </a:p>
        </p:txBody>
      </p:sp>
      <p:sp>
        <p:nvSpPr>
          <p:cNvPr id="16390" name="Text Box 4"/>
          <p:cNvSpPr txBox="1">
            <a:spLocks noChangeArrowheads="1"/>
          </p:cNvSpPr>
          <p:nvPr/>
        </p:nvSpPr>
        <p:spPr bwMode="auto">
          <a:xfrm>
            <a:off x="1162396" y="1524055"/>
            <a:ext cx="7696200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Indirect operands are ideal for traversing an array. Note that the register in brackets must be incremented by a value that matches the array type.</a:t>
            </a:r>
          </a:p>
        </p:txBody>
      </p:sp>
    </p:spTree>
    <p:extLst>
      <p:ext uri="{BB962C8B-B14F-4D97-AF65-F5344CB8AC3E}">
        <p14:creationId xmlns:p14="http://schemas.microsoft.com/office/powerpoint/2010/main" val="252676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dirty="0" smtClean="0"/>
              <a:t> </a:t>
            </a:r>
            <a:endParaRPr lang="en-US" altLang="en-US" sz="1000" dirty="0"/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082A3AE-0378-4B2E-B3D2-8915E305811F}" type="slidenum">
              <a:rPr lang="en-US" altLang="en-US" sz="16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60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LEA Instruction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4084" y="2084832"/>
            <a:ext cx="7772400" cy="2438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LEA instruction returns offsets of both direct and</a:t>
            </a:r>
            <a:r>
              <a:rPr lang="en-US" altLang="en-US" dirty="0" smtClean="0">
                <a:solidFill>
                  <a:schemeClr val="tx2"/>
                </a:solidFill>
              </a:rPr>
              <a:t> </a:t>
            </a:r>
            <a:r>
              <a:rPr lang="en-US" altLang="en-US" dirty="0" smtClean="0"/>
              <a:t>indirect operands. </a:t>
            </a:r>
          </a:p>
          <a:p>
            <a:pPr lvl="1" eaLnBrk="1" hangingPunct="1"/>
            <a:r>
              <a:rPr lang="en-US" altLang="en-US" dirty="0" smtClean="0"/>
              <a:t>OFFSET operator can only return constant offsets.</a:t>
            </a:r>
          </a:p>
          <a:p>
            <a:pPr eaLnBrk="1" hangingPunct="1"/>
            <a:r>
              <a:rPr lang="en-US" altLang="en-US" dirty="0" smtClean="0"/>
              <a:t>LEA is required when obtaining the offset of a stack parameter or local variable. For example: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1535084" y="4370832"/>
            <a:ext cx="71628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00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0038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00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41100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41100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00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00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00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00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CopyString PROC,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count:DWORD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LOCAL temp[20]:BYTE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mov edi,OFFSET count	; invalid operand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mov esi,OFFSET temp	; invalid operand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lea edi,count	; ok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lea esi,temp	; ok</a:t>
            </a:r>
          </a:p>
        </p:txBody>
      </p:sp>
    </p:spTree>
    <p:extLst>
      <p:ext uri="{BB962C8B-B14F-4D97-AF65-F5344CB8AC3E}">
        <p14:creationId xmlns:p14="http://schemas.microsoft.com/office/powerpoint/2010/main" val="314647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dirty="0" smtClean="0"/>
              <a:t> </a:t>
            </a:r>
            <a:endParaRPr lang="en-US" altLang="en-US" sz="1000" dirty="0"/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DEF3608-D08C-4AEF-9F1E-3BA931124235}" type="slidenum">
              <a:rPr lang="en-US" altLang="en-US" sz="16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61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Creating Local Variables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4128" y="2051104"/>
            <a:ext cx="7772400" cy="2133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To explicitly create local variables, subtract their total size from ESP.</a:t>
            </a:r>
          </a:p>
          <a:p>
            <a:pPr eaLnBrk="1" hangingPunct="1"/>
            <a:r>
              <a:rPr lang="en-US" altLang="en-US" dirty="0" smtClean="0"/>
              <a:t>The following example creates and initializes two 32-bit local variables (we'll call them </a:t>
            </a:r>
            <a:r>
              <a:rPr lang="en-US" altLang="en-US" dirty="0" err="1" smtClean="0">
                <a:solidFill>
                  <a:schemeClr val="tx2"/>
                </a:solidFill>
              </a:rPr>
              <a:t>locA</a:t>
            </a:r>
            <a:r>
              <a:rPr lang="en-US" altLang="en-US" dirty="0" smtClean="0"/>
              <a:t> and </a:t>
            </a:r>
            <a:r>
              <a:rPr lang="en-US" altLang="en-US" dirty="0" err="1" smtClean="0">
                <a:solidFill>
                  <a:schemeClr val="tx2"/>
                </a:solidFill>
              </a:rPr>
              <a:t>locB</a:t>
            </a:r>
            <a:r>
              <a:rPr lang="en-US" altLang="en-US" dirty="0" smtClean="0"/>
              <a:t>):</a:t>
            </a:r>
          </a:p>
        </p:txBody>
      </p:sp>
      <p:sp>
        <p:nvSpPr>
          <p:cNvPr id="45062" name="Text Box 4"/>
          <p:cNvSpPr txBox="1">
            <a:spLocks noChangeArrowheads="1"/>
          </p:cNvSpPr>
          <p:nvPr/>
        </p:nvSpPr>
        <p:spPr bwMode="auto">
          <a:xfrm>
            <a:off x="1862328" y="3956104"/>
            <a:ext cx="58674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5148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51485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5148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45148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45148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5148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5148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5148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5148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MySub PROC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push ebp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mov  ebp,esp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sub  esp,8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mov  [ebp-4],123456h	; locA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mov  [ebp-8],0	; locB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.</a:t>
            </a:r>
          </a:p>
        </p:txBody>
      </p:sp>
    </p:spTree>
    <p:extLst>
      <p:ext uri="{BB962C8B-B14F-4D97-AF65-F5344CB8AC3E}">
        <p14:creationId xmlns:p14="http://schemas.microsoft.com/office/powerpoint/2010/main" val="1831139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dirty="0" smtClean="0"/>
              <a:t> </a:t>
            </a:r>
            <a:endParaRPr lang="en-US" altLang="en-US" sz="1000" dirty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614ADE4-E415-49DE-A317-3D4845B1B1E8}" type="slidenum">
              <a:rPr lang="en-US" altLang="en-US" sz="16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Indexed Operands</a:t>
            </a:r>
          </a:p>
        </p:txBody>
      </p:sp>
      <p:sp>
        <p:nvSpPr>
          <p:cNvPr id="17413" name="Text Box 3"/>
          <p:cNvSpPr txBox="1">
            <a:spLocks noChangeArrowheads="1"/>
          </p:cNvSpPr>
          <p:nvPr/>
        </p:nvSpPr>
        <p:spPr bwMode="auto">
          <a:xfrm>
            <a:off x="1024128" y="3079866"/>
            <a:ext cx="769620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22860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arrayW WORD 1000h,2000h,3000h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mov esi,0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mov ax,</a:t>
            </a: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[arrayW + esi]</a:t>
            </a:r>
            <a:r>
              <a:rPr lang="en-US" altLang="en-US" sz="1800" b="1">
                <a:latin typeface="Courier New" panose="02070309020205020404" pitchFamily="49" charset="0"/>
              </a:rPr>
              <a:t> 		; AX = 1000h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mov ax,arrayW[esi]		; alternate format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add esi,2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add ax,</a:t>
            </a: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[arrayW + esi]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etc.</a:t>
            </a:r>
          </a:p>
        </p:txBody>
      </p:sp>
      <p:sp>
        <p:nvSpPr>
          <p:cNvPr id="17414" name="Text Box 4"/>
          <p:cNvSpPr txBox="1">
            <a:spLocks noChangeArrowheads="1"/>
          </p:cNvSpPr>
          <p:nvPr/>
        </p:nvSpPr>
        <p:spPr bwMode="auto">
          <a:xfrm>
            <a:off x="1024128" y="1632067"/>
            <a:ext cx="769620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An indexed operand adds a constant to a register to generate an effective address. There are two notational forms: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	</a:t>
            </a:r>
            <a:r>
              <a:rPr lang="en-US" altLang="en-US" sz="1800" b="1">
                <a:latin typeface="Courier New" panose="02070309020205020404" pitchFamily="49" charset="0"/>
              </a:rPr>
              <a:t>[</a:t>
            </a:r>
            <a:r>
              <a:rPr lang="en-US" altLang="en-US" sz="1800" b="1" i="1">
                <a:latin typeface="Courier New" panose="02070309020205020404" pitchFamily="49" charset="0"/>
              </a:rPr>
              <a:t>label</a:t>
            </a:r>
            <a:r>
              <a:rPr lang="en-US" altLang="en-US" sz="1800" b="1">
                <a:latin typeface="Courier New" panose="02070309020205020404" pitchFamily="49" charset="0"/>
              </a:rPr>
              <a:t> + </a:t>
            </a:r>
            <a:r>
              <a:rPr lang="en-US" altLang="en-US" sz="1800" b="1" i="1">
                <a:latin typeface="Courier New" panose="02070309020205020404" pitchFamily="49" charset="0"/>
              </a:rPr>
              <a:t>reg</a:t>
            </a:r>
            <a:r>
              <a:rPr lang="en-US" altLang="en-US" sz="1800" b="1">
                <a:latin typeface="Courier New" panose="02070309020205020404" pitchFamily="49" charset="0"/>
              </a:rPr>
              <a:t>]			</a:t>
            </a:r>
            <a:r>
              <a:rPr lang="en-US" altLang="en-US" sz="1800" b="1" i="1">
                <a:latin typeface="Courier New" panose="02070309020205020404" pitchFamily="49" charset="0"/>
              </a:rPr>
              <a:t>label</a:t>
            </a:r>
            <a:r>
              <a:rPr lang="en-US" altLang="en-US" sz="1800" b="1">
                <a:latin typeface="Courier New" panose="02070309020205020404" pitchFamily="49" charset="0"/>
              </a:rPr>
              <a:t>[</a:t>
            </a:r>
            <a:r>
              <a:rPr lang="en-US" altLang="en-US" sz="1800" b="1" i="1">
                <a:latin typeface="Courier New" panose="02070309020205020404" pitchFamily="49" charset="0"/>
              </a:rPr>
              <a:t>reg</a:t>
            </a:r>
            <a:r>
              <a:rPr lang="en-US" altLang="en-US" sz="1800" b="1">
                <a:latin typeface="Courier New" panose="02070309020205020404" pitchFamily="49" charset="0"/>
              </a:rPr>
              <a:t>]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1135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dirty="0" smtClean="0"/>
              <a:t> </a:t>
            </a:r>
            <a:endParaRPr lang="en-US" altLang="en-US" sz="1000" dirty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8FDAB57-06ED-4348-8B73-F1653F285538}" type="slidenum">
              <a:rPr lang="en-US" altLang="en-US" sz="16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Index </a:t>
            </a:r>
            <a:r>
              <a:rPr lang="en-US" dirty="0" smtClean="0"/>
              <a:t>Scaling</a:t>
            </a:r>
            <a:endParaRPr lang="en-US" dirty="0" smtClean="0"/>
          </a:p>
        </p:txBody>
      </p:sp>
      <p:sp>
        <p:nvSpPr>
          <p:cNvPr id="18437" name="Text Box 3"/>
          <p:cNvSpPr txBox="1">
            <a:spLocks noChangeArrowheads="1"/>
          </p:cNvSpPr>
          <p:nvPr/>
        </p:nvSpPr>
        <p:spPr bwMode="auto">
          <a:xfrm>
            <a:off x="1889760" y="3007822"/>
            <a:ext cx="6705600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22860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arrayB BYTE  0,1,2,3,4,5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arrayW WORD  0,1,2,3,4,5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arrayD DWORD 0,1,2,3,4,5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mov esi,4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mov al,arrayB[esi*TYPE arrayB]		; 04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mov bx,arrayW[esi*TYPE arrayW]		; 0004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mov edx,arrayD[esi*TYPE arrayD]	; 00000004</a:t>
            </a:r>
          </a:p>
        </p:txBody>
      </p:sp>
      <p:sp>
        <p:nvSpPr>
          <p:cNvPr id="18438" name="Text Box 4"/>
          <p:cNvSpPr txBox="1">
            <a:spLocks noChangeArrowheads="1"/>
          </p:cNvSpPr>
          <p:nvPr/>
        </p:nvSpPr>
        <p:spPr bwMode="auto">
          <a:xfrm>
            <a:off x="1203960" y="1712423"/>
            <a:ext cx="7696200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You can scale an indirect or indexed operand to the offset of an array element. This is done by multiplying the index by the array's TYPE: </a:t>
            </a:r>
          </a:p>
        </p:txBody>
      </p:sp>
    </p:spTree>
    <p:extLst>
      <p:ext uri="{BB962C8B-B14F-4D97-AF65-F5344CB8AC3E}">
        <p14:creationId xmlns:p14="http://schemas.microsoft.com/office/powerpoint/2010/main" val="789513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dirty="0" smtClean="0"/>
              <a:t> </a:t>
            </a:r>
            <a:endParaRPr lang="en-US" altLang="en-US" sz="1000" dirty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2CD9AB8-DB23-47E7-94DA-FAC662F094DF}" type="slidenum">
              <a:rPr lang="en-US" altLang="en-US" sz="16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Pointers</a:t>
            </a:r>
          </a:p>
        </p:txBody>
      </p:sp>
      <p:sp>
        <p:nvSpPr>
          <p:cNvPr id="19461" name="Text Box 3"/>
          <p:cNvSpPr txBox="1">
            <a:spLocks noChangeArrowheads="1"/>
          </p:cNvSpPr>
          <p:nvPr/>
        </p:nvSpPr>
        <p:spPr bwMode="auto">
          <a:xfrm>
            <a:off x="2065713" y="2856807"/>
            <a:ext cx="63246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22860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arrayW WORD 1000h,2000h,3000h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ptrW DWORD arrayW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mov esi,ptrW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mov ax,[esi]	; AX = 1000h</a:t>
            </a:r>
          </a:p>
        </p:txBody>
      </p:sp>
      <p:sp>
        <p:nvSpPr>
          <p:cNvPr id="19462" name="Text Box 4"/>
          <p:cNvSpPr txBox="1">
            <a:spLocks noChangeArrowheads="1"/>
          </p:cNvSpPr>
          <p:nvPr/>
        </p:nvSpPr>
        <p:spPr bwMode="auto">
          <a:xfrm>
            <a:off x="1303713" y="1790007"/>
            <a:ext cx="7696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 dirty="0"/>
              <a:t>You can declare a </a:t>
            </a:r>
            <a:r>
              <a:rPr lang="en-US" altLang="en-US" sz="2100" dirty="0">
                <a:solidFill>
                  <a:schemeClr val="tx2"/>
                </a:solidFill>
              </a:rPr>
              <a:t>pointer variable</a:t>
            </a:r>
            <a:r>
              <a:rPr lang="en-US" altLang="en-US" sz="2100" dirty="0"/>
              <a:t> that contains the offset of another variable.</a:t>
            </a:r>
          </a:p>
        </p:txBody>
      </p:sp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2065713" y="5142807"/>
            <a:ext cx="63246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22860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Alternate format: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ptrW DWORD OFFSET arrayW</a:t>
            </a:r>
          </a:p>
        </p:txBody>
      </p:sp>
    </p:spTree>
    <p:extLst>
      <p:ext uri="{BB962C8B-B14F-4D97-AF65-F5344CB8AC3E}">
        <p14:creationId xmlns:p14="http://schemas.microsoft.com/office/powerpoint/2010/main" val="168290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3" grpId="0" animBg="1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</TotalTime>
  <Words>2285</Words>
  <Application>Microsoft Office PowerPoint</Application>
  <PresentationFormat>Widescreen</PresentationFormat>
  <Paragraphs>687</Paragraphs>
  <Slides>61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0" baseType="lpstr">
      <vt:lpstr>Arial</vt:lpstr>
      <vt:lpstr>Calibri</vt:lpstr>
      <vt:lpstr>Courier New</vt:lpstr>
      <vt:lpstr>Times New Roman</vt:lpstr>
      <vt:lpstr>Tw Cen MT</vt:lpstr>
      <vt:lpstr>Tw Cen MT Condensed</vt:lpstr>
      <vt:lpstr>Wingdings 3</vt:lpstr>
      <vt:lpstr>Integral</vt:lpstr>
      <vt:lpstr>Microsoft Visio Drawing</vt:lpstr>
      <vt:lpstr>Structures &amp; Advanced procedures</vt:lpstr>
      <vt:lpstr>Addressing</vt:lpstr>
      <vt:lpstr>Indirect Addressing</vt:lpstr>
      <vt:lpstr>Indirect Operands (1 of 2)</vt:lpstr>
      <vt:lpstr>Indirect Operands (2 of 2)</vt:lpstr>
      <vt:lpstr>Array Sum Example</vt:lpstr>
      <vt:lpstr>Indexed Operands</vt:lpstr>
      <vt:lpstr>Index Scaling</vt:lpstr>
      <vt:lpstr>Pointers</vt:lpstr>
      <vt:lpstr>Structures</vt:lpstr>
      <vt:lpstr>Structures - Overview</vt:lpstr>
      <vt:lpstr>Structure</vt:lpstr>
      <vt:lpstr>Using a Structure</vt:lpstr>
      <vt:lpstr>Structure Definition Syntax</vt:lpstr>
      <vt:lpstr>COORD Structure</vt:lpstr>
      <vt:lpstr>Employee Structure</vt:lpstr>
      <vt:lpstr>Declaring Structure Variables</vt:lpstr>
      <vt:lpstr>Initializing Array Fields</vt:lpstr>
      <vt:lpstr>Array of Structures</vt:lpstr>
      <vt:lpstr>Referencing Structure Variables</vt:lpstr>
      <vt:lpstr>. . . continued</vt:lpstr>
      <vt:lpstr>Looping Through an Array of Points</vt:lpstr>
      <vt:lpstr>Nested Structures (1 of 2)</vt:lpstr>
      <vt:lpstr>Nested Structures (2 of 2)</vt:lpstr>
      <vt:lpstr>Advanvced procedures</vt:lpstr>
      <vt:lpstr>Section Overview</vt:lpstr>
      <vt:lpstr>Local Directive</vt:lpstr>
      <vt:lpstr>Local Variables</vt:lpstr>
      <vt:lpstr>MASM-Generated Code  (1 of 2)</vt:lpstr>
      <vt:lpstr>MASM-Generated Code  (2 of 2)</vt:lpstr>
      <vt:lpstr>Stack Parameters</vt:lpstr>
      <vt:lpstr>Register vs. Stack Parameters</vt:lpstr>
      <vt:lpstr>INVOKE Directive</vt:lpstr>
      <vt:lpstr>INVOKE Examples</vt:lpstr>
      <vt:lpstr>ADDR Operator</vt:lpstr>
      <vt:lpstr>PROC Directive  (1 of 2)</vt:lpstr>
      <vt:lpstr>PROC Directive  (2 of 2)</vt:lpstr>
      <vt:lpstr>AddTwo Procedure  (1 of 2)</vt:lpstr>
      <vt:lpstr>PROC Examples  (2 of 3)</vt:lpstr>
      <vt:lpstr>PROC Examples  (3 of 3)</vt:lpstr>
      <vt:lpstr>RET Instruction</vt:lpstr>
      <vt:lpstr>PROTO Directive</vt:lpstr>
      <vt:lpstr>PROTO Directive</vt:lpstr>
      <vt:lpstr>PROTO Example</vt:lpstr>
      <vt:lpstr>Passing by Value</vt:lpstr>
      <vt:lpstr>Passing by Reference</vt:lpstr>
      <vt:lpstr>Parameter Classifications</vt:lpstr>
      <vt:lpstr>Example: Exchanging Two Integers</vt:lpstr>
      <vt:lpstr>Trouble-Shooting Tips</vt:lpstr>
      <vt:lpstr>Stack Frames</vt:lpstr>
      <vt:lpstr>Stack Frame</vt:lpstr>
      <vt:lpstr>Language Specifiers</vt:lpstr>
      <vt:lpstr>Explicit Access to Stack Parameters</vt:lpstr>
      <vt:lpstr>Stack Frame Example  (1 of 2)</vt:lpstr>
      <vt:lpstr>AddTwo Procedure  (1 of 3)</vt:lpstr>
      <vt:lpstr>AddTwo Procedure  (2 of 3)</vt:lpstr>
      <vt:lpstr>AddSub Procedure  (3 of 3)</vt:lpstr>
      <vt:lpstr>Passing Arguments by Reference  (1 of 2)</vt:lpstr>
      <vt:lpstr>Passing Arguments by Reference  (2 of 2)</vt:lpstr>
      <vt:lpstr>LEA Instruction</vt:lpstr>
      <vt:lpstr>Creating Local Variables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Shannon Alfaro</dc:creator>
  <cp:lastModifiedBy>Shannon Alfaro</cp:lastModifiedBy>
  <cp:revision>2</cp:revision>
  <dcterms:created xsi:type="dcterms:W3CDTF">2015-11-23T20:14:01Z</dcterms:created>
  <dcterms:modified xsi:type="dcterms:W3CDTF">2015-11-23T20:31:37Z</dcterms:modified>
</cp:coreProperties>
</file>