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34"/>
  </p:notesMasterIdLst>
  <p:sldIdLst>
    <p:sldId id="286" r:id="rId5"/>
    <p:sldId id="287" r:id="rId6"/>
    <p:sldId id="288" r:id="rId7"/>
    <p:sldId id="289" r:id="rId8"/>
    <p:sldId id="256" r:id="rId9"/>
    <p:sldId id="259" r:id="rId10"/>
    <p:sldId id="293" r:id="rId11"/>
    <p:sldId id="280" r:id="rId12"/>
    <p:sldId id="292" r:id="rId13"/>
    <p:sldId id="264" r:id="rId14"/>
    <p:sldId id="279" r:id="rId15"/>
    <p:sldId id="265" r:id="rId16"/>
    <p:sldId id="266" r:id="rId17"/>
    <p:sldId id="267" r:id="rId18"/>
    <p:sldId id="268" r:id="rId19"/>
    <p:sldId id="281" r:id="rId20"/>
    <p:sldId id="269" r:id="rId21"/>
    <p:sldId id="282" r:id="rId22"/>
    <p:sldId id="283" r:id="rId23"/>
    <p:sldId id="270" r:id="rId24"/>
    <p:sldId id="271" r:id="rId25"/>
    <p:sldId id="272" r:id="rId26"/>
    <p:sldId id="284" r:id="rId27"/>
    <p:sldId id="285" r:id="rId28"/>
    <p:sldId id="273" r:id="rId29"/>
    <p:sldId id="274" r:id="rId30"/>
    <p:sldId id="275" r:id="rId31"/>
    <p:sldId id="290" r:id="rId32"/>
    <p:sldId id="291" r:id="rId3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77136" autoAdjust="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C6D3DD33-1C77-4963-91F2-833B8478F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DD33-1C77-4963-91F2-833B8478F4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6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6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Show</a:t>
            </a:r>
            <a:r>
              <a:rPr lang="en-US" baseline="0" smtClean="0"/>
              <a:t> normal fields: {fieldName: 1} or {fieldName: true}</a:t>
            </a:r>
          </a:p>
          <a:p>
            <a:r>
              <a:rPr lang="en-US" baseline="0" smtClean="0"/>
              <a:t>Hide _id: {_id: 0} or {_id: false}</a:t>
            </a:r>
          </a:p>
          <a:p>
            <a:r>
              <a:rPr lang="en-US" baseline="0" smtClean="0"/>
              <a:t>Add  change name: {newName: “$oldName”} </a:t>
            </a:r>
          </a:p>
          <a:p>
            <a:r>
              <a:rPr lang="en-US" baseline="0" smtClean="0"/>
              <a:t>Add  new field {newField: Expression}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6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85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0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44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46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83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output documents contain an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_id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field which contains the distinct group by key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output documents can also contain computed fields that hold the values of some accumulator expression grouped by the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$group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‘s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_id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field.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$group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does 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order its output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6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output documents contain an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_id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field which contains the distinct group by key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output documents can also contain computed fields that hold the values of some accumulator expression grouped by the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$group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‘s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_id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field.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$group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does 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order its output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70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19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4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22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Realm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is not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on top of SQLite. Instead it uses its own persistence engine, built for simplicity (&amp; speed).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49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76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86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02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74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38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10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09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16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29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3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861D7-B888-4E58-9449-0462FF56318C}" type="slidenum">
              <a:rPr lang="en-US"/>
              <a:pPr/>
              <a:t>5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03004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67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89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9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7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64148E-0E63-42EB-BE18-2F6E6BBA5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D3BF0-99ED-4177-9A49-E99EA1D2C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2F9A9-E0F8-4D1E-B6DF-36DE2EFF4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15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10D7FE-15A0-490D-957C-537ED04DB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7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5AE15-FA3C-4B48-B58A-B66292DF1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90CA-D5D8-4D58-A3CB-7C2599422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0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D455-FD93-4C4D-BE1C-F541C8EAE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2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2DDAB-2A89-4C10-890B-91AE9F344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2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75DFD-1CEE-466C-8186-A858E7059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08515-2FBF-4029-9F32-55248CCAD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9BB04-D831-494D-9EC6-12182BA79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0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03B1F-D7BD-4F3F-86C6-061E6B7D0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AA4FAC1-E5EA-4F37-AC9C-EC20A35775C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Previous lessons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update(), remove(), drop()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64148E-0E63-42EB-BE18-2F6E6BBA5E1C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1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Stages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z="2800" b="1" dirty="0" smtClean="0"/>
              <a:t>$project</a:t>
            </a:r>
            <a:r>
              <a:rPr lang="en-US" sz="2800" dirty="0" smtClean="0"/>
              <a:t>: add new fields or remove existing fields or rename fields</a:t>
            </a:r>
          </a:p>
          <a:p>
            <a:r>
              <a:rPr lang="en-US" sz="2800" b="1" dirty="0" smtClean="0"/>
              <a:t>$match</a:t>
            </a:r>
            <a:r>
              <a:rPr lang="en-US" sz="2800" dirty="0" smtClean="0"/>
              <a:t>: filter documents</a:t>
            </a:r>
          </a:p>
          <a:p>
            <a:r>
              <a:rPr lang="en-US" sz="2800" b="1" dirty="0" smtClean="0"/>
              <a:t>$limit</a:t>
            </a:r>
            <a:r>
              <a:rPr lang="en-US" sz="2800" dirty="0" smtClean="0"/>
              <a:t>: pass n documents to the next operator</a:t>
            </a:r>
          </a:p>
          <a:p>
            <a:r>
              <a:rPr lang="en-US" sz="2800" b="1" dirty="0" smtClean="0"/>
              <a:t>$skip</a:t>
            </a:r>
            <a:r>
              <a:rPr lang="en-US" sz="2800" dirty="0" smtClean="0"/>
              <a:t>: skip n documents</a:t>
            </a:r>
          </a:p>
          <a:p>
            <a:r>
              <a:rPr lang="en-US" sz="2800" b="1" dirty="0" smtClean="0"/>
              <a:t>$unwind</a:t>
            </a:r>
            <a:r>
              <a:rPr lang="en-US" sz="2800" dirty="0" smtClean="0"/>
              <a:t>: flatten the array’s elements</a:t>
            </a:r>
          </a:p>
          <a:p>
            <a:r>
              <a:rPr lang="en-US" sz="2800" b="1" dirty="0" smtClean="0"/>
              <a:t>$group</a:t>
            </a:r>
            <a:r>
              <a:rPr lang="en-US" sz="2800" dirty="0" smtClean="0"/>
              <a:t>: group documents and do some calculation to each group</a:t>
            </a:r>
          </a:p>
          <a:p>
            <a:r>
              <a:rPr lang="en-US" sz="2800" b="1" dirty="0" smtClean="0"/>
              <a:t>$sample</a:t>
            </a:r>
            <a:r>
              <a:rPr lang="en-US" sz="2800" dirty="0" smtClean="0"/>
              <a:t>: randomly get </a:t>
            </a:r>
            <a:r>
              <a:rPr lang="en-US" sz="2800" i="1" dirty="0" smtClean="0"/>
              <a:t>n</a:t>
            </a:r>
            <a:r>
              <a:rPr lang="en-US" sz="2800" dirty="0" smtClean="0"/>
              <a:t> documents</a:t>
            </a:r>
          </a:p>
          <a:p>
            <a:r>
              <a:rPr lang="en-US" sz="2800" b="1" dirty="0" smtClean="0"/>
              <a:t>$out</a:t>
            </a:r>
            <a:r>
              <a:rPr lang="en-US" sz="2800" dirty="0" smtClean="0"/>
              <a:t>: output final results to a collection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1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$project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Passes along the documents with only the specified fields to the next stage in the pipeline. The specified fields can be existing fields from the input documents or newly computed </a:t>
            </a:r>
            <a:r>
              <a:rPr lang="en-US" smtClean="0"/>
              <a:t>fields</a:t>
            </a:r>
          </a:p>
          <a:p>
            <a:r>
              <a:rPr lang="en-US" smtClean="0"/>
              <a:t>Stage syntax:</a:t>
            </a:r>
          </a:p>
          <a:p>
            <a:pPr marL="0" indent="0">
              <a:buNone/>
            </a:pPr>
            <a:r>
              <a:rPr lang="en-US" sz="2400" smtClean="0"/>
              <a:t>	{ </a:t>
            </a:r>
            <a:r>
              <a:rPr lang="en-US" sz="2400"/>
              <a:t>$project: { &lt;specifications&gt; } </a:t>
            </a:r>
            <a:r>
              <a:rPr lang="en-US" sz="2400" smtClean="0"/>
              <a:t>}</a:t>
            </a:r>
          </a:p>
          <a:p>
            <a:pPr marL="0" indent="0">
              <a:buNone/>
            </a:pPr>
            <a:r>
              <a:rPr lang="en-US" sz="2400"/>
              <a:t>Eg: { $project: </a:t>
            </a:r>
            <a:r>
              <a:rPr lang="en-US" sz="2400" smtClean="0"/>
              <a:t>{name: 1, age: 0 </a:t>
            </a:r>
            <a:r>
              <a:rPr lang="en-US" sz="2400"/>
              <a:t>} </a:t>
            </a:r>
            <a:r>
              <a:rPr lang="en-US" sz="2400" smtClean="0"/>
              <a:t>}</a:t>
            </a:r>
          </a:p>
          <a:p>
            <a:pPr marL="0" indent="0">
              <a:buNone/>
            </a:pPr>
            <a:r>
              <a:rPr lang="en-US" sz="2400"/>
              <a:t>{ $project: </a:t>
            </a:r>
            <a:r>
              <a:rPr lang="en-US" sz="2400" smtClean="0"/>
              <a:t>{tuoi: “$age”} }</a:t>
            </a:r>
            <a:endParaRPr lang="en-US" sz="240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2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$match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Filters the documents to pass only the documents that match the specified condition(s) to the next pipeline stage</a:t>
            </a:r>
            <a:r>
              <a:rPr lang="en-US" smtClean="0"/>
              <a:t>.</a:t>
            </a:r>
          </a:p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800" smtClean="0"/>
              <a:t>$match: {&lt;Query&gt;} </a:t>
            </a:r>
          </a:p>
          <a:p>
            <a:pPr marL="0" indent="0">
              <a:buNone/>
            </a:pPr>
            <a:r>
              <a:rPr lang="en-US" sz="2800" smtClean="0"/>
              <a:t>The query is like in the find() method, except </a:t>
            </a:r>
            <a:r>
              <a:rPr lang="en-US" sz="2800" b="1" i="1" smtClean="0"/>
              <a:t>$where</a:t>
            </a:r>
            <a:r>
              <a:rPr lang="en-US" sz="2800" b="1" smtClean="0"/>
              <a:t> </a:t>
            </a:r>
            <a:r>
              <a:rPr lang="en-US" sz="2800" smtClean="0"/>
              <a:t>operator</a:t>
            </a:r>
          </a:p>
          <a:p>
            <a:r>
              <a:rPr lang="en-US" sz="3200" smtClean="0"/>
              <a:t>If $match is the very first stage, it could take advantage of indexes, and it can use $text op for searching text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0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$limit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Limits the number of documents passed to the next stage in the </a:t>
            </a:r>
            <a:r>
              <a:rPr lang="en-US" smtClean="0"/>
              <a:t>pipeline</a:t>
            </a:r>
          </a:p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800"/>
              <a:t>{ $limit: &lt;positive integer&gt; </a:t>
            </a:r>
            <a:r>
              <a:rPr lang="en-US" sz="2800" smtClean="0"/>
              <a:t>}</a:t>
            </a:r>
          </a:p>
          <a:p>
            <a:pPr marL="0" indent="0">
              <a:buNone/>
            </a:pPr>
            <a:r>
              <a:rPr lang="en-US" sz="2800" smtClean="0"/>
              <a:t>Eg: {$limit: 10}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2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$skip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Skips over the specified number of documents that pass into the stage and passes the remaining documents to the next stage in the </a:t>
            </a:r>
            <a:r>
              <a:rPr lang="en-US" smtClean="0"/>
              <a:t>pipeline</a:t>
            </a:r>
          </a:p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800"/>
              <a:t>{ $skip: &lt;positive integer&gt; }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5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$unwind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r>
              <a:rPr lang="en-US"/>
              <a:t>Deconstructs an array field from the input documents to output a document for </a:t>
            </a:r>
            <a:r>
              <a:rPr lang="en-US" i="1"/>
              <a:t>each</a:t>
            </a:r>
            <a:r>
              <a:rPr lang="en-US"/>
              <a:t> element. Each output document is the input document with the value of the array field replaced by the </a:t>
            </a:r>
            <a:r>
              <a:rPr lang="en-US" smtClean="0"/>
              <a:t>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$unwind (contd)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9263"/>
            <a:ext cx="8534400" cy="4757737"/>
          </a:xfrm>
        </p:spPr>
        <p:txBody>
          <a:bodyPr/>
          <a:lstStyle/>
          <a:p>
            <a:r>
              <a:rPr lang="en-US" sz="2400" smtClean="0"/>
              <a:t>Form:</a:t>
            </a:r>
          </a:p>
          <a:p>
            <a:pPr marL="0" indent="0">
              <a:buNone/>
            </a:pPr>
            <a:r>
              <a:rPr lang="en-US" sz="1800"/>
              <a:t>{ </a:t>
            </a:r>
            <a:endParaRPr lang="en-US" sz="1800" smtClean="0"/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$</a:t>
            </a:r>
            <a:r>
              <a:rPr lang="en-US" sz="1800"/>
              <a:t>unwind: { </a:t>
            </a:r>
            <a:endParaRPr lang="en-US" sz="1800" smtClean="0"/>
          </a:p>
          <a:p>
            <a:pPr marL="349250" lvl="1" indent="0">
              <a:buNone/>
            </a:pPr>
            <a:r>
              <a:rPr lang="en-US" sz="1600" smtClean="0"/>
              <a:t>		path</a:t>
            </a:r>
            <a:r>
              <a:rPr lang="en-US" sz="1600"/>
              <a:t>: &lt;</a:t>
            </a:r>
            <a:r>
              <a:rPr lang="en-US" sz="1600" smtClean="0"/>
              <a:t>field_path</a:t>
            </a:r>
            <a:r>
              <a:rPr lang="en-US" sz="1600"/>
              <a:t>&gt;, </a:t>
            </a:r>
            <a:endParaRPr lang="en-US" sz="1600" smtClean="0"/>
          </a:p>
          <a:p>
            <a:pPr marL="349250" lvl="1" indent="0">
              <a:buNone/>
            </a:pPr>
            <a:r>
              <a:rPr lang="en-US" sz="1600" smtClean="0"/>
              <a:t>		includeArrayIndex</a:t>
            </a:r>
            <a:r>
              <a:rPr lang="en-US" sz="1600"/>
              <a:t>: &lt;string&gt;, </a:t>
            </a:r>
            <a:endParaRPr lang="en-US" sz="1600" smtClean="0"/>
          </a:p>
          <a:p>
            <a:pPr marL="349250" lvl="1" indent="0">
              <a:buNone/>
            </a:pPr>
            <a:r>
              <a:rPr lang="en-US" sz="1600" smtClean="0"/>
              <a:t>		preserveNullAndEmptyArrays</a:t>
            </a:r>
            <a:r>
              <a:rPr lang="en-US" sz="1600"/>
              <a:t>: &lt;</a:t>
            </a:r>
            <a:r>
              <a:rPr lang="en-US" sz="1600" b="1"/>
              <a:t>boolean</a:t>
            </a:r>
            <a:r>
              <a:rPr lang="en-US" sz="1600"/>
              <a:t>&gt; </a:t>
            </a:r>
            <a:endParaRPr lang="en-US" sz="1600" smtClean="0"/>
          </a:p>
          <a:p>
            <a:pPr marL="0" indent="0">
              <a:buNone/>
            </a:pPr>
            <a:r>
              <a:rPr lang="en-US" sz="1800" smtClean="0"/>
              <a:t>	}</a:t>
            </a:r>
          </a:p>
          <a:p>
            <a:pPr marL="0" indent="0">
              <a:buNone/>
            </a:pPr>
            <a:r>
              <a:rPr lang="en-US" sz="1800" smtClean="0"/>
              <a:t>}</a:t>
            </a:r>
            <a:endParaRPr lang="en-US" sz="2400"/>
          </a:p>
          <a:p>
            <a:r>
              <a:rPr lang="en-US" sz="2400" smtClean="0"/>
              <a:t>path: path to array field</a:t>
            </a:r>
          </a:p>
          <a:p>
            <a:r>
              <a:rPr lang="en-US" sz="2400" smtClean="0"/>
              <a:t>includeArrayIndex: optional, name of the field which will hold value of current index in array</a:t>
            </a:r>
          </a:p>
          <a:p>
            <a:r>
              <a:rPr lang="en-US" sz="2400" smtClean="0"/>
              <a:t>preserveNullAndEmptyArrays: if</a:t>
            </a:r>
            <a:r>
              <a:rPr lang="en-US" sz="2400" b="1" smtClean="0"/>
              <a:t> true</a:t>
            </a:r>
            <a:r>
              <a:rPr lang="en-US" sz="2400" smtClean="0"/>
              <a:t>, in case that </a:t>
            </a:r>
            <a:r>
              <a:rPr lang="en-US" sz="2400" i="1" smtClean="0"/>
              <a:t>path</a:t>
            </a:r>
            <a:r>
              <a:rPr lang="en-US" sz="2400" smtClean="0"/>
              <a:t> is null or missing or point to an empty array, $unwind will output the document itself. If </a:t>
            </a:r>
            <a:r>
              <a:rPr lang="en-US" sz="2400" b="1" smtClean="0"/>
              <a:t>false</a:t>
            </a:r>
            <a:r>
              <a:rPr lang="en-US" sz="2400" smtClean="0"/>
              <a:t>, no document 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$group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Groups documents by some specified expression and outputs to the next stage a document for each distinct grouping. </a:t>
            </a:r>
            <a:endParaRPr lang="en-US" smtClean="0"/>
          </a:p>
          <a:p>
            <a:r>
              <a:rPr lang="en-US"/>
              <a:t>The output documents can also contain computed fields </a:t>
            </a:r>
            <a:endParaRPr lang="en-US" smtClean="0"/>
          </a:p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800"/>
              <a:t>{ $group: { _id: &lt;expression&gt;, &lt;field1&gt;: { &lt;accumulator1&gt; : &lt;expression1&gt; }, ... } }</a:t>
            </a:r>
            <a:endParaRPr 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$group (contd)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z="2800" smtClean="0"/>
              <a:t>_id could be null, then, there’s only one group (contains all documents)</a:t>
            </a:r>
          </a:p>
          <a:p>
            <a:r>
              <a:rPr lang="en-US" sz="2800" smtClean="0"/>
              <a:t>Accumulators could be one of the following: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56452"/>
              </p:ext>
            </p:extLst>
          </p:nvPr>
        </p:nvGraphicFramePr>
        <p:xfrm>
          <a:off x="762000" y="3276600"/>
          <a:ext cx="8153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867400"/>
              </a:tblGrid>
              <a:tr h="359618">
                <a:tc>
                  <a:txBody>
                    <a:bodyPr/>
                    <a:lstStyle/>
                    <a:p>
                      <a:r>
                        <a:rPr lang="en-US" sz="1800" b="1" i="0" kern="1200" smtClean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Accumulator</a:t>
                      </a:r>
                      <a:endParaRPr lang="en-US" b="1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0248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$sum</a:t>
                      </a:r>
                      <a:endParaRPr lang="en-US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sum of numerical values. Ignores non-numeric values.</a:t>
                      </a:r>
                      <a:endParaRPr lang="en-US"/>
                    </a:p>
                  </a:txBody>
                  <a:tcPr/>
                </a:tc>
              </a:tr>
              <a:tr h="502480">
                <a:tc>
                  <a:txBody>
                    <a:bodyPr/>
                    <a:lstStyle/>
                    <a:p>
                      <a:r>
                        <a:rPr lang="en-US" smtClean="0"/>
                        <a:t>$avg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average of numerical values. Ignores non-numeric values</a:t>
                      </a:r>
                      <a:endParaRPr lang="en-US"/>
                    </a:p>
                  </a:txBody>
                  <a:tcPr/>
                </a:tc>
              </a:tr>
              <a:tr h="502480">
                <a:tc>
                  <a:txBody>
                    <a:bodyPr/>
                    <a:lstStyle/>
                    <a:p>
                      <a:r>
                        <a:rPr lang="en-US" smtClean="0"/>
                        <a:t>$first/$last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Return</a:t>
                      </a:r>
                      <a:r>
                        <a:rPr lang="en-US" sz="1400" baseline="0" smtClean="0"/>
                        <a:t>s value from the first /last document for each group</a:t>
                      </a:r>
                      <a:endParaRPr lang="en-US" sz="1400"/>
                    </a:p>
                  </a:txBody>
                  <a:tcPr/>
                </a:tc>
              </a:tr>
              <a:tr h="502480">
                <a:tc>
                  <a:txBody>
                    <a:bodyPr/>
                    <a:lstStyle/>
                    <a:p>
                      <a:r>
                        <a:rPr lang="en-US" smtClean="0"/>
                        <a:t>$max/$min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Returns the highest/lowest expression value for each group.</a:t>
                      </a:r>
                      <a:endParaRPr lang="en-US"/>
                    </a:p>
                  </a:txBody>
                  <a:tcPr/>
                </a:tc>
              </a:tr>
              <a:tr h="502480">
                <a:tc>
                  <a:txBody>
                    <a:bodyPr/>
                    <a:lstStyle/>
                    <a:p>
                      <a:r>
                        <a:rPr lang="en-US" smtClean="0"/>
                        <a:t>$push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array of expression values for each group.</a:t>
                      </a:r>
                      <a:endParaRPr lang="en-US" sz="1400"/>
                    </a:p>
                  </a:txBody>
                  <a:tcPr/>
                </a:tc>
              </a:tr>
              <a:tr h="550840">
                <a:tc>
                  <a:txBody>
                    <a:bodyPr/>
                    <a:lstStyle/>
                    <a:p>
                      <a:r>
                        <a:rPr lang="en-US" smtClean="0"/>
                        <a:t>$addToSet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array of </a:t>
                      </a:r>
                      <a:r>
                        <a:rPr lang="en-US" sz="1400" b="0" i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expression values for each group. Order of the array elements is undefined.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1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$group (contd2)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z="2800" smtClean="0"/>
              <a:t>$group has a limit of 100MB of RAM. =&gt; To process large dataset, MongoDB allows write temporary files by enable </a:t>
            </a:r>
            <a:r>
              <a:rPr lang="en-US" sz="2800" b="1" smtClean="0"/>
              <a:t>allowDiskUse</a:t>
            </a:r>
            <a:endParaRPr 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update()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dirty="0"/>
              <a:t>Purpose: </a:t>
            </a:r>
            <a:r>
              <a:rPr lang="en-US" sz="3200" dirty="0"/>
              <a:t>Modifies an existing document or documents in a </a:t>
            </a:r>
            <a:r>
              <a:rPr lang="en-US" sz="3200" dirty="0" smtClean="0"/>
              <a:t>collection</a:t>
            </a: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sz="2400" dirty="0" err="1" smtClean="0"/>
              <a:t>db.collectionName.update</a:t>
            </a:r>
            <a:r>
              <a:rPr lang="en-US" sz="2400" dirty="0" smtClean="0"/>
              <a:t>(</a:t>
            </a:r>
            <a:r>
              <a:rPr lang="en-US" sz="2400" b="1" dirty="0" smtClean="0"/>
              <a:t>query</a:t>
            </a:r>
            <a:r>
              <a:rPr lang="en-US" sz="2400" b="1" dirty="0"/>
              <a:t>, update, options</a:t>
            </a:r>
            <a:r>
              <a:rPr lang="en-US" sz="2400" dirty="0"/>
              <a:t>)</a:t>
            </a:r>
            <a:endParaRPr lang="en-US" sz="2400" dirty="0" smtClean="0"/>
          </a:p>
          <a:p>
            <a:r>
              <a:rPr lang="en-US" sz="2000" i="1" dirty="0" smtClean="0"/>
              <a:t>query: a document, selection criteria for the update, like in find()</a:t>
            </a:r>
          </a:p>
          <a:p>
            <a:r>
              <a:rPr lang="en-US" sz="2000" i="1" dirty="0" smtClean="0"/>
              <a:t>update: a document, the changes being made</a:t>
            </a:r>
          </a:p>
          <a:p>
            <a:r>
              <a:rPr lang="en-US" sz="2000" i="1" dirty="0" smtClean="0"/>
              <a:t>options: a document, provide some options such as </a:t>
            </a:r>
            <a:r>
              <a:rPr lang="en-US" sz="2000" b="1" i="1" dirty="0" err="1" smtClean="0"/>
              <a:t>upsert</a:t>
            </a:r>
            <a:r>
              <a:rPr lang="en-US" sz="2000" b="1" i="1" dirty="0" smtClean="0"/>
              <a:t> </a:t>
            </a:r>
            <a:r>
              <a:rPr lang="en-US" sz="2000" i="1" dirty="0" smtClean="0"/>
              <a:t>(create new document if query returns no document), </a:t>
            </a:r>
            <a:r>
              <a:rPr lang="en-US" sz="2000" b="1" i="1" dirty="0" smtClean="0"/>
              <a:t>multi</a:t>
            </a:r>
            <a:r>
              <a:rPr lang="en-US" sz="2000" i="1" dirty="0" smtClean="0"/>
              <a:t> (if query returns multiple document, update all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6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$sample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Randomly selects the specified number of documents from its input</a:t>
            </a:r>
            <a:r>
              <a:rPr lang="en-US" smtClean="0"/>
              <a:t>.</a:t>
            </a:r>
          </a:p>
          <a:p>
            <a:r>
              <a:rPr lang="en-US" smtClean="0"/>
              <a:t>Form:</a:t>
            </a:r>
            <a:br>
              <a:rPr lang="en-US" smtClean="0"/>
            </a:br>
            <a:r>
              <a:rPr lang="en-US" sz="2400"/>
              <a:t>{ $sample: { size: </a:t>
            </a:r>
            <a:r>
              <a:rPr lang="en-US" sz="2400" smtClean="0"/>
              <a:t>N} }</a:t>
            </a:r>
          </a:p>
          <a:p>
            <a:pPr marL="0" indent="0">
              <a:buNone/>
            </a:pPr>
            <a:r>
              <a:rPr lang="en-US" sz="2400" smtClean="0"/>
              <a:t>N is a positive integer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4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$sort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Sorts all input documents and returns them to the pipeline in sorted order</a:t>
            </a:r>
            <a:r>
              <a:rPr lang="en-US" smtClean="0"/>
              <a:t>.</a:t>
            </a:r>
          </a:p>
          <a:p>
            <a:r>
              <a:rPr lang="en-US" smtClean="0"/>
              <a:t>Form:</a:t>
            </a:r>
            <a:br>
              <a:rPr lang="en-US" smtClean="0"/>
            </a:br>
            <a:r>
              <a:rPr lang="en-US" sz="2000"/>
              <a:t>{ $sort: { &lt;field1&gt;: &lt;sort order&gt;, &lt;field2&gt;: &lt;sort order&gt; ... } </a:t>
            </a:r>
            <a:r>
              <a:rPr lang="en-US" sz="2000" smtClean="0"/>
              <a:t>}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Sort order can be 1 (ASC) or -1 (DESC)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3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$lookup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Performs a left outer join to an unsharded collection in the </a:t>
            </a:r>
            <a:r>
              <a:rPr lang="en-US" i="1"/>
              <a:t>same</a:t>
            </a:r>
            <a:r>
              <a:rPr lang="en-US"/>
              <a:t> database to filter in documents from the “joined” collection for </a:t>
            </a:r>
            <a:r>
              <a:rPr lang="en-US" smtClean="0"/>
              <a:t>processing</a:t>
            </a:r>
          </a:p>
          <a:p>
            <a:r>
              <a:rPr lang="en-US"/>
              <a:t>The $lookup stage does an equality match between a field from the input documents with a field from the documents of the “joined” collection</a:t>
            </a:r>
            <a:r>
              <a:rPr lang="en-US" smtClean="0"/>
              <a:t>.</a:t>
            </a:r>
          </a:p>
          <a:p>
            <a:r>
              <a:rPr lang="en-US" smtClean="0"/>
              <a:t>$lookup add a new field (type=array) to the original document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2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$lookup (contd.)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000"/>
              <a:t>{ </a:t>
            </a:r>
            <a:endParaRPr lang="en-US" sz="2000" smtClean="0"/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$</a:t>
            </a:r>
            <a:r>
              <a:rPr lang="en-US" sz="2000"/>
              <a:t>lookup: { </a:t>
            </a:r>
            <a:endParaRPr lang="en-US" sz="2000" smtClean="0"/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	from</a:t>
            </a:r>
            <a:r>
              <a:rPr lang="en-US" sz="2000"/>
              <a:t>: </a:t>
            </a:r>
            <a:r>
              <a:rPr lang="en-US" sz="2000" smtClean="0"/>
              <a:t>&lt;targetCollection&gt;,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	localField</a:t>
            </a:r>
            <a:r>
              <a:rPr lang="en-US" sz="2000"/>
              <a:t>: </a:t>
            </a:r>
            <a:r>
              <a:rPr lang="en-US" sz="2000" smtClean="0"/>
              <a:t>&lt;foreignKey&gt;, 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	foreignField</a:t>
            </a:r>
            <a:r>
              <a:rPr lang="en-US" sz="2000"/>
              <a:t>: </a:t>
            </a:r>
            <a:r>
              <a:rPr lang="en-US" sz="2000" smtClean="0"/>
              <a:t>&lt;keyInTargetCollection&gt;, 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	as</a:t>
            </a:r>
            <a:r>
              <a:rPr lang="en-US" sz="2000"/>
              <a:t>: </a:t>
            </a:r>
            <a:r>
              <a:rPr lang="en-US" sz="2000" smtClean="0"/>
              <a:t>&lt;fieldname&gt; </a:t>
            </a:r>
          </a:p>
          <a:p>
            <a:pPr marL="0" indent="0">
              <a:buNone/>
            </a:pPr>
            <a:r>
              <a:rPr lang="en-US" sz="2000" smtClean="0"/>
              <a:t>	}</a:t>
            </a:r>
          </a:p>
          <a:p>
            <a:pPr marL="0" indent="0">
              <a:buNone/>
            </a:pPr>
            <a:r>
              <a:rPr lang="en-US" sz="2000" smtClean="0"/>
              <a:t>}</a:t>
            </a: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0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$lookup (contd2.)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dirty="0" smtClean="0"/>
              <a:t>Form:</a:t>
            </a:r>
          </a:p>
          <a:p>
            <a:pPr marL="0" indent="0">
              <a:buNone/>
            </a:pPr>
            <a:r>
              <a:rPr lang="en-US" sz="2000" b="1" dirty="0" smtClean="0"/>
              <a:t>from</a:t>
            </a:r>
            <a:r>
              <a:rPr lang="en-US" sz="2000" dirty="0" smtClean="0"/>
              <a:t>: </a:t>
            </a:r>
            <a:r>
              <a:rPr lang="en-US" sz="2000" dirty="0"/>
              <a:t>Specifies the collection in the </a:t>
            </a:r>
            <a:r>
              <a:rPr lang="en-US" sz="2000" i="1" dirty="0"/>
              <a:t>same</a:t>
            </a:r>
            <a:r>
              <a:rPr lang="en-US" sz="2000" dirty="0"/>
              <a:t> database to perform the join </a:t>
            </a:r>
            <a:r>
              <a:rPr lang="en-US" sz="2000" dirty="0" smtClean="0"/>
              <a:t>with</a:t>
            </a:r>
          </a:p>
          <a:p>
            <a:pPr marL="0" indent="0">
              <a:buNone/>
            </a:pPr>
            <a:r>
              <a:rPr lang="en-US" sz="2000" b="1" dirty="0" err="1" smtClean="0"/>
              <a:t>localField</a:t>
            </a:r>
            <a:r>
              <a:rPr lang="en-US" sz="2000" dirty="0" smtClean="0"/>
              <a:t>: </a:t>
            </a:r>
            <a:r>
              <a:rPr lang="en-US" sz="2000" dirty="0"/>
              <a:t>Specifies the field from the documents input to the $lookup </a:t>
            </a:r>
            <a:r>
              <a:rPr lang="en-US" sz="2000" dirty="0" smtClean="0"/>
              <a:t>stage</a:t>
            </a:r>
          </a:p>
          <a:p>
            <a:pPr marL="0" indent="0">
              <a:buNone/>
            </a:pPr>
            <a:r>
              <a:rPr lang="en-US" sz="2000" b="1" dirty="0" err="1" smtClean="0"/>
              <a:t>foreignField</a:t>
            </a:r>
            <a:r>
              <a:rPr lang="en-US" sz="2000" dirty="0" smtClean="0"/>
              <a:t>: </a:t>
            </a:r>
            <a:r>
              <a:rPr lang="en-US" sz="2000" dirty="0"/>
              <a:t>Specifies the field from the documents in the from collection. $lookup performs an equality match on the </a:t>
            </a:r>
            <a:r>
              <a:rPr lang="en-US" sz="2000" dirty="0" err="1"/>
              <a:t>foreignField</a:t>
            </a:r>
            <a:r>
              <a:rPr lang="en-US" sz="2000" dirty="0"/>
              <a:t> to the </a:t>
            </a:r>
            <a:r>
              <a:rPr lang="en-US" sz="2000" dirty="0" err="1"/>
              <a:t>localField</a:t>
            </a:r>
            <a:r>
              <a:rPr lang="en-US" sz="2000" dirty="0"/>
              <a:t> from the input </a:t>
            </a:r>
            <a:r>
              <a:rPr lang="en-US" sz="2000" dirty="0" smtClean="0"/>
              <a:t>documents</a:t>
            </a:r>
          </a:p>
          <a:p>
            <a:pPr marL="0" indent="0">
              <a:buNone/>
            </a:pPr>
            <a:r>
              <a:rPr lang="en-US" sz="2000" b="1" dirty="0" smtClean="0"/>
              <a:t>as</a:t>
            </a:r>
            <a:r>
              <a:rPr lang="en-US" sz="2000" dirty="0" smtClean="0"/>
              <a:t>: </a:t>
            </a:r>
            <a:r>
              <a:rPr lang="en-US" sz="2000" dirty="0"/>
              <a:t>Specifies the name of the new array field to add to the </a:t>
            </a:r>
            <a:r>
              <a:rPr lang="en-US" sz="2000" dirty="0" smtClean="0"/>
              <a:t>original documents (if this string is equal to </a:t>
            </a:r>
            <a:r>
              <a:rPr lang="en-US" sz="2000" dirty="0" err="1" smtClean="0"/>
              <a:t>localfield</a:t>
            </a:r>
            <a:r>
              <a:rPr lang="en-US" sz="2000" dirty="0" smtClean="0"/>
              <a:t>, the </a:t>
            </a:r>
            <a:r>
              <a:rPr lang="en-US" sz="2000" dirty="0" err="1" smtClean="0"/>
              <a:t>localfield’s</a:t>
            </a:r>
            <a:r>
              <a:rPr lang="en-US" sz="2000" smtClean="0"/>
              <a:t> value </a:t>
            </a:r>
            <a:r>
              <a:rPr lang="en-US" sz="2000" dirty="0" smtClean="0"/>
              <a:t>will </a:t>
            </a:r>
            <a:r>
              <a:rPr lang="en-US" sz="2000" smtClean="0"/>
              <a:t>be override)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8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$out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Takes the documents returned by the aggregation pipeline and writes them to a specified collection</a:t>
            </a:r>
            <a:r>
              <a:rPr lang="en-US" smtClean="0"/>
              <a:t>.</a:t>
            </a:r>
          </a:p>
          <a:p>
            <a:r>
              <a:rPr lang="en-US" smtClean="0"/>
              <a:t>Form:</a:t>
            </a:r>
          </a:p>
          <a:p>
            <a:pPr marL="0" indent="0">
              <a:buNone/>
            </a:pPr>
            <a:r>
              <a:rPr lang="en-US" sz="2400"/>
              <a:t>{ $out: "&lt;output-collection&gt;" </a:t>
            </a:r>
            <a:r>
              <a:rPr lang="en-US" sz="2400" smtClean="0"/>
              <a:t>}</a:t>
            </a:r>
          </a:p>
          <a:p>
            <a:pPr marL="0" indent="0">
              <a:buNone/>
            </a:pPr>
            <a:r>
              <a:rPr lang="en-US" smtClean="0"/>
              <a:t>If the output collection does exist, it will be replaced.</a:t>
            </a:r>
          </a:p>
          <a:p>
            <a:pPr marL="0" indent="0">
              <a:buNone/>
            </a:pPr>
            <a:r>
              <a:rPr lang="en-US" smtClean="0"/>
              <a:t>This stage is failed if it doesn’t satisfy the </a:t>
            </a:r>
            <a:r>
              <a:rPr lang="en-US" i="1" smtClean="0"/>
              <a:t>unique</a:t>
            </a:r>
            <a:r>
              <a:rPr lang="en-US" smtClean="0"/>
              <a:t> indexes.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&amp; Tricks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dirty="0" smtClean="0"/>
              <a:t>Use your own _id value if available (if the values are increasing and unique)</a:t>
            </a:r>
          </a:p>
          <a:p>
            <a:r>
              <a:rPr lang="en-US" dirty="0" smtClean="0"/>
              <a:t>Avoid using a document as value for _id</a:t>
            </a:r>
          </a:p>
          <a:p>
            <a:r>
              <a:rPr lang="en-US" dirty="0" smtClean="0"/>
              <a:t>In Aggregation FW, you should use this order: $match-&gt;$sort instead of $sort&gt;$match</a:t>
            </a:r>
          </a:p>
          <a:p>
            <a:r>
              <a:rPr lang="en-US" dirty="0" smtClean="0"/>
              <a:t>Consider $limit -&gt; $skip or $skip -&gt; $limit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5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Tips&amp;Trick (contd.)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mtClean="0"/>
              <a:t>Reading from RAM is much more faster than reading from disk. =&gt; Add more RAM</a:t>
            </a:r>
          </a:p>
          <a:p>
            <a:r>
              <a:rPr lang="en-US" smtClean="0"/>
              <a:t>Indexes are helpful if each query upon those indexes returns a small subset of total data.</a:t>
            </a:r>
          </a:p>
          <a:p>
            <a:r>
              <a:rPr lang="en-US" smtClean="0"/>
              <a:t>If a query return &gt; 50% of total data, then, indexes are not helpful</a:t>
            </a:r>
          </a:p>
          <a:p>
            <a:r>
              <a:rPr lang="en-US" smtClean="0"/>
              <a:t>NOTE: indexes will slowdown write speed (delete, insert)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1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Tips&amp;Trick (contd2.)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smtClean="0"/>
              <a:t>Create indexes that cover query (so called: covered index)</a:t>
            </a:r>
          </a:p>
          <a:p>
            <a:r>
              <a:rPr lang="en-US" smtClean="0"/>
              <a:t>Preallocate space for future size-increment</a:t>
            </a:r>
          </a:p>
          <a:p>
            <a:r>
              <a:rPr lang="en-US" smtClean="0"/>
              <a:t>Pre-populate fields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3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dirty="0"/>
              <a:t>https://docs.mongodb.com/manual</a:t>
            </a:r>
            <a:r>
              <a:rPr lang="en-US" dirty="0" smtClean="0"/>
              <a:t>/</a:t>
            </a:r>
          </a:p>
          <a:p>
            <a:r>
              <a:rPr lang="en-US" dirty="0" smtClean="0"/>
              <a:t>MongoDB The Definite </a:t>
            </a:r>
            <a:r>
              <a:rPr lang="en-US" dirty="0" err="1" smtClean="0"/>
              <a:t>Guid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edition (by Kristina </a:t>
            </a:r>
            <a:r>
              <a:rPr lang="en-US" dirty="0" err="1" smtClean="0"/>
              <a:t>Chodorow</a:t>
            </a:r>
            <a:r>
              <a:rPr lang="en-US" dirty="0" smtClean="0"/>
              <a:t>)</a:t>
            </a:r>
          </a:p>
          <a:p>
            <a:r>
              <a:rPr lang="en-US" dirty="0" smtClean="0"/>
              <a:t>50 Tips &amp; Tricks for MongoDB Developer (by Kristina </a:t>
            </a:r>
            <a:r>
              <a:rPr lang="en-US" dirty="0" err="1" smtClean="0"/>
              <a:t>Chodorow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8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remove()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dirty="0"/>
              <a:t>Purpose: </a:t>
            </a:r>
            <a:r>
              <a:rPr lang="en-US" sz="3200" dirty="0"/>
              <a:t>Removes documents from a collection</a:t>
            </a: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sz="2400" dirty="0" err="1" smtClean="0"/>
              <a:t>db.collectionName.remove</a:t>
            </a:r>
            <a:r>
              <a:rPr lang="en-US" sz="2400" dirty="0" smtClean="0"/>
              <a:t>(</a:t>
            </a:r>
            <a:r>
              <a:rPr lang="en-US" sz="2400" b="1" dirty="0" smtClean="0"/>
              <a:t>query</a:t>
            </a:r>
            <a:r>
              <a:rPr lang="en-US" sz="2400" b="1" dirty="0"/>
              <a:t>, </a:t>
            </a:r>
            <a:r>
              <a:rPr lang="en-US" sz="2400" b="1" dirty="0" smtClean="0"/>
              <a:t>options</a:t>
            </a:r>
            <a:r>
              <a:rPr lang="en-US" sz="2400" dirty="0" smtClean="0"/>
              <a:t>)</a:t>
            </a:r>
          </a:p>
          <a:p>
            <a:r>
              <a:rPr lang="en-US" sz="2000" i="1" dirty="0" smtClean="0"/>
              <a:t>query: a document, selection </a:t>
            </a:r>
            <a:r>
              <a:rPr lang="en-US" sz="2000" i="1" dirty="0" err="1" smtClean="0"/>
              <a:t>criterias</a:t>
            </a:r>
            <a:r>
              <a:rPr lang="en-US" sz="2000" i="1" dirty="0" smtClean="0"/>
              <a:t> for the update, like in find()</a:t>
            </a:r>
          </a:p>
          <a:p>
            <a:r>
              <a:rPr lang="en-US" sz="2000" i="1" dirty="0" smtClean="0"/>
              <a:t>options: a document, provide some options such as </a:t>
            </a:r>
            <a:r>
              <a:rPr lang="en-US" sz="2000" b="1" i="1" dirty="0" err="1" smtClean="0"/>
              <a:t>justOne</a:t>
            </a:r>
            <a:r>
              <a:rPr lang="en-US" sz="2000" b="1" i="1" dirty="0" smtClean="0"/>
              <a:t> </a:t>
            </a:r>
            <a:r>
              <a:rPr lang="en-US" sz="2000" i="1" dirty="0" smtClean="0"/>
              <a:t>(true: delete just one document, false: delete all documents that match </a:t>
            </a:r>
            <a:r>
              <a:rPr lang="en-US" sz="2000" i="1" smtClean="0"/>
              <a:t>the conditions)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4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drop()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/>
              <a:t>Purpose: </a:t>
            </a:r>
            <a:r>
              <a:rPr lang="en-US" sz="3200"/>
              <a:t>Removes a collection from the </a:t>
            </a:r>
            <a:r>
              <a:rPr lang="en-US" sz="3200" smtClean="0"/>
              <a:t>database (remove associated indexes as well)</a:t>
            </a:r>
            <a:endParaRPr lang="en-US" smtClean="0"/>
          </a:p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sz="2400" smtClean="0"/>
              <a:t>db.collectionName.drop()</a:t>
            </a:r>
          </a:p>
          <a:p>
            <a:r>
              <a:rPr lang="en-US" sz="2000" i="1" smtClean="0"/>
              <a:t>This method will block all new operations, wait for current operation to finish and then drop the collection</a:t>
            </a:r>
          </a:p>
          <a:p>
            <a:r>
              <a:rPr lang="en-US" sz="2000" i="1" smtClean="0"/>
              <a:t>To delete all documents in a collection, we’d better use drop() than remove()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629400" cy="2362200"/>
          </a:xfrm>
        </p:spPr>
        <p:txBody>
          <a:bodyPr/>
          <a:lstStyle/>
          <a:p>
            <a:r>
              <a:rPr lang="en-US" dirty="0" smtClean="0"/>
              <a:t>Aggregation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6172200"/>
            <a:ext cx="3048000" cy="458788"/>
          </a:xfrm>
        </p:spPr>
        <p:txBody>
          <a:bodyPr/>
          <a:lstStyle/>
          <a:p>
            <a:r>
              <a:rPr lang="en-US" sz="2000" i="1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KhuongDV@Z10.BOSS</a:t>
            </a:r>
            <a:endParaRPr lang="en-US" sz="2000" i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MongoDBAggregation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10" y="2971800"/>
            <a:ext cx="643729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64148E-0E63-42EB-BE18-2F6E6BBA5E1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dirty="0" smtClean="0"/>
              <a:t>Given a book management system, what if we want to get the income of last month? </a:t>
            </a:r>
          </a:p>
          <a:p>
            <a:r>
              <a:rPr lang="en-US" dirty="0" smtClean="0"/>
              <a:t>Or want to know how </a:t>
            </a:r>
            <a:r>
              <a:rPr lang="en-US" dirty="0" smtClean="0"/>
              <a:t>many books a </a:t>
            </a:r>
            <a:r>
              <a:rPr lang="en-US" dirty="0" smtClean="0"/>
              <a:t>certain author has?</a:t>
            </a:r>
          </a:p>
          <a:p>
            <a:r>
              <a:rPr lang="en-US" dirty="0" smtClean="0"/>
              <a:t>Total income per author? Or group some books by certain criteria?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dirty="0" smtClean="0"/>
              <a:t>Doing tasks in DB instead of in code for better performance and code effort</a:t>
            </a:r>
          </a:p>
          <a:p>
            <a:r>
              <a:rPr lang="en-US" dirty="0" smtClean="0"/>
              <a:t>The aggregation framework let us transform and combine documents in collections</a:t>
            </a:r>
          </a:p>
          <a:p>
            <a:r>
              <a:rPr lang="en-US" dirty="0" smtClean="0"/>
              <a:t>Pipeline of aggregation, includes many stages, output of n-</a:t>
            </a:r>
            <a:r>
              <a:rPr lang="en-US" dirty="0" err="1" smtClean="0"/>
              <a:t>th</a:t>
            </a:r>
            <a:r>
              <a:rPr lang="en-US" dirty="0" smtClean="0"/>
              <a:t> stage will be input for the (n+1)</a:t>
            </a:r>
            <a:r>
              <a:rPr lang="en-US" dirty="0" err="1" smtClean="0"/>
              <a:t>th</a:t>
            </a:r>
            <a:r>
              <a:rPr lang="en-US" dirty="0" smtClean="0"/>
              <a:t> stage</a:t>
            </a:r>
          </a:p>
          <a:p>
            <a:r>
              <a:rPr lang="en-US" dirty="0" smtClean="0"/>
              <a:t>Some stages can be used multiple times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0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dirty="0" smtClean="0"/>
              <a:t>General syntax:</a:t>
            </a:r>
          </a:p>
          <a:p>
            <a:r>
              <a:rPr lang="en-US" b="1" dirty="0" err="1" smtClean="0"/>
              <a:t>db</a:t>
            </a:r>
            <a:r>
              <a:rPr lang="en-US" dirty="0" err="1" smtClean="0"/>
              <a:t>.collectionName.</a:t>
            </a:r>
            <a:r>
              <a:rPr lang="en-US" b="1" dirty="0" err="1" smtClean="0"/>
              <a:t>aggregate</a:t>
            </a:r>
            <a:r>
              <a:rPr lang="en-US" dirty="0" smtClean="0"/>
              <a:t>(pipeline, options )</a:t>
            </a:r>
          </a:p>
          <a:p>
            <a:pPr marL="0" indent="0">
              <a:buNone/>
            </a:pPr>
            <a:r>
              <a:rPr lang="en-US" sz="2800" dirty="0" smtClean="0"/>
              <a:t>Where </a:t>
            </a:r>
          </a:p>
          <a:p>
            <a:pPr marL="0" indent="0">
              <a:buNone/>
            </a:pPr>
            <a:r>
              <a:rPr lang="en-US" sz="2800" b="1" dirty="0" smtClean="0"/>
              <a:t>pipeline</a:t>
            </a:r>
            <a:r>
              <a:rPr lang="en-US" sz="2800" dirty="0" smtClean="0"/>
              <a:t> is in this form:</a:t>
            </a:r>
          </a:p>
          <a:p>
            <a:pPr marL="0" indent="0">
              <a:buNone/>
            </a:pPr>
            <a:r>
              <a:rPr lang="en-US" sz="2800" dirty="0"/>
              <a:t> [ { &lt;stage1&gt; },{&lt;stage2&gt;} ... </a:t>
            </a:r>
            <a:r>
              <a:rPr lang="en-US" sz="2800" dirty="0" smtClean="0"/>
              <a:t>]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800" b="1" dirty="0" smtClean="0"/>
              <a:t>options</a:t>
            </a:r>
            <a:r>
              <a:rPr lang="en-US" sz="2800" dirty="0" smtClean="0"/>
              <a:t> is optional, contains some options such as </a:t>
            </a:r>
            <a:r>
              <a:rPr lang="en-US" sz="2800" i="1" dirty="0" smtClean="0"/>
              <a:t>explain (</a:t>
            </a:r>
            <a:r>
              <a:rPr lang="en-US" sz="2800" i="1" dirty="0" err="1" smtClean="0"/>
              <a:t>boolean</a:t>
            </a:r>
            <a:r>
              <a:rPr lang="en-US" sz="2800" i="1" dirty="0" smtClean="0"/>
              <a:t>), </a:t>
            </a:r>
            <a:r>
              <a:rPr lang="en-US" sz="2800" i="1" dirty="0" err="1" smtClean="0"/>
              <a:t>allowDiskUse</a:t>
            </a:r>
            <a:r>
              <a:rPr lang="en-US" sz="2800" i="1" dirty="0" smtClean="0"/>
              <a:t> (</a:t>
            </a:r>
            <a:r>
              <a:rPr lang="en-US" sz="2800" i="1" dirty="0" err="1" smtClean="0"/>
              <a:t>boolean</a:t>
            </a:r>
            <a:r>
              <a:rPr lang="en-US" sz="2800" i="1" dirty="0" smtClean="0"/>
              <a:t>), …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4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dirty="0" smtClean="0"/>
              <a:t>Each BSON document has limit size to 16MB.=&gt; if a document in </a:t>
            </a:r>
            <a:r>
              <a:rPr lang="en-US" b="1" dirty="0" smtClean="0"/>
              <a:t>final </a:t>
            </a:r>
            <a:r>
              <a:rPr lang="en-US" dirty="0" smtClean="0"/>
              <a:t>result has size &gt; 16MB, error will be thrown.</a:t>
            </a:r>
          </a:p>
          <a:p>
            <a:r>
              <a:rPr lang="en-US" dirty="0" smtClean="0"/>
              <a:t>Pipeline memory limitation is 100MB. If </a:t>
            </a:r>
            <a:r>
              <a:rPr lang="en-US" dirty="0" err="1" smtClean="0"/>
              <a:t>wanna</a:t>
            </a:r>
            <a:r>
              <a:rPr lang="en-US" dirty="0" smtClean="0"/>
              <a:t> work with larger dataset, use </a:t>
            </a:r>
            <a:r>
              <a:rPr lang="en-US" i="1" dirty="0" err="1" smtClean="0"/>
              <a:t>allowDiskUse</a:t>
            </a:r>
            <a:r>
              <a:rPr lang="en-US" dirty="0" smtClean="0"/>
              <a:t> as mentioned in previous slide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9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02830529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2035-01-01T08:00:00+00:00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826110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2012-02-17T16:41:00+00:00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1536927</Value>
      <Value>1536928</Value>
    </PublishStatusLookup>
    <APAuthor xmlns="4873beb7-5857-4685-be1f-d57550cc96cc">
      <UserInfo>
        <DisplayName>REDMOND\v-gakel</DisplayName>
        <AccountId>2721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>Training presentation</SourceTitle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>2007 Template UpLeveling Do Not HandOff</UALocComments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12 Default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TP102830528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OfficeOnline,OfficeOnlineVNext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14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  <LocMarketGroupTiers2 xmlns="4873beb7-5857-4685-be1f-d57550cc96cc">,t:Tier 1,t:Tier 2,t:Tier 3,</LocMarketGroupTiers2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291BE7-26FF-4D3F-8918-EB7A161581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988AF8-868B-4B20-BFF6-6B23BE40346B}">
  <ds:schemaRefs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AC7328B-A017-47BE-B26D-F7EBB791E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1741</TotalTime>
  <Words>1111</Words>
  <Application>Microsoft Office PowerPoint</Application>
  <PresentationFormat>On-screen Show (4:3)</PresentationFormat>
  <Paragraphs>230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Wingdings</vt:lpstr>
      <vt:lpstr>TM02830529</vt:lpstr>
      <vt:lpstr>Previous lessons</vt:lpstr>
      <vt:lpstr>update()</vt:lpstr>
      <vt:lpstr>remove()</vt:lpstr>
      <vt:lpstr>drop()</vt:lpstr>
      <vt:lpstr>Aggregation Framework</vt:lpstr>
      <vt:lpstr>Before we start…</vt:lpstr>
      <vt:lpstr>Introduction</vt:lpstr>
      <vt:lpstr>Introduction</vt:lpstr>
      <vt:lpstr>Limitations</vt:lpstr>
      <vt:lpstr>Pipeline Stages</vt:lpstr>
      <vt:lpstr>$project</vt:lpstr>
      <vt:lpstr>$match</vt:lpstr>
      <vt:lpstr>$limit</vt:lpstr>
      <vt:lpstr>$skip</vt:lpstr>
      <vt:lpstr>$unwind</vt:lpstr>
      <vt:lpstr>$unwind (contd)</vt:lpstr>
      <vt:lpstr>$group</vt:lpstr>
      <vt:lpstr>$group (contd)</vt:lpstr>
      <vt:lpstr>$group (contd2)</vt:lpstr>
      <vt:lpstr>$sample</vt:lpstr>
      <vt:lpstr>$sort</vt:lpstr>
      <vt:lpstr>$lookup</vt:lpstr>
      <vt:lpstr>$lookup (contd.)</vt:lpstr>
      <vt:lpstr>$lookup (contd2.)</vt:lpstr>
      <vt:lpstr>$out</vt:lpstr>
      <vt:lpstr>Tips &amp; Tricks</vt:lpstr>
      <vt:lpstr>Tips&amp;Trick (contd.)</vt:lpstr>
      <vt:lpstr>Tips&amp;Trick (contd2.)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</dc:title>
  <dc:creator>Tester</dc:creator>
  <cp:lastModifiedBy>Khương Đào</cp:lastModifiedBy>
  <cp:revision>242</cp:revision>
  <dcterms:created xsi:type="dcterms:W3CDTF">2012-02-17T16:35:15Z</dcterms:created>
  <dcterms:modified xsi:type="dcterms:W3CDTF">2016-07-28T18:26:13Z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InternalTags">
    <vt:lpwstr/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LocMarketGroupTiers">
    <vt:lpwstr>,t:Tier 1,t:Tier 2,t:Tier 3,</vt:lpwstr>
  </property>
</Properties>
</file>