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30"/>
  </p:notesMasterIdLst>
  <p:sldIdLst>
    <p:sldId id="256" r:id="rId5"/>
    <p:sldId id="259" r:id="rId6"/>
    <p:sldId id="280" r:id="rId7"/>
    <p:sldId id="264" r:id="rId8"/>
    <p:sldId id="279" r:id="rId9"/>
    <p:sldId id="265" r:id="rId10"/>
    <p:sldId id="266" r:id="rId11"/>
    <p:sldId id="267" r:id="rId12"/>
    <p:sldId id="268" r:id="rId13"/>
    <p:sldId id="281" r:id="rId14"/>
    <p:sldId id="269" r:id="rId15"/>
    <p:sldId id="282" r:id="rId16"/>
    <p:sldId id="283" r:id="rId17"/>
    <p:sldId id="270" r:id="rId18"/>
    <p:sldId id="271" r:id="rId19"/>
    <p:sldId id="272" r:id="rId20"/>
    <p:sldId id="284" r:id="rId21"/>
    <p:sldId id="285" r:id="rId22"/>
    <p:sldId id="273" r:id="rId23"/>
    <p:sldId id="274" r:id="rId24"/>
    <p:sldId id="275" r:id="rId25"/>
    <p:sldId id="276" r:id="rId26"/>
    <p:sldId id="277" r:id="rId27"/>
    <p:sldId id="278" r:id="rId28"/>
    <p:sldId id="263" r:id="rId29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rosoft Corp.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19" autoAdjust="0"/>
    <p:restoredTop sz="77136" autoAdjust="0"/>
  </p:normalViewPr>
  <p:slideViewPr>
    <p:cSldViewPr>
      <p:cViewPr>
        <p:scale>
          <a:sx n="74" d="100"/>
          <a:sy n="74" d="100"/>
        </p:scale>
        <p:origin x="-780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C6D3DD33-1C77-4963-91F2-833B8478F4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54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861D7-B888-4E58-9449-0462FF56318C}" type="slidenum">
              <a:rPr lang="en-US"/>
              <a:pPr/>
              <a:t>1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Click to add notes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10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11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output documents contain an 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_id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field which contains the distinct group by key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output documents can also contain computed fields that hold the values of some accumulator expression grouped by the 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$group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‘s 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_id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field. 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$group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does </a:t>
            </a:r>
            <a:r>
              <a:rPr lang="en-US" sz="1200" b="0" i="1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not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order its output documents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12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output documents contain an 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_id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field which contains the distinct group by key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output documents can also contain computed fields that hold the values of some accumulator expression grouped by the 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$group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‘s 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_id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field. 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$group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does </a:t>
            </a:r>
            <a:r>
              <a:rPr lang="en-US" sz="1200" b="0" i="1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not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order its output documents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13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14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Realm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is not an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ORM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on top of SQLite. Instead it uses its own persistence engine, built for simplicity (&amp; speed).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15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16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17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18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19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2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20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21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22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23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24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3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4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5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Show</a:t>
            </a:r>
            <a:r>
              <a:rPr lang="en-US" baseline="0" smtClean="0"/>
              <a:t> normal fields: {fieldName: 1} or {fieldName: true}</a:t>
            </a:r>
          </a:p>
          <a:p>
            <a:r>
              <a:rPr lang="en-US" baseline="0" smtClean="0"/>
              <a:t>Hide _id: {_id: 0} or {_id: false}</a:t>
            </a:r>
          </a:p>
          <a:p>
            <a:r>
              <a:rPr lang="en-US" baseline="0" smtClean="0"/>
              <a:t>Add  change name: {newName: “$oldName”} </a:t>
            </a:r>
          </a:p>
          <a:p>
            <a:r>
              <a:rPr lang="en-US" baseline="0" smtClean="0"/>
              <a:t>Add  new field {newField: Expression}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7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8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9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364148E-0E63-42EB-BE18-2F6E6BBA5E1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 userDrawn="1"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D3BF0-99ED-4177-9A49-E99EA1D2CD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135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2F9A9-E0F8-4D1E-B6DF-36DE2EFF44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154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410D7FE-15A0-490D-957C-537ED04DBB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75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5AE15-FA3C-4B48-B58A-B66292DF15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28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090CA-D5D8-4D58-A3CB-7C25994225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00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CD455-FD93-4C4D-BE1C-F541C8EAE3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28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2DDAB-2A89-4C10-890B-91AE9F344F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20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75DFD-1CEE-466C-8186-A858E70590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29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08515-2FBF-4029-9F32-55248CCAD5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6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D9BB04-D831-494D-9EC6-12182BA792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00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703B1F-D7BD-4F3F-86C6-061E6B7D07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13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AA4FAC1-E5EA-4F37-AC9C-EC20A35775C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5703888" cy="2362200"/>
          </a:xfrm>
        </p:spPr>
        <p:txBody>
          <a:bodyPr/>
          <a:lstStyle/>
          <a:p>
            <a:r>
              <a:rPr lang="en-US" smtClean="0"/>
              <a:t>MongoDB Aggregation Framework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29200" y="6172200"/>
            <a:ext cx="3048000" cy="458788"/>
          </a:xfrm>
        </p:spPr>
        <p:txBody>
          <a:bodyPr/>
          <a:lstStyle/>
          <a:p>
            <a:r>
              <a:rPr lang="en-US" sz="2000" i="1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KhuongDV@Z10.BOSS</a:t>
            </a:r>
            <a:endParaRPr lang="en-US" sz="2000" i="1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MongoDBAggregationFrame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10" y="2971800"/>
            <a:ext cx="643729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$unwind (contd)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19263"/>
            <a:ext cx="8534400" cy="4757737"/>
          </a:xfrm>
        </p:spPr>
        <p:txBody>
          <a:bodyPr/>
          <a:lstStyle/>
          <a:p>
            <a:r>
              <a:rPr lang="en-US" sz="2400" smtClean="0"/>
              <a:t>Form:</a:t>
            </a:r>
          </a:p>
          <a:p>
            <a:pPr marL="0" indent="0">
              <a:buNone/>
            </a:pPr>
            <a:r>
              <a:rPr lang="en-US" sz="1800"/>
              <a:t>{ </a:t>
            </a:r>
            <a:endParaRPr lang="en-US" sz="1800" smtClean="0"/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1800" smtClean="0"/>
              <a:t>$</a:t>
            </a:r>
            <a:r>
              <a:rPr lang="en-US" sz="1800"/>
              <a:t>unwind: </a:t>
            </a:r>
            <a:r>
              <a:rPr lang="en-US" sz="1800"/>
              <a:t>{ </a:t>
            </a:r>
            <a:endParaRPr lang="en-US" sz="1800" smtClean="0"/>
          </a:p>
          <a:p>
            <a:pPr marL="349250" lvl="1" indent="0">
              <a:buNone/>
            </a:pPr>
            <a:r>
              <a:rPr lang="en-US" sz="1600" smtClean="0"/>
              <a:t>		path</a:t>
            </a:r>
            <a:r>
              <a:rPr lang="en-US" sz="1600"/>
              <a:t>: </a:t>
            </a:r>
            <a:r>
              <a:rPr lang="en-US" sz="1600"/>
              <a:t>&lt;</a:t>
            </a:r>
            <a:r>
              <a:rPr lang="en-US" sz="1600" smtClean="0"/>
              <a:t>field_path</a:t>
            </a:r>
            <a:r>
              <a:rPr lang="en-US" sz="1600"/>
              <a:t>&gt;, </a:t>
            </a:r>
            <a:endParaRPr lang="en-US" sz="1600" smtClean="0"/>
          </a:p>
          <a:p>
            <a:pPr marL="349250" lvl="1" indent="0">
              <a:buNone/>
            </a:pPr>
            <a:r>
              <a:rPr lang="en-US" sz="1600" smtClean="0"/>
              <a:t>		includeArrayIndex</a:t>
            </a:r>
            <a:r>
              <a:rPr lang="en-US" sz="1600"/>
              <a:t>: &lt;string</a:t>
            </a:r>
            <a:r>
              <a:rPr lang="en-US" sz="1600"/>
              <a:t>&gt;, </a:t>
            </a:r>
            <a:endParaRPr lang="en-US" sz="1600" smtClean="0"/>
          </a:p>
          <a:p>
            <a:pPr marL="349250" lvl="1" indent="0">
              <a:buNone/>
            </a:pPr>
            <a:r>
              <a:rPr lang="en-US" sz="1600" smtClean="0"/>
              <a:t>		preserveNullAndEmptyArrays</a:t>
            </a:r>
            <a:r>
              <a:rPr lang="en-US" sz="1600"/>
              <a:t>: &lt;</a:t>
            </a:r>
            <a:r>
              <a:rPr lang="en-US" sz="1600" b="1"/>
              <a:t>boolean</a:t>
            </a:r>
            <a:r>
              <a:rPr lang="en-US" sz="1600"/>
              <a:t>&gt; </a:t>
            </a:r>
            <a:endParaRPr lang="en-US" sz="1600" smtClean="0"/>
          </a:p>
          <a:p>
            <a:pPr marL="0" indent="0">
              <a:buNone/>
            </a:pPr>
            <a:r>
              <a:rPr lang="en-US" sz="1800" smtClean="0"/>
              <a:t>	}</a:t>
            </a:r>
          </a:p>
          <a:p>
            <a:pPr marL="0" indent="0">
              <a:buNone/>
            </a:pPr>
            <a:r>
              <a:rPr lang="en-US" sz="1800" smtClean="0"/>
              <a:t>}</a:t>
            </a:r>
            <a:endParaRPr lang="en-US" sz="2400"/>
          </a:p>
          <a:p>
            <a:r>
              <a:rPr lang="en-US" sz="2400" smtClean="0"/>
              <a:t>path: path to array field</a:t>
            </a:r>
          </a:p>
          <a:p>
            <a:r>
              <a:rPr lang="en-US" sz="2400" smtClean="0"/>
              <a:t>includeArrayIndex: optional, name of the field which will hold value of current index in array</a:t>
            </a:r>
          </a:p>
          <a:p>
            <a:r>
              <a:rPr lang="en-US" sz="2400" smtClean="0"/>
              <a:t>preserveNullAndEmptyArrays: if</a:t>
            </a:r>
            <a:r>
              <a:rPr lang="en-US" sz="2400" b="1" smtClean="0"/>
              <a:t> true</a:t>
            </a:r>
            <a:r>
              <a:rPr lang="en-US" sz="2400" smtClean="0"/>
              <a:t>, in case that </a:t>
            </a:r>
            <a:r>
              <a:rPr lang="en-US" sz="2400" i="1" smtClean="0"/>
              <a:t>path</a:t>
            </a:r>
            <a:r>
              <a:rPr lang="en-US" sz="2400" smtClean="0"/>
              <a:t> is null or missing or point to an empty array, $unwind will output the document itself. If </a:t>
            </a:r>
            <a:r>
              <a:rPr lang="en-US" sz="2400" b="1" smtClean="0"/>
              <a:t>false</a:t>
            </a:r>
            <a:r>
              <a:rPr lang="en-US" sz="2400" smtClean="0"/>
              <a:t>, no document output</a:t>
            </a:r>
          </a:p>
        </p:txBody>
      </p:sp>
    </p:spTree>
    <p:extLst>
      <p:ext uri="{BB962C8B-B14F-4D97-AF65-F5344CB8AC3E}">
        <p14:creationId xmlns:p14="http://schemas.microsoft.com/office/powerpoint/2010/main" val="36991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$group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/>
              <a:t>Groups documents by some specified expression and outputs to the next stage a document for each distinct grouping.</a:t>
            </a:r>
            <a:r>
              <a:rPr lang="en-US"/>
              <a:t> </a:t>
            </a:r>
            <a:endParaRPr lang="en-US" smtClean="0"/>
          </a:p>
          <a:p>
            <a:r>
              <a:rPr lang="en-US"/>
              <a:t>The output documents can also contain computed fields</a:t>
            </a:r>
            <a:r>
              <a:rPr lang="en-US"/>
              <a:t> </a:t>
            </a:r>
            <a:endParaRPr lang="en-US" smtClean="0"/>
          </a:p>
          <a:p>
            <a:r>
              <a:rPr lang="en-US" smtClean="0"/>
              <a:t>Form:</a:t>
            </a:r>
          </a:p>
          <a:p>
            <a:pPr marL="0" indent="0">
              <a:buNone/>
            </a:pPr>
            <a:r>
              <a:rPr lang="en-US" sz="2800"/>
              <a:t>{ $group</a:t>
            </a:r>
            <a:r>
              <a:rPr lang="en-US" sz="2800"/>
              <a:t>:</a:t>
            </a:r>
            <a:r>
              <a:rPr lang="en-US" sz="2800"/>
              <a:t> { _id</a:t>
            </a:r>
            <a:r>
              <a:rPr lang="en-US" sz="2800"/>
              <a:t>:</a:t>
            </a:r>
            <a:r>
              <a:rPr lang="en-US" sz="2800"/>
              <a:t> </a:t>
            </a:r>
            <a:r>
              <a:rPr lang="en-US" sz="2800"/>
              <a:t>&lt;</a:t>
            </a:r>
            <a:r>
              <a:rPr lang="en-US" sz="2800"/>
              <a:t>expression</a:t>
            </a:r>
            <a:r>
              <a:rPr lang="en-US" sz="2800"/>
              <a:t>&gt;</a:t>
            </a:r>
            <a:r>
              <a:rPr lang="en-US" sz="2800"/>
              <a:t>, </a:t>
            </a:r>
            <a:r>
              <a:rPr lang="en-US" sz="2800"/>
              <a:t>&lt;</a:t>
            </a:r>
            <a:r>
              <a:rPr lang="en-US" sz="2800"/>
              <a:t>field1</a:t>
            </a:r>
            <a:r>
              <a:rPr lang="en-US" sz="2800"/>
              <a:t>&gt;:</a:t>
            </a:r>
            <a:r>
              <a:rPr lang="en-US" sz="2800"/>
              <a:t> { </a:t>
            </a:r>
            <a:r>
              <a:rPr lang="en-US" sz="2800"/>
              <a:t>&lt;</a:t>
            </a:r>
            <a:r>
              <a:rPr lang="en-US" sz="2800"/>
              <a:t>accumulator1</a:t>
            </a:r>
            <a:r>
              <a:rPr lang="en-US" sz="2800"/>
              <a:t>&gt;</a:t>
            </a:r>
            <a:r>
              <a:rPr lang="en-US" sz="2800"/>
              <a:t> </a:t>
            </a:r>
            <a:r>
              <a:rPr lang="en-US" sz="2800"/>
              <a:t>:</a:t>
            </a:r>
            <a:r>
              <a:rPr lang="en-US" sz="2800"/>
              <a:t> </a:t>
            </a:r>
            <a:r>
              <a:rPr lang="en-US" sz="2800"/>
              <a:t>&lt;</a:t>
            </a:r>
            <a:r>
              <a:rPr lang="en-US" sz="2800"/>
              <a:t>expression1</a:t>
            </a:r>
            <a:r>
              <a:rPr lang="en-US" sz="2800"/>
              <a:t>&gt;</a:t>
            </a:r>
            <a:r>
              <a:rPr lang="en-US" sz="2800"/>
              <a:t> }, ... } }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1202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$group (contd)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 sz="2800" smtClean="0"/>
              <a:t>_id could be null, then, there’s only one group (contains all documents)</a:t>
            </a:r>
          </a:p>
          <a:p>
            <a:r>
              <a:rPr lang="en-US" sz="2800" smtClean="0"/>
              <a:t>Accumulators could be one of the following: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656452"/>
              </p:ext>
            </p:extLst>
          </p:nvPr>
        </p:nvGraphicFramePr>
        <p:xfrm>
          <a:off x="762000" y="3276600"/>
          <a:ext cx="81534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5867400"/>
              </a:tblGrid>
              <a:tr h="359618">
                <a:tc>
                  <a:txBody>
                    <a:bodyPr/>
                    <a:lstStyle/>
                    <a:p>
                      <a:r>
                        <a:rPr lang="en-US" sz="1800" b="1" i="0" kern="1200" smtClean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Accumulator</a:t>
                      </a:r>
                      <a:endParaRPr lang="en-US" b="1">
                        <a:solidFill>
                          <a:schemeClr val="accent4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en-US">
                        <a:solidFill>
                          <a:schemeClr val="accent4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0248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</a:rPr>
                        <a:t>$sum</a:t>
                      </a:r>
                      <a:endParaRPr lang="en-US">
                        <a:solidFill>
                          <a:schemeClr val="accent4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sum of numerical values. Ignores non-numeric values.</a:t>
                      </a:r>
                      <a:endParaRPr lang="en-US"/>
                    </a:p>
                  </a:txBody>
                  <a:tcPr/>
                </a:tc>
              </a:tr>
              <a:tr h="502480">
                <a:tc>
                  <a:txBody>
                    <a:bodyPr/>
                    <a:lstStyle/>
                    <a:p>
                      <a:r>
                        <a:rPr lang="en-US" smtClean="0"/>
                        <a:t>$avg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an average of numerical values. Ignores non-numeric values</a:t>
                      </a:r>
                      <a:endParaRPr lang="en-US"/>
                    </a:p>
                  </a:txBody>
                  <a:tcPr/>
                </a:tc>
              </a:tr>
              <a:tr h="502480">
                <a:tc>
                  <a:txBody>
                    <a:bodyPr/>
                    <a:lstStyle/>
                    <a:p>
                      <a:r>
                        <a:rPr lang="en-US" smtClean="0"/>
                        <a:t>$first/$last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Return</a:t>
                      </a:r>
                      <a:r>
                        <a:rPr lang="en-US" sz="1400" baseline="0" smtClean="0"/>
                        <a:t>s value from the first /last document for each group</a:t>
                      </a:r>
                      <a:endParaRPr lang="en-US" sz="1400"/>
                    </a:p>
                  </a:txBody>
                  <a:tcPr/>
                </a:tc>
              </a:tr>
              <a:tr h="502480">
                <a:tc>
                  <a:txBody>
                    <a:bodyPr/>
                    <a:lstStyle/>
                    <a:p>
                      <a:r>
                        <a:rPr lang="en-US" smtClean="0"/>
                        <a:t>$max/$min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Returns the highest/lowest expression value for each group.</a:t>
                      </a:r>
                      <a:endParaRPr lang="en-US"/>
                    </a:p>
                  </a:txBody>
                  <a:tcPr/>
                </a:tc>
              </a:tr>
              <a:tr h="502480">
                <a:tc>
                  <a:txBody>
                    <a:bodyPr/>
                    <a:lstStyle/>
                    <a:p>
                      <a:r>
                        <a:rPr lang="en-US" smtClean="0"/>
                        <a:t>$push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an array of expression values for each group.</a:t>
                      </a:r>
                      <a:endParaRPr lang="en-US" sz="1400"/>
                    </a:p>
                  </a:txBody>
                  <a:tcPr/>
                </a:tc>
              </a:tr>
              <a:tr h="550840">
                <a:tc>
                  <a:txBody>
                    <a:bodyPr/>
                    <a:lstStyle/>
                    <a:p>
                      <a:r>
                        <a:rPr lang="en-US" smtClean="0"/>
                        <a:t>$addToSet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an array of </a:t>
                      </a:r>
                      <a:r>
                        <a:rPr lang="en-US" sz="1400" b="0" i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</a:t>
                      </a:r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expression values for each group. Order of the array elements is undefined.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16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$group (contd2)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 sz="2800" smtClean="0"/>
              <a:t>$group has a limit of 100MB of RAM. =&gt; To process large dataset, MongoDB allows write temporary files by enable </a:t>
            </a:r>
            <a:r>
              <a:rPr lang="en-US" sz="2800" b="1" smtClean="0"/>
              <a:t>allowDiskUse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41800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$sample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/>
              <a:t>Randomly selects the specified number of documents from its </a:t>
            </a:r>
            <a:r>
              <a:rPr lang="en-US"/>
              <a:t>input</a:t>
            </a:r>
            <a:r>
              <a:rPr lang="en-US" smtClean="0"/>
              <a:t>.</a:t>
            </a:r>
          </a:p>
          <a:p>
            <a:r>
              <a:rPr lang="en-US" smtClean="0"/>
              <a:t>Form:</a:t>
            </a:r>
            <a:br>
              <a:rPr lang="en-US" smtClean="0"/>
            </a:br>
            <a:r>
              <a:rPr lang="en-US" sz="2400"/>
              <a:t>{ $sample</a:t>
            </a:r>
            <a:r>
              <a:rPr lang="en-US" sz="2400"/>
              <a:t>:</a:t>
            </a:r>
            <a:r>
              <a:rPr lang="en-US" sz="2400"/>
              <a:t> { size</a:t>
            </a:r>
            <a:r>
              <a:rPr lang="en-US" sz="2400"/>
              <a:t>:</a:t>
            </a:r>
            <a:r>
              <a:rPr lang="en-US" sz="2400"/>
              <a:t> </a:t>
            </a:r>
            <a:r>
              <a:rPr lang="en-US" sz="2400" smtClean="0"/>
              <a:t>N} }</a:t>
            </a:r>
          </a:p>
          <a:p>
            <a:pPr marL="0" indent="0">
              <a:buNone/>
            </a:pPr>
            <a:r>
              <a:rPr lang="en-US" sz="2400" smtClean="0"/>
              <a:t>N is a positive integer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1543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$sort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/>
              <a:t>Sorts all input documents and returns them to the pipeline in sorted </a:t>
            </a:r>
            <a:r>
              <a:rPr lang="en-US"/>
              <a:t>order</a:t>
            </a:r>
            <a:r>
              <a:rPr lang="en-US" smtClean="0"/>
              <a:t>.</a:t>
            </a:r>
          </a:p>
          <a:p>
            <a:r>
              <a:rPr lang="en-US" smtClean="0"/>
              <a:t>Form:</a:t>
            </a:r>
            <a:br>
              <a:rPr lang="en-US" smtClean="0"/>
            </a:br>
            <a:r>
              <a:rPr lang="en-US" sz="2000"/>
              <a:t>{ $sort</a:t>
            </a:r>
            <a:r>
              <a:rPr lang="en-US" sz="2000"/>
              <a:t>:</a:t>
            </a:r>
            <a:r>
              <a:rPr lang="en-US" sz="2000"/>
              <a:t> { </a:t>
            </a:r>
            <a:r>
              <a:rPr lang="en-US" sz="2000"/>
              <a:t>&lt;</a:t>
            </a:r>
            <a:r>
              <a:rPr lang="en-US" sz="2000"/>
              <a:t>field1</a:t>
            </a:r>
            <a:r>
              <a:rPr lang="en-US" sz="2000"/>
              <a:t>&gt;:</a:t>
            </a:r>
            <a:r>
              <a:rPr lang="en-US" sz="2000"/>
              <a:t> </a:t>
            </a:r>
            <a:r>
              <a:rPr lang="en-US" sz="2000"/>
              <a:t>&lt;</a:t>
            </a:r>
            <a:r>
              <a:rPr lang="en-US" sz="2000"/>
              <a:t>sort order</a:t>
            </a:r>
            <a:r>
              <a:rPr lang="en-US" sz="2000"/>
              <a:t>&gt;</a:t>
            </a:r>
            <a:r>
              <a:rPr lang="en-US" sz="2000"/>
              <a:t>, </a:t>
            </a:r>
            <a:r>
              <a:rPr lang="en-US" sz="2000"/>
              <a:t>&lt;</a:t>
            </a:r>
            <a:r>
              <a:rPr lang="en-US" sz="2000"/>
              <a:t>field2</a:t>
            </a:r>
            <a:r>
              <a:rPr lang="en-US" sz="2000"/>
              <a:t>&gt;:</a:t>
            </a:r>
            <a:r>
              <a:rPr lang="en-US" sz="2000"/>
              <a:t> </a:t>
            </a:r>
            <a:r>
              <a:rPr lang="en-US" sz="2000"/>
              <a:t>&lt;</a:t>
            </a:r>
            <a:r>
              <a:rPr lang="en-US" sz="2000"/>
              <a:t>sort order</a:t>
            </a:r>
            <a:r>
              <a:rPr lang="en-US" sz="2000"/>
              <a:t>&gt;</a:t>
            </a:r>
            <a:r>
              <a:rPr lang="en-US" sz="2000"/>
              <a:t> ... </a:t>
            </a:r>
            <a:r>
              <a:rPr lang="en-US" sz="2000"/>
              <a:t>} </a:t>
            </a:r>
            <a:r>
              <a:rPr lang="en-US" sz="2000" smtClean="0"/>
              <a:t>}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Sort order can be 1 (ASC) or -1 (DESC)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38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$lookup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/>
              <a:t>Performs a left outer join to an unsharded collection in the </a:t>
            </a:r>
            <a:r>
              <a:rPr lang="en-US" i="1"/>
              <a:t>same</a:t>
            </a:r>
            <a:r>
              <a:rPr lang="en-US"/>
              <a:t> database to filter in documents from the “joined” collection </a:t>
            </a:r>
            <a:r>
              <a:rPr lang="en-US"/>
              <a:t>for </a:t>
            </a:r>
            <a:r>
              <a:rPr lang="en-US" smtClean="0"/>
              <a:t>processing</a:t>
            </a:r>
          </a:p>
          <a:p>
            <a:r>
              <a:rPr lang="en-US"/>
              <a:t>The $lookup stage does an equality match between a field from the input documents with a field from the documents of the “joined” </a:t>
            </a:r>
            <a:r>
              <a:rPr lang="en-US"/>
              <a:t>collection</a:t>
            </a:r>
            <a:r>
              <a:rPr lang="en-US" smtClean="0"/>
              <a:t>.</a:t>
            </a:r>
          </a:p>
          <a:p>
            <a:r>
              <a:rPr lang="en-US" smtClean="0"/>
              <a:t>$lookup add a new field (type=array) to the original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5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$lookup (contd.)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 smtClean="0"/>
              <a:t>Form:</a:t>
            </a:r>
          </a:p>
          <a:p>
            <a:pPr marL="0" indent="0">
              <a:buNone/>
            </a:pPr>
            <a:r>
              <a:rPr lang="en-US" sz="2000"/>
              <a:t>{ </a:t>
            </a:r>
            <a:endParaRPr lang="en-US" sz="2000" smtClean="0"/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2000" smtClean="0"/>
              <a:t>$</a:t>
            </a:r>
            <a:r>
              <a:rPr lang="en-US" sz="2000"/>
              <a:t>lookup: </a:t>
            </a:r>
            <a:r>
              <a:rPr lang="en-US" sz="2000"/>
              <a:t>{ </a:t>
            </a:r>
            <a:endParaRPr lang="en-US" sz="2000" smtClean="0"/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2000" smtClean="0"/>
              <a:t>	from</a:t>
            </a:r>
            <a:r>
              <a:rPr lang="en-US" sz="2000"/>
              <a:t>: </a:t>
            </a:r>
            <a:r>
              <a:rPr lang="en-US" sz="2000" smtClean="0"/>
              <a:t>&lt;targetCollection&gt;,</a:t>
            </a:r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2000" smtClean="0"/>
              <a:t>	localField</a:t>
            </a:r>
            <a:r>
              <a:rPr lang="en-US" sz="2000"/>
              <a:t>: </a:t>
            </a:r>
            <a:r>
              <a:rPr lang="en-US" sz="2000" smtClean="0"/>
              <a:t>&lt;foreignKey&gt;, </a:t>
            </a:r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2000" smtClean="0"/>
              <a:t>	foreignField</a:t>
            </a:r>
            <a:r>
              <a:rPr lang="en-US" sz="2000"/>
              <a:t>: </a:t>
            </a:r>
            <a:r>
              <a:rPr lang="en-US" sz="2000" smtClean="0"/>
              <a:t>&lt;keyInTargetCollection&gt;, </a:t>
            </a:r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2000" smtClean="0"/>
              <a:t>	as</a:t>
            </a:r>
            <a:r>
              <a:rPr lang="en-US" sz="2000"/>
              <a:t>: </a:t>
            </a:r>
            <a:r>
              <a:rPr lang="en-US" sz="2000" smtClean="0"/>
              <a:t>&lt;fieldname&gt; </a:t>
            </a:r>
          </a:p>
          <a:p>
            <a:pPr marL="0" indent="0">
              <a:buNone/>
            </a:pPr>
            <a:r>
              <a:rPr lang="en-US" sz="2000" smtClean="0"/>
              <a:t>	}</a:t>
            </a:r>
          </a:p>
          <a:p>
            <a:pPr marL="0" indent="0">
              <a:buNone/>
            </a:pPr>
            <a:r>
              <a:rPr lang="en-US" sz="2000" smtClean="0"/>
              <a:t>}</a:t>
            </a:r>
            <a:endParaRPr lang="en-US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$lookup (contd2.)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 smtClean="0"/>
              <a:t>Form:</a:t>
            </a:r>
          </a:p>
          <a:p>
            <a:pPr marL="0" indent="0">
              <a:buNone/>
            </a:pPr>
            <a:r>
              <a:rPr lang="en-US" sz="2000" b="1" smtClean="0"/>
              <a:t>from</a:t>
            </a:r>
            <a:r>
              <a:rPr lang="en-US" sz="2000" smtClean="0"/>
              <a:t>: </a:t>
            </a:r>
            <a:r>
              <a:rPr lang="en-US" sz="2000"/>
              <a:t>Specifies the collection in the </a:t>
            </a:r>
            <a:r>
              <a:rPr lang="en-US" sz="2000" i="1"/>
              <a:t>same</a:t>
            </a:r>
            <a:r>
              <a:rPr lang="en-US" sz="2000"/>
              <a:t> database to perform the </a:t>
            </a:r>
            <a:r>
              <a:rPr lang="en-US" sz="2000"/>
              <a:t>join </a:t>
            </a:r>
            <a:r>
              <a:rPr lang="en-US" sz="2000" smtClean="0"/>
              <a:t>with</a:t>
            </a:r>
          </a:p>
          <a:p>
            <a:pPr marL="0" indent="0">
              <a:buNone/>
            </a:pPr>
            <a:r>
              <a:rPr lang="en-US" sz="2000" b="1" smtClean="0"/>
              <a:t>localField</a:t>
            </a:r>
            <a:r>
              <a:rPr lang="en-US" sz="2000" smtClean="0"/>
              <a:t>: </a:t>
            </a:r>
            <a:r>
              <a:rPr lang="en-US" sz="2000"/>
              <a:t>Specifies the field from the documents input to the $lookup</a:t>
            </a:r>
            <a:r>
              <a:rPr lang="en-US" sz="2000"/>
              <a:t> </a:t>
            </a:r>
            <a:r>
              <a:rPr lang="en-US" sz="2000" smtClean="0"/>
              <a:t>stage</a:t>
            </a:r>
          </a:p>
          <a:p>
            <a:pPr marL="0" indent="0">
              <a:buNone/>
            </a:pPr>
            <a:r>
              <a:rPr lang="en-US" sz="2000" b="1" smtClean="0"/>
              <a:t>foreignField</a:t>
            </a:r>
            <a:r>
              <a:rPr lang="en-US" sz="2000" smtClean="0"/>
              <a:t>: </a:t>
            </a:r>
            <a:r>
              <a:rPr lang="en-US" sz="2000"/>
              <a:t>Specifies the field from the documents in the from collection. $lookup performs an equality match on the foreignField to the localField from the </a:t>
            </a:r>
            <a:r>
              <a:rPr lang="en-US" sz="2000"/>
              <a:t>input </a:t>
            </a:r>
            <a:r>
              <a:rPr lang="en-US" sz="2000" smtClean="0"/>
              <a:t>documents</a:t>
            </a:r>
          </a:p>
          <a:p>
            <a:pPr marL="0" indent="0">
              <a:buNone/>
            </a:pPr>
            <a:r>
              <a:rPr lang="en-US" sz="2000" b="1" smtClean="0"/>
              <a:t>as</a:t>
            </a:r>
            <a:r>
              <a:rPr lang="en-US" sz="2000" smtClean="0"/>
              <a:t>: </a:t>
            </a:r>
            <a:r>
              <a:rPr lang="en-US" sz="2000"/>
              <a:t>Specifies the name of the new array field to add to </a:t>
            </a:r>
            <a:r>
              <a:rPr lang="en-US" sz="2000"/>
              <a:t>the </a:t>
            </a:r>
            <a:r>
              <a:rPr lang="en-US" sz="2000" smtClean="0"/>
              <a:t>original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8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$out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/>
              <a:t>Takes the documents returned by the aggregation pipeline and writes them to a specified </a:t>
            </a:r>
            <a:r>
              <a:rPr lang="en-US"/>
              <a:t>collection</a:t>
            </a:r>
            <a:r>
              <a:rPr lang="en-US" smtClean="0"/>
              <a:t>.</a:t>
            </a:r>
          </a:p>
          <a:p>
            <a:r>
              <a:rPr lang="en-US" smtClean="0"/>
              <a:t>Form:</a:t>
            </a:r>
          </a:p>
          <a:p>
            <a:pPr marL="0" indent="0">
              <a:buNone/>
            </a:pPr>
            <a:r>
              <a:rPr lang="en-US" sz="2400"/>
              <a:t>{ $out</a:t>
            </a:r>
            <a:r>
              <a:rPr lang="en-US" sz="2400"/>
              <a:t>:</a:t>
            </a:r>
            <a:r>
              <a:rPr lang="en-US" sz="2400"/>
              <a:t> </a:t>
            </a:r>
            <a:r>
              <a:rPr lang="en-US" sz="2400"/>
              <a:t>"&lt;output-collection</a:t>
            </a:r>
            <a:r>
              <a:rPr lang="en-US" sz="2400"/>
              <a:t>&gt;"</a:t>
            </a:r>
            <a:r>
              <a:rPr lang="en-US" sz="2400"/>
              <a:t> </a:t>
            </a:r>
            <a:r>
              <a:rPr lang="en-US" sz="2400" smtClean="0"/>
              <a:t>}</a:t>
            </a:r>
          </a:p>
          <a:p>
            <a:pPr marL="0" indent="0">
              <a:buNone/>
            </a:pPr>
            <a:r>
              <a:rPr lang="en-US" smtClean="0"/>
              <a:t>If the output collection does exist, it will be replaced.</a:t>
            </a:r>
          </a:p>
          <a:p>
            <a:pPr marL="0" indent="0">
              <a:buNone/>
            </a:pPr>
            <a:r>
              <a:rPr lang="en-US" smtClean="0"/>
              <a:t>This stage is failed if it doesn’t satisfy the </a:t>
            </a:r>
            <a:r>
              <a:rPr lang="en-US" i="1" smtClean="0"/>
              <a:t>unique</a:t>
            </a:r>
            <a:r>
              <a:rPr lang="en-US" smtClean="0"/>
              <a:t> indexes.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 smtClean="0"/>
              <a:t>Doing tasks in DB instead of in code for better performance and code effort</a:t>
            </a:r>
          </a:p>
          <a:p>
            <a:r>
              <a:rPr lang="en-US" smtClean="0"/>
              <a:t>The aggregation framework (AgFw) let us transform and combine documents in collections</a:t>
            </a:r>
          </a:p>
          <a:p>
            <a:r>
              <a:rPr lang="en-US" smtClean="0"/>
              <a:t>Pipeline of aggregation, includes many stages, output of n-th stage will be input for the (n+1)th stage</a:t>
            </a:r>
          </a:p>
          <a:p>
            <a:r>
              <a:rPr lang="en-US" smtClean="0"/>
              <a:t>Some stages can be used multiple times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Tips &amp; Tricks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 dirty="0" smtClean="0"/>
              <a:t>Continue on Week3’ project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BroadCast</a:t>
            </a:r>
            <a:r>
              <a:rPr lang="en-US" dirty="0" smtClean="0"/>
              <a:t> Receiver to determine devices is online or not</a:t>
            </a:r>
          </a:p>
          <a:p>
            <a:pPr lvl="1"/>
            <a:r>
              <a:rPr lang="en-US" dirty="0" smtClean="0"/>
              <a:t>When device goes online, call to a Restful </a:t>
            </a:r>
            <a:r>
              <a:rPr lang="en-US" dirty="0" err="1" smtClean="0"/>
              <a:t>ws</a:t>
            </a:r>
            <a:r>
              <a:rPr lang="en-US" dirty="0" smtClean="0"/>
              <a:t> to check if the current artist has new songs. If yes, download them and add to the </a:t>
            </a:r>
            <a:r>
              <a:rPr lang="en-US" dirty="0" err="1" smtClean="0"/>
              <a:t>listview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After download finished, show a system notification about that</a:t>
            </a:r>
          </a:p>
          <a:p>
            <a:pPr lvl="1"/>
            <a:r>
              <a:rPr lang="en-US" dirty="0" smtClean="0"/>
              <a:t>If the artist changes his info on the server, use GCM to send to all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0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5 – Day 1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 dirty="0" err="1" smtClean="0"/>
              <a:t>Youtube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14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5 – Day 2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 dirty="0" smtClean="0"/>
              <a:t>Play videos, audio files in Android</a:t>
            </a:r>
          </a:p>
          <a:p>
            <a:r>
              <a:rPr lang="en-US" dirty="0" smtClean="0"/>
              <a:t>Send Email, SMS, make a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0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5 – Project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452937"/>
          </a:xfrm>
        </p:spPr>
        <p:txBody>
          <a:bodyPr/>
          <a:lstStyle/>
          <a:p>
            <a:r>
              <a:rPr lang="en-US" dirty="0" smtClean="0"/>
              <a:t>Create a new project do these things:</a:t>
            </a:r>
          </a:p>
          <a:p>
            <a:pPr lvl="1"/>
            <a:r>
              <a:rPr lang="en-US" dirty="0" smtClean="0"/>
              <a:t>Call to a Restful </a:t>
            </a:r>
            <a:r>
              <a:rPr lang="en-US" dirty="0" err="1" smtClean="0"/>
              <a:t>ws</a:t>
            </a:r>
            <a:r>
              <a:rPr lang="en-US" dirty="0" smtClean="0"/>
              <a:t> (you created this </a:t>
            </a:r>
            <a:r>
              <a:rPr lang="en-US" dirty="0" err="1" smtClean="0"/>
              <a:t>ws</a:t>
            </a:r>
            <a:r>
              <a:rPr lang="en-US" dirty="0" smtClean="0"/>
              <a:t>) to retrieve all popular </a:t>
            </a:r>
            <a:r>
              <a:rPr lang="en-US" dirty="0" err="1" smtClean="0"/>
              <a:t>youtube</a:t>
            </a:r>
            <a:r>
              <a:rPr lang="en-US" dirty="0" smtClean="0"/>
              <a:t> channels (you prepare this data)</a:t>
            </a:r>
          </a:p>
          <a:p>
            <a:pPr lvl="1"/>
            <a:r>
              <a:rPr lang="en-US" dirty="0" smtClean="0"/>
              <a:t>Use the channel ID to retrieve all its videos, show to a </a:t>
            </a:r>
            <a:r>
              <a:rPr lang="en-US" dirty="0" err="1" smtClean="0"/>
              <a:t>listview</a:t>
            </a:r>
            <a:endParaRPr lang="en-US" dirty="0" smtClean="0"/>
          </a:p>
          <a:p>
            <a:pPr lvl="1"/>
            <a:r>
              <a:rPr lang="en-US" dirty="0" smtClean="0"/>
              <a:t>Each item in the </a:t>
            </a:r>
            <a:r>
              <a:rPr lang="en-US" dirty="0" err="1" smtClean="0"/>
              <a:t>listview</a:t>
            </a:r>
            <a:r>
              <a:rPr lang="en-US" dirty="0" smtClean="0"/>
              <a:t> have a “star” button to marks as user favorite and store back to server by Restful </a:t>
            </a:r>
            <a:r>
              <a:rPr lang="en-US" dirty="0" err="1" smtClean="0"/>
              <a:t>ws</a:t>
            </a:r>
            <a:endParaRPr lang="en-US" dirty="0" smtClean="0"/>
          </a:p>
          <a:p>
            <a:pPr lvl="1"/>
            <a:r>
              <a:rPr lang="en-US" dirty="0"/>
              <a:t>Play </a:t>
            </a:r>
            <a:r>
              <a:rPr lang="en-US" dirty="0" smtClean="0"/>
              <a:t>individual video</a:t>
            </a:r>
          </a:p>
          <a:p>
            <a:pPr lvl="1"/>
            <a:r>
              <a:rPr lang="en-US" dirty="0" smtClean="0"/>
              <a:t>Sort videos by rates</a:t>
            </a:r>
          </a:p>
          <a:p>
            <a:pPr lvl="1"/>
            <a:r>
              <a:rPr lang="en-US" dirty="0" smtClean="0"/>
              <a:t>Share app over 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6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6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 dirty="0" smtClean="0"/>
              <a:t>Sign to </a:t>
            </a:r>
            <a:r>
              <a:rPr lang="en-US" dirty="0" err="1" smtClean="0"/>
              <a:t>apk</a:t>
            </a:r>
            <a:endParaRPr lang="en-US" dirty="0" smtClean="0"/>
          </a:p>
          <a:p>
            <a:r>
              <a:rPr lang="en-US" dirty="0" smtClean="0"/>
              <a:t>Publish to Google Play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1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 Android Development Job</a:t>
            </a:r>
          </a:p>
          <a:p>
            <a:r>
              <a:rPr lang="en-US" dirty="0" smtClean="0"/>
              <a:t>Able to create an app from scratch, then publish it to store</a:t>
            </a:r>
          </a:p>
          <a:p>
            <a:r>
              <a:rPr lang="en-US" dirty="0" smtClean="0"/>
              <a:t>Add new title to resume: Android Developer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 smtClean="0"/>
              <a:t>General s</a:t>
            </a:r>
            <a:r>
              <a:rPr lang="en-US" smtClean="0"/>
              <a:t>yntax:</a:t>
            </a:r>
          </a:p>
          <a:p>
            <a:r>
              <a:rPr lang="en-US" b="1" smtClean="0"/>
              <a:t>db</a:t>
            </a:r>
            <a:r>
              <a:rPr lang="en-US" smtClean="0"/>
              <a:t>.collectionName.</a:t>
            </a:r>
            <a:r>
              <a:rPr lang="en-US" b="1" smtClean="0"/>
              <a:t>aggregate</a:t>
            </a:r>
            <a:r>
              <a:rPr lang="en-US" smtClean="0"/>
              <a:t>(pipeline, options )</a:t>
            </a:r>
          </a:p>
          <a:p>
            <a:pPr marL="0" indent="0">
              <a:buNone/>
            </a:pPr>
            <a:r>
              <a:rPr lang="en-US" b="1" smtClean="0"/>
              <a:t>pipeline</a:t>
            </a:r>
            <a:r>
              <a:rPr lang="en-US" smtClean="0"/>
              <a:t> is in this form:</a:t>
            </a:r>
          </a:p>
          <a:p>
            <a:pPr marL="0" indent="0">
              <a:buNone/>
            </a:pPr>
            <a:r>
              <a:rPr lang="en-US"/>
              <a:t> [ { &lt;stage1&gt; },{&lt;stage2&gt;} </a:t>
            </a:r>
            <a:r>
              <a:rPr lang="en-US"/>
              <a:t>... </a:t>
            </a:r>
            <a:r>
              <a:rPr lang="en-US" smtClean="0"/>
              <a:t>]</a:t>
            </a:r>
          </a:p>
          <a:p>
            <a:pPr marL="0" indent="0">
              <a:buNone/>
            </a:pPr>
            <a:r>
              <a:rPr lang="en-US" b="1" smtClean="0"/>
              <a:t>options</a:t>
            </a:r>
            <a:r>
              <a:rPr lang="en-US" smtClean="0"/>
              <a:t> is optional, contains some options such as </a:t>
            </a:r>
            <a:r>
              <a:rPr lang="en-US" i="1" smtClean="0"/>
              <a:t>explain (boolean), allowDiskUse (boolean), …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3444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Pipeline Stages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 smtClean="0"/>
              <a:t>$project: add new fields or remove existing fields or rename fields</a:t>
            </a:r>
          </a:p>
          <a:p>
            <a:r>
              <a:rPr lang="en-US" smtClean="0"/>
              <a:t>$match: filter documents</a:t>
            </a:r>
          </a:p>
          <a:p>
            <a:r>
              <a:rPr lang="en-US" smtClean="0"/>
              <a:t>$limit: pass n documents to the next operator</a:t>
            </a:r>
          </a:p>
          <a:p>
            <a:r>
              <a:rPr lang="en-US" smtClean="0"/>
              <a:t>$skip: skip n documents</a:t>
            </a:r>
          </a:p>
          <a:p>
            <a:r>
              <a:rPr lang="en-US" smtClean="0"/>
              <a:t>$unwind: flatten the array’s element</a:t>
            </a:r>
          </a:p>
          <a:p>
            <a:r>
              <a:rPr lang="en-US" smtClean="0"/>
              <a:t>$group: group documents and do some calculation to each group</a:t>
            </a:r>
          </a:p>
          <a:p>
            <a:r>
              <a:rPr lang="en-US" smtClean="0"/>
              <a:t>$sample: randomly get </a:t>
            </a:r>
            <a:r>
              <a:rPr lang="en-US" i="1" smtClean="0"/>
              <a:t>n</a:t>
            </a:r>
            <a:r>
              <a:rPr lang="en-US" smtClean="0"/>
              <a:t>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18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$project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/>
              <a:t>Passes along the documents with only the specified fields to the next stage in the pipeline. The specified fields can be existing fields from the input documents or newly </a:t>
            </a:r>
            <a:r>
              <a:rPr lang="en-US"/>
              <a:t>computed </a:t>
            </a:r>
            <a:r>
              <a:rPr lang="en-US" smtClean="0"/>
              <a:t>fields</a:t>
            </a:r>
          </a:p>
          <a:p>
            <a:r>
              <a:rPr lang="en-US" smtClean="0"/>
              <a:t>Stage syntax:</a:t>
            </a:r>
          </a:p>
          <a:p>
            <a:pPr marL="0" indent="0">
              <a:buNone/>
            </a:pPr>
            <a:r>
              <a:rPr lang="en-US" sz="2400" smtClean="0"/>
              <a:t>	{ </a:t>
            </a:r>
            <a:r>
              <a:rPr lang="en-US" sz="2400"/>
              <a:t>$project</a:t>
            </a:r>
            <a:r>
              <a:rPr lang="en-US" sz="2400"/>
              <a:t>:</a:t>
            </a:r>
            <a:r>
              <a:rPr lang="en-US" sz="2400"/>
              <a:t> { </a:t>
            </a:r>
            <a:r>
              <a:rPr lang="en-US" sz="2400"/>
              <a:t>&lt;</a:t>
            </a:r>
            <a:r>
              <a:rPr lang="en-US" sz="2400"/>
              <a:t>specifications</a:t>
            </a:r>
            <a:r>
              <a:rPr lang="en-US" sz="2400"/>
              <a:t>&gt;</a:t>
            </a:r>
            <a:r>
              <a:rPr lang="en-US" sz="2400"/>
              <a:t> </a:t>
            </a:r>
            <a:r>
              <a:rPr lang="en-US" sz="2400"/>
              <a:t>} </a:t>
            </a:r>
            <a:r>
              <a:rPr lang="en-US" sz="2400" smtClean="0"/>
              <a:t>}</a:t>
            </a:r>
          </a:p>
          <a:p>
            <a:pPr marL="0" indent="0">
              <a:buNone/>
            </a:pPr>
            <a:r>
              <a:rPr lang="en-US" sz="2400"/>
              <a:t>Eg: { $project</a:t>
            </a:r>
            <a:r>
              <a:rPr lang="en-US" sz="2400"/>
              <a:t>: </a:t>
            </a:r>
            <a:r>
              <a:rPr lang="en-US" sz="2400" smtClean="0"/>
              <a:t>{name: 1, age: 0 </a:t>
            </a:r>
            <a:r>
              <a:rPr lang="en-US" sz="2400"/>
              <a:t>} </a:t>
            </a:r>
            <a:r>
              <a:rPr lang="en-US" sz="2400" smtClean="0"/>
              <a:t>}</a:t>
            </a:r>
          </a:p>
          <a:p>
            <a:pPr marL="0" indent="0">
              <a:buNone/>
            </a:pPr>
            <a:r>
              <a:rPr lang="en-US" sz="2400"/>
              <a:t>{ $project</a:t>
            </a:r>
            <a:r>
              <a:rPr lang="en-US" sz="2400"/>
              <a:t>: </a:t>
            </a:r>
            <a:r>
              <a:rPr lang="en-US" sz="2400" smtClean="0"/>
              <a:t>{tuoi: “$age”} }</a:t>
            </a:r>
            <a:endParaRPr lang="en-US" sz="240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728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$match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/>
              <a:t>Filters the documents to pass only the documents that match the specified condition(s) to the next pipeline </a:t>
            </a:r>
            <a:r>
              <a:rPr lang="en-US"/>
              <a:t>stage</a:t>
            </a:r>
            <a:r>
              <a:rPr lang="en-US" smtClean="0"/>
              <a:t>.</a:t>
            </a:r>
          </a:p>
          <a:p>
            <a:r>
              <a:rPr lang="en-US" smtClean="0"/>
              <a:t>Form:</a:t>
            </a:r>
          </a:p>
          <a:p>
            <a:pPr marL="0" indent="0">
              <a:buNone/>
            </a:pPr>
            <a:r>
              <a:rPr lang="en-US" sz="2800" smtClean="0"/>
              <a:t>$match: {&lt;Query&gt;} </a:t>
            </a:r>
          </a:p>
          <a:p>
            <a:pPr marL="0" indent="0">
              <a:buNone/>
            </a:pPr>
            <a:r>
              <a:rPr lang="en-US" sz="2800" smtClean="0"/>
              <a:t>The query is like in the find() method, except </a:t>
            </a:r>
            <a:r>
              <a:rPr lang="en-US" sz="2800" b="1" i="1" smtClean="0"/>
              <a:t>$where</a:t>
            </a:r>
            <a:r>
              <a:rPr lang="en-US" sz="2800" b="1" smtClean="0"/>
              <a:t> </a:t>
            </a:r>
            <a:r>
              <a:rPr lang="en-US" sz="2800" smtClean="0"/>
              <a:t>operator</a:t>
            </a:r>
          </a:p>
          <a:p>
            <a:r>
              <a:rPr lang="en-US" sz="3200" smtClean="0"/>
              <a:t>If $match is the very first stage, it could take advantage of indexes, and it can use $text op for searching text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705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$limit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/>
              <a:t>Limits the number of documents passed to the next stage in the</a:t>
            </a:r>
            <a:r>
              <a:rPr lang="en-US"/>
              <a:t> </a:t>
            </a:r>
            <a:r>
              <a:rPr lang="en-US" smtClean="0"/>
              <a:t>pipeline</a:t>
            </a:r>
          </a:p>
          <a:p>
            <a:r>
              <a:rPr lang="en-US" smtClean="0"/>
              <a:t>Form:</a:t>
            </a:r>
          </a:p>
          <a:p>
            <a:pPr marL="0" indent="0">
              <a:buNone/>
            </a:pPr>
            <a:r>
              <a:rPr lang="en-US" sz="2800"/>
              <a:t>{ $limit</a:t>
            </a:r>
            <a:r>
              <a:rPr lang="en-US" sz="2800"/>
              <a:t>:</a:t>
            </a:r>
            <a:r>
              <a:rPr lang="en-US" sz="2800"/>
              <a:t> </a:t>
            </a:r>
            <a:r>
              <a:rPr lang="en-US" sz="2800"/>
              <a:t>&lt;</a:t>
            </a:r>
            <a:r>
              <a:rPr lang="en-US" sz="2800"/>
              <a:t>positive integer</a:t>
            </a:r>
            <a:r>
              <a:rPr lang="en-US" sz="2800"/>
              <a:t>&gt;</a:t>
            </a:r>
            <a:r>
              <a:rPr lang="en-US" sz="2800"/>
              <a:t> </a:t>
            </a:r>
            <a:r>
              <a:rPr lang="en-US" sz="2800" smtClean="0"/>
              <a:t>}</a:t>
            </a:r>
          </a:p>
          <a:p>
            <a:pPr marL="0" indent="0">
              <a:buNone/>
            </a:pPr>
            <a:r>
              <a:rPr lang="en-US" sz="2800" smtClean="0"/>
              <a:t>Eg: {$limit: 10}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128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$skip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/>
              <a:t>Skips over the specified number of documents that pass into the stage and passes the remaining documents to the next stage in </a:t>
            </a:r>
            <a:r>
              <a:rPr lang="en-US"/>
              <a:t>the </a:t>
            </a:r>
            <a:r>
              <a:rPr lang="en-US" smtClean="0"/>
              <a:t>pipeline</a:t>
            </a:r>
          </a:p>
          <a:p>
            <a:r>
              <a:rPr lang="en-US" smtClean="0"/>
              <a:t>Form:</a:t>
            </a:r>
          </a:p>
          <a:p>
            <a:pPr marL="0" indent="0">
              <a:buNone/>
            </a:pPr>
            <a:r>
              <a:rPr lang="en-US" sz="2800"/>
              <a:t>{ $skip</a:t>
            </a:r>
            <a:r>
              <a:rPr lang="en-US" sz="2800"/>
              <a:t>:</a:t>
            </a:r>
            <a:r>
              <a:rPr lang="en-US" sz="2800"/>
              <a:t> </a:t>
            </a:r>
            <a:r>
              <a:rPr lang="en-US" sz="2800"/>
              <a:t>&lt;</a:t>
            </a:r>
            <a:r>
              <a:rPr lang="en-US" sz="2800"/>
              <a:t>positive integer</a:t>
            </a:r>
            <a:r>
              <a:rPr lang="en-US" sz="2800"/>
              <a:t>&gt;</a:t>
            </a:r>
            <a:r>
              <a:rPr lang="en-US" sz="2800"/>
              <a:t> 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755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$unwind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757737"/>
          </a:xfrm>
        </p:spPr>
        <p:txBody>
          <a:bodyPr/>
          <a:lstStyle/>
          <a:p>
            <a:r>
              <a:rPr lang="en-US"/>
              <a:t>Deconstructs an array field from the input documents to output a document for </a:t>
            </a:r>
            <a:r>
              <a:rPr lang="en-US" i="1"/>
              <a:t>each</a:t>
            </a:r>
            <a:r>
              <a:rPr lang="en-US"/>
              <a:t> element. Each output document is the input document with the value of the array field replaced by </a:t>
            </a:r>
            <a:r>
              <a:rPr lang="en-US"/>
              <a:t>the </a:t>
            </a:r>
            <a:r>
              <a:rPr lang="en-US" smtClean="0"/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376632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02830529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2035-01-01T08:00:00+00:00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826110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 xsi:nil="true"/>
    <Markets xmlns="4873beb7-5857-4685-be1f-d57550cc96cc"/>
    <OriginAsset xmlns="4873beb7-5857-4685-be1f-d57550cc96cc" xsi:nil="true"/>
    <AssetStart xmlns="4873beb7-5857-4685-be1f-d57550cc96cc">2012-02-17T16:41:00+00:00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1536927</Value>
      <Value>1536928</Value>
    </PublishStatusLookup>
    <APAuthor xmlns="4873beb7-5857-4685-be1f-d57550cc96cc">
      <UserInfo>
        <DisplayName>REDMOND\v-gakel</DisplayName>
        <AccountId>2721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>Training presentation</SourceTitle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>2007 Template UpLeveling Do Not HandOff</UALocComments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12 Default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TP102830528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OfficeOnline,OfficeOnlineVNext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14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  <LocMarketGroupTiers2 xmlns="4873beb7-5857-4685-be1f-d57550cc96cc">,t:Tier 1,t:Tier 2,t:Tier 3,</LocMarketGroupTiers2>
  </documentManagement>
</p:properties>
</file>

<file path=customXml/itemProps1.xml><?xml version="1.0" encoding="utf-8"?>
<ds:datastoreItem xmlns:ds="http://schemas.openxmlformats.org/officeDocument/2006/customXml" ds:itemID="{EAC7328B-A017-47BE-B26D-F7EBB791E9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291BE7-26FF-4D3F-8918-EB7A161581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988AF8-868B-4B20-BFF6-6B23BE40346B}">
  <ds:schemaRefs>
    <ds:schemaRef ds:uri="http://schemas.openxmlformats.org/package/2006/metadata/core-properties"/>
    <ds:schemaRef ds:uri="http://purl.org/dc/terms/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4873beb7-5857-4685-be1f-d57550cc96c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TM02830529</Template>
  <TotalTime>1000</TotalTime>
  <Words>930</Words>
  <Application>Microsoft Office PowerPoint</Application>
  <PresentationFormat>On-screen Show (4:3)</PresentationFormat>
  <Paragraphs>175</Paragraphs>
  <Slides>25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TM02830529</vt:lpstr>
      <vt:lpstr>MongoDB Aggregation Framework</vt:lpstr>
      <vt:lpstr>Introduction</vt:lpstr>
      <vt:lpstr>Introduction</vt:lpstr>
      <vt:lpstr>Pipeline Stages</vt:lpstr>
      <vt:lpstr>$project</vt:lpstr>
      <vt:lpstr>$match</vt:lpstr>
      <vt:lpstr>$limit</vt:lpstr>
      <vt:lpstr>$skip</vt:lpstr>
      <vt:lpstr>$unwind</vt:lpstr>
      <vt:lpstr>$unwind (contd)</vt:lpstr>
      <vt:lpstr>$group</vt:lpstr>
      <vt:lpstr>$group (contd)</vt:lpstr>
      <vt:lpstr>$group (contd2)</vt:lpstr>
      <vt:lpstr>$sample</vt:lpstr>
      <vt:lpstr>$sort</vt:lpstr>
      <vt:lpstr>$lookup</vt:lpstr>
      <vt:lpstr>$lookup (contd.)</vt:lpstr>
      <vt:lpstr>$lookup (contd2.)</vt:lpstr>
      <vt:lpstr>$out</vt:lpstr>
      <vt:lpstr>Tips &amp; Tricks</vt:lpstr>
      <vt:lpstr>Week 5 – Day 1</vt:lpstr>
      <vt:lpstr>Week 5 – Day 2</vt:lpstr>
      <vt:lpstr>Week 5 – Project</vt:lpstr>
      <vt:lpstr>Week 6</vt:lpstr>
      <vt:lpstr>Objectives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</dc:title>
  <dc:creator>Tester</dc:creator>
  <cp:lastModifiedBy>Dao Van Khuong (Z10.BU10)</cp:lastModifiedBy>
  <cp:revision>174</cp:revision>
  <dcterms:created xsi:type="dcterms:W3CDTF">2012-02-17T16:35:15Z</dcterms:created>
  <dcterms:modified xsi:type="dcterms:W3CDTF">2016-07-26T12:52:27Z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TC060888081033</vt:lpwstr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InternalTags">
    <vt:lpwstr/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  <property fmtid="{D5CDD505-2E9C-101B-9397-08002B2CF9AE}" pid="9" name="LocMarketGroupTiers">
    <vt:lpwstr>,t:Tier 1,t:Tier 2,t:Tier 3,</vt:lpwstr>
  </property>
</Properties>
</file>