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24"/>
  </p:notesMasterIdLst>
  <p:sldIdLst>
    <p:sldId id="411" r:id="rId2"/>
    <p:sldId id="404" r:id="rId3"/>
    <p:sldId id="412" r:id="rId4"/>
    <p:sldId id="421" r:id="rId5"/>
    <p:sldId id="427" r:id="rId6"/>
    <p:sldId id="439" r:id="rId7"/>
    <p:sldId id="426" r:id="rId8"/>
    <p:sldId id="417" r:id="rId9"/>
    <p:sldId id="441" r:id="rId10"/>
    <p:sldId id="442" r:id="rId11"/>
    <p:sldId id="440" r:id="rId12"/>
    <p:sldId id="418" r:id="rId13"/>
    <p:sldId id="436" r:id="rId14"/>
    <p:sldId id="437" r:id="rId15"/>
    <p:sldId id="435" r:id="rId16"/>
    <p:sldId id="450" r:id="rId17"/>
    <p:sldId id="438" r:id="rId18"/>
    <p:sldId id="420" r:id="rId19"/>
    <p:sldId id="447" r:id="rId20"/>
    <p:sldId id="448" r:id="rId21"/>
    <p:sldId id="449" r:id="rId22"/>
    <p:sldId id="409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uong Nhuy Vu. Nguyen" initials="KNVN" lastIdx="1" clrIdx="0">
    <p:extLst>
      <p:ext uri="{19B8F6BF-5375-455C-9EA6-DF929625EA0E}">
        <p15:presenceInfo xmlns:p15="http://schemas.microsoft.com/office/powerpoint/2012/main" userId="S-1-5-21-1821468967-4106907450-2776687247-297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5C00"/>
    <a:srgbClr val="548EAD"/>
    <a:srgbClr val="66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9" autoAdjust="0"/>
    <p:restoredTop sz="94680" autoAdjust="0"/>
  </p:normalViewPr>
  <p:slideViewPr>
    <p:cSldViewPr showGuides="1">
      <p:cViewPr varScale="1">
        <p:scale>
          <a:sx n="117" d="100"/>
          <a:sy n="117" d="100"/>
        </p:scale>
        <p:origin x="114" y="564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Level Up Plan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031793195661864E-2"/>
          <c:y val="9.2768537761548642E-2"/>
          <c:w val="0.90873929625984251"/>
          <c:h val="0.77869188123204469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abilities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Dir val="y"/>
            <c:errBarType val="both"/>
            <c:errValType val="percentage"/>
            <c:noEndCap val="0"/>
            <c:val val="5"/>
            <c:spPr>
              <a:noFill/>
              <a:ln w="9525">
                <a:solidFill>
                  <a:schemeClr val="dk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Sheet1!$A$2:$A$9</c:f>
              <c:strCache>
                <c:ptCount val="8"/>
                <c:pt idx="0">
                  <c:v>now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  <c:pt idx="6">
                  <c:v>24</c:v>
                </c:pt>
                <c:pt idx="7">
                  <c:v>&gt;24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0.8</c:v>
                </c:pt>
                <c:pt idx="5">
                  <c:v>0.9</c:v>
                </c:pt>
                <c:pt idx="6">
                  <c:v>1</c:v>
                </c:pt>
                <c:pt idx="7">
                  <c:v>1.25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2865632"/>
        <c:axId val="172867312"/>
      </c:lineChart>
      <c:catAx>
        <c:axId val="172865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months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67312"/>
        <c:crosses val="autoZero"/>
        <c:auto val="1"/>
        <c:lblAlgn val="ctr"/>
        <c:lblOffset val="100"/>
        <c:noMultiLvlLbl val="0"/>
      </c:catAx>
      <c:valAx>
        <c:axId val="17286731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 Plan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crossAx val="17286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009597385232505"/>
          <c:y val="0.1198204903569821"/>
          <c:w val="0.14471356410637348"/>
          <c:h val="5.4752503007104762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22T17:58:45.585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6/23/2017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8996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1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9" r:id="rId9"/>
    <p:sldLayoutId id="2147483761" r:id="rId10"/>
    <p:sldLayoutId id="2147483762" r:id="rId11"/>
    <p:sldLayoutId id="2147483770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" b="1077"/>
          <a:stretch>
            <a:fillRect/>
          </a:stretch>
        </p:blipFill>
        <p:spPr/>
      </p:pic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1080000" y="0"/>
            <a:ext cx="5092200" cy="2592000"/>
          </a:xfrm>
        </p:spPr>
        <p:txBody>
          <a:bodyPr/>
          <a:lstStyle/>
          <a:p>
            <a:endParaRPr lang="en-US" b="0" dirty="0"/>
          </a:p>
          <a:p>
            <a:r>
              <a:rPr lang="en-US" smtClean="0"/>
              <a:t>25G </a:t>
            </a:r>
            <a:r>
              <a:rPr lang="en-US" dirty="0"/>
              <a:t>MENTOR –MENTEE </a:t>
            </a:r>
            <a:endParaRPr lang="en-US" dirty="0" smtClean="0"/>
          </a:p>
          <a:p>
            <a:r>
              <a:rPr lang="en-US" dirty="0" smtClean="0"/>
              <a:t>TRAINING PLAN</a:t>
            </a:r>
          </a:p>
          <a:p>
            <a:endParaRPr lang="en-US" sz="2000" b="0" dirty="0"/>
          </a:p>
          <a:p>
            <a:r>
              <a:rPr lang="en-US" sz="2000" b="0" dirty="0"/>
              <a:t> </a:t>
            </a:r>
            <a:r>
              <a:rPr lang="en-US" sz="2000" dirty="0" smtClean="0"/>
              <a:t>Jun/2017 – may/2019</a:t>
            </a:r>
            <a:endParaRPr kumimoji="1" lang="en-US" altLang="ja-JP" sz="2000" cap="all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92200" cy="1840843"/>
          </a:xfrm>
        </p:spPr>
        <p:txBody>
          <a:bodyPr/>
          <a:lstStyle/>
          <a:p>
            <a:r>
              <a:rPr lang="en-US" dirty="0" smtClean="0"/>
              <a:t>June 15, 2017</a:t>
            </a:r>
          </a:p>
          <a:p>
            <a:r>
              <a:rPr lang="en-US" dirty="0" smtClean="0"/>
              <a:t>MENTOR</a:t>
            </a:r>
            <a:r>
              <a:rPr lang="en-US" dirty="0"/>
              <a:t>: </a:t>
            </a:r>
            <a:r>
              <a:rPr lang="en-US" dirty="0" smtClean="0"/>
              <a:t>TRUNG NGUYEN - 1283 </a:t>
            </a:r>
            <a:endParaRPr lang="en-US" dirty="0"/>
          </a:p>
          <a:p>
            <a:r>
              <a:rPr lang="en-US" dirty="0"/>
              <a:t>MENTEE: </a:t>
            </a:r>
            <a:r>
              <a:rPr lang="en-US" dirty="0" err="1" smtClean="0"/>
              <a:t>Khuong</a:t>
            </a:r>
            <a:r>
              <a:rPr lang="en-US" dirty="0"/>
              <a:t> </a:t>
            </a:r>
            <a:r>
              <a:rPr lang="en-US" dirty="0" smtClean="0"/>
              <a:t>Nguyen - 1982</a:t>
            </a:r>
            <a:endParaRPr lang="en-US" dirty="0"/>
          </a:p>
          <a:p>
            <a:r>
              <a:rPr lang="en-US" dirty="0" smtClean="0"/>
              <a:t>Benchmark project</a:t>
            </a:r>
          </a:p>
          <a:p>
            <a:r>
              <a:rPr lang="en-US" dirty="0" smtClean="0"/>
              <a:t>R-CAR SOFTWARE SOLUTION 1 GROUP</a:t>
            </a:r>
          </a:p>
          <a:p>
            <a:r>
              <a:rPr lang="en-US" dirty="0" smtClean="0"/>
              <a:t>RENESAS DESIGN VIETNAM CO</a:t>
            </a:r>
            <a:r>
              <a:rPr lang="en-US" dirty="0"/>
              <a:t>., LTD</a:t>
            </a:r>
          </a:p>
        </p:txBody>
      </p:sp>
    </p:spTree>
    <p:extLst>
      <p:ext uri="{BB962C8B-B14F-4D97-AF65-F5344CB8AC3E}">
        <p14:creationId xmlns:p14="http://schemas.microsoft.com/office/powerpoint/2010/main" val="264989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dirty="0" smtClean="0"/>
              <a:t>Current – technical skill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10</a:t>
            </a:fld>
            <a:endParaRPr lang="de-DE" dirty="0">
              <a:solidFill>
                <a:srgbClr val="06418C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437049"/>
              </p:ext>
            </p:extLst>
          </p:nvPr>
        </p:nvGraphicFramePr>
        <p:xfrm>
          <a:off x="609600" y="1752597"/>
          <a:ext cx="10972800" cy="4416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/>
                <a:gridCol w="7543800"/>
                <a:gridCol w="1676399"/>
              </a:tblGrid>
              <a:tr h="9266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Detail</a:t>
                      </a:r>
                      <a:endParaRPr lang="en-US" dirty="0"/>
                    </a:p>
                  </a:txBody>
                  <a:tcPr>
                    <a:solidFill>
                      <a:srgbClr val="E75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</a:t>
                      </a:r>
                    </a:p>
                  </a:txBody>
                  <a:tcPr>
                    <a:solidFill>
                      <a:srgbClr val="E75C00"/>
                    </a:solidFill>
                  </a:tcPr>
                </a:tc>
              </a:tr>
              <a:tr h="825912">
                <a:tc>
                  <a:txBody>
                    <a:bodyPr/>
                    <a:lstStyle/>
                    <a:p>
                      <a:r>
                        <a:rPr kumimoji="1"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</a:t>
                      </a: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</a:t>
                      </a: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 much time to investigate 1 module on Gen 3 HWM.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some basic terminology for HWM investigating.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1283110">
                <a:tc>
                  <a:txBody>
                    <a:bodyPr/>
                    <a:lstStyle/>
                    <a:p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Operating System 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some basic knowledge about command line for measurement on Gen 3.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basic knowledge about build environment for conducting  measurement environment for Gen 3 (Recipes,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OpenEmbedded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-core, IPL, kernel, </a:t>
                      </a:r>
                      <a:r>
                        <a:rPr kumimoji="1"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filesystem hierarchy, 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etc..).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926691">
                <a:tc>
                  <a:txBody>
                    <a:bodyPr/>
                    <a:lstStyle/>
                    <a:p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</a:t>
                      </a: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Took participated on some current task in Benchmark project under supervision of Mentor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22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dirty="0" smtClean="0"/>
              <a:t>Current – soft skill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11</a:t>
            </a:fld>
            <a:endParaRPr lang="de-DE" dirty="0">
              <a:solidFill>
                <a:srgbClr val="06418C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99518"/>
              </p:ext>
            </p:extLst>
          </p:nvPr>
        </p:nvGraphicFramePr>
        <p:xfrm>
          <a:off x="609600" y="1779503"/>
          <a:ext cx="109728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1"/>
                <a:gridCol w="7315200"/>
                <a:gridCol w="1676399"/>
              </a:tblGrid>
              <a:tr h="1085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Detail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085850">
                <a:tc>
                  <a:txBody>
                    <a:bodyPr/>
                    <a:lstStyle/>
                    <a:p>
                      <a:r>
                        <a:rPr kumimoji="1" lang="en-US" sz="18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 Ability </a:t>
                      </a: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Follow instruction and guidance of 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mentor.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 smtClean="0"/>
                        <a:t>Have </a:t>
                      </a:r>
                      <a:r>
                        <a:rPr lang="en-US" sz="1800" baseline="0" dirty="0" smtClean="0"/>
                        <a:t>ability to </a:t>
                      </a:r>
                      <a:r>
                        <a:rPr lang="en-US" sz="1800" baseline="0" dirty="0" smtClean="0"/>
                        <a:t>work with </a:t>
                      </a:r>
                      <a:r>
                        <a:rPr lang="en-US" sz="1800" baseline="0" dirty="0" smtClean="0"/>
                        <a:t>other members.</a:t>
                      </a:r>
                      <a:endParaRPr lang="en-US" sz="18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1085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Management Skill</a:t>
                      </a:r>
                      <a:endParaRPr kumimoji="1"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dirty="0" smtClean="0"/>
                        <a:t>Have ability to complete tasks on time under supervision of mentor</a:t>
                      </a:r>
                      <a:br>
                        <a:rPr lang="en-US" sz="1800" baseline="0" dirty="0" smtClean="0"/>
                      </a:br>
                      <a:endParaRPr lang="en-US" sz="18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1085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Presentation Skill</a:t>
                      </a:r>
                      <a:endParaRPr kumimoji="1"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can speak English in acceptable manner enough for presenting in project report, review meeting.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53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8472316" cy="964065"/>
          </a:xfrm>
        </p:spPr>
        <p:txBody>
          <a:bodyPr/>
          <a:lstStyle/>
          <a:p>
            <a:r>
              <a:rPr lang="en-US" dirty="0" smtClean="0"/>
              <a:t>Detail analysis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760720" y="6523038"/>
            <a:ext cx="673100" cy="161925"/>
          </a:xfrm>
        </p:spPr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092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33400"/>
            <a:ext cx="9000000" cy="443198"/>
          </a:xfrm>
        </p:spPr>
        <p:txBody>
          <a:bodyPr/>
          <a:lstStyle/>
          <a:p>
            <a:r>
              <a:rPr lang="en-US" dirty="0"/>
              <a:t>Detail analysis 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13</a:t>
            </a:fld>
            <a:endParaRPr lang="de-DE" dirty="0">
              <a:solidFill>
                <a:srgbClr val="06418C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454960"/>
              </p:ext>
            </p:extLst>
          </p:nvPr>
        </p:nvGraphicFramePr>
        <p:xfrm>
          <a:off x="342937" y="1066800"/>
          <a:ext cx="11506200" cy="5152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63"/>
                <a:gridCol w="4898500"/>
                <a:gridCol w="5372137"/>
              </a:tblGrid>
              <a:tr h="4017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Skill</a:t>
                      </a:r>
                      <a:endParaRPr lang="en-US" sz="18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Verification/ Failure analysis </a:t>
                      </a:r>
                      <a:endParaRPr kumimoji="1" lang="en-US" sz="20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75C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1807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GAP</a:t>
                      </a:r>
                    </a:p>
                    <a:p>
                      <a:pPr algn="ctr"/>
                      <a:endParaRPr lang="en-US" sz="17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environment construction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execution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item extraction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 analysis 	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Basic advance knowledge and experience of complicated problems in project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systematically bug tracking system </a:t>
                      </a:r>
                    </a:p>
                    <a:p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65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CAUSE</a:t>
                      </a:r>
                      <a:endParaRPr lang="en-US" sz="17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Lack of experience in testing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592">
                <a:tc rowSpan="2"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ACTIONS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dirty="0" smtClean="0"/>
                        <a:t>Mentor</a:t>
                      </a:r>
                      <a:endParaRPr lang="en-US" sz="16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dirty="0" smtClean="0"/>
                        <a:t>Mentee</a:t>
                      </a:r>
                      <a:endParaRPr lang="en-US" sz="1650" dirty="0"/>
                    </a:p>
                  </a:txBody>
                  <a:tcPr/>
                </a:tc>
              </a:tr>
              <a:tr h="160317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50" dirty="0" smtClean="0"/>
                        <a:t>Assign</a:t>
                      </a:r>
                      <a:r>
                        <a:rPr lang="en-US" sz="1650" baseline="0" dirty="0" smtClean="0"/>
                        <a:t> tasks and 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related documents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 to analysis bugs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Hint direction to find root cause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and feedback mentee's report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 to test specifications which were created of other members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 note for bugs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 more attention to root cause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Categorize and document countermeasures carefully in report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46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47402"/>
            <a:ext cx="9000000" cy="443198"/>
          </a:xfrm>
        </p:spPr>
        <p:txBody>
          <a:bodyPr/>
          <a:lstStyle/>
          <a:p>
            <a:r>
              <a:rPr lang="en-US" dirty="0"/>
              <a:t>Detail analysis 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14</a:t>
            </a:fld>
            <a:endParaRPr lang="de-DE" dirty="0">
              <a:solidFill>
                <a:srgbClr val="06418C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881069"/>
              </p:ext>
            </p:extLst>
          </p:nvPr>
        </p:nvGraphicFramePr>
        <p:xfrm>
          <a:off x="304800" y="1143000"/>
          <a:ext cx="11658600" cy="509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928"/>
                <a:gridCol w="2454117"/>
                <a:gridCol w="2779534"/>
                <a:gridCol w="2316278"/>
                <a:gridCol w="2856743"/>
              </a:tblGrid>
              <a:tr h="3790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Skill</a:t>
                      </a:r>
                      <a:endParaRPr lang="en-US" sz="20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</a:t>
                      </a:r>
                      <a:endParaRPr kumimoji="1" lang="en-US" sz="20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75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</a:p>
                  </a:txBody>
                  <a:tcPr>
                    <a:solidFill>
                      <a:srgbClr val="E75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37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GAP</a:t>
                      </a:r>
                    </a:p>
                    <a:p>
                      <a:pPr algn="ctr"/>
                      <a:endParaRPr lang="en-US" sz="17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Investigation experience for R-Car Gen3 HWM 	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knowledge about Linux arch. such as: kernel module, OMX, Wayland...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Apply knowledge to analysis failure of testing.	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45604">
                <a:tc>
                  <a:txBody>
                    <a:bodyPr/>
                    <a:lstStyle/>
                    <a:p>
                      <a:pPr algn="ctr"/>
                      <a:r>
                        <a:rPr lang="en-US" sz="1700" smtClean="0"/>
                        <a:t>CAUSE</a:t>
                      </a:r>
                      <a:endParaRPr lang="en-US" sz="17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Lack of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investigation skill for complicated features 	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kumimoji="1" lang="en-US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Lack of advance knowledge in Linux kernel, OMX, Wayland, Benchmark, booting… 	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8036">
                <a:tc rowSpan="2"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ACTIONS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dirty="0" smtClean="0"/>
                        <a:t>Mentor</a:t>
                      </a:r>
                      <a:endParaRPr lang="en-US" sz="16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dirty="0" smtClean="0"/>
                        <a:t>Mentee</a:t>
                      </a:r>
                      <a:endParaRPr lang="en-US" sz="16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dirty="0" smtClean="0"/>
                        <a:t>Mentor</a:t>
                      </a:r>
                      <a:endParaRPr lang="en-US" sz="16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dirty="0" smtClean="0"/>
                        <a:t>Mentee</a:t>
                      </a:r>
                      <a:endParaRPr lang="en-US" sz="1650" dirty="0"/>
                    </a:p>
                  </a:txBody>
                  <a:tcPr/>
                </a:tc>
              </a:tr>
              <a:tr h="21869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Give guidance and hint direction for</a:t>
                      </a:r>
                      <a:r>
                        <a:rPr lang="en-US" sz="1800" baseline="0" dirty="0" smtClean="0"/>
                        <a:t> mentee to learn by him-self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dirty="0" smtClean="0"/>
                        <a:t>Give feedback and evaluation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more HWM document provided by mentor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for feedback and document knowledge into report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Give guidance and hint direction for</a:t>
                      </a:r>
                      <a:r>
                        <a:rPr lang="en-US" sz="1800" baseline="0" dirty="0" smtClean="0"/>
                        <a:t> mentee to learn by him-self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dirty="0" smtClean="0"/>
                        <a:t>Give feedback and evaluation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Investigate more about open source and build environment for Gen 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for feedback and document knowledge into report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4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838200"/>
            <a:ext cx="9000000" cy="443198"/>
          </a:xfrm>
        </p:spPr>
        <p:txBody>
          <a:bodyPr/>
          <a:lstStyle/>
          <a:p>
            <a:r>
              <a:rPr lang="en-US" dirty="0"/>
              <a:t>Detail analysis 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15</a:t>
            </a:fld>
            <a:endParaRPr lang="de-DE" dirty="0">
              <a:solidFill>
                <a:srgbClr val="06418C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799577"/>
              </p:ext>
            </p:extLst>
          </p:nvPr>
        </p:nvGraphicFramePr>
        <p:xfrm>
          <a:off x="304800" y="1502400"/>
          <a:ext cx="11506200" cy="4767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63"/>
                <a:gridCol w="2955437"/>
                <a:gridCol w="2712720"/>
                <a:gridCol w="2301240"/>
                <a:gridCol w="2301240"/>
              </a:tblGrid>
              <a:tr h="6975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Skill</a:t>
                      </a:r>
                      <a:endParaRPr lang="en-US" sz="18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process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E75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Presentation Skill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74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GAP</a:t>
                      </a:r>
                    </a:p>
                    <a:p>
                      <a:pPr algn="ctr"/>
                      <a:endParaRPr lang="en-US" sz="17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Practical experience in applied development process in RVC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Conducting easy-understanding presentation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7427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CAUSE</a:t>
                      </a:r>
                      <a:endParaRPr lang="en-US" sz="17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50" dirty="0" smtClean="0"/>
                        <a:t>Lack of working</a:t>
                      </a:r>
                      <a:r>
                        <a:rPr lang="en-US" sz="1650" baseline="0" dirty="0" smtClean="0"/>
                        <a:t> experience.</a:t>
                      </a:r>
                      <a:endParaRPr lang="en-US" sz="16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Lack of explanation skill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Lack of related technical terms and words.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6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3895">
                <a:tc rowSpan="2"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ACTIONS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dirty="0" smtClean="0"/>
                        <a:t>Mentor</a:t>
                      </a:r>
                      <a:endParaRPr lang="en-US" sz="16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dirty="0" smtClean="0"/>
                        <a:t>Mentee</a:t>
                      </a:r>
                      <a:endParaRPr lang="en-US" sz="16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dirty="0" smtClean="0"/>
                        <a:t>Mentor</a:t>
                      </a:r>
                      <a:endParaRPr lang="en-US" sz="16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dirty="0" smtClean="0"/>
                        <a:t>Mentor</a:t>
                      </a:r>
                      <a:endParaRPr lang="en-US" sz="1650" dirty="0"/>
                    </a:p>
                  </a:txBody>
                  <a:tcPr/>
                </a:tc>
              </a:tr>
              <a:tr h="17834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50" dirty="0" smtClean="0"/>
                        <a:t>Give guidance and documents</a:t>
                      </a:r>
                      <a:r>
                        <a:rPr lang="en-US" sz="1650" baseline="0" dirty="0" smtClean="0"/>
                        <a:t> </a:t>
                      </a:r>
                      <a:r>
                        <a:rPr lang="en-US" sz="1650" dirty="0" smtClean="0"/>
                        <a:t>for</a:t>
                      </a:r>
                      <a:r>
                        <a:rPr lang="en-US" sz="1650" baseline="0" dirty="0" smtClean="0"/>
                        <a:t> mentee to learn by him-self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50" baseline="0" dirty="0" smtClean="0"/>
                        <a:t>Give feedback and evaluation</a:t>
                      </a:r>
                      <a:endParaRPr lang="en-US" sz="16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50" dirty="0" smtClean="0"/>
                        <a:t>Follow instructions and procedures in RVC working procedure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50" dirty="0" smtClean="0"/>
                        <a:t>Provide explanation and document</a:t>
                      </a:r>
                      <a:r>
                        <a:rPr lang="en-US" sz="1650" baseline="0" dirty="0" smtClean="0"/>
                        <a:t> and correction to mentee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50" baseline="0" dirty="0" smtClean="0"/>
                        <a:t>Give feedback and evaluation</a:t>
                      </a:r>
                      <a:endParaRPr lang="en-US" sz="16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50" dirty="0" smtClean="0"/>
                        <a:t>Took note and learn</a:t>
                      </a:r>
                      <a:r>
                        <a:rPr lang="en-US" sz="1650" baseline="0" dirty="0" smtClean="0"/>
                        <a:t> in good working manner</a:t>
                      </a:r>
                      <a:br>
                        <a:rPr lang="en-US" sz="1650" baseline="0" dirty="0" smtClean="0"/>
                      </a:br>
                      <a:r>
                        <a:rPr lang="en-US" sz="1650" baseline="0" dirty="0" smtClean="0"/>
                        <a:t/>
                      </a:r>
                      <a:br>
                        <a:rPr lang="en-US" sz="1650" baseline="0" dirty="0" smtClean="0"/>
                      </a:br>
                      <a:endParaRPr lang="en-US" sz="1650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50" baseline="0" dirty="0" smtClean="0"/>
                        <a:t>Document countermeasure into report</a:t>
                      </a:r>
                      <a:endParaRPr lang="en-US" sz="16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dirty="0"/>
              <a:t>Detail analysis 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16</a:t>
            </a:fld>
            <a:endParaRPr lang="de-DE" dirty="0">
              <a:solidFill>
                <a:srgbClr val="06418C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093693"/>
              </p:ext>
            </p:extLst>
          </p:nvPr>
        </p:nvGraphicFramePr>
        <p:xfrm>
          <a:off x="304800" y="1600201"/>
          <a:ext cx="11506200" cy="4183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63"/>
                <a:gridCol w="2879237"/>
                <a:gridCol w="2788920"/>
                <a:gridCol w="2301240"/>
                <a:gridCol w="2301240"/>
              </a:tblGrid>
              <a:tr h="437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Skill</a:t>
                      </a:r>
                      <a:endParaRPr 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Management Skill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 Skill</a:t>
                      </a:r>
                      <a:endParaRPr kumimoji="1" lang="en-US" sz="20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6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smtClean="0"/>
                        <a:t>GAP</a:t>
                      </a:r>
                    </a:p>
                    <a:p>
                      <a:pPr algn="ctr"/>
                      <a:endParaRPr lang="en-US" sz="17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Cannot follow schedule and workload in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dailytasks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time without mentor’s support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re-work sometimes cause of misunderstanding to others and documents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 a lot of mistake while reporting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526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CAUSE</a:t>
                      </a:r>
                      <a:endParaRPr lang="en-US" sz="17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 (Body)"/>
                          <a:ea typeface="+mn-ea"/>
                          <a:cs typeface="+mn-cs"/>
                        </a:rPr>
                        <a:t>Lack of experience to estimate workload and risks accurately</a:t>
                      </a:r>
                      <a:endParaRPr kumimoji="1"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Lack of working experience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82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700" smtClean="0"/>
                        <a:t>ACTIONS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50" dirty="0" smtClean="0"/>
                        <a:t>Mentee</a:t>
                      </a:r>
                      <a:endParaRPr lang="en-US" sz="16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50" dirty="0" smtClean="0"/>
                        <a:t>Mentor</a:t>
                      </a:r>
                      <a:endParaRPr lang="en-US" sz="16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50" dirty="0" smtClean="0"/>
                        <a:t>Mentee</a:t>
                      </a:r>
                      <a:endParaRPr lang="en-US" sz="16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50" dirty="0" smtClean="0"/>
                        <a:t>Mentor</a:t>
                      </a:r>
                      <a:endParaRPr lang="en-US" sz="1650" dirty="0"/>
                    </a:p>
                  </a:txBody>
                  <a:tcPr/>
                </a:tc>
              </a:tr>
              <a:tr h="15361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Try to finish all assigned tasks on time with good quality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Ask for other colleges for experiences to reduce common mistakes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support and instruction about working manner and assigned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Read/follow instructions carefully before carrying out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other’s report for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support and instruction about working manner and assigned tasks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7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dirty="0" smtClean="0"/>
              <a:t>Mentor - mentee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17</a:t>
            </a:fld>
            <a:endParaRPr lang="de-DE" dirty="0">
              <a:solidFill>
                <a:srgbClr val="06418C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400" y="2667000"/>
            <a:ext cx="7315200" cy="36100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22951" y="5556766"/>
            <a:ext cx="1066800" cy="381000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83118" y="554931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48EAD"/>
                </a:solidFill>
              </a:rPr>
              <a:t>Improving</a:t>
            </a:r>
            <a:endParaRPr lang="en-US" dirty="0">
              <a:solidFill>
                <a:srgbClr val="548EAD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988653"/>
            <a:ext cx="805192" cy="6783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404" y="1981200"/>
            <a:ext cx="805192" cy="6783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68742" y="168806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Mentee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04946" y="165376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7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8472316" cy="964065"/>
          </a:xfrm>
        </p:spPr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760720" y="6523038"/>
            <a:ext cx="673100" cy="161925"/>
          </a:xfrm>
        </p:spPr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09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19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070385"/>
              </p:ext>
            </p:extLst>
          </p:nvPr>
        </p:nvGraphicFramePr>
        <p:xfrm>
          <a:off x="609600" y="304800"/>
          <a:ext cx="1097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8100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2018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Above Level</a:t>
                      </a:r>
                      <a:r>
                        <a:rPr lang="en-US" baseline="0" dirty="0" smtClean="0"/>
                        <a:t> 1.5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Above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Level 2.0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6432075" y="5251356"/>
            <a:ext cx="3778725" cy="387444"/>
          </a:xfrm>
          <a:prstGeom prst="rightArrow">
            <a:avLst>
              <a:gd name="adj1" fmla="val 74310"/>
              <a:gd name="adj2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Skill – </a:t>
            </a:r>
            <a:r>
              <a:rPr lang="en-US" dirty="0" err="1" smtClean="0"/>
              <a:t>Toiec</a:t>
            </a:r>
            <a:r>
              <a:rPr lang="en-US" dirty="0" smtClean="0"/>
              <a:t> 800 (6)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609600" y="1423974"/>
            <a:ext cx="6400800" cy="1785525"/>
          </a:xfrm>
          <a:prstGeom prst="rightArrow">
            <a:avLst>
              <a:gd name="adj1" fmla="val 72405"/>
              <a:gd name="adj2" fmla="val 48399"/>
            </a:avLst>
          </a:prstGeom>
          <a:solidFill>
            <a:srgbClr val="E75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Test </a:t>
            </a:r>
            <a:r>
              <a:rPr lang="en-US" dirty="0" err="1" smtClean="0"/>
              <a:t>enviroment</a:t>
            </a:r>
            <a:r>
              <a:rPr lang="en-US" dirty="0" smtClean="0"/>
              <a:t> construction. (8 </a:t>
            </a:r>
            <a:r>
              <a:rPr lang="en-US" dirty="0" err="1" smtClean="0"/>
              <a:t>mths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Test execution. 		     (8 </a:t>
            </a:r>
            <a:r>
              <a:rPr lang="en-US" dirty="0" err="1" smtClean="0"/>
              <a:t>mths</a:t>
            </a:r>
            <a:r>
              <a:rPr lang="en-US" dirty="0" smtClean="0"/>
              <a:t>)</a:t>
            </a:r>
          </a:p>
          <a:p>
            <a:r>
              <a:rPr lang="en-US" dirty="0" smtClean="0"/>
              <a:t>		Failure analysis. 	    (6 </a:t>
            </a:r>
            <a:r>
              <a:rPr lang="en-US" dirty="0" err="1" smtClean="0"/>
              <a:t>mths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		Test item extraction. (6 </a:t>
            </a:r>
            <a:r>
              <a:rPr lang="en-US" dirty="0" err="1" smtClean="0"/>
              <a:t>mths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09600" y="3124200"/>
            <a:ext cx="5486400" cy="533400"/>
          </a:xfrm>
          <a:prstGeom prst="rightArrow">
            <a:avLst/>
          </a:prstGeom>
          <a:solidFill>
            <a:srgbClr val="E75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 (2 </a:t>
            </a:r>
            <a:r>
              <a:rPr lang="en-US" dirty="0" err="1" smtClean="0"/>
              <a:t>yrs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609599" y="3611054"/>
            <a:ext cx="4114799" cy="533400"/>
          </a:xfrm>
          <a:prstGeom prst="rightArrow">
            <a:avLst/>
          </a:prstGeom>
          <a:solidFill>
            <a:srgbClr val="E75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_Basic_OS (</a:t>
            </a:r>
            <a:r>
              <a:rPr lang="en-US" dirty="0"/>
              <a:t>8</a:t>
            </a:r>
            <a:r>
              <a:rPr lang="en-US" dirty="0" smtClean="0"/>
              <a:t> </a:t>
            </a:r>
            <a:r>
              <a:rPr lang="en-US" dirty="0" err="1" smtClean="0"/>
              <a:t>mths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6553200" y="4229252"/>
            <a:ext cx="5181600" cy="533400"/>
          </a:xfrm>
          <a:prstGeom prst="rightArrow">
            <a:avLst/>
          </a:prstGeom>
          <a:solidFill>
            <a:srgbClr val="E75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 Process (12 </a:t>
            </a:r>
            <a:r>
              <a:rPr lang="en-US" dirty="0" err="1" smtClean="0"/>
              <a:t>mths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6553200" y="3657600"/>
            <a:ext cx="3619500" cy="533400"/>
          </a:xfrm>
          <a:prstGeom prst="rightArrow">
            <a:avLst/>
          </a:prstGeom>
          <a:solidFill>
            <a:srgbClr val="E75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_Advance_OS (8mths)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886200" y="4744496"/>
            <a:ext cx="4495799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Management Skill (10 </a:t>
            </a:r>
            <a:r>
              <a:rPr lang="en-US" dirty="0" err="1" smtClean="0"/>
              <a:t>mths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09600" y="5111416"/>
            <a:ext cx="4114800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 Skill (8 </a:t>
            </a:r>
            <a:r>
              <a:rPr lang="en-US" dirty="0" err="1" smtClean="0"/>
              <a:t>mths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09600" y="5823284"/>
            <a:ext cx="10972800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26222" y="5823008"/>
            <a:ext cx="724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Evaluation + Benchmark for </a:t>
            </a:r>
            <a:r>
              <a:rPr lang="en-US" dirty="0" err="1" smtClean="0"/>
              <a:t>Rcar</a:t>
            </a:r>
            <a:r>
              <a:rPr lang="en-US" dirty="0" smtClean="0"/>
              <a:t> Gen 3 on Android/Linux OS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7010400" y="1447800"/>
            <a:ext cx="4724400" cy="1785525"/>
          </a:xfrm>
          <a:prstGeom prst="rightArrow">
            <a:avLst>
              <a:gd name="adj1" fmla="val 72405"/>
              <a:gd name="adj2" fmla="val 48399"/>
            </a:avLst>
          </a:prstGeom>
          <a:solidFill>
            <a:srgbClr val="E75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More advance and experience in </a:t>
            </a:r>
            <a:endParaRPr lang="en-US" dirty="0"/>
          </a:p>
          <a:p>
            <a:r>
              <a:rPr lang="en-US" b="1" dirty="0"/>
              <a:t>Verification/ </a:t>
            </a:r>
            <a:endParaRPr lang="en-US" dirty="0"/>
          </a:p>
          <a:p>
            <a:r>
              <a:rPr lang="en-US" b="1" dirty="0"/>
              <a:t>Failure analysis </a:t>
            </a:r>
            <a:r>
              <a:rPr lang="en-US" dirty="0"/>
              <a:t>	</a:t>
            </a:r>
          </a:p>
          <a:p>
            <a:endParaRPr lang="en-US" dirty="0" smtClean="0"/>
          </a:p>
          <a:p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134100" y="3114152"/>
            <a:ext cx="5600700" cy="533400"/>
          </a:xfrm>
          <a:prstGeom prst="rightArrow">
            <a:avLst/>
          </a:prstGeom>
          <a:solidFill>
            <a:srgbClr val="E75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 (2 </a:t>
            </a:r>
            <a:r>
              <a:rPr lang="en-US" dirty="0" err="1" smtClean="0"/>
              <a:t>yrs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" name="Straight Connector 3"/>
          <p:cNvCxnSpPr>
            <a:endCxn id="8" idx="3"/>
          </p:cNvCxnSpPr>
          <p:nvPr/>
        </p:nvCxnSpPr>
        <p:spPr>
          <a:xfrm>
            <a:off x="7010400" y="1066800"/>
            <a:ext cx="0" cy="124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9" idx="3"/>
          </p:cNvCxnSpPr>
          <p:nvPr/>
        </p:nvCxnSpPr>
        <p:spPr>
          <a:xfrm>
            <a:off x="6096000" y="914400"/>
            <a:ext cx="0" cy="247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24400" y="800100"/>
            <a:ext cx="0" cy="450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210800" y="1066800"/>
            <a:ext cx="0" cy="438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0" y="9144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84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2057400"/>
            <a:ext cx="9000000" cy="3453253"/>
          </a:xfrm>
        </p:spPr>
        <p:txBody>
          <a:bodyPr/>
          <a:lstStyle/>
          <a:p>
            <a:r>
              <a:rPr lang="de-DE" dirty="0" smtClean="0"/>
              <a:t>Agenda</a:t>
            </a:r>
            <a:r>
              <a:rPr lang="de-DE" dirty="0"/>
              <a:t>	</a:t>
            </a:r>
            <a:r>
              <a:rPr lang="de-DE" b="1" dirty="0"/>
              <a:t>Page </a:t>
            </a:r>
            <a:r>
              <a:rPr lang="de-DE" b="1" dirty="0" smtClean="0"/>
              <a:t>02</a:t>
            </a:r>
          </a:p>
          <a:p>
            <a:r>
              <a:rPr lang="de-DE" dirty="0"/>
              <a:t>Target	</a:t>
            </a:r>
            <a:r>
              <a:rPr lang="de-DE" b="1" dirty="0"/>
              <a:t>Page 03</a:t>
            </a:r>
          </a:p>
          <a:p>
            <a:r>
              <a:rPr lang="de-DE" dirty="0"/>
              <a:t>Current Status and current task	</a:t>
            </a:r>
            <a:r>
              <a:rPr lang="de-DE" b="1" dirty="0"/>
              <a:t>Page </a:t>
            </a:r>
            <a:r>
              <a:rPr lang="de-DE" b="1" dirty="0" smtClean="0"/>
              <a:t>08</a:t>
            </a:r>
            <a:endParaRPr lang="de-DE" b="1" dirty="0"/>
          </a:p>
          <a:p>
            <a:r>
              <a:rPr lang="de-DE" dirty="0"/>
              <a:t>Detail analysis </a:t>
            </a:r>
            <a:r>
              <a:rPr lang="de-DE" b="1" dirty="0"/>
              <a:t>	Page </a:t>
            </a:r>
            <a:r>
              <a:rPr lang="de-DE" b="1" dirty="0" smtClean="0"/>
              <a:t>12</a:t>
            </a:r>
            <a:endParaRPr lang="de-DE" b="1" dirty="0" smtClean="0"/>
          </a:p>
          <a:p>
            <a:r>
              <a:rPr lang="de-DE" dirty="0"/>
              <a:t>Plan 	</a:t>
            </a:r>
            <a:r>
              <a:rPr lang="de-DE" b="1" dirty="0"/>
              <a:t>Page </a:t>
            </a:r>
            <a:r>
              <a:rPr lang="de-DE" b="1" dirty="0" smtClean="0"/>
              <a:t>18</a:t>
            </a:r>
            <a:endParaRPr lang="de-DE" b="1" dirty="0"/>
          </a:p>
          <a:p>
            <a:r>
              <a:rPr lang="de-DE" dirty="0" smtClean="0"/>
              <a:t>Commitment</a:t>
            </a:r>
            <a:r>
              <a:rPr lang="de-DE" dirty="0"/>
              <a:t>	</a:t>
            </a:r>
            <a:r>
              <a:rPr lang="de-DE" b="1" dirty="0"/>
              <a:t>Page </a:t>
            </a:r>
            <a:r>
              <a:rPr lang="de-DE" b="1" dirty="0" smtClean="0"/>
              <a:t>20</a:t>
            </a:r>
            <a:endParaRPr lang="de-DE" b="1" dirty="0"/>
          </a:p>
          <a:p>
            <a:r>
              <a:rPr lang="de-DE" dirty="0" smtClean="0"/>
              <a:t>Q &amp; A</a:t>
            </a:r>
            <a:r>
              <a:rPr lang="de-DE" b="1" dirty="0"/>
              <a:t>	Page </a:t>
            </a:r>
            <a:r>
              <a:rPr lang="de-DE" b="1" dirty="0" smtClean="0"/>
              <a:t>21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2056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20</a:t>
            </a:fld>
            <a:endParaRPr lang="de-DE" dirty="0"/>
          </a:p>
        </p:txBody>
      </p:sp>
      <p:sp>
        <p:nvSpPr>
          <p:cNvPr id="12" name="Up Ribbon 11"/>
          <p:cNvSpPr/>
          <p:nvPr/>
        </p:nvSpPr>
        <p:spPr>
          <a:xfrm>
            <a:off x="952537" y="2362200"/>
            <a:ext cx="10287000" cy="1828800"/>
          </a:xfrm>
          <a:prstGeom prst="ribbon2">
            <a:avLst>
              <a:gd name="adj1" fmla="val 33333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Becoming Independent and Reliable Engineer</a:t>
            </a:r>
            <a:br>
              <a:rPr lang="en-US" dirty="0" smtClean="0"/>
            </a:br>
            <a:r>
              <a:rPr lang="en-US" dirty="0" smtClean="0"/>
              <a:t>to others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52600" y="4803106"/>
            <a:ext cx="913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Handle assigned tasks of testing engineer independently in SE and Benchmark projects.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Assure quality of outputs without delay.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Provide supports for current tasks and related tasks.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567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21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2053039"/>
            <a:ext cx="9000000" cy="2991588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chemeClr val="tx2"/>
                </a:solidFill>
              </a:rPr>
              <a:t>Please don’t mind to raise any questions if there are any unclear points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16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00339"/>
          </a:xfrm>
        </p:spPr>
        <p:txBody>
          <a:bodyPr/>
          <a:lstStyle/>
          <a:p>
            <a:r>
              <a:rPr lang="en-US" dirty="0" smtClean="0"/>
              <a:t>www.renesas.com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47800" y="3048000"/>
            <a:ext cx="9341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Thank you for </a:t>
            </a:r>
            <a:r>
              <a:rPr lang="en-US" sz="5400" smtClean="0">
                <a:solidFill>
                  <a:schemeClr val="bg1"/>
                </a:solidFill>
              </a:rPr>
              <a:t>your </a:t>
            </a:r>
            <a:r>
              <a:rPr lang="en-US" sz="5400" smtClean="0">
                <a:solidFill>
                  <a:schemeClr val="bg1"/>
                </a:solidFill>
              </a:rPr>
              <a:t>attentions.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4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8472316" cy="964065"/>
          </a:xfrm>
        </p:spPr>
        <p:txBody>
          <a:bodyPr/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760720" y="6523038"/>
            <a:ext cx="673100" cy="161925"/>
          </a:xfrm>
        </p:spPr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83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487347935"/>
              </p:ext>
            </p:extLst>
          </p:nvPr>
        </p:nvGraphicFramePr>
        <p:xfrm>
          <a:off x="4953000" y="1379198"/>
          <a:ext cx="6731000" cy="4461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dirty="0" smtClean="0"/>
              <a:t>Level up Plan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4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304800" y="2026507"/>
            <a:ext cx="10350000" cy="3069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b="1" dirty="0" smtClean="0">
                <a:solidFill>
                  <a:schemeClr val="tx2"/>
                </a:solidFill>
              </a:rPr>
              <a:t>Level 2 in 2 years training</a:t>
            </a:r>
          </a:p>
          <a:p>
            <a:pPr lvl="2"/>
            <a:r>
              <a:rPr lang="en-US" dirty="0" smtClean="0"/>
              <a:t>Exposed to all the task (BM + SE) within </a:t>
            </a:r>
            <a:br>
              <a:rPr lang="en-US" dirty="0" smtClean="0"/>
            </a:br>
            <a:r>
              <a:rPr lang="en-US" dirty="0" smtClean="0"/>
              <a:t>8 months.</a:t>
            </a:r>
            <a:endParaRPr lang="en-US" dirty="0"/>
          </a:p>
          <a:p>
            <a:pPr lvl="2"/>
            <a:r>
              <a:rPr lang="en-US" dirty="0" smtClean="0"/>
              <a:t>Capable to learn for new tasks of other field</a:t>
            </a:r>
            <a:br>
              <a:rPr lang="en-US" dirty="0" smtClean="0"/>
            </a:br>
            <a:r>
              <a:rPr lang="en-US" dirty="0" smtClean="0"/>
              <a:t>and solve issues independently.</a:t>
            </a:r>
          </a:p>
          <a:p>
            <a:pPr lvl="2"/>
            <a:r>
              <a:rPr lang="en-US" dirty="0" smtClean="0"/>
              <a:t>Influence speaking and confidence in presenting</a:t>
            </a:r>
            <a:br>
              <a:rPr lang="en-US" dirty="0" smtClean="0"/>
            </a:br>
            <a:r>
              <a:rPr lang="en-US" dirty="0" smtClean="0"/>
              <a:t>my own ideals in review, reports, presentation </a:t>
            </a:r>
            <a:br>
              <a:rPr lang="en-US" dirty="0" smtClean="0"/>
            </a:br>
            <a:r>
              <a:rPr lang="en-US" dirty="0" smtClean="0"/>
              <a:t>meeting.</a:t>
            </a:r>
          </a:p>
          <a:p>
            <a:pPr lvl="2"/>
            <a:r>
              <a:rPr lang="en-US" dirty="0" smtClean="0"/>
              <a:t>First step to become Level 3 engineer</a:t>
            </a:r>
          </a:p>
        </p:txBody>
      </p:sp>
    </p:spTree>
    <p:extLst>
      <p:ext uri="{BB962C8B-B14F-4D97-AF65-F5344CB8AC3E}">
        <p14:creationId xmlns:p14="http://schemas.microsoft.com/office/powerpoint/2010/main" val="381025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dirty="0" smtClean="0"/>
              <a:t>Target – Testing SKILL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5</a:t>
            </a:fld>
            <a:endParaRPr lang="de-DE" dirty="0">
              <a:solidFill>
                <a:srgbClr val="06418C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197270"/>
              </p:ext>
            </p:extLst>
          </p:nvPr>
        </p:nvGraphicFramePr>
        <p:xfrm>
          <a:off x="609600" y="1752598"/>
          <a:ext cx="10972800" cy="4267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/>
                <a:gridCol w="7543800"/>
                <a:gridCol w="1676399"/>
              </a:tblGrid>
              <a:tr h="956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Detail</a:t>
                      </a:r>
                      <a:endParaRPr lang="en-US" dirty="0"/>
                    </a:p>
                  </a:txBody>
                  <a:tcPr>
                    <a:solidFill>
                      <a:srgbClr val="E75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</a:t>
                      </a:r>
                    </a:p>
                  </a:txBody>
                  <a:tcPr>
                    <a:solidFill>
                      <a:srgbClr val="E75C00"/>
                    </a:solidFill>
                  </a:tcPr>
                </a:tc>
              </a:tr>
              <a:tr h="3310759">
                <a:tc>
                  <a:txBody>
                    <a:bodyPr/>
                    <a:lstStyle/>
                    <a:p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Verification/ </a:t>
                      </a: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 analysis 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Capable Build environment for conducting test with provided documents.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Conduct tests case according to test specifications in order to collect the results and make a clearly report without help for test environment issues (IP conflict, test specification syntax, HW issue unrelated to testing target, etc..).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Capable propose/create test items for evaluation of R-Car Gen 3.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 locate and analyze failures/issues relating to Booting for embedded system, multimedia middleware and performance tools on R-Car Gen 3 in order to take countermeasures against similar problems.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61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dirty="0" smtClean="0"/>
              <a:t>Target – Technical skill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6</a:t>
            </a:fld>
            <a:endParaRPr lang="de-DE" dirty="0">
              <a:solidFill>
                <a:srgbClr val="06418C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4075"/>
              </p:ext>
            </p:extLst>
          </p:nvPr>
        </p:nvGraphicFramePr>
        <p:xfrm>
          <a:off x="609600" y="1752599"/>
          <a:ext cx="109728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/>
                <a:gridCol w="7543800"/>
                <a:gridCol w="1676399"/>
              </a:tblGrid>
              <a:tr h="9107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Detail</a:t>
                      </a:r>
                      <a:endParaRPr lang="en-US" dirty="0"/>
                    </a:p>
                  </a:txBody>
                  <a:tcPr>
                    <a:solidFill>
                      <a:srgbClr val="E75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</a:t>
                      </a:r>
                    </a:p>
                  </a:txBody>
                  <a:tcPr>
                    <a:solidFill>
                      <a:srgbClr val="E75C00"/>
                    </a:solidFill>
                  </a:tcPr>
                </a:tc>
              </a:tr>
              <a:tr h="1260987">
                <a:tc>
                  <a:txBody>
                    <a:bodyPr/>
                    <a:lstStyle/>
                    <a:p>
                      <a:r>
                        <a:rPr kumimoji="1"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</a:t>
                      </a: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</a:t>
                      </a: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vast knowledge about related terms and architecture about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Gen 3 (features, modules, related physical electrical terms, etc..)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1260987">
                <a:tc>
                  <a:txBody>
                    <a:bodyPr/>
                    <a:lstStyle/>
                    <a:p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Operating System 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vast knowledge about related term and processes in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system. In order to reduce the “Hand” work and  keep up to new technology. (booting, media processing, data transferring process,..)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910713">
                <a:tc>
                  <a:txBody>
                    <a:bodyPr/>
                    <a:lstStyle/>
                    <a:p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</a:t>
                      </a: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experienced with development process applied in RVC working process.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89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958393"/>
            <a:ext cx="9000000" cy="443198"/>
          </a:xfrm>
        </p:spPr>
        <p:txBody>
          <a:bodyPr/>
          <a:lstStyle/>
          <a:p>
            <a:r>
              <a:rPr lang="en-US" dirty="0" smtClean="0"/>
              <a:t>Target – soft skill 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7</a:t>
            </a:fld>
            <a:endParaRPr lang="de-DE" dirty="0">
              <a:solidFill>
                <a:srgbClr val="06418C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415582"/>
              </p:ext>
            </p:extLst>
          </p:nvPr>
        </p:nvGraphicFramePr>
        <p:xfrm>
          <a:off x="685799" y="1981200"/>
          <a:ext cx="1097280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7239002"/>
                <a:gridCol w="1676399"/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Detail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 Ability </a:t>
                      </a: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report work status in team.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 smtClean="0"/>
                        <a:t>Have ability to working with other members efficiently.</a:t>
                      </a:r>
                      <a:endParaRPr lang="en-US" sz="18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Management Skill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dirty="0" smtClean="0"/>
                        <a:t>Have ability to manage the working time efficiently.</a:t>
                      </a:r>
                      <a:br>
                        <a:rPr lang="en-US" sz="1800" baseline="0" dirty="0" smtClean="0"/>
                      </a:br>
                      <a:endParaRPr lang="en-US" sz="18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Presentation Skill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Capable of conduct influence and easy to understand presentation to others in report, review meeting in </a:t>
                      </a:r>
                      <a:r>
                        <a:rPr kumimoji="1"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influentially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English speaking with TOIEC 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76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8472316" cy="964065"/>
          </a:xfrm>
        </p:spPr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760720" y="6523038"/>
            <a:ext cx="673100" cy="161925"/>
          </a:xfrm>
        </p:spPr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8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dirty="0" smtClean="0"/>
              <a:t>Current – </a:t>
            </a:r>
            <a:r>
              <a:rPr lang="en-US" dirty="0" err="1" smtClean="0"/>
              <a:t>TEsTING</a:t>
            </a:r>
            <a:r>
              <a:rPr lang="en-US" dirty="0" smtClean="0"/>
              <a:t> skill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9</a:t>
            </a:fld>
            <a:endParaRPr lang="de-DE" dirty="0">
              <a:solidFill>
                <a:srgbClr val="06418C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217807"/>
              </p:ext>
            </p:extLst>
          </p:nvPr>
        </p:nvGraphicFramePr>
        <p:xfrm>
          <a:off x="609600" y="1775866"/>
          <a:ext cx="10972800" cy="4396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/>
                <a:gridCol w="7543800"/>
                <a:gridCol w="1676399"/>
              </a:tblGrid>
              <a:tr h="738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Detail</a:t>
                      </a:r>
                      <a:endParaRPr lang="en-US" dirty="0"/>
                    </a:p>
                  </a:txBody>
                  <a:tcPr>
                    <a:solidFill>
                      <a:srgbClr val="E75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</a:t>
                      </a:r>
                    </a:p>
                  </a:txBody>
                  <a:tcPr>
                    <a:solidFill>
                      <a:srgbClr val="E75C00"/>
                    </a:solidFill>
                  </a:tcPr>
                </a:tc>
              </a:tr>
              <a:tr h="3299865">
                <a:tc>
                  <a:txBody>
                    <a:bodyPr/>
                    <a:lstStyle/>
                    <a:p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Verification/ </a:t>
                      </a: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 analysis 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Have knowledge of the development environment (compiler, debugger) and target environment (OS, middleware, applications, etc.) such as setup configurations, install packages, use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Yocto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GCC, GDB…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basic knowledge about test specification.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run test cases based on provided test specification with some help from others.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setup software environment for test based on the existing and guideline documents with help from others.</a:t>
                      </a:r>
                      <a:b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5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VC_RSS2_OMX_OpenCL_CMS_WR_45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RVC_RSS2_OMX_OpenCL_CMS_WR_45</Template>
  <TotalTime>15999</TotalTime>
  <Words>1184</Words>
  <Application>Microsoft Office PowerPoint</Application>
  <PresentationFormat>Widescreen</PresentationFormat>
  <Paragraphs>302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(Body)</vt:lpstr>
      <vt:lpstr>Arial Narrow</vt:lpstr>
      <vt:lpstr>Calibri</vt:lpstr>
      <vt:lpstr>Symbol</vt:lpstr>
      <vt:lpstr>Wingdings</vt:lpstr>
      <vt:lpstr>RVC_RSS2_OMX_OpenCL_CMS_WR_45</vt:lpstr>
      <vt:lpstr>PowerPoint Presentation</vt:lpstr>
      <vt:lpstr>Agenda</vt:lpstr>
      <vt:lpstr>PowerPoint Presentation</vt:lpstr>
      <vt:lpstr>Level up Plan</vt:lpstr>
      <vt:lpstr>Target – Testing SKILL</vt:lpstr>
      <vt:lpstr>Target – Technical skill</vt:lpstr>
      <vt:lpstr>Target – soft skill </vt:lpstr>
      <vt:lpstr>PowerPoint Presentation</vt:lpstr>
      <vt:lpstr>Current – TEsTING skill</vt:lpstr>
      <vt:lpstr>Current – technical skill</vt:lpstr>
      <vt:lpstr>Current – soft skill</vt:lpstr>
      <vt:lpstr>PowerPoint Presentation</vt:lpstr>
      <vt:lpstr>Detail analysis </vt:lpstr>
      <vt:lpstr>Detail analysis </vt:lpstr>
      <vt:lpstr>Detail analysis </vt:lpstr>
      <vt:lpstr>Detail analysis </vt:lpstr>
      <vt:lpstr>Mentor - mentee</vt:lpstr>
      <vt:lpstr>PowerPoint Presentation</vt:lpstr>
      <vt:lpstr>PowerPoint Presentation</vt:lpstr>
      <vt:lpstr>COMMITMENT</vt:lpstr>
      <vt:lpstr>Q &amp; 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minhnhattran</dc:creator>
  <cp:lastModifiedBy>Khuong Nhuy Vu. Nguyen</cp:lastModifiedBy>
  <cp:revision>735</cp:revision>
  <dcterms:created xsi:type="dcterms:W3CDTF">2015-11-06T01:16:58Z</dcterms:created>
  <dcterms:modified xsi:type="dcterms:W3CDTF">2017-06-23T09:48:35Z</dcterms:modified>
</cp:coreProperties>
</file>