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sldIdLst>
    <p:sldId id="256" r:id="rId2"/>
    <p:sldId id="288" r:id="rId3"/>
    <p:sldId id="292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A6D842"/>
    <a:srgbClr val="8CC353"/>
    <a:srgbClr val="00A1E1"/>
    <a:srgbClr val="06ACEB"/>
    <a:srgbClr val="A8F3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8CF1-C025-4A4B-9915-1256171D655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72E4-D97E-44B3-A624-B455C0EE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8B7EF0-36FC-4A19-AFD5-F8D178DBD411}"/>
              </a:ext>
            </a:extLst>
          </p:cNvPr>
          <p:cNvSpPr/>
          <p:nvPr/>
        </p:nvSpPr>
        <p:spPr>
          <a:xfrm>
            <a:off x="106017" y="-17574"/>
            <a:ext cx="12026348" cy="137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3FBD9-F0E2-400A-B4BF-F475D11BA7FE}"/>
              </a:ext>
            </a:extLst>
          </p:cNvPr>
          <p:cNvSpPr/>
          <p:nvPr/>
        </p:nvSpPr>
        <p:spPr>
          <a:xfrm>
            <a:off x="-59635" y="2681136"/>
            <a:ext cx="12192000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67122-02C1-465A-B716-4828527E6E3D}"/>
              </a:ext>
            </a:extLst>
          </p:cNvPr>
          <p:cNvSpPr/>
          <p:nvPr/>
        </p:nvSpPr>
        <p:spPr>
          <a:xfrm>
            <a:off x="106017" y="1412409"/>
            <a:ext cx="1197334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573F4-A58C-494B-8424-6085D7A261C4}"/>
              </a:ext>
            </a:extLst>
          </p:cNvPr>
          <p:cNvSpPr/>
          <p:nvPr/>
        </p:nvSpPr>
        <p:spPr>
          <a:xfrm>
            <a:off x="106017" y="4122449"/>
            <a:ext cx="12026348" cy="137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B25616-1670-4B4F-A6E6-CDDE7BA8F85D}"/>
              </a:ext>
            </a:extLst>
          </p:cNvPr>
          <p:cNvSpPr/>
          <p:nvPr/>
        </p:nvSpPr>
        <p:spPr>
          <a:xfrm>
            <a:off x="53008" y="5438112"/>
            <a:ext cx="12019723" cy="13716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749E0-FA37-4AC8-9E61-C6C1CE0AA0FE}"/>
              </a:ext>
            </a:extLst>
          </p:cNvPr>
          <p:cNvSpPr/>
          <p:nvPr/>
        </p:nvSpPr>
        <p:spPr>
          <a:xfrm>
            <a:off x="0" y="1334659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52898-3361-4F0C-BDCA-B6B27B0DDACF}"/>
              </a:ext>
            </a:extLst>
          </p:cNvPr>
          <p:cNvSpPr/>
          <p:nvPr/>
        </p:nvSpPr>
        <p:spPr>
          <a:xfrm>
            <a:off x="0" y="2693007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D8229C-0E89-4658-BE02-ABA72D371334}"/>
              </a:ext>
            </a:extLst>
          </p:cNvPr>
          <p:cNvSpPr/>
          <p:nvPr/>
        </p:nvSpPr>
        <p:spPr>
          <a:xfrm>
            <a:off x="-6626" y="15984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DE8DE-8DC9-4046-9781-A51C165BEA00}"/>
              </a:ext>
            </a:extLst>
          </p:cNvPr>
          <p:cNvSpPr/>
          <p:nvPr/>
        </p:nvSpPr>
        <p:spPr>
          <a:xfrm>
            <a:off x="0" y="4018226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12A2A-C78C-42B0-BF3F-8EA6ACDB69BA}"/>
              </a:ext>
            </a:extLst>
          </p:cNvPr>
          <p:cNvSpPr/>
          <p:nvPr/>
        </p:nvSpPr>
        <p:spPr>
          <a:xfrm>
            <a:off x="-6626" y="5372351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6BDBD-37B6-4BF6-AD12-A6E654A7C181}"/>
              </a:ext>
            </a:extLst>
          </p:cNvPr>
          <p:cNvSpPr/>
          <p:nvPr/>
        </p:nvSpPr>
        <p:spPr>
          <a:xfrm>
            <a:off x="0" y="6761425"/>
            <a:ext cx="12192000" cy="965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16BD3-879F-433F-A157-49BFA2119884}"/>
              </a:ext>
            </a:extLst>
          </p:cNvPr>
          <p:cNvSpPr/>
          <p:nvPr/>
        </p:nvSpPr>
        <p:spPr>
          <a:xfrm>
            <a:off x="0" y="-2"/>
            <a:ext cx="106017" cy="68580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7EF58B-3F51-4BBE-8AD1-3C19F5E5E789}"/>
              </a:ext>
            </a:extLst>
          </p:cNvPr>
          <p:cNvSpPr/>
          <p:nvPr/>
        </p:nvSpPr>
        <p:spPr>
          <a:xfrm>
            <a:off x="12079357" y="25673"/>
            <a:ext cx="106017" cy="68580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770A2-2722-457E-A6D3-C432727F26A0}"/>
              </a:ext>
            </a:extLst>
          </p:cNvPr>
          <p:cNvSpPr txBox="1"/>
          <p:nvPr/>
        </p:nvSpPr>
        <p:spPr>
          <a:xfrm>
            <a:off x="3008906" y="424806"/>
            <a:ext cx="7540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Katalon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Studio</a:t>
            </a: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C2DBBA-9394-40CA-91F8-08B852EFFF19}"/>
              </a:ext>
            </a:extLst>
          </p:cNvPr>
          <p:cNvSpPr txBox="1"/>
          <p:nvPr/>
        </p:nvSpPr>
        <p:spPr>
          <a:xfrm>
            <a:off x="8541197" y="1655112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3C31A-B0F8-4186-B666-687C55BC0A79}"/>
              </a:ext>
            </a:extLst>
          </p:cNvPr>
          <p:cNvSpPr txBox="1"/>
          <p:nvPr/>
        </p:nvSpPr>
        <p:spPr>
          <a:xfrm>
            <a:off x="2649679" y="3101499"/>
            <a:ext cx="10494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ông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ụ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iểm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63A598-B027-4CD7-B524-D1797FDF592A}"/>
              </a:ext>
            </a:extLst>
          </p:cNvPr>
          <p:cNvSpPr txBox="1"/>
          <p:nvPr/>
        </p:nvSpPr>
        <p:spPr>
          <a:xfrm>
            <a:off x="2344686" y="1811787"/>
            <a:ext cx="11104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iểu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ông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Katalon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F21674-F82D-43FB-BE87-2E4B41C48B2C}"/>
              </a:ext>
            </a:extLst>
          </p:cNvPr>
          <p:cNvSpPr txBox="1"/>
          <p:nvPr/>
        </p:nvSpPr>
        <p:spPr>
          <a:xfrm>
            <a:off x="4043404" y="4369673"/>
            <a:ext cx="6337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ẫn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ài</a:t>
            </a:r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23967" y="215225"/>
            <a:ext cx="986771" cy="98677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F21674-F82D-43FB-BE87-2E4B41C48B2C}"/>
              </a:ext>
            </a:extLst>
          </p:cNvPr>
          <p:cNvSpPr txBox="1"/>
          <p:nvPr/>
        </p:nvSpPr>
        <p:spPr>
          <a:xfrm>
            <a:off x="5199312" y="5850738"/>
            <a:ext cx="1780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3966" y="1572331"/>
            <a:ext cx="986771" cy="98677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3966" y="2944559"/>
            <a:ext cx="986771" cy="98677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29760" y="4226541"/>
            <a:ext cx="986771" cy="98677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966" y="5605069"/>
            <a:ext cx="986771" cy="98677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  <a:endParaRPr lang="en-US" sz="3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  <p:bldP spid="42" grpId="0"/>
      <p:bldP spid="43" grpId="0"/>
      <p:bldP spid="44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66434"/>
              </p:ext>
            </p:extLst>
          </p:nvPr>
        </p:nvGraphicFramePr>
        <p:xfrm>
          <a:off x="0" y="38636"/>
          <a:ext cx="12192000" cy="7000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Công Cụ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Điểm Mạnh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Hạn Chế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600" dirty="0">
                          <a:effectLst/>
                        </a:rPr>
                        <a:t>Selenium</a:t>
                      </a:r>
                      <a:endParaRPr lang="en-US" sz="6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effectLst/>
                        </a:rPr>
                        <a:t>Mã nguồn </a:t>
                      </a:r>
                      <a:r>
                        <a:rPr lang="en-US" sz="2000" b="1" dirty="0" smtClean="0">
                          <a:effectLst/>
                        </a:rPr>
                        <a:t>mở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 smtClean="0">
                          <a:effectLst/>
                        </a:rPr>
                        <a:t>Không </a:t>
                      </a:r>
                      <a:r>
                        <a:rPr lang="en-US" sz="2000" b="1" dirty="0">
                          <a:effectLst/>
                        </a:rPr>
                        <a:t>có phí</a:t>
                      </a:r>
                      <a:r>
                        <a:rPr lang="en-US" sz="2000" dirty="0">
                          <a:effectLst/>
                        </a:rPr>
                        <a:t> cấp phép và bảo trì. Cộng đồng người dùng và </a:t>
                      </a:r>
                      <a:r>
                        <a:rPr lang="en-US" sz="2000" b="1" dirty="0">
                          <a:effectLst/>
                        </a:rPr>
                        <a:t>phát triển lớn</a:t>
                      </a:r>
                      <a:r>
                        <a:rPr lang="en-US" sz="2000" dirty="0">
                          <a:effectLst/>
                        </a:rPr>
                        <a:t> và </a:t>
                      </a:r>
                      <a:r>
                        <a:rPr lang="en-US" sz="2000" b="1" dirty="0">
                          <a:effectLst/>
                        </a:rPr>
                        <a:t>tích cực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để bắt </a:t>
                      </a:r>
                      <a:r>
                        <a:rPr lang="en-US" sz="2000" dirty="0">
                          <a:effectLst/>
                        </a:rPr>
                        <a:t>kịp với các công nghệ phần mềm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 smtClean="0">
                          <a:effectLst/>
                        </a:rPr>
                        <a:t>Hỗ</a:t>
                      </a:r>
                      <a:r>
                        <a:rPr lang="en-US" sz="2000" b="1" baseline="0" dirty="0" smtClean="0">
                          <a:effectLst/>
                        </a:rPr>
                        <a:t> trợ</a:t>
                      </a:r>
                      <a:r>
                        <a:rPr lang="en-US" sz="2000" b="1" dirty="0" smtClean="0">
                          <a:effectLst/>
                        </a:rPr>
                        <a:t> tích </a:t>
                      </a:r>
                      <a:r>
                        <a:rPr lang="en-US" sz="2000" b="1" dirty="0">
                          <a:effectLst/>
                        </a:rPr>
                        <a:t>hợp các công cụ và các framework khác </a:t>
                      </a:r>
                      <a:r>
                        <a:rPr lang="en-US" sz="2000" dirty="0">
                          <a:effectLst/>
                        </a:rPr>
                        <a:t>để tăng cường khả năng của nó.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effectLst/>
                        </a:rPr>
                        <a:t>Các nhóm kiểm thử cần phải có kĩ năng và </a:t>
                      </a:r>
                      <a:r>
                        <a:rPr lang="en-US" sz="2000" b="1" dirty="0">
                          <a:effectLst/>
                        </a:rPr>
                        <a:t>kinh nghiệm lập trình tốt </a:t>
                      </a:r>
                      <a:r>
                        <a:rPr lang="en-US" sz="2000" dirty="0">
                          <a:effectLst/>
                        </a:rPr>
                        <a:t>để thiết lập và tích hợp với Selenium với các công cụ và framework khác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 smtClean="0">
                          <a:effectLst/>
                        </a:rPr>
                        <a:t>Hỗ </a:t>
                      </a:r>
                      <a:r>
                        <a:rPr lang="en-US" sz="2000" b="1" dirty="0">
                          <a:effectLst/>
                        </a:rPr>
                        <a:t>trợ chậm </a:t>
                      </a:r>
                      <a:r>
                        <a:rPr lang="en-US" sz="2000" dirty="0">
                          <a:effectLst/>
                        </a:rPr>
                        <a:t>từ cộng đồng.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</a:rPr>
                        <a:t>Katalon</a:t>
                      </a:r>
                      <a:r>
                        <a:rPr lang="en-US" sz="4400" dirty="0">
                          <a:effectLst/>
                        </a:rPr>
                        <a:t> Studio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1" dirty="0">
                          <a:effectLst/>
                        </a:rPr>
                        <a:t>Không có phí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cấp phép và bảo trì cần thiết (dịch vụ hỗ trợ chuyên dụng có trả phí có sẵn nếu cần).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 smtClean="0">
                          <a:effectLst/>
                        </a:rPr>
                        <a:t>Tích </a:t>
                      </a:r>
                      <a:r>
                        <a:rPr lang="en-US" sz="2000" b="1" dirty="0">
                          <a:effectLst/>
                        </a:rPr>
                        <a:t>hợp các framework và tính năng cần thiết</a:t>
                      </a:r>
                      <a:r>
                        <a:rPr lang="en-US" sz="2000" dirty="0">
                          <a:effectLst/>
                        </a:rPr>
                        <a:t> để tạo và thực hiện các trường hợp kiểm thử nhanh.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 smtClean="0">
                          <a:effectLst/>
                        </a:rPr>
                        <a:t>Được </a:t>
                      </a:r>
                      <a:r>
                        <a:rPr lang="en-US" sz="2000" b="1" dirty="0">
                          <a:effectLst/>
                        </a:rPr>
                        <a:t>xây dựng dựa trên Selenium </a:t>
                      </a:r>
                      <a:r>
                        <a:rPr lang="en-US" sz="2000" dirty="0">
                          <a:effectLst/>
                        </a:rPr>
                        <a:t>nhưng </a:t>
                      </a:r>
                      <a:r>
                        <a:rPr lang="en-US" sz="2000" b="1" dirty="0">
                          <a:effectLst/>
                        </a:rPr>
                        <a:t>loại bỏ </a:t>
                      </a:r>
                      <a:r>
                        <a:rPr lang="en-US" sz="2000" dirty="0">
                          <a:effectLst/>
                        </a:rPr>
                        <a:t>nhu cầu về </a:t>
                      </a:r>
                      <a:r>
                        <a:rPr lang="en-US" sz="2000" b="1" dirty="0">
                          <a:effectLst/>
                        </a:rPr>
                        <a:t>các kĩ năng lập trình nâng cao</a:t>
                      </a:r>
                      <a:r>
                        <a:rPr lang="en-US" sz="2000" dirty="0">
                          <a:effectLst/>
                        </a:rPr>
                        <a:t> cần thiết cho Selenium.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effectLst/>
                        </a:rPr>
                        <a:t>Giải pháp mới nổi với một cộng đồng phát triển nhanh chóng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smtClean="0">
                          <a:effectLst/>
                        </a:rPr>
                        <a:t>Bộ </a:t>
                      </a:r>
                      <a:r>
                        <a:rPr lang="en-US" sz="2000" dirty="0">
                          <a:effectLst/>
                        </a:rPr>
                        <a:t>tính năng vẫn đang phát triển. Thiếu các lựa chọn cho các ngôn ngữ kịch bản: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marR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0" dirty="0" smtClean="0">
                          <a:effectLst/>
                        </a:rPr>
                        <a:t>Chỉ </a:t>
                      </a:r>
                      <a:r>
                        <a:rPr lang="en-US" sz="2000" b="1" i="0" dirty="0">
                          <a:effectLst/>
                        </a:rPr>
                        <a:t>hỗ trợ </a:t>
                      </a:r>
                      <a:r>
                        <a:rPr lang="en-US" sz="2000" b="1" i="0" u="sng" dirty="0">
                          <a:effectLst/>
                        </a:rPr>
                        <a:t>Java/ Groovy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04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481143"/>
            <a:ext cx="8839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 VÀ THÊM 1 PROJECT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475" y="0"/>
            <a:ext cx="12093875" cy="679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475" y="0"/>
            <a:ext cx="1219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01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631" y="2481143"/>
            <a:ext cx="10450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</a:p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KATALON STUDIO 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05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481143"/>
            <a:ext cx="88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41829"/>
            <a:ext cx="12177486" cy="5087484"/>
          </a:xfrm>
        </p:spPr>
      </p:pic>
    </p:spTree>
    <p:extLst>
      <p:ext uri="{BB962C8B-B14F-4D97-AF65-F5344CB8AC3E}">
        <p14:creationId xmlns:p14="http://schemas.microsoft.com/office/powerpoint/2010/main" val="41943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02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481143"/>
            <a:ext cx="8839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KATALON STUDIO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02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481143"/>
            <a:ext cx="8839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VIỆC VỚI KATALON STUDO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02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8630" y="812798"/>
            <a:ext cx="8839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VỚI KATALON STUDO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229" y="2558088"/>
            <a:ext cx="333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tọa</a:t>
            </a: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812799"/>
            <a:ext cx="3483429" cy="5152571"/>
          </a:xfrm>
          <a:prstGeom prst="homePlate">
            <a:avLst/>
          </a:prstGeom>
          <a:solidFill>
            <a:srgbClr val="FF0000"/>
          </a:solidFill>
          <a:ln w="1270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03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2481143"/>
            <a:ext cx="8839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CÁC CÔNG CỤ KIỂM THỬ TỰ ĐỘNG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20445"/>
              </p:ext>
            </p:extLst>
          </p:nvPr>
        </p:nvGraphicFramePr>
        <p:xfrm>
          <a:off x="0" y="0"/>
          <a:ext cx="12192000" cy="7219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Tính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năng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Selenium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Katalon Studio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Nền tảng phát triển kiểm thử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Cross-platform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Cross-platform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Application under test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Web apps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Web, Mobile, API/ Web services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Ngôn ngữ kịch bản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Java, </a:t>
                      </a:r>
                      <a:r>
                        <a:rPr lang="en-US" sz="2000" dirty="0">
                          <a:effectLst/>
                        </a:rPr>
                        <a:t>C#, Perl, Python, JavaScript, Ruby, PHP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Java/ Groovy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Kĩ năng lập trình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Kĩ năng nâng cao cần thiết để tích hợp cho các công cụ khác nhau.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yêu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cầu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xuất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kịch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nâng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cao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Dễ cài đặt và sử dụng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Yêu cầu cài đặt và tích hợp các công cụ khác nhau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Dễ dàng cài đặt và chạy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Thời gian tạo kịch bản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Chậm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Nhanh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0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Lưu trữ và bảo trì đối tượng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XPath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bản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UI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Kho lưu trữ đối tượng tích hợp, XPath, nhận dạng lại đối tượng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Kiểm thử dựa trên hình ảnh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Yêu cầu cài đặt thư viện bổ sung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Hỗ trợ tích hợp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Kiểm thử phân tích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Không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Katalon phân tích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Loại giấy phép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Mã nguồn mở (Apache 2.0)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Phần mềm miễn phí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Phí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Miễn phí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Miễn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phí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485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Liêu Hoài</dc:creator>
  <cp:lastModifiedBy>Yui</cp:lastModifiedBy>
  <cp:revision>60</cp:revision>
  <dcterms:created xsi:type="dcterms:W3CDTF">2019-10-04T08:59:25Z</dcterms:created>
  <dcterms:modified xsi:type="dcterms:W3CDTF">2019-11-10T10:11:10Z</dcterms:modified>
</cp:coreProperties>
</file>