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22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5" r:id="rId37"/>
    <p:sldId id="296" r:id="rId38"/>
    <p:sldId id="297" r:id="rId39"/>
    <p:sldId id="298" r:id="rId40"/>
    <p:sldId id="299" r:id="rId41"/>
    <p:sldId id="301" r:id="rId42"/>
    <p:sldId id="303" r:id="rId43"/>
    <p:sldId id="304" r:id="rId44"/>
    <p:sldId id="305" r:id="rId45"/>
    <p:sldId id="306" r:id="rId46"/>
    <p:sldId id="308" r:id="rId47"/>
    <p:sldId id="309" r:id="rId48"/>
    <p:sldId id="310" r:id="rId49"/>
    <p:sldId id="314" r:id="rId50"/>
    <p:sldId id="323" r:id="rId51"/>
    <p:sldId id="324" r:id="rId52"/>
    <p:sldId id="302" r:id="rId53"/>
  </p:sldIdLst>
  <p:sldSz cx="9144000" cy="6858000" type="screen4x3"/>
  <p:notesSz cx="7315200" cy="96012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8" autoAdjust="0"/>
    <p:restoredTop sz="94660"/>
  </p:normalViewPr>
  <p:slideViewPr>
    <p:cSldViewPr>
      <p:cViewPr varScale="1">
        <p:scale>
          <a:sx n="102" d="100"/>
          <a:sy n="102" d="100"/>
        </p:scale>
        <p:origin x="5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6AA-B2E8-4D2E-BE45-2CB19B7CA454}" type="datetimeFigureOut">
              <a:rPr lang="vi-VN" smtClean="0"/>
              <a:t>07/10/2019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01ED-835B-483C-B4E5-543A8B5C5B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024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6AA-B2E8-4D2E-BE45-2CB19B7CA454}" type="datetimeFigureOut">
              <a:rPr lang="vi-VN" smtClean="0"/>
              <a:t>07/10/2019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01ED-835B-483C-B4E5-543A8B5C5B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14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6AA-B2E8-4D2E-BE45-2CB19B7CA454}" type="datetimeFigureOut">
              <a:rPr lang="vi-VN" smtClean="0"/>
              <a:t>07/10/2019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01ED-835B-483C-B4E5-543A8B5C5B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2948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uH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2362274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6AA-B2E8-4D2E-BE45-2CB19B7CA454}" type="datetimeFigureOut">
              <a:rPr lang="vi-VN" smtClean="0"/>
              <a:pPr/>
              <a:t>07/10/2019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01ED-835B-483C-B4E5-543A8B5C5BDB}" type="slidenum">
              <a:rPr lang="vi-VN" smtClean="0"/>
              <a:pPr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520" y="2708920"/>
            <a:ext cx="86409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7505" y="2924944"/>
            <a:ext cx="4392488" cy="3097213"/>
          </a:xfr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>
            <a:normAutofit/>
          </a:bodyPr>
          <a:lstStyle>
            <a:lvl1pPr marL="457200" indent="-457200">
              <a:buFont typeface="+mj-lt"/>
              <a:buAutoNum type="alphaUcPeriod"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44008" y="2924944"/>
            <a:ext cx="4392488" cy="3097213"/>
          </a:xfr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>
            <a:normAutofit/>
          </a:bodyPr>
          <a:lstStyle>
            <a:lvl1pPr marL="457200" indent="-457200">
              <a:buFont typeface="+mj-lt"/>
              <a:buAutoNum type="alphaUcPeriod" startAt="3"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63387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uHoi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720080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6AA-B2E8-4D2E-BE45-2CB19B7CA454}" type="datetimeFigureOut">
              <a:rPr lang="vi-VN" smtClean="0"/>
              <a:pPr/>
              <a:t>07/10/2019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01ED-835B-483C-B4E5-543A8B5C5BDB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7504" y="1052736"/>
            <a:ext cx="8856984" cy="3168352"/>
          </a:xfrm>
        </p:spPr>
        <p:txBody>
          <a:bodyPr/>
          <a:lstStyle>
            <a:lvl1pPr marL="0" indent="0">
              <a:buNone/>
              <a:tabLst>
                <a:tab pos="182563" algn="l"/>
                <a:tab pos="355600" algn="l"/>
                <a:tab pos="538163" algn="l"/>
                <a:tab pos="720725" algn="l"/>
                <a:tab pos="892175" algn="l"/>
                <a:tab pos="1076325" algn="l"/>
              </a:tabLst>
              <a:defRPr sz="20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20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20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20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20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07950" y="4365625"/>
            <a:ext cx="4104009" cy="1871663"/>
          </a:xfrm>
        </p:spPr>
        <p:txBody>
          <a:bodyPr>
            <a:noAutofit/>
          </a:bodyPr>
          <a:lstStyle>
            <a:lvl1pPr marL="457200" indent="-457200">
              <a:buFont typeface="+mj-lt"/>
              <a:buAutoNum type="alphaUcPeriod"/>
              <a:defRPr sz="2400"/>
            </a:lvl1pPr>
            <a:lvl2pPr marL="914400" indent="-457200">
              <a:buFont typeface="+mj-lt"/>
              <a:buAutoNum type="alphaUcPeriod"/>
              <a:defRPr sz="2400"/>
            </a:lvl2pPr>
            <a:lvl3pPr marL="1371600" indent="-457200">
              <a:buFont typeface="+mj-lt"/>
              <a:buAutoNum type="alphaUcPeriod"/>
              <a:defRPr sz="2400"/>
            </a:lvl3pPr>
            <a:lvl4pPr marL="1828800" indent="-457200">
              <a:buFont typeface="+mj-lt"/>
              <a:buAutoNum type="alphaUcPeriod"/>
              <a:defRPr sz="2400"/>
            </a:lvl4pPr>
            <a:lvl5pPr marL="2286000" indent="-457200">
              <a:buFont typeface="+mj-lt"/>
              <a:buAutoNum type="alphaUcPeriod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44008" y="4365104"/>
            <a:ext cx="4392488" cy="1871663"/>
          </a:xfrm>
        </p:spPr>
        <p:txBody>
          <a:bodyPr>
            <a:noAutofit/>
          </a:bodyPr>
          <a:lstStyle>
            <a:lvl1pPr marL="457200" indent="-457200">
              <a:buFont typeface="+mj-lt"/>
              <a:buAutoNum type="alphaUcPeriod" startAt="3"/>
              <a:defRPr sz="2400"/>
            </a:lvl1pPr>
            <a:lvl2pPr marL="914400" indent="-457200">
              <a:buFont typeface="+mj-lt"/>
              <a:buAutoNum type="alphaUcPeriod"/>
              <a:defRPr sz="2400"/>
            </a:lvl2pPr>
            <a:lvl3pPr marL="1371600" indent="-457200">
              <a:buFont typeface="+mj-lt"/>
              <a:buAutoNum type="alphaUcPeriod"/>
              <a:defRPr sz="2400"/>
            </a:lvl3pPr>
            <a:lvl4pPr marL="1828800" indent="-457200">
              <a:buFont typeface="+mj-lt"/>
              <a:buAutoNum type="alphaUcPeriod"/>
              <a:defRPr sz="2400"/>
            </a:lvl4pPr>
            <a:lvl5pPr marL="2286000" indent="-457200">
              <a:buFont typeface="+mj-lt"/>
              <a:buAutoNum type="alphaUcPeriod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4551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6AA-B2E8-4D2E-BE45-2CB19B7CA454}" type="datetimeFigureOut">
              <a:rPr lang="vi-VN" smtClean="0"/>
              <a:t>07/10/2019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01ED-835B-483C-B4E5-543A8B5C5B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89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6AA-B2E8-4D2E-BE45-2CB19B7CA454}" type="datetimeFigureOut">
              <a:rPr lang="vi-VN" smtClean="0"/>
              <a:t>07/10/2019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01ED-835B-483C-B4E5-543A8B5C5B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632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6AA-B2E8-4D2E-BE45-2CB19B7CA454}" type="datetimeFigureOut">
              <a:rPr lang="vi-VN" smtClean="0"/>
              <a:t>07/10/2019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01ED-835B-483C-B4E5-543A8B5C5B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348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6AA-B2E8-4D2E-BE45-2CB19B7CA454}" type="datetimeFigureOut">
              <a:rPr lang="vi-VN" smtClean="0"/>
              <a:t>07/10/2019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01ED-835B-483C-B4E5-543A8B5C5B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878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6AA-B2E8-4D2E-BE45-2CB19B7CA454}" type="datetimeFigureOut">
              <a:rPr lang="vi-VN" smtClean="0"/>
              <a:t>07/10/2019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01ED-835B-483C-B4E5-543A8B5C5B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456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6AA-B2E8-4D2E-BE45-2CB19B7CA454}" type="datetimeFigureOut">
              <a:rPr lang="vi-VN" smtClean="0"/>
              <a:t>07/10/2019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01ED-835B-483C-B4E5-543A8B5C5B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211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6AA-B2E8-4D2E-BE45-2CB19B7CA454}" type="datetimeFigureOut">
              <a:rPr lang="vi-VN" smtClean="0"/>
              <a:t>07/10/2019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01ED-835B-483C-B4E5-543A8B5C5B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167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96AA-B2E8-4D2E-BE45-2CB19B7CA454}" type="datetimeFigureOut">
              <a:rPr lang="vi-VN" smtClean="0"/>
              <a:t>07/10/2019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01ED-835B-483C-B4E5-543A8B5C5B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199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234896AA-B2E8-4D2E-BE45-2CB19B7CA454}" type="datetimeFigureOut">
              <a:rPr lang="vi-VN" smtClean="0"/>
              <a:pPr/>
              <a:t>07/10/2019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9BA01ED-835B-483C-B4E5-543A8B5C5BDB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883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LTUD Web </a:t>
            </a:r>
            <a:r>
              <a:rPr lang="en-US" dirty="0" err="1" smtClean="0"/>
              <a:t>Lần</a:t>
            </a:r>
            <a:r>
              <a:rPr lang="en-US" dirty="0" smtClean="0"/>
              <a:t> 1</a:t>
            </a:r>
            <a:br>
              <a:rPr lang="en-US" dirty="0" smtClean="0"/>
            </a:br>
            <a:endParaRPr lang="vi-V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154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9: Cho biết khi nào trình duyệt hiển thị dòng </a:t>
            </a:r>
            <a:r>
              <a:rPr lang="en-US" dirty="0" smtClean="0"/>
              <a:t>“</a:t>
            </a:r>
            <a:r>
              <a:rPr lang="vi-VN" dirty="0" smtClean="0"/>
              <a:t>Hello</a:t>
            </a:r>
            <a:r>
              <a:rPr lang="en-US" dirty="0" smtClean="0"/>
              <a:t>”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vi-VN" dirty="0"/>
              <a:t>{</a:t>
            </a:r>
          </a:p>
          <a:p>
            <a:r>
              <a:rPr lang="vi-VN" dirty="0"/>
              <a:t>        if </a:t>
            </a:r>
            <a:r>
              <a:rPr lang="vi-VN" dirty="0" smtClean="0"/>
              <a:t>(IsPostBack!=true)</a:t>
            </a:r>
            <a:endParaRPr lang="vi-VN" dirty="0"/>
          </a:p>
          <a:p>
            <a:r>
              <a:rPr lang="vi-VN" dirty="0"/>
              <a:t>        {</a:t>
            </a:r>
          </a:p>
          <a:p>
            <a:r>
              <a:rPr lang="en-US" dirty="0"/>
              <a:t>            string </a:t>
            </a:r>
            <a:r>
              <a:rPr lang="en-US" dirty="0" err="1"/>
              <a:t>sHoTen</a:t>
            </a:r>
            <a:r>
              <a:rPr lang="en-US" dirty="0"/>
              <a:t> = </a:t>
            </a:r>
            <a:r>
              <a:rPr lang="en-US" dirty="0" smtClean="0"/>
              <a:t>“Hello”;</a:t>
            </a:r>
            <a:endParaRPr lang="en-US" dirty="0"/>
          </a:p>
          <a:p>
            <a:r>
              <a:rPr lang="vi-VN" dirty="0"/>
              <a:t>            Response.Write(sHoTen);</a:t>
            </a:r>
          </a:p>
          <a:p>
            <a:r>
              <a:rPr lang="vi-VN" dirty="0"/>
              <a:t>        }</a:t>
            </a:r>
          </a:p>
          <a:p>
            <a:r>
              <a:rPr lang="vi-VN" dirty="0"/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7950" y="4365625"/>
            <a:ext cx="4464050" cy="1871663"/>
          </a:xfrm>
        </p:spPr>
        <p:txBody>
          <a:bodyPr/>
          <a:lstStyle/>
          <a:p>
            <a:r>
              <a:rPr lang="vi-VN" dirty="0" smtClean="0"/>
              <a:t>Khi trang Web được Refresh</a:t>
            </a:r>
          </a:p>
          <a:p>
            <a:r>
              <a:rPr lang="vi-VN" dirty="0" smtClean="0"/>
              <a:t>Ngay lần đầu tiên trang Web load lên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 smtClean="0"/>
              <a:t>Khi chưa xảy ra PostBack</a:t>
            </a:r>
          </a:p>
          <a:p>
            <a:r>
              <a:rPr lang="vi-VN" dirty="0" smtClean="0"/>
              <a:t>A,B,C đều đúng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954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45000">
        <p14:warp dir="in"/>
      </p:transition>
    </mc:Choice>
    <mc:Fallback xmlns="">
      <p:transition spd="slow" advClick="0" advTm="4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10: Thuộc tính AccessKey của các control dùng để</a:t>
            </a:r>
            <a:endParaRPr lang="vi-V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Truy xuất nhanh đến </a:t>
            </a:r>
            <a:r>
              <a:rPr lang="en-US" dirty="0" err="1" smtClean="0"/>
              <a:t>các</a:t>
            </a:r>
            <a:r>
              <a:rPr lang="en-US" dirty="0" smtClean="0"/>
              <a:t> c</a:t>
            </a:r>
            <a:r>
              <a:rPr lang="vi-VN" dirty="0" smtClean="0"/>
              <a:t>ontrol sử dụng bàn phím</a:t>
            </a:r>
          </a:p>
          <a:p>
            <a:r>
              <a:rPr lang="vi-VN" dirty="0" smtClean="0"/>
              <a:t>Sự kiện được gọi khi nhấn phím</a:t>
            </a:r>
            <a:endParaRPr lang="vi-V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 smtClean="0"/>
              <a:t>Cả hai câu A,B đều đúng</a:t>
            </a:r>
          </a:p>
          <a:p>
            <a:r>
              <a:rPr lang="vi-VN" dirty="0" smtClean="0"/>
              <a:t>Cả hai câu A,B đều 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070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11: Control </a:t>
            </a:r>
            <a:r>
              <a:rPr lang="en-US" dirty="0" err="1" smtClean="0"/>
              <a:t>FileUpload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ở client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&lt;input type="file</a:t>
            </a:r>
            <a:r>
              <a:rPr lang="vi-VN" dirty="0" smtClean="0"/>
              <a:t>"&gt;</a:t>
            </a:r>
            <a:endParaRPr lang="en-US" dirty="0" smtClean="0"/>
          </a:p>
          <a:p>
            <a:r>
              <a:rPr lang="vi-VN" dirty="0"/>
              <a:t>&lt;input type</a:t>
            </a:r>
            <a:r>
              <a:rPr lang="vi-VN" dirty="0" smtClean="0"/>
              <a:t>="text"&gt;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/>
              <a:t>&lt;input type</a:t>
            </a:r>
            <a:r>
              <a:rPr lang="vi-VN" dirty="0" smtClean="0"/>
              <a:t>="upload"&gt;</a:t>
            </a:r>
          </a:p>
          <a:p>
            <a:r>
              <a:rPr lang="vi-VN" dirty="0" smtClean="0"/>
              <a:t>Cả A,B,C đều 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136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1</a:t>
            </a:r>
            <a:r>
              <a:rPr lang="en-US" dirty="0" smtClean="0"/>
              <a:t>2</a:t>
            </a:r>
            <a:r>
              <a:rPr lang="vi-VN" dirty="0" smtClean="0"/>
              <a:t>: Trong các thuộc tính sau, thuộc tính nào không phải của control ImageButton</a:t>
            </a:r>
            <a:endParaRPr lang="vi-V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CauseValidation</a:t>
            </a:r>
          </a:p>
          <a:p>
            <a:r>
              <a:rPr lang="vi-VN" dirty="0" smtClean="0"/>
              <a:t>ValidationGroup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/>
              <a:t>Text</a:t>
            </a:r>
          </a:p>
          <a:p>
            <a:r>
              <a:rPr lang="vi-VN" dirty="0" smtClean="0"/>
              <a:t>ImageURL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5518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1</a:t>
            </a:r>
            <a:r>
              <a:rPr lang="en-US" dirty="0" smtClean="0"/>
              <a:t>3</a:t>
            </a:r>
            <a:r>
              <a:rPr lang="vi-VN" dirty="0" smtClean="0"/>
              <a:t>: Cho biết control textbox sau biên dịch thành thẻ gì:</a:t>
            </a:r>
            <a:br>
              <a:rPr lang="vi-VN" dirty="0" smtClean="0"/>
            </a:br>
            <a:r>
              <a:rPr lang="vi-VN" sz="2000" dirty="0">
                <a:latin typeface="Consolas" pitchFamily="49" charset="0"/>
                <a:cs typeface="Consolas" pitchFamily="49" charset="0"/>
              </a:rPr>
              <a:t>&lt;asp:TextBox ID="TextBox1" runat="server" TextMode="MultiLine" Width="300px" Height="100px"&gt;&lt;/asp:TextBox</a:t>
            </a:r>
            <a:r>
              <a:rPr lang="vi-VN" sz="20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sz="2000" dirty="0"/>
              <a:t>&lt;input </a:t>
            </a:r>
            <a:r>
              <a:rPr lang="vi-VN" sz="2000" dirty="0" smtClean="0"/>
              <a:t>type</a:t>
            </a:r>
            <a:r>
              <a:rPr lang="vi-VN" sz="2000" dirty="0"/>
              <a:t>="text</a:t>
            </a:r>
            <a:r>
              <a:rPr lang="vi-VN" sz="2000" dirty="0" smtClean="0"/>
              <a:t>"&gt;</a:t>
            </a:r>
          </a:p>
          <a:p>
            <a:r>
              <a:rPr lang="vi-VN" sz="2000" dirty="0"/>
              <a:t>&lt;input name="TextBox1" type="text" id="TextBox1" style="height:100px;width:300px;" /&gt;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sz="2000" dirty="0"/>
              <a:t>&lt;textarea name="TextBox1" rows="2" cols="20" id="TextBox1</a:t>
            </a:r>
            <a:r>
              <a:rPr lang="vi-VN" sz="2000" dirty="0" smtClean="0"/>
              <a:t>"&gt;&lt;/</a:t>
            </a:r>
            <a:r>
              <a:rPr lang="vi-VN" sz="2000" dirty="0"/>
              <a:t>textarea</a:t>
            </a:r>
            <a:r>
              <a:rPr lang="vi-VN" sz="2000" dirty="0" smtClean="0"/>
              <a:t>&gt;</a:t>
            </a:r>
          </a:p>
          <a:p>
            <a:r>
              <a:rPr lang="vi-VN" sz="2000" dirty="0" smtClean="0"/>
              <a:t>Cả A, B, C đều 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469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1</a:t>
            </a:r>
            <a:r>
              <a:rPr lang="en-US" dirty="0" smtClean="0"/>
              <a:t>4</a:t>
            </a:r>
            <a:r>
              <a:rPr lang="vi-VN" dirty="0" smtClean="0"/>
              <a:t>: Cài đặt độ đo cho các control sử dụng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nào của struct Unit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Pixel</a:t>
            </a:r>
          </a:p>
          <a:p>
            <a:r>
              <a:rPr lang="vi-VN" dirty="0" smtClean="0"/>
              <a:t>Parse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 smtClean="0"/>
              <a:t>Percentage</a:t>
            </a:r>
          </a:p>
          <a:p>
            <a:r>
              <a:rPr lang="vi-VN" dirty="0" smtClean="0"/>
              <a:t>Cả A, C đều đúng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4065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vi-VN" dirty="0" smtClean="0"/>
              <a:t>Câu 1</a:t>
            </a:r>
            <a:r>
              <a:rPr lang="en-US" dirty="0" smtClean="0"/>
              <a:t>5</a:t>
            </a:r>
            <a:r>
              <a:rPr lang="vi-VN" dirty="0" smtClean="0"/>
              <a:t>: Câu lệnh nào sa</a:t>
            </a:r>
            <a:r>
              <a:rPr lang="en-US" dirty="0" smtClean="0"/>
              <a:t>u</a:t>
            </a:r>
            <a:r>
              <a:rPr lang="vi-VN" dirty="0" smtClean="0"/>
              <a:t> đây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vi-VN" dirty="0" smtClean="0"/>
              <a:t>sai cho Control có ID là ctrl</a:t>
            </a:r>
            <a:br>
              <a:rPr lang="vi-VN" dirty="0" smtClean="0"/>
            </a:b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7504" y="2924944"/>
            <a:ext cx="8856984" cy="309721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ctrl.ForeColor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Color.FromArgb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(alpha, red, green, blue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vi-VN" sz="2000" dirty="0" smtClean="0">
                <a:latin typeface="Consolas" pitchFamily="49" charset="0"/>
                <a:cs typeface="Consolas" pitchFamily="49" charset="0"/>
              </a:rPr>
              <a:t>ctrl.ForeColor </a:t>
            </a:r>
            <a:r>
              <a:rPr lang="vi-VN" sz="2000" dirty="0">
                <a:latin typeface="Consolas" pitchFamily="49" charset="0"/>
                <a:cs typeface="Consolas" pitchFamily="49" charset="0"/>
              </a:rPr>
              <a:t>= Color.Crimson</a:t>
            </a:r>
            <a:r>
              <a:rPr lang="vi-VN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vi-VN" sz="2000" dirty="0">
                <a:latin typeface="Consolas" pitchFamily="49" charset="0"/>
                <a:cs typeface="Consolas" pitchFamily="49" charset="0"/>
              </a:rPr>
              <a:t>ctrl.ForeColor = ColorTranslator.FromHtml("Blue</a:t>
            </a:r>
            <a:r>
              <a:rPr lang="vi-VN" sz="20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vi-VN" sz="2000" dirty="0" smtClean="0">
                <a:latin typeface="Consolas" pitchFamily="49" charset="0"/>
                <a:cs typeface="Consolas" pitchFamily="49" charset="0"/>
              </a:rPr>
              <a:t>Ctrl.ForeColor</a:t>
            </a:r>
            <a:r>
              <a:rPr lang="vi-VN" sz="2000" dirty="0" smtClean="0"/>
              <a:t> </a:t>
            </a:r>
            <a:r>
              <a:rPr lang="vi-VN" sz="2000" dirty="0"/>
              <a:t>= </a:t>
            </a:r>
            <a:r>
              <a:rPr lang="vi-VN" sz="2000" dirty="0">
                <a:latin typeface="Consolas" pitchFamily="49" charset="0"/>
                <a:cs typeface="Consolas" pitchFamily="49" charset="0"/>
              </a:rPr>
              <a:t>Color.FromArgb(240,25,234);</a:t>
            </a:r>
          </a:p>
        </p:txBody>
      </p:sp>
    </p:spTree>
    <p:extLst>
      <p:ext uri="{BB962C8B-B14F-4D97-AF65-F5344CB8AC3E}">
        <p14:creationId xmlns:p14="http://schemas.microsoft.com/office/powerpoint/2010/main" val="118379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1</a:t>
            </a:r>
            <a:r>
              <a:rPr lang="en-US" dirty="0" smtClean="0"/>
              <a:t>6</a:t>
            </a:r>
            <a:r>
              <a:rPr lang="vi-VN" dirty="0" smtClean="0"/>
              <a:t>: Thuộc tính nào sau đây không phải là thuộc tính của các list control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Items</a:t>
            </a:r>
          </a:p>
          <a:p>
            <a:r>
              <a:rPr lang="vi-VN" dirty="0" smtClean="0"/>
              <a:t>ListItems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 smtClean="0"/>
              <a:t>SelectedIndex</a:t>
            </a:r>
          </a:p>
          <a:p>
            <a:r>
              <a:rPr lang="vi-VN" dirty="0" smtClean="0"/>
              <a:t>SelectedItem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12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1</a:t>
            </a:r>
            <a:r>
              <a:rPr lang="en-US" dirty="0" smtClean="0"/>
              <a:t>7</a:t>
            </a:r>
            <a:r>
              <a:rPr lang="vi-VN" dirty="0" smtClean="0"/>
              <a:t>: Thuộc tính RepeatLayout của </a:t>
            </a:r>
            <a:r>
              <a:rPr lang="vi-VN" i="1" dirty="0" smtClean="0"/>
              <a:t>Selectable Control</a:t>
            </a:r>
            <a:r>
              <a:rPr lang="vi-VN" dirty="0" smtClean="0"/>
              <a:t> có bao nhiêu giá trị</a:t>
            </a:r>
            <a:endParaRPr lang="vi-VN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1</a:t>
            </a:r>
          </a:p>
          <a:p>
            <a:r>
              <a:rPr lang="vi-VN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 smtClean="0"/>
              <a:t>3</a:t>
            </a:r>
          </a:p>
          <a:p>
            <a:r>
              <a:rPr lang="vi-V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7285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</a:t>
            </a:r>
            <a:r>
              <a:rPr lang="en-US" dirty="0" smtClean="0"/>
              <a:t>18</a:t>
            </a:r>
            <a:r>
              <a:rPr lang="vi-VN" dirty="0" smtClean="0"/>
              <a:t>:Thuộc tính CodeFile sau đây cho biết điều gì?</a:t>
            </a:r>
            <a:br>
              <a:rPr lang="vi-VN" dirty="0" smtClean="0"/>
            </a:br>
            <a:r>
              <a:rPr lang="vi-VN" dirty="0">
                <a:latin typeface="Consolas" pitchFamily="49" charset="0"/>
                <a:cs typeface="Consolas" pitchFamily="49" charset="0"/>
              </a:rPr>
              <a:t>&lt;%@ Page Language="C#" AutoEventWireup="true" </a:t>
            </a:r>
            <a:r>
              <a:rPr lang="vi-VN" b="1" dirty="0">
                <a:latin typeface="Consolas" pitchFamily="49" charset="0"/>
                <a:cs typeface="Consolas" pitchFamily="49" charset="0"/>
              </a:rPr>
              <a:t>CodeFile="Default.aspx.cs"</a:t>
            </a:r>
            <a:r>
              <a:rPr lang="vi-VN" dirty="0">
                <a:latin typeface="Consolas" pitchFamily="49" charset="0"/>
                <a:cs typeface="Consolas" pitchFamily="49" charset="0"/>
              </a:rPr>
              <a:t> Inherits="_Default" %&gt;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Trang xử lý của trang Default.aspx</a:t>
            </a:r>
          </a:p>
          <a:p>
            <a:r>
              <a:rPr lang="vi-VN" dirty="0" smtClean="0"/>
              <a:t>Trang xử lý của trang Web bất kỳ chứa dòng này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 smtClean="0"/>
              <a:t>Cho biết SiteMaster của trang Default.aspx</a:t>
            </a:r>
          </a:p>
          <a:p>
            <a:r>
              <a:rPr lang="vi-VN" dirty="0" smtClean="0"/>
              <a:t>Cho biết SiteMaster của trang Web bất kỳ chứa dòng này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55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Câu</a:t>
            </a:r>
            <a:r>
              <a:rPr lang="en-US" u="sng" dirty="0" smtClean="0"/>
              <a:t> 1: </a:t>
            </a:r>
            <a:r>
              <a:rPr lang="en-US" dirty="0" smtClean="0"/>
              <a:t>ASP </a:t>
            </a:r>
            <a:r>
              <a:rPr lang="en-US" dirty="0" err="1" smtClean="0"/>
              <a:t>và</a:t>
            </a:r>
            <a:r>
              <a:rPr lang="en-US" dirty="0" smtClean="0"/>
              <a:t> ASPX </a:t>
            </a:r>
            <a:r>
              <a:rPr lang="en-US" dirty="0" err="1" smtClean="0"/>
              <a:t>giống</a:t>
            </a:r>
            <a:r>
              <a:rPr lang="en-US" dirty="0" smtClean="0"/>
              <a:t> hay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vi-V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Giống</a:t>
            </a:r>
            <a:endParaRPr lang="en-US" dirty="0" smtClean="0"/>
          </a:p>
          <a:p>
            <a:r>
              <a:rPr lang="en-US" dirty="0" err="1" smtClean="0"/>
              <a:t>Khác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589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19: Thuộc tính RepeatColoumns được sử dụng khi thuộc tính RepeatLayout là: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Flow</a:t>
            </a:r>
          </a:p>
          <a:p>
            <a:r>
              <a:rPr lang="vi-VN" dirty="0" smtClean="0"/>
              <a:t>OrderedList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 smtClean="0"/>
              <a:t>Cả A, B đều đúng</a:t>
            </a:r>
          </a:p>
          <a:p>
            <a:r>
              <a:rPr lang="vi-VN" dirty="0" smtClean="0"/>
              <a:t>Cả A, B, C đều 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1017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2</a:t>
            </a:r>
            <a:r>
              <a:rPr lang="en-US" dirty="0" smtClean="0"/>
              <a:t>0</a:t>
            </a:r>
            <a:r>
              <a:rPr lang="vi-VN" dirty="0" smtClean="0"/>
              <a:t>: Để gán giá trị "123" cho textbox sau ta dùng lệnh nào?</a:t>
            </a:r>
            <a:br>
              <a:rPr lang="vi-VN" dirty="0" smtClean="0"/>
            </a:br>
            <a:r>
              <a:rPr lang="vi-VN" sz="2000" dirty="0">
                <a:latin typeface="Consolas" pitchFamily="49" charset="0"/>
                <a:cs typeface="Consolas" pitchFamily="49" charset="0"/>
              </a:rPr>
              <a:t>&lt;asp:TextBox ID="TextBox1" runat="server" TextMode="Password" Width="300px" Height="100px"&gt;&lt;/asp:TextBox&gt;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TextBox.Text="123"</a:t>
            </a:r>
          </a:p>
          <a:p>
            <a:r>
              <a:rPr lang="vi-VN" dirty="0" smtClean="0"/>
              <a:t>TextBox1.Text="123"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 smtClean="0"/>
              <a:t>Cả A, B đều sai</a:t>
            </a:r>
          </a:p>
          <a:p>
            <a:r>
              <a:rPr lang="vi-VN" dirty="0" smtClean="0"/>
              <a:t>Cả A, B đều đúng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728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2</a:t>
            </a:r>
            <a:r>
              <a:rPr lang="en-US" dirty="0" smtClean="0"/>
              <a:t>1</a:t>
            </a:r>
            <a:r>
              <a:rPr lang="vi-VN" dirty="0" smtClean="0"/>
              <a:t>: Thuộc tính nào cho biết ListItem trong List Control được chọn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Select</a:t>
            </a:r>
          </a:p>
          <a:p>
            <a:r>
              <a:rPr lang="vi-VN" dirty="0" smtClean="0"/>
              <a:t>Selected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 smtClean="0"/>
              <a:t>Choose</a:t>
            </a:r>
          </a:p>
          <a:p>
            <a:r>
              <a:rPr lang="vi-VN" dirty="0" smtClean="0"/>
              <a:t>Chosen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0711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2</a:t>
            </a:r>
            <a:r>
              <a:rPr lang="en-US" dirty="0" smtClean="0"/>
              <a:t>2</a:t>
            </a:r>
            <a:r>
              <a:rPr lang="vi-VN" dirty="0" smtClean="0"/>
              <a:t>: Có bao nhiêu Validat</a:t>
            </a:r>
            <a:r>
              <a:rPr lang="en-US" dirty="0" smtClean="0"/>
              <a:t>or</a:t>
            </a:r>
            <a:r>
              <a:rPr lang="vi-VN" dirty="0" smtClean="0"/>
              <a:t> trong ASPX?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5</a:t>
            </a:r>
          </a:p>
          <a:p>
            <a:r>
              <a:rPr lang="vi-VN" dirty="0" smtClean="0"/>
              <a:t>6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 smtClean="0"/>
              <a:t>7</a:t>
            </a:r>
          </a:p>
          <a:p>
            <a:r>
              <a:rPr lang="vi-V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1999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2</a:t>
            </a:r>
            <a:r>
              <a:rPr lang="en-US" dirty="0" smtClean="0"/>
              <a:t>3</a:t>
            </a:r>
            <a:r>
              <a:rPr lang="vi-VN" dirty="0" smtClean="0"/>
              <a:t>: CompareValidator dùng để: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So sánh dữ liệu giữa 2 </a:t>
            </a:r>
            <a:r>
              <a:rPr lang="vi-VN" dirty="0" smtClean="0"/>
              <a:t>control</a:t>
            </a:r>
          </a:p>
          <a:p>
            <a:r>
              <a:rPr lang="vi-VN" dirty="0" smtClean="0"/>
              <a:t>Control </a:t>
            </a:r>
            <a:r>
              <a:rPr lang="vi-VN" dirty="0"/>
              <a:t>và một giá </a:t>
            </a:r>
            <a:r>
              <a:rPr lang="vi-VN" dirty="0" smtClean="0"/>
              <a:t>trị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 smtClean="0"/>
              <a:t>Cả A, B đều đúng</a:t>
            </a:r>
          </a:p>
          <a:p>
            <a:r>
              <a:rPr lang="vi-VN" dirty="0" smtClean="0"/>
              <a:t>Cả A, B đều 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816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2</a:t>
            </a:r>
            <a:r>
              <a:rPr lang="en-US" dirty="0" smtClean="0"/>
              <a:t>4</a:t>
            </a:r>
            <a:r>
              <a:rPr lang="vi-VN" dirty="0" smtClean="0"/>
              <a:t>: Có bao nhiêu giá trị cho thuộc tính Operator của control CompareValidator.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5</a:t>
            </a:r>
          </a:p>
          <a:p>
            <a:r>
              <a:rPr lang="vi-VN" dirty="0" smtClean="0"/>
              <a:t>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 smtClean="0"/>
              <a:t>7</a:t>
            </a:r>
          </a:p>
          <a:p>
            <a:r>
              <a:rPr lang="vi-V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5814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2</a:t>
            </a:r>
            <a:r>
              <a:rPr lang="en-US" dirty="0" smtClean="0"/>
              <a:t>5</a:t>
            </a:r>
            <a:r>
              <a:rPr lang="vi-VN" dirty="0" smtClean="0"/>
              <a:t>: Giá trị nào không phải là giá trị của thuộc tính Type của CompareValidator Control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Currency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Date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Integer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459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26: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ValidationSummary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ShowMessageBox</a:t>
            </a:r>
            <a:endParaRPr lang="en-US" dirty="0" smtClean="0"/>
          </a:p>
          <a:p>
            <a:r>
              <a:rPr lang="en-US" dirty="0" err="1"/>
              <a:t>DisplayMode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ControlToValidate</a:t>
            </a:r>
            <a:endParaRPr lang="en-US" dirty="0" smtClean="0"/>
          </a:p>
          <a:p>
            <a:r>
              <a:rPr lang="en-US" dirty="0" err="1"/>
              <a:t>HeaderText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261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27: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Validator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Enabled</a:t>
            </a:r>
          </a:p>
          <a:p>
            <a:r>
              <a:rPr lang="vi-VN" dirty="0"/>
              <a:t>EnableClientScript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 smtClean="0"/>
              <a:t>Cả A, B đều đúng</a:t>
            </a:r>
          </a:p>
          <a:p>
            <a:r>
              <a:rPr lang="vi-VN" dirty="0" smtClean="0"/>
              <a:t>A,B,C đều 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430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</a:t>
            </a:r>
            <a:r>
              <a:rPr lang="en-US" dirty="0" smtClean="0"/>
              <a:t>28</a:t>
            </a:r>
            <a:r>
              <a:rPr lang="vi-VN" dirty="0" smtClean="0"/>
              <a:t>: RangeValidator sử dụng để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Kiểm tra dữ liệu nhập có rỗng không</a:t>
            </a:r>
          </a:p>
          <a:p>
            <a:r>
              <a:rPr lang="vi-VN" dirty="0" smtClean="0"/>
              <a:t>Kiểm tra dữ liệu nhập có trong khoảng cho trước không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/>
              <a:t>Kiểm tra dữ liệu nhập có trong </a:t>
            </a:r>
            <a:r>
              <a:rPr lang="vi-VN" dirty="0" smtClean="0"/>
              <a:t>đoạn cho </a:t>
            </a:r>
            <a:r>
              <a:rPr lang="vi-VN" dirty="0"/>
              <a:t>trước không</a:t>
            </a:r>
          </a:p>
          <a:p>
            <a:r>
              <a:rPr lang="vi-VN" dirty="0" smtClean="0"/>
              <a:t>A,B,C đều 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790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Câu</a:t>
            </a:r>
            <a:r>
              <a:rPr lang="en-US" u="sng" dirty="0" smtClean="0"/>
              <a:t> 2: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file ASPX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ở Web Server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Visual Studio 2010</a:t>
            </a:r>
          </a:p>
          <a:p>
            <a:r>
              <a:rPr lang="en-US" dirty="0" smtClean="0"/>
              <a:t>IIS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Visual Studio 2005</a:t>
            </a:r>
          </a:p>
          <a:p>
            <a:r>
              <a:rPr lang="en-US" dirty="0" err="1" smtClean="0"/>
              <a:t>Cả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C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634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29: 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vi-VN" dirty="0" smtClean="0"/>
              <a:t>RegularExpression</a:t>
            </a:r>
            <a:r>
              <a:rPr lang="en-US" dirty="0" smtClean="0"/>
              <a:t> [</a:t>
            </a:r>
            <a:r>
              <a:rPr lang="en-US" dirty="0" err="1"/>
              <a:t>ueoai</a:t>
            </a:r>
            <a:r>
              <a:rPr lang="en-US" dirty="0" smtClean="0"/>
              <a:t>]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 smtClean="0"/>
              <a:t>u,e,o,a,i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u,e,o,a,i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A, B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4538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30: 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vi-VN" dirty="0" smtClean="0"/>
              <a:t>RegularExpression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“\d{1}.*\d{3}”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3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3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\n.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A, B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.</a:t>
            </a:r>
          </a:p>
          <a:p>
            <a:r>
              <a:rPr lang="en-US" dirty="0"/>
              <a:t>A, B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98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smtClean="0"/>
              <a:t>31: </a:t>
            </a:r>
            <a:r>
              <a:rPr lang="en-US" dirty="0"/>
              <a:t>ASP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…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Active Server Page</a:t>
            </a:r>
          </a:p>
          <a:p>
            <a:pPr marL="514350" indent="-514350"/>
            <a:r>
              <a:rPr lang="en-US" dirty="0"/>
              <a:t>Active Service </a:t>
            </a:r>
            <a:r>
              <a:rPr lang="en-US" dirty="0" smtClean="0"/>
              <a:t>Page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14350" indent="-514350"/>
            <a:r>
              <a:rPr lang="en-US" dirty="0"/>
              <a:t>A, B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  <a:p>
            <a:pPr marL="514350" indent="-514350"/>
            <a:r>
              <a:rPr lang="en-US" dirty="0"/>
              <a:t>A, B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 smtClean="0"/>
              <a:t>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199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smtClean="0"/>
              <a:t>32: </a:t>
            </a:r>
            <a:r>
              <a:rPr lang="en-US" dirty="0"/>
              <a:t>Web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Peer-To-Peer</a:t>
            </a:r>
          </a:p>
          <a:p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Work Group</a:t>
            </a:r>
          </a:p>
          <a:p>
            <a:r>
              <a:rPr lang="en-US" dirty="0"/>
              <a:t>Domain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259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smtClean="0"/>
              <a:t>33: </a:t>
            </a:r>
            <a:r>
              <a:rPr lang="en-US" dirty="0"/>
              <a:t>ASPX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ASP …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2.0</a:t>
            </a:r>
          </a:p>
          <a:p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4.0</a:t>
            </a:r>
          </a:p>
          <a:p>
            <a:r>
              <a:rPr lang="en-US" dirty="0"/>
              <a:t>A, B, C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5572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smtClean="0"/>
              <a:t>34: </a:t>
            </a:r>
            <a:r>
              <a:rPr lang="en-US" dirty="0"/>
              <a:t>ASPX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/>
              <a:t>ở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r>
              <a:rPr lang="en-US" dirty="0"/>
              <a:t>A, B, C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 smtClean="0"/>
              <a:t>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smtClean="0"/>
              <a:t>35: </a:t>
            </a:r>
            <a:r>
              <a:rPr lang="en-US" dirty="0" err="1"/>
              <a:t>RequiredFieldValidator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…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TextBox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Control hay </a:t>
            </a:r>
            <a:r>
              <a:rPr lang="en-US" dirty="0" err="1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Control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Control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 smtClean="0"/>
              <a:t>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057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smtClean="0"/>
              <a:t>36: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validation control </a:t>
            </a:r>
            <a:r>
              <a:rPr lang="en-US" dirty="0" err="1"/>
              <a:t>sau</a:t>
            </a:r>
            <a:r>
              <a:rPr lang="en-US" dirty="0"/>
              <a:t>, control </a:t>
            </a:r>
            <a:r>
              <a:rPr lang="en-US" dirty="0" err="1"/>
              <a:t>nào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RangeValidator</a:t>
            </a:r>
            <a:endParaRPr lang="en-US" dirty="0"/>
          </a:p>
          <a:p>
            <a:r>
              <a:rPr lang="en-US" dirty="0" err="1"/>
              <a:t>CompareValidator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RegularExpressionValidator</a:t>
            </a:r>
            <a:endParaRPr lang="en-US" dirty="0"/>
          </a:p>
          <a:p>
            <a:r>
              <a:rPr lang="en-US" dirty="0"/>
              <a:t>A, B, C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092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smtClean="0"/>
              <a:t>37: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ValidationControl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 err="1"/>
              <a:t>ErrorMessage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MessageError</a:t>
            </a:r>
            <a:endParaRPr lang="en-US" dirty="0"/>
          </a:p>
          <a:p>
            <a:r>
              <a:rPr lang="en-US" dirty="0" err="1"/>
              <a:t>ControlToValidate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4405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smtClean="0"/>
              <a:t>38: </a:t>
            </a:r>
            <a:r>
              <a:rPr lang="en-US" dirty="0"/>
              <a:t>ASPX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  <a:p>
            <a:r>
              <a:rPr lang="en-US" dirty="0"/>
              <a:t>VB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J#</a:t>
            </a:r>
          </a:p>
          <a:p>
            <a:r>
              <a:rPr lang="en-US" dirty="0"/>
              <a:t>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198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Câu</a:t>
            </a:r>
            <a:r>
              <a:rPr lang="en-US" u="sng" dirty="0" smtClean="0"/>
              <a:t> 3: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Cotrol</a:t>
            </a:r>
            <a:r>
              <a:rPr lang="en-US" dirty="0" smtClean="0"/>
              <a:t> Label </a:t>
            </a:r>
            <a:r>
              <a:rPr lang="en-US" dirty="0" err="1" smtClean="0"/>
              <a:t>trong</a:t>
            </a:r>
            <a:r>
              <a:rPr lang="en-US" dirty="0" smtClean="0"/>
              <a:t> ASPX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ở Client?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&lt;p&gt;&lt;/p&gt;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&lt;span&gt;&lt;/span&gt;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&lt;h1&gt;&lt;/h1&gt;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&lt;div&gt;&lt;/div&gt;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2168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smtClean="0"/>
              <a:t>39: </a:t>
            </a:r>
            <a:r>
              <a:rPr lang="en-US" dirty="0"/>
              <a:t>Server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Web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ASPX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Internet Information Server</a:t>
            </a:r>
          </a:p>
          <a:p>
            <a:r>
              <a:rPr lang="en-US" dirty="0"/>
              <a:t>Information Internet Server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Tomcat</a:t>
            </a:r>
          </a:p>
          <a:p>
            <a:r>
              <a:rPr lang="en-US" dirty="0"/>
              <a:t>Apache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960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40:Để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Item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vi-VN" dirty="0" smtClean="0">
                <a:latin typeface="Consolas" pitchFamily="49" charset="0"/>
                <a:cs typeface="Consolas" pitchFamily="49" charset="0"/>
              </a:rPr>
              <a:t>CheckBoxList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vi-VN" dirty="0" smtClean="0">
                <a:latin typeface="Consolas" pitchFamily="49" charset="0"/>
                <a:cs typeface="Consolas" pitchFamily="49" charset="0"/>
              </a:rPr>
              <a:t>CheckBoxList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7504" y="2924944"/>
            <a:ext cx="8928992" cy="3097213"/>
          </a:xfrm>
        </p:spPr>
        <p:txBody>
          <a:bodyPr/>
          <a:lstStyle/>
          <a:p>
            <a:r>
              <a:rPr lang="vi-VN" dirty="0">
                <a:latin typeface="Consolas" pitchFamily="49" charset="0"/>
                <a:cs typeface="Consolas" pitchFamily="49" charset="0"/>
              </a:rPr>
              <a:t>foreach (ListItem li in CheckBoxList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vi-VN" dirty="0" smtClean="0">
                <a:latin typeface="Consolas" pitchFamily="49" charset="0"/>
                <a:cs typeface="Consolas" pitchFamily="49" charset="0"/>
              </a:rPr>
              <a:t>.Items)</a:t>
            </a:r>
          </a:p>
          <a:p>
            <a:r>
              <a:rPr lang="vi-VN" dirty="0">
                <a:latin typeface="Consolas" pitchFamily="49" charset="0"/>
                <a:cs typeface="Consolas" pitchFamily="49" charset="0"/>
              </a:rPr>
              <a:t>foreach </a:t>
            </a:r>
            <a:r>
              <a:rPr lang="vi-VN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vi-VN" dirty="0">
                <a:latin typeface="Consolas" pitchFamily="49" charset="0"/>
                <a:cs typeface="Consolas" pitchFamily="49" charset="0"/>
              </a:rPr>
              <a:t>CheckBox</a:t>
            </a:r>
            <a:r>
              <a:rPr lang="vi-V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vi-VN" dirty="0">
                <a:latin typeface="Consolas" pitchFamily="49" charset="0"/>
                <a:cs typeface="Consolas" pitchFamily="49" charset="0"/>
              </a:rPr>
              <a:t>li in CheckBoxList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vi-VN" dirty="0">
                <a:latin typeface="Consolas" pitchFamily="49" charset="0"/>
                <a:cs typeface="Consolas" pitchFamily="49" charset="0"/>
              </a:rPr>
              <a:t>.Items</a:t>
            </a:r>
            <a:r>
              <a:rPr lang="vi-VN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vi-VN" dirty="0" smtClean="0"/>
              <a:t>A,B đều đúng</a:t>
            </a:r>
          </a:p>
          <a:p>
            <a:r>
              <a:rPr lang="vi-VN" dirty="0" smtClean="0"/>
              <a:t>A,B đều 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4014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1" y="404664"/>
            <a:ext cx="8928992" cy="2362274"/>
          </a:xfrm>
        </p:spPr>
        <p:txBody>
          <a:bodyPr/>
          <a:lstStyle/>
          <a:p>
            <a:r>
              <a:rPr lang="en-US" u="sng" dirty="0" err="1" smtClean="0"/>
              <a:t>Câu</a:t>
            </a:r>
            <a:r>
              <a:rPr lang="en-US" u="sng" dirty="0" smtClean="0"/>
              <a:t> 41: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 SQL</a:t>
            </a:r>
            <a:endParaRPr lang="vi-V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SqlClientConnection</a:t>
            </a:r>
            <a:endParaRPr lang="en-US" dirty="0" smtClean="0"/>
          </a:p>
          <a:p>
            <a:r>
              <a:rPr lang="en-US" dirty="0" err="1" smtClean="0"/>
              <a:t>OleDbConnection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A, B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r>
              <a:rPr lang="en-US" dirty="0" smtClean="0"/>
              <a:t>A, B, C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6711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Câu</a:t>
            </a:r>
            <a:r>
              <a:rPr lang="en-US" u="sng" dirty="0" smtClean="0"/>
              <a:t> 42: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 </a:t>
            </a:r>
            <a:r>
              <a:rPr lang="en-US" dirty="0" err="1" smtClean="0"/>
              <a:t>là</a:t>
            </a:r>
            <a:r>
              <a:rPr lang="en-US" dirty="0" smtClean="0"/>
              <a:t> .</a:t>
            </a:r>
            <a:r>
              <a:rPr lang="en-US" dirty="0" err="1" smtClean="0"/>
              <a:t>mdb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vi-VN" sz="2400" dirty="0"/>
              <a:t>"Provider=Microsoft.Jet.OLEDB.4.0;Data Source=C</a:t>
            </a:r>
            <a:r>
              <a:rPr lang="vi-VN" sz="2400" dirty="0" smtClean="0"/>
              <a:t>:\</a:t>
            </a:r>
            <a:r>
              <a:rPr lang="en-US" sz="2400" dirty="0" smtClean="0"/>
              <a:t>\</a:t>
            </a:r>
            <a:r>
              <a:rPr lang="vi-VN" sz="2400" dirty="0" smtClean="0"/>
              <a:t>DataSources\</a:t>
            </a:r>
            <a:r>
              <a:rPr lang="en-US" sz="2400" dirty="0" smtClean="0"/>
              <a:t>\</a:t>
            </a:r>
            <a:r>
              <a:rPr lang="vi-VN" sz="2400" dirty="0" smtClean="0"/>
              <a:t>Northwind.mdb</a:t>
            </a:r>
            <a:r>
              <a:rPr lang="vi-VN" sz="2400" dirty="0"/>
              <a:t>"</a:t>
            </a:r>
          </a:p>
          <a:p>
            <a:pPr marL="457200" indent="-457200">
              <a:buFont typeface="+mj-lt"/>
              <a:buAutoNum type="alphaUcPeriod"/>
            </a:pPr>
            <a:r>
              <a:rPr lang="vi-VN" sz="2400" dirty="0" smtClean="0"/>
              <a:t> </a:t>
            </a:r>
            <a:r>
              <a:rPr lang="vi-VN" sz="2400" dirty="0"/>
              <a:t>"</a:t>
            </a:r>
            <a:r>
              <a:rPr lang="vi-VN" sz="2400" dirty="0" smtClean="0"/>
              <a:t>Provider=Microsoft.Jet.OLEDB.4.0;Data </a:t>
            </a:r>
            <a:r>
              <a:rPr lang="vi-VN" sz="2400" dirty="0"/>
              <a:t>Source=C:\</a:t>
            </a:r>
            <a:r>
              <a:rPr lang="vi-VN" sz="2400" dirty="0" smtClean="0"/>
              <a:t>DataSources\Northwind.mdb“</a:t>
            </a: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@</a:t>
            </a:r>
            <a:r>
              <a:rPr lang="vi-VN" sz="2400" dirty="0" smtClean="0"/>
              <a:t>"</a:t>
            </a:r>
            <a:r>
              <a:rPr lang="vi-VN" sz="2400" dirty="0"/>
              <a:t>Provider=Microsoft.Jet.OLEDB.4.0;Data Source=C:\DataSources\Northwind.mdb"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A </a:t>
            </a:r>
            <a:r>
              <a:rPr lang="en-US" sz="2400" dirty="0" err="1" smtClean="0"/>
              <a:t>và</a:t>
            </a:r>
            <a:r>
              <a:rPr lang="en-US" sz="2400" dirty="0" smtClean="0"/>
              <a:t> C</a:t>
            </a:r>
            <a:endParaRPr lang="vi-VN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0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Câu</a:t>
            </a:r>
            <a:r>
              <a:rPr lang="en-US" u="sng" dirty="0" smtClean="0"/>
              <a:t> 43: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Web.config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OleDbConnection</a:t>
            </a:r>
            <a:endParaRPr lang="en-US" dirty="0" smtClean="0"/>
          </a:p>
          <a:p>
            <a:r>
              <a:rPr lang="en-US" dirty="0" err="1" smtClean="0"/>
              <a:t>OleDbDataAdapter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211960" y="2924944"/>
            <a:ext cx="4824536" cy="3097213"/>
          </a:xfrm>
        </p:spPr>
        <p:txBody>
          <a:bodyPr/>
          <a:lstStyle/>
          <a:p>
            <a:r>
              <a:rPr lang="en-US" dirty="0" err="1"/>
              <a:t>WebConfigurationManager</a:t>
            </a:r>
            <a:endParaRPr lang="en-US" dirty="0" smtClean="0"/>
          </a:p>
          <a:p>
            <a:r>
              <a:rPr lang="en-US" dirty="0" err="1" smtClean="0"/>
              <a:t>WebConfigurationConnection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21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Câu</a:t>
            </a:r>
            <a:r>
              <a:rPr lang="en-US" u="sng" dirty="0" smtClean="0"/>
              <a:t> 44: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(update, insert, delete), ta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Command(</a:t>
            </a:r>
            <a:r>
              <a:rPr lang="en-US" dirty="0" err="1" smtClean="0"/>
              <a:t>OleDbDataCommand</a:t>
            </a:r>
            <a:r>
              <a:rPr lang="en-US" dirty="0" smtClean="0"/>
              <a:t>, </a:t>
            </a:r>
            <a:r>
              <a:rPr lang="en-US" dirty="0" err="1" smtClean="0"/>
              <a:t>SqlDataCommand</a:t>
            </a:r>
            <a:r>
              <a:rPr lang="en-US" dirty="0" smtClean="0"/>
              <a:t>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ExecuteNonQuery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ExecuteScalar</a:t>
            </a:r>
            <a:r>
              <a:rPr lang="en-US" dirty="0"/>
              <a:t>()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ExecuteReader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dirty="0" smtClean="0"/>
              <a:t> 3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167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Câu</a:t>
            </a:r>
            <a:r>
              <a:rPr lang="en-US" u="sng" dirty="0" smtClean="0"/>
              <a:t> 45: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/>
              <a:t>Vị trí CSDL, Tên CSDL, Cơ chế chứng </a:t>
            </a:r>
            <a:r>
              <a:rPr lang="vi-VN" dirty="0" smtClean="0"/>
              <a:t>thực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CSDL,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CSDL, </a:t>
            </a:r>
            <a:r>
              <a:rPr lang="en-US" dirty="0" err="1"/>
              <a:t>Tên</a:t>
            </a:r>
            <a:r>
              <a:rPr lang="en-US" dirty="0"/>
              <a:t> CSDL,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dirty="0" smtClean="0"/>
              <a:t> A, B, C.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7471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err="1" smtClean="0"/>
              <a:t>Câu</a:t>
            </a:r>
            <a:r>
              <a:rPr lang="en-US" u="sng" dirty="0" smtClean="0"/>
              <a:t> 46: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DataAdapter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DataSet</a:t>
            </a:r>
            <a:r>
              <a:rPr lang="en-US" i="1" dirty="0"/>
              <a:t/>
            </a:r>
            <a:br>
              <a:rPr lang="en-US" i="1" dirty="0"/>
            </a:br>
            <a:endParaRPr lang="vi-V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Fill </a:t>
            </a:r>
            <a:r>
              <a:rPr lang="en-US" dirty="0"/>
              <a:t>( 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ExecuteQuery</a:t>
            </a:r>
            <a:r>
              <a:rPr lang="en-US" dirty="0" smtClean="0"/>
              <a:t> </a:t>
            </a:r>
            <a:r>
              <a:rPr lang="en-US" dirty="0"/>
              <a:t>( 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Read ( )</a:t>
            </a: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a,b,c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235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u="sng" dirty="0" smtClean="0"/>
              <a:t>Câu </a:t>
            </a:r>
            <a:r>
              <a:rPr lang="en-US" u="sng" dirty="0" smtClean="0"/>
              <a:t>47</a:t>
            </a:r>
            <a:r>
              <a:rPr lang="vi-VN" u="sng" dirty="0" smtClean="0"/>
              <a:t>: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/>
            </a:r>
            <a:br>
              <a:rPr lang="en-US" dirty="0"/>
            </a:b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/>
              <a:t>Session[“</a:t>
            </a:r>
            <a:r>
              <a:rPr lang="en-US" sz="2400" dirty="0" err="1"/>
              <a:t>SessionVar</a:t>
            </a:r>
            <a:r>
              <a:rPr lang="en-US" sz="2400" dirty="0"/>
              <a:t>”]=(</a:t>
            </a:r>
            <a:r>
              <a:rPr lang="en-US" sz="2400" dirty="0" err="1"/>
              <a:t>int</a:t>
            </a:r>
            <a:r>
              <a:rPr lang="en-US" sz="2400" dirty="0"/>
              <a:t>) Session[“</a:t>
            </a:r>
            <a:r>
              <a:rPr lang="en-US" sz="2400" dirty="0" err="1"/>
              <a:t>SessionVar</a:t>
            </a:r>
            <a:r>
              <a:rPr lang="en-US" sz="2400" dirty="0"/>
              <a:t>”]+</a:t>
            </a:r>
            <a:r>
              <a:rPr lang="en-US" sz="2400" dirty="0" smtClean="0"/>
              <a:t>1;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Session</a:t>
            </a:r>
            <a:r>
              <a:rPr lang="en-US" sz="2400" dirty="0"/>
              <a:t>[“</a:t>
            </a:r>
            <a:r>
              <a:rPr lang="en-US" sz="2400" dirty="0" err="1"/>
              <a:t>SessionVar</a:t>
            </a:r>
            <a:r>
              <a:rPr lang="en-US" sz="2400" dirty="0"/>
              <a:t>”]=</a:t>
            </a:r>
            <a:r>
              <a:rPr lang="en-US" sz="2400" dirty="0" smtClean="0"/>
              <a:t>Convert.ToInt32(Session</a:t>
            </a:r>
            <a:r>
              <a:rPr lang="en-US" sz="2400" dirty="0"/>
              <a:t>[“</a:t>
            </a:r>
            <a:r>
              <a:rPr lang="en-US" sz="2400" dirty="0" err="1"/>
              <a:t>SessionVar</a:t>
            </a:r>
            <a:r>
              <a:rPr lang="en-US" sz="2400" dirty="0" smtClean="0"/>
              <a:t>”].</a:t>
            </a:r>
            <a:r>
              <a:rPr lang="en-US" sz="2400" dirty="0" err="1"/>
              <a:t>T</a:t>
            </a:r>
            <a:r>
              <a:rPr lang="en-US" sz="2400" dirty="0" err="1" smtClean="0"/>
              <a:t>oString</a:t>
            </a:r>
            <a:r>
              <a:rPr lang="en-US" sz="2400" dirty="0"/>
              <a:t>())+</a:t>
            </a:r>
            <a:r>
              <a:rPr lang="en-US" sz="2400" dirty="0" smtClean="0"/>
              <a:t>1;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smtClean="0"/>
              <a:t>Session</a:t>
            </a:r>
            <a:r>
              <a:rPr lang="en-US" sz="2400" dirty="0"/>
              <a:t>(“</a:t>
            </a:r>
            <a:r>
              <a:rPr lang="en-US" sz="2400" dirty="0" err="1"/>
              <a:t>SessionVar</a:t>
            </a:r>
            <a:r>
              <a:rPr lang="en-US" sz="2400" dirty="0"/>
              <a:t>”) = (</a:t>
            </a:r>
            <a:r>
              <a:rPr lang="en-US" sz="2400" dirty="0" err="1"/>
              <a:t>int</a:t>
            </a:r>
            <a:r>
              <a:rPr lang="en-US" sz="2400" dirty="0"/>
              <a:t>) Session[“</a:t>
            </a:r>
            <a:r>
              <a:rPr lang="en-US" sz="2400" dirty="0" err="1"/>
              <a:t>SessionVar</a:t>
            </a:r>
            <a:r>
              <a:rPr lang="en-US" sz="2400" dirty="0"/>
              <a:t>”]+</a:t>
            </a:r>
            <a:r>
              <a:rPr lang="en-US" sz="2400" dirty="0" smtClean="0"/>
              <a:t>1;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 err="1"/>
              <a:t>và</a:t>
            </a:r>
            <a:r>
              <a:rPr lang="en-US" sz="2400" dirty="0"/>
              <a:t> b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/>
            </a:r>
            <a:br>
              <a:rPr lang="en-US" sz="2400" dirty="0"/>
            </a:br>
            <a:endParaRPr lang="vi-VN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</a:t>
            </a:r>
            <a:r>
              <a:rPr lang="en-US" dirty="0"/>
              <a:t>4</a:t>
            </a:r>
            <a:r>
              <a:rPr lang="en-US" dirty="0" smtClean="0"/>
              <a:t>8</a:t>
            </a:r>
            <a:r>
              <a:rPr lang="vi-VN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Session</a:t>
            </a:r>
            <a:endParaRPr lang="vi-V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Tại 1 trang, 1 Client</a:t>
            </a:r>
            <a:endParaRPr lang="vi-VN" dirty="0" smtClean="0"/>
          </a:p>
          <a:p>
            <a:r>
              <a:rPr lang="en-US" smtClean="0"/>
              <a:t>Tại 1 trang, nhiều Client</a:t>
            </a:r>
            <a:endParaRPr lang="vi-V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Tại nhiều trang, 1 Client</a:t>
            </a:r>
            <a:endParaRPr lang="vi-VN" dirty="0" smtClean="0"/>
          </a:p>
          <a:p>
            <a:r>
              <a:rPr lang="en-US" smtClean="0"/>
              <a:t>Tại nhiều trang, nhiều Client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9716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Câu</a:t>
            </a:r>
            <a:r>
              <a:rPr lang="en-US" u="sng" dirty="0" smtClean="0"/>
              <a:t> 4: </a:t>
            </a:r>
            <a:r>
              <a:rPr lang="en-US" dirty="0" err="1" smtClean="0"/>
              <a:t>SiteMaster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Admin </a:t>
            </a:r>
            <a:r>
              <a:rPr lang="en-US" dirty="0" err="1" smtClean="0"/>
              <a:t>của</a:t>
            </a:r>
            <a:r>
              <a:rPr lang="en-US" dirty="0" smtClean="0"/>
              <a:t> Website.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Website.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template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page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Cả</a:t>
            </a:r>
            <a:r>
              <a:rPr lang="en-US" dirty="0" smtClean="0"/>
              <a:t> 3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9152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49: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ControlToValidate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CompareValidator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lang="en-US" dirty="0" smtClean="0"/>
          </a:p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ControlToValidate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validator </a:t>
            </a:r>
            <a:r>
              <a:rPr lang="en-US" dirty="0" err="1" smtClean="0"/>
              <a:t>có</a:t>
            </a:r>
            <a:r>
              <a:rPr lang="en-US" dirty="0" smtClean="0"/>
              <a:t> ID </a:t>
            </a:r>
            <a:r>
              <a:rPr lang="en-US" dirty="0" err="1" smtClean="0"/>
              <a:t>là</a:t>
            </a:r>
            <a:r>
              <a:rPr lang="en-US" dirty="0" smtClean="0"/>
              <a:t> CompareValidator1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Validator</a:t>
            </a:r>
          </a:p>
          <a:p>
            <a:r>
              <a:rPr lang="en-US" dirty="0" err="1" smtClean="0"/>
              <a:t>Cả</a:t>
            </a:r>
            <a:r>
              <a:rPr lang="en-US" dirty="0" smtClean="0"/>
              <a:t> A, B, C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4" y="764704"/>
            <a:ext cx="856417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0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50: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ISAM driver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Cả</a:t>
            </a:r>
            <a:r>
              <a:rPr lang="en-US" dirty="0" smtClean="0"/>
              <a:t> A, B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dirty="0" smtClean="0"/>
              <a:t> A, B, C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7557"/>
            <a:ext cx="582058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6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Hết</a:t>
            </a:r>
            <a:endParaRPr lang="vi-V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83894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[</a:t>
            </a:r>
            <a:r>
              <a:rPr lang="en-US" sz="2800" dirty="0" err="1" smtClean="0">
                <a:solidFill>
                  <a:srgbClr val="FF0000"/>
                </a:solidFill>
              </a:rPr>
              <a:t>Điểm</a:t>
            </a:r>
            <a:r>
              <a:rPr lang="en-US" sz="2800" dirty="0" smtClean="0">
                <a:solidFill>
                  <a:srgbClr val="FF0000"/>
                </a:solidFill>
              </a:rPr>
              <a:t>]=[</a:t>
            </a:r>
            <a:r>
              <a:rPr lang="en-US" sz="2800" dirty="0" err="1" smtClean="0">
                <a:solidFill>
                  <a:srgbClr val="FF0000"/>
                </a:solidFill>
              </a:rPr>
              <a:t>Số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Câu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Đúng</a:t>
            </a:r>
            <a:r>
              <a:rPr lang="en-US" sz="2800" dirty="0" smtClean="0">
                <a:solidFill>
                  <a:srgbClr val="FF0000"/>
                </a:solidFill>
              </a:rPr>
              <a:t>]*0.2-[</a:t>
            </a:r>
            <a:r>
              <a:rPr lang="en-US" sz="2800" dirty="0" err="1" smtClean="0">
                <a:solidFill>
                  <a:srgbClr val="FF0000"/>
                </a:solidFill>
              </a:rPr>
              <a:t>Số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Câu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Sai</a:t>
            </a:r>
            <a:r>
              <a:rPr lang="en-US" sz="2800" dirty="0" smtClean="0">
                <a:solidFill>
                  <a:srgbClr val="FF0000"/>
                </a:solidFill>
              </a:rPr>
              <a:t>]*0.1+1.0</a:t>
            </a:r>
            <a:endParaRPr lang="vi-V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Câu </a:t>
            </a:r>
            <a:r>
              <a:rPr lang="en-US" dirty="0"/>
              <a:t>5</a:t>
            </a:r>
            <a:r>
              <a:rPr lang="vi-VN" dirty="0" smtClean="0"/>
              <a:t>:</a:t>
            </a:r>
            <a:r>
              <a:rPr lang="en-US" dirty="0" smtClean="0"/>
              <a:t> ADO.NET </a:t>
            </a:r>
            <a:r>
              <a:rPr lang="en-US" dirty="0" err="1" smtClean="0"/>
              <a:t>là</a:t>
            </a:r>
            <a:endParaRPr lang="vi-V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Tập hợp các lớp hỗ trợ việc kết nối dữ liệu trong .NET framework</a:t>
            </a:r>
            <a:endParaRPr lang="vi-VN" dirty="0" smtClean="0"/>
          </a:p>
          <a:p>
            <a:r>
              <a:rPr lang="en-US"/>
              <a:t>Tập hợp các lớp hỗ trợ việc </a:t>
            </a:r>
            <a:r>
              <a:rPr lang="en-US" smtClean="0"/>
              <a:t> </a:t>
            </a:r>
            <a:r>
              <a:rPr lang="en-US"/>
              <a:t>xử lý truy </a:t>
            </a:r>
            <a:r>
              <a:rPr lang="en-US" smtClean="0"/>
              <a:t>vấn,</a:t>
            </a:r>
            <a:r>
              <a:rPr lang="en-US"/>
              <a:t> quản lý dữ liệu phi kết nối</a:t>
            </a:r>
            <a:r>
              <a:rPr lang="en-US" smtClean="0"/>
              <a:t> </a:t>
            </a:r>
            <a:r>
              <a:rPr lang="en-US"/>
              <a:t>trong .NET framework</a:t>
            </a:r>
            <a:endParaRPr lang="vi-V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Cả A và B</a:t>
            </a:r>
            <a:endParaRPr lang="vi-VN" dirty="0" smtClean="0"/>
          </a:p>
          <a:p>
            <a:r>
              <a:rPr lang="en-US" smtClean="0"/>
              <a:t>A, B đều 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022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Câu</a:t>
            </a:r>
            <a:r>
              <a:rPr lang="en-US" u="sng" dirty="0" smtClean="0"/>
              <a:t> 6: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Client?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</a:p>
          <a:p>
            <a:r>
              <a:rPr lang="en-US" dirty="0" err="1" smtClean="0"/>
              <a:t>Respone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3521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0">
        <p14:warp dir="in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Câu</a:t>
            </a:r>
            <a:r>
              <a:rPr lang="en-US" u="sng" dirty="0" smtClean="0"/>
              <a:t> 7: </a:t>
            </a:r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600" dirty="0"/>
              <a:t>protected void </a:t>
            </a:r>
            <a:r>
              <a:rPr lang="en-US" sz="2600" dirty="0" err="1"/>
              <a:t>Page_Load</a:t>
            </a:r>
            <a:r>
              <a:rPr lang="en-US" sz="2600" dirty="0"/>
              <a:t>(object sender, </a:t>
            </a:r>
            <a:r>
              <a:rPr lang="en-US" sz="2600" dirty="0" err="1"/>
              <a:t>EventArgs</a:t>
            </a:r>
            <a:r>
              <a:rPr lang="en-US" sz="2600" dirty="0"/>
              <a:t> e)</a:t>
            </a:r>
          </a:p>
          <a:p>
            <a:r>
              <a:rPr lang="vi-VN" sz="2600" dirty="0"/>
              <a:t>{</a:t>
            </a:r>
          </a:p>
          <a:p>
            <a:r>
              <a:rPr lang="en-US" dirty="0"/>
              <a:t>        string message = "&lt;span style=\"</a:t>
            </a:r>
            <a:r>
              <a:rPr lang="en-US" dirty="0" err="1"/>
              <a:t>color:Red</a:t>
            </a:r>
            <a:r>
              <a:rPr lang="en-US" dirty="0"/>
              <a:t>\"&gt;”</a:t>
            </a:r>
          </a:p>
          <a:p>
            <a:r>
              <a:rPr lang="en-US" dirty="0"/>
              <a:t>		+ “Welcome To Me&lt;/span&gt;";</a:t>
            </a:r>
          </a:p>
          <a:p>
            <a:r>
              <a:rPr lang="vi-VN" dirty="0"/>
              <a:t>        Response.Write(message);</a:t>
            </a:r>
          </a:p>
          <a:p>
            <a:r>
              <a:rPr lang="vi-VN" sz="2600" dirty="0"/>
              <a:t>}</a:t>
            </a:r>
            <a:endParaRPr lang="vi-V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i="1" dirty="0" smtClean="0"/>
              <a:t>Welcome To Me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i="1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Label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ASPX</a:t>
            </a:r>
            <a:endParaRPr lang="vi-V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Cả</a:t>
            </a:r>
            <a:r>
              <a:rPr lang="en-US" dirty="0" smtClean="0"/>
              <a:t> A, B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4704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45000">
        <p14:warp dir="in"/>
      </p:transition>
    </mc:Choice>
    <mc:Fallback xmlns="">
      <p:transition spd="slow" advClick="0" advTm="4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u="sng" dirty="0" smtClean="0"/>
              <a:t>Câu 8: </a:t>
            </a:r>
            <a:r>
              <a:rPr lang="vi-VN" dirty="0" smtClean="0"/>
              <a:t>Cho form sau, hãy cho biết cách nhận giá trị nhập vào textbox từ client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&lt;form method="post" action="Default.aspx"&gt;</a:t>
            </a:r>
          </a:p>
          <a:p>
            <a:r>
              <a:rPr lang="vi-VN" dirty="0"/>
              <a:t>    &lt;div&gt;</a:t>
            </a:r>
          </a:p>
          <a:p>
            <a:r>
              <a:rPr lang="vi-VN" dirty="0"/>
              <a:t>        Nhập Họ Tên:</a:t>
            </a:r>
          </a:p>
          <a:p>
            <a:r>
              <a:rPr lang="en-US" dirty="0"/>
              <a:t>        &lt;input type="text" name="</a:t>
            </a:r>
            <a:r>
              <a:rPr lang="en-US" dirty="0" err="1"/>
              <a:t>txtHoTen</a:t>
            </a:r>
            <a:r>
              <a:rPr lang="en-US" dirty="0"/>
              <a:t>" /&gt;</a:t>
            </a:r>
          </a:p>
          <a:p>
            <a:r>
              <a:rPr lang="vi-VN" dirty="0"/>
              <a:t>        &lt;br /&gt;</a:t>
            </a:r>
          </a:p>
          <a:p>
            <a:r>
              <a:rPr lang="en-US" dirty="0" smtClean="0"/>
              <a:t>			</a:t>
            </a:r>
            <a:r>
              <a:rPr lang="vi-VN" dirty="0" smtClean="0"/>
              <a:t>&lt;/</a:t>
            </a:r>
            <a:r>
              <a:rPr lang="vi-VN" dirty="0"/>
              <a:t>div</a:t>
            </a:r>
            <a:r>
              <a:rPr lang="vi-VN" dirty="0" smtClean="0"/>
              <a:t>&gt;</a:t>
            </a:r>
          </a:p>
          <a:p>
            <a:r>
              <a:rPr lang="vi-VN" dirty="0" smtClean="0"/>
              <a:t>&lt;/</a:t>
            </a:r>
            <a:r>
              <a:rPr lang="vi-VN" dirty="0"/>
              <a:t>form</a:t>
            </a:r>
            <a:r>
              <a:rPr lang="vi-VN" dirty="0" smtClean="0"/>
              <a:t>&gt;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7950" y="4365625"/>
            <a:ext cx="4320034" cy="1871663"/>
          </a:xfrm>
        </p:spPr>
        <p:txBody>
          <a:bodyPr/>
          <a:lstStyle/>
          <a:p>
            <a:r>
              <a:rPr lang="vi-VN" dirty="0" smtClean="0"/>
              <a:t>txtHoTen.Text</a:t>
            </a:r>
          </a:p>
          <a:p>
            <a:r>
              <a:rPr lang="en-US" dirty="0" err="1"/>
              <a:t>Request.Form</a:t>
            </a:r>
            <a:r>
              <a:rPr lang="en-US" dirty="0"/>
              <a:t>["</a:t>
            </a:r>
            <a:r>
              <a:rPr lang="en-US" dirty="0" err="1"/>
              <a:t>txtHoTen</a:t>
            </a:r>
            <a:r>
              <a:rPr lang="en-US" dirty="0"/>
              <a:t>"]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107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45000">
        <p14:warp dir="in"/>
      </p:transition>
    </mc:Choice>
    <mc:Fallback xmlns="">
      <p:transition spd="slow" advClick="0" advTm="4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1790</Words>
  <Application>Microsoft Office PowerPoint</Application>
  <PresentationFormat>On-screen Show (4:3)</PresentationFormat>
  <Paragraphs>271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Consolas</vt:lpstr>
      <vt:lpstr>Tahoma</vt:lpstr>
      <vt:lpstr>Office Theme</vt:lpstr>
      <vt:lpstr>Kiểm tra LTUD Web Lần 1 </vt:lpstr>
      <vt:lpstr>Câu 1: ASP và ASPX giống hay khác nhau</vt:lpstr>
      <vt:lpstr>Câu 2: Để biên dịch được file ASPX thì chúng ta cần cài đặt gì ở Web Server</vt:lpstr>
      <vt:lpstr>Câu 3: Khi biên dịch thì Cotrol Label trong ASPX sẽ được chuyển thành gì ở Client?</vt:lpstr>
      <vt:lpstr>Câu 4: SiteMaster là gì?</vt:lpstr>
      <vt:lpstr>Câu 5: ADO.NET là</vt:lpstr>
      <vt:lpstr>Câu 6: Đối tượng nào sau đây dùng để trả lời các yêu cầu từ Client?</vt:lpstr>
      <vt:lpstr>Câu 7: Cho biết ý nghĩa của đoạn mã chương trình sau:</vt:lpstr>
      <vt:lpstr>Câu 8: Cho form sau, hãy cho biết cách nhận giá trị nhập vào textbox từ client</vt:lpstr>
      <vt:lpstr>Câu 9: Cho biết khi nào trình duyệt hiển thị dòng “Hello”</vt:lpstr>
      <vt:lpstr>Câu 10: Thuộc tính AccessKey của các control dùng để</vt:lpstr>
      <vt:lpstr>Câu 11: Control FileUpload được biên dịch thành thẻ gì ở client</vt:lpstr>
      <vt:lpstr>Câu 12: Trong các thuộc tính sau, thuộc tính nào không phải của control ImageButton</vt:lpstr>
      <vt:lpstr>Câu 13: Cho biết control textbox sau biên dịch thành thẻ gì: &lt;asp:TextBox ID="TextBox1" runat="server" TextMode="MultiLine" Width="300px" Height="100px"&gt;&lt;/asp:TextBox&gt; </vt:lpstr>
      <vt:lpstr>Câu 14: Cài đặt độ đo cho các control sử dụng phương thức nào của struct Unit</vt:lpstr>
      <vt:lpstr>Câu 15: Câu lệnh nào sau đây là sai cho Control có ID là ctrl </vt:lpstr>
      <vt:lpstr>Câu 16: Thuộc tính nào sau đây không phải là thuộc tính của các list control</vt:lpstr>
      <vt:lpstr>Câu 17: Thuộc tính RepeatLayout của Selectable Control có bao nhiêu giá trị</vt:lpstr>
      <vt:lpstr>Câu 18:Thuộc tính CodeFile sau đây cho biết điều gì? &lt;%@ Page Language="C#" AutoEventWireup="true" CodeFile="Default.aspx.cs" Inherits="_Default" %&gt; </vt:lpstr>
      <vt:lpstr>Câu 19: Thuộc tính RepeatColoumns được sử dụng khi thuộc tính RepeatLayout là:</vt:lpstr>
      <vt:lpstr>Câu 20: Để gán giá trị "123" cho textbox sau ta dùng lệnh nào? &lt;asp:TextBox ID="TextBox1" runat="server" TextMode="Password" Width="300px" Height="100px"&gt;&lt;/asp:TextBox&gt; </vt:lpstr>
      <vt:lpstr>Câu 21: Thuộc tính nào cho biết ListItem trong List Control được chọn</vt:lpstr>
      <vt:lpstr>Câu 22: Có bao nhiêu Validator trong ASPX?</vt:lpstr>
      <vt:lpstr>Câu 23: CompareValidator dùng để:</vt:lpstr>
      <vt:lpstr>Câu 24: Có bao nhiêu giá trị cho thuộc tính Operator của control CompareValidator.</vt:lpstr>
      <vt:lpstr>Câu 25: Giá trị nào không phải là giá trị của thuộc tính Type của CompareValidator Control</vt:lpstr>
      <vt:lpstr>Câu 26: Thuộc tính nào không có trong ValidationSummary</vt:lpstr>
      <vt:lpstr>Câu 27: Thuộc tính nào cho biết Validator có kiểm tra dữ liệu hay không?</vt:lpstr>
      <vt:lpstr>Câu 28: RangeValidator sử dụng để</vt:lpstr>
      <vt:lpstr>Câu 29: Cho biết RegularExpression [ueoai] thể hiện:</vt:lpstr>
      <vt:lpstr>Câu 30: Cho biết RegularExpression sau có ý nghĩa gì “\d{1}.*\d{3}”</vt:lpstr>
      <vt:lpstr>Câu 31: ASP là viết tắt của …</vt:lpstr>
      <vt:lpstr>Câu 32: Web hoạt động theo mô hình nào sau đây:</vt:lpstr>
      <vt:lpstr>Câu 33: ASPX là phiên bản ASP …</vt:lpstr>
      <vt:lpstr>Câu 34: ASPX là file nằm ở</vt:lpstr>
      <vt:lpstr>Câu 35: RequiredFieldValidator dùng để …</vt:lpstr>
      <vt:lpstr>Câu 36: Trong các validation control sau, control nào do người dùng tự định nghĩa</vt:lpstr>
      <vt:lpstr>Câu 37: Thuộc tính nào sau đây không phải là thuộc tính của ValidationControl</vt:lpstr>
      <vt:lpstr>Câu 38: ASPX cho phép lập trình với không phải ngôn ngữ nào sau đây:</vt:lpstr>
      <vt:lpstr>Câu 39: Server nào sau đây hỗ trợ chạy Web viết bằng ASPX</vt:lpstr>
      <vt:lpstr>Câu 40:Để duyệt các Item trong CheckBoxList có tên CheckBoxList1 ta sử dụng vòng lặp nào sau đây:</vt:lpstr>
      <vt:lpstr>Câu 41: Đối tượng nào sau đây dùng để quản lý kết nối đến hệ quản trị CSDL SQL</vt:lpstr>
      <vt:lpstr>Câu 42: Chọn câu kết nối hợp lệ với CSDL là .mdb</vt:lpstr>
      <vt:lpstr>Câu 43: Cấu hình chuỗi kết nói trong file Web.config sau đó lấy ra thông qua đối tượng gì?</vt:lpstr>
      <vt:lpstr>Câu 44: Để thực hiện các câu truy vấn không cần lấy giá trị trả về (update, insert, delete), ta thường dùng đối tượng Command(OleDbDataCommand, SqlDataCommand) với phương thức nào sau:</vt:lpstr>
      <vt:lpstr>Câu 45: Chuỗi kết nối cần xác định:  </vt:lpstr>
      <vt:lpstr>Câu 46: Một điều khiển DataAdapter dùng phương thức nào dưới đây để nạp một DataSet </vt:lpstr>
      <vt:lpstr>Câu 47: Câu lệnh nào sau đây là đúng </vt:lpstr>
      <vt:lpstr>Câu 48: Phạm vi ảnh hưởng của Session</vt:lpstr>
      <vt:lpstr>Câu 49: Khi nào xảy ra lỗi như sau: </vt:lpstr>
      <vt:lpstr>Câu 50: Khi nào xảy ra lỗi như sau:</vt:lpstr>
      <vt:lpstr>Hết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LCT</dc:creator>
  <cp:lastModifiedBy>SV</cp:lastModifiedBy>
  <cp:revision>60</cp:revision>
  <cp:lastPrinted>2017-03-09T01:20:18Z</cp:lastPrinted>
  <dcterms:created xsi:type="dcterms:W3CDTF">2013-01-25T05:30:36Z</dcterms:created>
  <dcterms:modified xsi:type="dcterms:W3CDTF">2019-10-07T03:00:20Z</dcterms:modified>
</cp:coreProperties>
</file>