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5765800" cy="3600450"/>
  <p:notesSz cx="5765800" cy="36004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5834" autoAdjust="0"/>
    <p:restoredTop sz="94660"/>
  </p:normalViewPr>
  <p:slideViewPr>
    <p:cSldViewPr>
      <p:cViewPr>
        <p:scale>
          <a:sx n="150" d="100"/>
          <a:sy n="150" d="100"/>
        </p:scale>
        <p:origin x="-1404" y="-3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38581" y="93863"/>
            <a:ext cx="5088636" cy="244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864870" y="2016252"/>
            <a:ext cx="4036060" cy="9001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CCCCCC"/>
                </a:solidFill>
                <a:latin typeface="Trebuchet MS"/>
                <a:cs typeface="Trebuchet MS"/>
              </a:defRPr>
            </a:lvl1pPr>
          </a:lstStyle>
          <a:p>
            <a:pPr marL="38735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5" dirty="0"/>
              <a:t>‹#›</a:t>
            </a:fld>
            <a:r>
              <a:rPr spc="5" dirty="0"/>
              <a:t>/58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4E2A84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CCCCCC"/>
                </a:solidFill>
                <a:latin typeface="Trebuchet MS"/>
                <a:cs typeface="Trebuchet MS"/>
              </a:defRPr>
            </a:lvl1pPr>
          </a:lstStyle>
          <a:p>
            <a:pPr marL="38735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5" dirty="0"/>
              <a:t>‹#›</a:t>
            </a:fld>
            <a:r>
              <a:rPr spc="5" dirty="0"/>
              <a:t>/58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4E2A84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88290" y="828103"/>
            <a:ext cx="2508123" cy="23762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969387" y="828103"/>
            <a:ext cx="2508123" cy="23762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11/13/2024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CCCCCC"/>
                </a:solidFill>
                <a:latin typeface="Trebuchet MS"/>
                <a:cs typeface="Trebuchet MS"/>
              </a:defRPr>
            </a:lvl1pPr>
          </a:lstStyle>
          <a:p>
            <a:pPr marL="38735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5" dirty="0"/>
              <a:t>‹#›</a:t>
            </a:fld>
            <a:r>
              <a:rPr spc="5" dirty="0"/>
              <a:t>/58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4E2A84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11/13/2024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CCCCCC"/>
                </a:solidFill>
                <a:latin typeface="Trebuchet MS"/>
                <a:cs typeface="Trebuchet MS"/>
              </a:defRPr>
            </a:lvl1pPr>
          </a:lstStyle>
          <a:p>
            <a:pPr marL="38735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5" dirty="0"/>
              <a:t>‹#›</a:t>
            </a:fld>
            <a:r>
              <a:rPr spc="5" dirty="0"/>
              <a:t>/58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11/13/2024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CCCCCC"/>
                </a:solidFill>
                <a:latin typeface="Trebuchet MS"/>
                <a:cs typeface="Trebuchet MS"/>
              </a:defRPr>
            </a:lvl1pPr>
          </a:lstStyle>
          <a:p>
            <a:pPr marL="38735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5" dirty="0"/>
              <a:t>‹#›</a:t>
            </a:fld>
            <a:r>
              <a:rPr spc="5" dirty="0"/>
              <a:t>/58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38581" y="93863"/>
            <a:ext cx="5088636" cy="244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4E2A84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43700" y="687983"/>
            <a:ext cx="5078399" cy="24003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960372" y="3348418"/>
            <a:ext cx="1845056" cy="18002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88290" y="3348418"/>
            <a:ext cx="1326134" cy="18002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889" y="3472435"/>
            <a:ext cx="296545" cy="1187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rgbClr val="CCCCCC"/>
                </a:solidFill>
                <a:latin typeface="Trebuchet MS"/>
                <a:cs typeface="Trebuchet MS"/>
              </a:defRPr>
            </a:lvl1pPr>
          </a:lstStyle>
          <a:p>
            <a:pPr marL="38735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5" dirty="0"/>
              <a:t>‹#›</a:t>
            </a:fld>
            <a:r>
              <a:rPr spc="5" dirty="0"/>
              <a:t>/58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16" y="0"/>
            <a:ext cx="5760720" cy="3601085"/>
            <a:chOff x="-316" y="0"/>
            <a:chExt cx="5760720" cy="3601085"/>
          </a:xfrm>
        </p:grpSpPr>
        <p:sp>
          <p:nvSpPr>
            <p:cNvPr id="3" name="object 3"/>
            <p:cNvSpPr/>
            <p:nvPr/>
          </p:nvSpPr>
          <p:spPr>
            <a:xfrm>
              <a:off x="0" y="359922"/>
              <a:ext cx="2304415" cy="3240405"/>
            </a:xfrm>
            <a:custGeom>
              <a:avLst/>
              <a:gdLst/>
              <a:ahLst/>
              <a:cxnLst/>
              <a:rect l="l" t="t" r="r" b="b"/>
              <a:pathLst>
                <a:path w="2304415" h="3240404">
                  <a:moveTo>
                    <a:pt x="0" y="0"/>
                  </a:moveTo>
                  <a:lnTo>
                    <a:pt x="0" y="3240019"/>
                  </a:lnTo>
                  <a:lnTo>
                    <a:pt x="2304026" y="3240019"/>
                  </a:lnTo>
                  <a:lnTo>
                    <a:pt x="1584017" y="5399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2A8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359922"/>
              <a:ext cx="2304415" cy="3240405"/>
            </a:xfrm>
            <a:custGeom>
              <a:avLst/>
              <a:gdLst/>
              <a:ahLst/>
              <a:cxnLst/>
              <a:rect l="l" t="t" r="r" b="b"/>
              <a:pathLst>
                <a:path w="2304415" h="3240404">
                  <a:moveTo>
                    <a:pt x="0" y="3240019"/>
                  </a:moveTo>
                  <a:lnTo>
                    <a:pt x="0" y="0"/>
                  </a:lnTo>
                  <a:lnTo>
                    <a:pt x="1584017" y="539985"/>
                  </a:lnTo>
                  <a:lnTo>
                    <a:pt x="2304026" y="3240019"/>
                  </a:lnTo>
                  <a:lnTo>
                    <a:pt x="0" y="3240019"/>
                  </a:lnTo>
                  <a:close/>
                </a:path>
              </a:pathLst>
            </a:custGeom>
            <a:ln w="3175">
              <a:solidFill>
                <a:srgbClr val="4D2A8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2304415" cy="900430"/>
            </a:xfrm>
            <a:custGeom>
              <a:avLst/>
              <a:gdLst/>
              <a:ahLst/>
              <a:cxnLst/>
              <a:rect l="l" t="t" r="r" b="b"/>
              <a:pathLst>
                <a:path w="2304415" h="900430">
                  <a:moveTo>
                    <a:pt x="2304026" y="0"/>
                  </a:moveTo>
                  <a:lnTo>
                    <a:pt x="0" y="0"/>
                  </a:lnTo>
                  <a:lnTo>
                    <a:pt x="0" y="360026"/>
                  </a:lnTo>
                  <a:lnTo>
                    <a:pt x="1584017" y="900011"/>
                  </a:lnTo>
                  <a:lnTo>
                    <a:pt x="2304026" y="0"/>
                  </a:lnTo>
                  <a:close/>
                </a:path>
              </a:pathLst>
            </a:custGeom>
            <a:solidFill>
              <a:srgbClr val="47247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2304415" cy="900430"/>
            </a:xfrm>
            <a:custGeom>
              <a:avLst/>
              <a:gdLst/>
              <a:ahLst/>
              <a:cxnLst/>
              <a:rect l="l" t="t" r="r" b="b"/>
              <a:pathLst>
                <a:path w="2304415" h="900430">
                  <a:moveTo>
                    <a:pt x="0" y="0"/>
                  </a:moveTo>
                  <a:lnTo>
                    <a:pt x="0" y="360026"/>
                  </a:lnTo>
                  <a:lnTo>
                    <a:pt x="1584017" y="900011"/>
                  </a:lnTo>
                  <a:lnTo>
                    <a:pt x="2304026" y="0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47247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84017" y="0"/>
              <a:ext cx="3168650" cy="3600450"/>
            </a:xfrm>
            <a:custGeom>
              <a:avLst/>
              <a:gdLst/>
              <a:ahLst/>
              <a:cxnLst/>
              <a:rect l="l" t="t" r="r" b="b"/>
              <a:pathLst>
                <a:path w="3168650" h="3600450">
                  <a:moveTo>
                    <a:pt x="3024040" y="0"/>
                  </a:moveTo>
                  <a:lnTo>
                    <a:pt x="720008" y="0"/>
                  </a:lnTo>
                  <a:lnTo>
                    <a:pt x="0" y="900011"/>
                  </a:lnTo>
                  <a:lnTo>
                    <a:pt x="720008" y="3600046"/>
                  </a:lnTo>
                  <a:lnTo>
                    <a:pt x="1188015" y="3600046"/>
                  </a:lnTo>
                  <a:lnTo>
                    <a:pt x="3168040" y="647982"/>
                  </a:lnTo>
                  <a:lnTo>
                    <a:pt x="3024040" y="0"/>
                  </a:lnTo>
                  <a:close/>
                </a:path>
              </a:pathLst>
            </a:custGeom>
            <a:solidFill>
              <a:srgbClr val="3F1F6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84017" y="0"/>
              <a:ext cx="3168650" cy="3600450"/>
            </a:xfrm>
            <a:custGeom>
              <a:avLst/>
              <a:gdLst/>
              <a:ahLst/>
              <a:cxnLst/>
              <a:rect l="l" t="t" r="r" b="b"/>
              <a:pathLst>
                <a:path w="3168650" h="3600450">
                  <a:moveTo>
                    <a:pt x="720008" y="0"/>
                  </a:moveTo>
                  <a:lnTo>
                    <a:pt x="0" y="900011"/>
                  </a:lnTo>
                  <a:lnTo>
                    <a:pt x="720008" y="3600046"/>
                  </a:lnTo>
                  <a:lnTo>
                    <a:pt x="1188015" y="3600046"/>
                  </a:lnTo>
                  <a:lnTo>
                    <a:pt x="3168040" y="647982"/>
                  </a:lnTo>
                  <a:lnTo>
                    <a:pt x="3024040" y="0"/>
                  </a:lnTo>
                  <a:lnTo>
                    <a:pt x="720008" y="0"/>
                  </a:lnTo>
                  <a:close/>
                </a:path>
              </a:pathLst>
            </a:custGeom>
            <a:ln w="3175">
              <a:solidFill>
                <a:srgbClr val="3F1F6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772033" y="647877"/>
              <a:ext cx="1980564" cy="2952115"/>
            </a:xfrm>
            <a:custGeom>
              <a:avLst/>
              <a:gdLst/>
              <a:ahLst/>
              <a:cxnLst/>
              <a:rect l="l" t="t" r="r" b="b"/>
              <a:pathLst>
                <a:path w="1980564" h="2952115">
                  <a:moveTo>
                    <a:pt x="1980024" y="0"/>
                  </a:moveTo>
                  <a:lnTo>
                    <a:pt x="0" y="2952064"/>
                  </a:lnTo>
                  <a:lnTo>
                    <a:pt x="1404020" y="2952064"/>
                  </a:lnTo>
                  <a:lnTo>
                    <a:pt x="1980024" y="0"/>
                  </a:lnTo>
                  <a:close/>
                </a:path>
              </a:pathLst>
            </a:custGeom>
            <a:solidFill>
              <a:srgbClr val="3817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772033" y="647877"/>
              <a:ext cx="1980564" cy="2952115"/>
            </a:xfrm>
            <a:custGeom>
              <a:avLst/>
              <a:gdLst/>
              <a:ahLst/>
              <a:cxnLst/>
              <a:rect l="l" t="t" r="r" b="b"/>
              <a:pathLst>
                <a:path w="1980564" h="2952115">
                  <a:moveTo>
                    <a:pt x="0" y="2952064"/>
                  </a:moveTo>
                  <a:lnTo>
                    <a:pt x="1980024" y="0"/>
                  </a:lnTo>
                  <a:lnTo>
                    <a:pt x="1404020" y="2952064"/>
                  </a:lnTo>
                  <a:lnTo>
                    <a:pt x="0" y="2952064"/>
                  </a:lnTo>
                  <a:close/>
                </a:path>
              </a:pathLst>
            </a:custGeom>
            <a:ln w="3175">
              <a:solidFill>
                <a:srgbClr val="3817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176054" y="647877"/>
              <a:ext cx="1584325" cy="2952115"/>
            </a:xfrm>
            <a:custGeom>
              <a:avLst/>
              <a:gdLst/>
              <a:ahLst/>
              <a:cxnLst/>
              <a:rect l="l" t="t" r="r" b="b"/>
              <a:pathLst>
                <a:path w="1584325" h="2952115">
                  <a:moveTo>
                    <a:pt x="576004" y="0"/>
                  </a:moveTo>
                  <a:lnTo>
                    <a:pt x="0" y="2952064"/>
                  </a:lnTo>
                  <a:lnTo>
                    <a:pt x="143999" y="2952064"/>
                  </a:lnTo>
                  <a:lnTo>
                    <a:pt x="1584019" y="2304082"/>
                  </a:lnTo>
                  <a:lnTo>
                    <a:pt x="1584019" y="972027"/>
                  </a:lnTo>
                  <a:lnTo>
                    <a:pt x="576004" y="0"/>
                  </a:lnTo>
                  <a:close/>
                </a:path>
              </a:pathLst>
            </a:custGeom>
            <a:solidFill>
              <a:srgbClr val="47247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176054" y="647877"/>
              <a:ext cx="1584325" cy="2952115"/>
            </a:xfrm>
            <a:custGeom>
              <a:avLst/>
              <a:gdLst/>
              <a:ahLst/>
              <a:cxnLst/>
              <a:rect l="l" t="t" r="r" b="b"/>
              <a:pathLst>
                <a:path w="1584325" h="2952115">
                  <a:moveTo>
                    <a:pt x="0" y="2952064"/>
                  </a:moveTo>
                  <a:lnTo>
                    <a:pt x="576004" y="0"/>
                  </a:lnTo>
                  <a:lnTo>
                    <a:pt x="1584019" y="972027"/>
                  </a:lnTo>
                  <a:lnTo>
                    <a:pt x="1584019" y="2304082"/>
                  </a:lnTo>
                  <a:lnTo>
                    <a:pt x="143999" y="2952064"/>
                  </a:lnTo>
                  <a:lnTo>
                    <a:pt x="0" y="2952064"/>
                  </a:lnTo>
                  <a:close/>
                </a:path>
              </a:pathLst>
            </a:custGeom>
            <a:ln w="3175">
              <a:solidFill>
                <a:srgbClr val="47247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320053" y="2951959"/>
              <a:ext cx="1440180" cy="648335"/>
            </a:xfrm>
            <a:custGeom>
              <a:avLst/>
              <a:gdLst/>
              <a:ahLst/>
              <a:cxnLst/>
              <a:rect l="l" t="t" r="r" b="b"/>
              <a:pathLst>
                <a:path w="1440179" h="648335">
                  <a:moveTo>
                    <a:pt x="1440020" y="0"/>
                  </a:moveTo>
                  <a:lnTo>
                    <a:pt x="0" y="647981"/>
                  </a:lnTo>
                  <a:lnTo>
                    <a:pt x="1440020" y="647981"/>
                  </a:lnTo>
                  <a:lnTo>
                    <a:pt x="1440020" y="0"/>
                  </a:lnTo>
                  <a:close/>
                </a:path>
              </a:pathLst>
            </a:custGeom>
            <a:solidFill>
              <a:srgbClr val="4D2A8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320053" y="2951959"/>
              <a:ext cx="1440180" cy="648335"/>
            </a:xfrm>
            <a:custGeom>
              <a:avLst/>
              <a:gdLst/>
              <a:ahLst/>
              <a:cxnLst/>
              <a:rect l="l" t="t" r="r" b="b"/>
              <a:pathLst>
                <a:path w="1440179" h="648335">
                  <a:moveTo>
                    <a:pt x="0" y="647981"/>
                  </a:moveTo>
                  <a:lnTo>
                    <a:pt x="1440020" y="0"/>
                  </a:lnTo>
                  <a:lnTo>
                    <a:pt x="1440020" y="647981"/>
                  </a:lnTo>
                  <a:lnTo>
                    <a:pt x="0" y="647981"/>
                  </a:lnTo>
                  <a:close/>
                </a:path>
              </a:pathLst>
            </a:custGeom>
            <a:ln w="3175">
              <a:solidFill>
                <a:srgbClr val="4D2A8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608058" y="0"/>
              <a:ext cx="1152525" cy="1620520"/>
            </a:xfrm>
            <a:custGeom>
              <a:avLst/>
              <a:gdLst/>
              <a:ahLst/>
              <a:cxnLst/>
              <a:rect l="l" t="t" r="r" b="b"/>
              <a:pathLst>
                <a:path w="1152525" h="1620520">
                  <a:moveTo>
                    <a:pt x="1152015" y="0"/>
                  </a:moveTo>
                  <a:lnTo>
                    <a:pt x="0" y="0"/>
                  </a:lnTo>
                  <a:lnTo>
                    <a:pt x="143999" y="647982"/>
                  </a:lnTo>
                  <a:lnTo>
                    <a:pt x="1152015" y="1620010"/>
                  </a:lnTo>
                  <a:lnTo>
                    <a:pt x="1152015" y="0"/>
                  </a:lnTo>
                  <a:close/>
                </a:path>
              </a:pathLst>
            </a:custGeom>
            <a:solidFill>
              <a:srgbClr val="4D2A8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608058" y="0"/>
              <a:ext cx="1152525" cy="1620520"/>
            </a:xfrm>
            <a:custGeom>
              <a:avLst/>
              <a:gdLst/>
              <a:ahLst/>
              <a:cxnLst/>
              <a:rect l="l" t="t" r="r" b="b"/>
              <a:pathLst>
                <a:path w="1152525" h="1620520">
                  <a:moveTo>
                    <a:pt x="0" y="0"/>
                  </a:moveTo>
                  <a:lnTo>
                    <a:pt x="143999" y="647982"/>
                  </a:lnTo>
                  <a:lnTo>
                    <a:pt x="1152015" y="1620010"/>
                  </a:lnTo>
                  <a:lnTo>
                    <a:pt x="1152015" y="0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4D2A8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347294" y="1746136"/>
            <a:ext cx="4123690" cy="5822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7400"/>
              </a:lnSpc>
              <a:spcBef>
                <a:spcPts val="95"/>
              </a:spcBef>
            </a:pPr>
            <a:r>
              <a:rPr sz="1700" spc="-70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1700" spc="7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700" spc="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700" spc="3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7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00" spc="45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1700" spc="-10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700" spc="-3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700" spc="-30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1700" spc="-10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700" spc="-3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700" spc="85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1700" spc="-4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700" spc="-2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1700" spc="-1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1700" spc="-2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700" spc="-7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700" dirty="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sz="17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00" spc="4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700" spc="2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700" spc="-10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17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00" spc="7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700" spc="-40" dirty="0">
                <a:solidFill>
                  <a:srgbClr val="FFFFFF"/>
                </a:solidFill>
                <a:latin typeface="Verdana"/>
                <a:cs typeface="Verdana"/>
              </a:rPr>
              <a:t>ug</a:t>
            </a:r>
            <a:r>
              <a:rPr sz="1700" spc="-70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1700" spc="-5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700" spc="-6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700" spc="5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700" spc="45" dirty="0">
                <a:solidFill>
                  <a:srgbClr val="FFFFFF"/>
                </a:solidFill>
                <a:latin typeface="Verdana"/>
                <a:cs typeface="Verdana"/>
              </a:rPr>
              <a:t>at</a:t>
            </a:r>
            <a:r>
              <a:rPr sz="1700" spc="1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700" spc="-3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700" spc="-40" dirty="0">
                <a:solidFill>
                  <a:srgbClr val="FFFFFF"/>
                </a:solidFill>
                <a:latin typeface="Verdana"/>
                <a:cs typeface="Verdana"/>
              </a:rPr>
              <a:t>n  </a:t>
            </a:r>
            <a:r>
              <a:rPr sz="1700" spc="-35" dirty="0">
                <a:solidFill>
                  <a:srgbClr val="FFFFFF"/>
                </a:solidFill>
                <a:latin typeface="Verdana"/>
                <a:cs typeface="Verdana"/>
              </a:rPr>
              <a:t>Techniques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47294" y="2658127"/>
            <a:ext cx="982344" cy="3199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46050">
              <a:lnSpc>
                <a:spcPct val="100000"/>
              </a:lnSpc>
              <a:spcBef>
                <a:spcPts val="95"/>
              </a:spcBef>
            </a:pPr>
            <a:r>
              <a:rPr lang="en-US" sz="1000" spc="-125" dirty="0" err="1" smtClean="0">
                <a:solidFill>
                  <a:srgbClr val="FFFFFF"/>
                </a:solidFill>
                <a:latin typeface="Verdana"/>
                <a:cs typeface="Verdana"/>
              </a:rPr>
              <a:t>Khuram</a:t>
            </a:r>
            <a:r>
              <a:rPr lang="en-US" sz="1000" spc="-125" dirty="0" smtClean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lang="en-US" sz="1000" spc="-125" dirty="0" err="1" smtClean="0">
                <a:solidFill>
                  <a:srgbClr val="FFFFFF"/>
                </a:solidFill>
                <a:latin typeface="Verdana"/>
                <a:cs typeface="Verdana"/>
              </a:rPr>
              <a:t>Iqbal</a:t>
            </a:r>
            <a:r>
              <a:rPr sz="1000" spc="-5" dirty="0" smtClean="0">
                <a:solidFill>
                  <a:srgbClr val="FFFFFF"/>
                </a:solidFill>
                <a:latin typeface="Verdana"/>
                <a:cs typeface="Verdana"/>
              </a:rPr>
              <a:t>  </a:t>
            </a:r>
            <a:r>
              <a:rPr sz="1000" spc="-95" dirty="0" smtClean="0">
                <a:solidFill>
                  <a:srgbClr val="FFFFFF"/>
                </a:solidFill>
                <a:latin typeface="Verdana"/>
                <a:cs typeface="Verdana"/>
              </a:rPr>
              <a:t>2</a:t>
            </a:r>
            <a:r>
              <a:rPr sz="1000" spc="60" dirty="0" smtClean="0">
                <a:solidFill>
                  <a:srgbClr val="FFFFFF"/>
                </a:solidFill>
                <a:latin typeface="Verdana"/>
                <a:cs typeface="Verdana"/>
              </a:rPr>
              <a:t>0</a:t>
            </a:r>
            <a:r>
              <a:rPr sz="1000" spc="-80" dirty="0" smtClean="0">
                <a:solidFill>
                  <a:srgbClr val="FFFFFF"/>
                </a:solidFill>
                <a:latin typeface="Verdana"/>
                <a:cs typeface="Verdana"/>
              </a:rPr>
              <a:t>2</a:t>
            </a:r>
            <a:r>
              <a:rPr sz="1000" spc="-135" dirty="0" smtClean="0">
                <a:solidFill>
                  <a:srgbClr val="FFFFFF"/>
                </a:solidFill>
                <a:latin typeface="Verdana"/>
                <a:cs typeface="Verdana"/>
              </a:rPr>
              <a:t>2</a:t>
            </a:r>
            <a:r>
              <a:rPr sz="1000" spc="80" dirty="0" smtClean="0">
                <a:solidFill>
                  <a:srgbClr val="FFFFFF"/>
                </a:solidFill>
                <a:latin typeface="Verdana"/>
                <a:cs typeface="Verdana"/>
              </a:rPr>
              <a:t>-</a:t>
            </a:r>
            <a:r>
              <a:rPr sz="1000" spc="114" dirty="0" smtClean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1000" spc="-60" dirty="0" smtClean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1000" spc="-15" dirty="0" smtClean="0">
                <a:solidFill>
                  <a:srgbClr val="FFFFFF"/>
                </a:solidFill>
                <a:latin typeface="Verdana"/>
                <a:cs typeface="Verdana"/>
              </a:rPr>
              <a:t>-</a:t>
            </a:r>
            <a:r>
              <a:rPr lang="en-US" sz="1000" spc="-65" dirty="0" smtClean="0">
                <a:solidFill>
                  <a:srgbClr val="FFFFFF"/>
                </a:solidFill>
                <a:latin typeface="Verdana"/>
                <a:cs typeface="Verdana"/>
              </a:rPr>
              <a:t>48</a:t>
            </a:r>
            <a:endParaRPr sz="1000" dirty="0">
              <a:latin typeface="Verdana"/>
              <a:cs typeface="Verdana"/>
            </a:endParaRPr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8581" y="73720"/>
            <a:ext cx="238887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20" dirty="0"/>
              <a:t>E</a:t>
            </a:r>
            <a:r>
              <a:rPr spc="-25" dirty="0"/>
              <a:t>n</a:t>
            </a:r>
            <a:r>
              <a:rPr spc="80" dirty="0"/>
              <a:t>c</a:t>
            </a:r>
            <a:r>
              <a:rPr spc="-10" dirty="0"/>
              <a:t>odi</a:t>
            </a:r>
            <a:r>
              <a:rPr spc="-35" dirty="0"/>
              <a:t>n</a:t>
            </a:r>
            <a:r>
              <a:rPr spc="10" dirty="0"/>
              <a:t>g</a:t>
            </a:r>
            <a:r>
              <a:rPr spc="-120" dirty="0"/>
              <a:t> </a:t>
            </a:r>
            <a:r>
              <a:rPr spc="135" dirty="0"/>
              <a:t>C</a:t>
            </a:r>
            <a:r>
              <a:rPr spc="70" dirty="0"/>
              <a:t>a</a:t>
            </a:r>
            <a:r>
              <a:rPr spc="10" dirty="0"/>
              <a:t>t</a:t>
            </a:r>
            <a:r>
              <a:rPr spc="-30" dirty="0"/>
              <a:t>e</a:t>
            </a:r>
            <a:r>
              <a:rPr dirty="0"/>
              <a:t>g</a:t>
            </a:r>
            <a:r>
              <a:rPr spc="-15" dirty="0"/>
              <a:t>o</a:t>
            </a:r>
            <a:r>
              <a:rPr spc="-30" dirty="0"/>
              <a:t>ri</a:t>
            </a:r>
            <a:r>
              <a:rPr spc="80" dirty="0"/>
              <a:t>c</a:t>
            </a:r>
            <a:r>
              <a:rPr spc="5" dirty="0"/>
              <a:t>al</a:t>
            </a:r>
            <a:r>
              <a:rPr spc="-120" dirty="0"/>
              <a:t> </a:t>
            </a:r>
            <a:r>
              <a:rPr spc="-50" dirty="0"/>
              <a:t>D</a:t>
            </a:r>
            <a:r>
              <a:rPr spc="70" dirty="0"/>
              <a:t>a</a:t>
            </a:r>
            <a:r>
              <a:rPr spc="10" dirty="0"/>
              <a:t>t</a:t>
            </a:r>
            <a:r>
              <a:rPr spc="35" dirty="0"/>
              <a:t>a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59677" y="1162314"/>
            <a:ext cx="5041265" cy="2214245"/>
            <a:chOff x="359677" y="1162314"/>
            <a:chExt cx="5041265" cy="2214245"/>
          </a:xfrm>
        </p:grpSpPr>
        <p:sp>
          <p:nvSpPr>
            <p:cNvPr id="4" name="object 4"/>
            <p:cNvSpPr/>
            <p:nvPr/>
          </p:nvSpPr>
          <p:spPr>
            <a:xfrm>
              <a:off x="359994" y="1162630"/>
              <a:ext cx="5040630" cy="2213610"/>
            </a:xfrm>
            <a:custGeom>
              <a:avLst/>
              <a:gdLst/>
              <a:ahLst/>
              <a:cxnLst/>
              <a:rect l="l" t="t" r="r" b="b"/>
              <a:pathLst>
                <a:path w="5040630" h="2213610">
                  <a:moveTo>
                    <a:pt x="4986064" y="0"/>
                  </a:moveTo>
                  <a:lnTo>
                    <a:pt x="54000" y="0"/>
                  </a:lnTo>
                  <a:lnTo>
                    <a:pt x="32980" y="4243"/>
                  </a:lnTo>
                  <a:lnTo>
                    <a:pt x="15816" y="15816"/>
                  </a:lnTo>
                  <a:lnTo>
                    <a:pt x="4243" y="32980"/>
                  </a:lnTo>
                  <a:lnTo>
                    <a:pt x="0" y="54000"/>
                  </a:lnTo>
                  <a:lnTo>
                    <a:pt x="0" y="2159105"/>
                  </a:lnTo>
                  <a:lnTo>
                    <a:pt x="4243" y="2180125"/>
                  </a:lnTo>
                  <a:lnTo>
                    <a:pt x="15816" y="2197289"/>
                  </a:lnTo>
                  <a:lnTo>
                    <a:pt x="32980" y="2208862"/>
                  </a:lnTo>
                  <a:lnTo>
                    <a:pt x="54000" y="2213105"/>
                  </a:lnTo>
                  <a:lnTo>
                    <a:pt x="4986064" y="2213105"/>
                  </a:lnTo>
                  <a:lnTo>
                    <a:pt x="5007084" y="2208862"/>
                  </a:lnTo>
                  <a:lnTo>
                    <a:pt x="5024248" y="2197289"/>
                  </a:lnTo>
                  <a:lnTo>
                    <a:pt x="5035821" y="2180125"/>
                  </a:lnTo>
                  <a:lnTo>
                    <a:pt x="5040064" y="2159105"/>
                  </a:lnTo>
                  <a:lnTo>
                    <a:pt x="5040064" y="54000"/>
                  </a:lnTo>
                  <a:lnTo>
                    <a:pt x="5035821" y="32980"/>
                  </a:lnTo>
                  <a:lnTo>
                    <a:pt x="5024248" y="15816"/>
                  </a:lnTo>
                  <a:lnTo>
                    <a:pt x="5007084" y="4243"/>
                  </a:lnTo>
                  <a:lnTo>
                    <a:pt x="4986064" y="0"/>
                  </a:lnTo>
                  <a:close/>
                </a:path>
              </a:pathLst>
            </a:custGeom>
            <a:solidFill>
              <a:srgbClr val="3F3F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77994" y="1402112"/>
              <a:ext cx="5004435" cy="1955800"/>
            </a:xfrm>
            <a:custGeom>
              <a:avLst/>
              <a:gdLst/>
              <a:ahLst/>
              <a:cxnLst/>
              <a:rect l="l" t="t" r="r" b="b"/>
              <a:pathLst>
                <a:path w="5004435" h="1955800">
                  <a:moveTo>
                    <a:pt x="5004065" y="0"/>
                  </a:moveTo>
                  <a:lnTo>
                    <a:pt x="0" y="0"/>
                  </a:lnTo>
                  <a:lnTo>
                    <a:pt x="0" y="1919623"/>
                  </a:lnTo>
                  <a:lnTo>
                    <a:pt x="2829" y="1933636"/>
                  </a:lnTo>
                  <a:lnTo>
                    <a:pt x="10544" y="1945079"/>
                  </a:lnTo>
                  <a:lnTo>
                    <a:pt x="21987" y="1952795"/>
                  </a:lnTo>
                  <a:lnTo>
                    <a:pt x="36000" y="1955624"/>
                  </a:lnTo>
                  <a:lnTo>
                    <a:pt x="4968064" y="1955624"/>
                  </a:lnTo>
                  <a:lnTo>
                    <a:pt x="4982077" y="1952795"/>
                  </a:lnTo>
                  <a:lnTo>
                    <a:pt x="4993521" y="1945079"/>
                  </a:lnTo>
                  <a:lnTo>
                    <a:pt x="5001236" y="1933636"/>
                  </a:lnTo>
                  <a:lnTo>
                    <a:pt x="5004065" y="1919623"/>
                  </a:lnTo>
                  <a:lnTo>
                    <a:pt x="5004065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59994" y="1162630"/>
              <a:ext cx="2304415" cy="2213610"/>
            </a:xfrm>
            <a:custGeom>
              <a:avLst/>
              <a:gdLst/>
              <a:ahLst/>
              <a:cxnLst/>
              <a:rect l="l" t="t" r="r" b="b"/>
              <a:pathLst>
                <a:path w="2304415" h="2213610">
                  <a:moveTo>
                    <a:pt x="1713865" y="0"/>
                  </a:moveTo>
                  <a:lnTo>
                    <a:pt x="54000" y="0"/>
                  </a:lnTo>
                  <a:lnTo>
                    <a:pt x="32980" y="4243"/>
                  </a:lnTo>
                  <a:lnTo>
                    <a:pt x="15816" y="15816"/>
                  </a:lnTo>
                  <a:lnTo>
                    <a:pt x="4243" y="32980"/>
                  </a:lnTo>
                  <a:lnTo>
                    <a:pt x="0" y="54000"/>
                  </a:lnTo>
                  <a:lnTo>
                    <a:pt x="0" y="2159105"/>
                  </a:lnTo>
                  <a:lnTo>
                    <a:pt x="4243" y="2180125"/>
                  </a:lnTo>
                  <a:lnTo>
                    <a:pt x="15816" y="2197289"/>
                  </a:lnTo>
                  <a:lnTo>
                    <a:pt x="32980" y="2208862"/>
                  </a:lnTo>
                  <a:lnTo>
                    <a:pt x="54000" y="2213105"/>
                  </a:lnTo>
                  <a:lnTo>
                    <a:pt x="2304026" y="2213105"/>
                  </a:lnTo>
                  <a:lnTo>
                    <a:pt x="1713865" y="0"/>
                  </a:lnTo>
                  <a:close/>
                </a:path>
              </a:pathLst>
            </a:custGeom>
            <a:solidFill>
              <a:srgbClr val="4D2A8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59994" y="1162630"/>
              <a:ext cx="2304415" cy="2213610"/>
            </a:xfrm>
            <a:custGeom>
              <a:avLst/>
              <a:gdLst/>
              <a:ahLst/>
              <a:cxnLst/>
              <a:rect l="l" t="t" r="r" b="b"/>
              <a:pathLst>
                <a:path w="2304415" h="2213610">
                  <a:moveTo>
                    <a:pt x="2304026" y="2213105"/>
                  </a:moveTo>
                  <a:lnTo>
                    <a:pt x="54000" y="2213105"/>
                  </a:lnTo>
                  <a:lnTo>
                    <a:pt x="15816" y="2197289"/>
                  </a:lnTo>
                  <a:lnTo>
                    <a:pt x="0" y="2159105"/>
                  </a:lnTo>
                  <a:lnTo>
                    <a:pt x="0" y="54000"/>
                  </a:lnTo>
                  <a:lnTo>
                    <a:pt x="4243" y="32980"/>
                  </a:lnTo>
                  <a:lnTo>
                    <a:pt x="15816" y="15816"/>
                  </a:lnTo>
                  <a:lnTo>
                    <a:pt x="32980" y="4243"/>
                  </a:lnTo>
                  <a:lnTo>
                    <a:pt x="54000" y="0"/>
                  </a:lnTo>
                  <a:lnTo>
                    <a:pt x="1713865" y="0"/>
                  </a:lnTo>
                  <a:lnTo>
                    <a:pt x="2304026" y="2213105"/>
                  </a:lnTo>
                </a:path>
              </a:pathLst>
            </a:custGeom>
            <a:ln w="3175">
              <a:solidFill>
                <a:srgbClr val="4D2A8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073859" y="1162630"/>
              <a:ext cx="2543175" cy="2213610"/>
            </a:xfrm>
            <a:custGeom>
              <a:avLst/>
              <a:gdLst/>
              <a:ahLst/>
              <a:cxnLst/>
              <a:rect l="l" t="t" r="r" b="b"/>
              <a:pathLst>
                <a:path w="2543175" h="2213610">
                  <a:moveTo>
                    <a:pt x="2542554" y="0"/>
                  </a:moveTo>
                  <a:lnTo>
                    <a:pt x="0" y="0"/>
                  </a:lnTo>
                  <a:lnTo>
                    <a:pt x="590161" y="2213105"/>
                  </a:lnTo>
                  <a:lnTo>
                    <a:pt x="1058168" y="2213105"/>
                  </a:lnTo>
                  <a:lnTo>
                    <a:pt x="2542554" y="0"/>
                  </a:lnTo>
                  <a:close/>
                </a:path>
              </a:pathLst>
            </a:custGeom>
            <a:solidFill>
              <a:srgbClr val="3F1F6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073859" y="1162630"/>
              <a:ext cx="2543175" cy="2213610"/>
            </a:xfrm>
            <a:custGeom>
              <a:avLst/>
              <a:gdLst/>
              <a:ahLst/>
              <a:cxnLst/>
              <a:rect l="l" t="t" r="r" b="b"/>
              <a:pathLst>
                <a:path w="2543175" h="2213610">
                  <a:moveTo>
                    <a:pt x="2542554" y="0"/>
                  </a:moveTo>
                  <a:lnTo>
                    <a:pt x="0" y="0"/>
                  </a:lnTo>
                  <a:lnTo>
                    <a:pt x="590161" y="2213105"/>
                  </a:lnTo>
                  <a:lnTo>
                    <a:pt x="1058168" y="2213105"/>
                  </a:lnTo>
                  <a:lnTo>
                    <a:pt x="2542554" y="0"/>
                  </a:lnTo>
                </a:path>
              </a:pathLst>
            </a:custGeom>
            <a:ln w="3175">
              <a:solidFill>
                <a:srgbClr val="3F1F6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132027" y="1162630"/>
              <a:ext cx="1836420" cy="2213610"/>
            </a:xfrm>
            <a:custGeom>
              <a:avLst/>
              <a:gdLst/>
              <a:ahLst/>
              <a:cxnLst/>
              <a:rect l="l" t="t" r="r" b="b"/>
              <a:pathLst>
                <a:path w="1836420" h="2213610">
                  <a:moveTo>
                    <a:pt x="1835839" y="0"/>
                  </a:moveTo>
                  <a:lnTo>
                    <a:pt x="1484386" y="0"/>
                  </a:lnTo>
                  <a:lnTo>
                    <a:pt x="0" y="2213105"/>
                  </a:lnTo>
                  <a:lnTo>
                    <a:pt x="1404020" y="2213105"/>
                  </a:lnTo>
                  <a:lnTo>
                    <a:pt x="1835839" y="0"/>
                  </a:lnTo>
                  <a:close/>
                </a:path>
              </a:pathLst>
            </a:custGeom>
            <a:solidFill>
              <a:srgbClr val="3817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132027" y="1162630"/>
              <a:ext cx="1836420" cy="2213610"/>
            </a:xfrm>
            <a:custGeom>
              <a:avLst/>
              <a:gdLst/>
              <a:ahLst/>
              <a:cxnLst/>
              <a:rect l="l" t="t" r="r" b="b"/>
              <a:pathLst>
                <a:path w="1836420" h="2213610">
                  <a:moveTo>
                    <a:pt x="1404020" y="2213105"/>
                  </a:moveTo>
                  <a:lnTo>
                    <a:pt x="0" y="2213105"/>
                  </a:lnTo>
                  <a:lnTo>
                    <a:pt x="1484386" y="0"/>
                  </a:lnTo>
                  <a:lnTo>
                    <a:pt x="1835839" y="0"/>
                  </a:lnTo>
                  <a:lnTo>
                    <a:pt x="1404020" y="2213105"/>
                  </a:lnTo>
                </a:path>
              </a:pathLst>
            </a:custGeom>
            <a:ln w="3175">
              <a:solidFill>
                <a:srgbClr val="3817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36048" y="1162630"/>
              <a:ext cx="864235" cy="2213610"/>
            </a:xfrm>
            <a:custGeom>
              <a:avLst/>
              <a:gdLst/>
              <a:ahLst/>
              <a:cxnLst/>
              <a:rect l="l" t="t" r="r" b="b"/>
              <a:pathLst>
                <a:path w="864235" h="2213610">
                  <a:moveTo>
                    <a:pt x="810010" y="0"/>
                  </a:moveTo>
                  <a:lnTo>
                    <a:pt x="431819" y="0"/>
                  </a:lnTo>
                  <a:lnTo>
                    <a:pt x="0" y="2213105"/>
                  </a:lnTo>
                  <a:lnTo>
                    <a:pt x="143999" y="2213105"/>
                  </a:lnTo>
                  <a:lnTo>
                    <a:pt x="864010" y="1889114"/>
                  </a:lnTo>
                  <a:lnTo>
                    <a:pt x="864010" y="54000"/>
                  </a:lnTo>
                  <a:lnTo>
                    <a:pt x="859767" y="32980"/>
                  </a:lnTo>
                  <a:lnTo>
                    <a:pt x="848194" y="15816"/>
                  </a:lnTo>
                  <a:lnTo>
                    <a:pt x="831030" y="4243"/>
                  </a:lnTo>
                  <a:lnTo>
                    <a:pt x="810010" y="0"/>
                  </a:lnTo>
                  <a:close/>
                </a:path>
              </a:pathLst>
            </a:custGeom>
            <a:solidFill>
              <a:srgbClr val="47247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36048" y="1162630"/>
              <a:ext cx="864235" cy="2213610"/>
            </a:xfrm>
            <a:custGeom>
              <a:avLst/>
              <a:gdLst/>
              <a:ahLst/>
              <a:cxnLst/>
              <a:rect l="l" t="t" r="r" b="b"/>
              <a:pathLst>
                <a:path w="864235" h="2213610">
                  <a:moveTo>
                    <a:pt x="143999" y="2213105"/>
                  </a:moveTo>
                  <a:lnTo>
                    <a:pt x="0" y="2213105"/>
                  </a:lnTo>
                  <a:lnTo>
                    <a:pt x="431819" y="0"/>
                  </a:lnTo>
                  <a:lnTo>
                    <a:pt x="810010" y="0"/>
                  </a:lnTo>
                  <a:lnTo>
                    <a:pt x="831030" y="4243"/>
                  </a:lnTo>
                  <a:lnTo>
                    <a:pt x="848194" y="15816"/>
                  </a:lnTo>
                  <a:lnTo>
                    <a:pt x="859767" y="32980"/>
                  </a:lnTo>
                  <a:lnTo>
                    <a:pt x="864010" y="54000"/>
                  </a:lnTo>
                  <a:lnTo>
                    <a:pt x="864010" y="1889114"/>
                  </a:lnTo>
                  <a:lnTo>
                    <a:pt x="143999" y="2213105"/>
                  </a:lnTo>
                </a:path>
              </a:pathLst>
            </a:custGeom>
            <a:ln w="3175">
              <a:solidFill>
                <a:srgbClr val="47247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680047" y="3051744"/>
              <a:ext cx="720090" cy="324485"/>
            </a:xfrm>
            <a:custGeom>
              <a:avLst/>
              <a:gdLst/>
              <a:ahLst/>
              <a:cxnLst/>
              <a:rect l="l" t="t" r="r" b="b"/>
              <a:pathLst>
                <a:path w="720089" h="324485">
                  <a:moveTo>
                    <a:pt x="720011" y="0"/>
                  </a:moveTo>
                  <a:lnTo>
                    <a:pt x="0" y="323991"/>
                  </a:lnTo>
                  <a:lnTo>
                    <a:pt x="666010" y="323991"/>
                  </a:lnTo>
                  <a:lnTo>
                    <a:pt x="687030" y="319747"/>
                  </a:lnTo>
                  <a:lnTo>
                    <a:pt x="704195" y="308175"/>
                  </a:lnTo>
                  <a:lnTo>
                    <a:pt x="715767" y="291010"/>
                  </a:lnTo>
                  <a:lnTo>
                    <a:pt x="720011" y="269991"/>
                  </a:lnTo>
                  <a:lnTo>
                    <a:pt x="720011" y="0"/>
                  </a:lnTo>
                  <a:close/>
                </a:path>
              </a:pathLst>
            </a:custGeom>
            <a:solidFill>
              <a:srgbClr val="4D2A8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680047" y="3051744"/>
              <a:ext cx="720090" cy="324485"/>
            </a:xfrm>
            <a:custGeom>
              <a:avLst/>
              <a:gdLst/>
              <a:ahLst/>
              <a:cxnLst/>
              <a:rect l="l" t="t" r="r" b="b"/>
              <a:pathLst>
                <a:path w="720089" h="324485">
                  <a:moveTo>
                    <a:pt x="720011" y="0"/>
                  </a:moveTo>
                  <a:lnTo>
                    <a:pt x="720011" y="269991"/>
                  </a:lnTo>
                  <a:lnTo>
                    <a:pt x="715767" y="291010"/>
                  </a:lnTo>
                  <a:lnTo>
                    <a:pt x="704195" y="308175"/>
                  </a:lnTo>
                  <a:lnTo>
                    <a:pt x="687030" y="319747"/>
                  </a:lnTo>
                  <a:lnTo>
                    <a:pt x="666010" y="323991"/>
                  </a:lnTo>
                  <a:lnTo>
                    <a:pt x="0" y="323991"/>
                  </a:lnTo>
                  <a:lnTo>
                    <a:pt x="720011" y="0"/>
                  </a:lnTo>
                </a:path>
              </a:pathLst>
            </a:custGeom>
            <a:ln w="3175">
              <a:solidFill>
                <a:srgbClr val="4D2A8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77994" y="1402112"/>
              <a:ext cx="5004435" cy="1955800"/>
            </a:xfrm>
            <a:custGeom>
              <a:avLst/>
              <a:gdLst/>
              <a:ahLst/>
              <a:cxnLst/>
              <a:rect l="l" t="t" r="r" b="b"/>
              <a:pathLst>
                <a:path w="5004435" h="1955800">
                  <a:moveTo>
                    <a:pt x="5004065" y="0"/>
                  </a:moveTo>
                  <a:lnTo>
                    <a:pt x="0" y="0"/>
                  </a:lnTo>
                  <a:lnTo>
                    <a:pt x="0" y="1919623"/>
                  </a:lnTo>
                  <a:lnTo>
                    <a:pt x="2829" y="1933636"/>
                  </a:lnTo>
                  <a:lnTo>
                    <a:pt x="10544" y="1945079"/>
                  </a:lnTo>
                  <a:lnTo>
                    <a:pt x="21987" y="1952795"/>
                  </a:lnTo>
                  <a:lnTo>
                    <a:pt x="36000" y="1955624"/>
                  </a:lnTo>
                  <a:lnTo>
                    <a:pt x="4968064" y="1955624"/>
                  </a:lnTo>
                  <a:lnTo>
                    <a:pt x="4982077" y="1952795"/>
                  </a:lnTo>
                  <a:lnTo>
                    <a:pt x="4993521" y="1945079"/>
                  </a:lnTo>
                  <a:lnTo>
                    <a:pt x="5001236" y="1933636"/>
                  </a:lnTo>
                  <a:lnTo>
                    <a:pt x="5004065" y="1919623"/>
                  </a:lnTo>
                  <a:lnTo>
                    <a:pt x="5004065" y="0"/>
                  </a:lnTo>
                  <a:close/>
                </a:path>
              </a:pathLst>
            </a:custGeom>
            <a:solidFill>
              <a:srgbClr val="E3DF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347294" y="529614"/>
            <a:ext cx="5066030" cy="23380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sz="1100" spc="-5" dirty="0">
                <a:latin typeface="Trebuchet MS"/>
                <a:cs typeface="Trebuchet MS"/>
              </a:rPr>
              <a:t>Categorical </a:t>
            </a:r>
            <a:r>
              <a:rPr sz="1100" spc="10" dirty="0">
                <a:latin typeface="Trebuchet MS"/>
                <a:cs typeface="Trebuchet MS"/>
              </a:rPr>
              <a:t>data </a:t>
            </a:r>
            <a:r>
              <a:rPr sz="1100" spc="-10" dirty="0">
                <a:latin typeface="Trebuchet MS"/>
                <a:cs typeface="Trebuchet MS"/>
              </a:rPr>
              <a:t>often </a:t>
            </a:r>
            <a:r>
              <a:rPr sz="1100" spc="5" dirty="0">
                <a:latin typeface="Trebuchet MS"/>
                <a:cs typeface="Trebuchet MS"/>
              </a:rPr>
              <a:t>need </a:t>
            </a:r>
            <a:r>
              <a:rPr sz="1100" spc="-20" dirty="0">
                <a:latin typeface="Trebuchet MS"/>
                <a:cs typeface="Trebuchet MS"/>
              </a:rPr>
              <a:t>to </a:t>
            </a:r>
            <a:r>
              <a:rPr sz="1100" spc="5" dirty="0">
                <a:latin typeface="Trebuchet MS"/>
                <a:cs typeface="Trebuchet MS"/>
              </a:rPr>
              <a:t>be </a:t>
            </a:r>
            <a:r>
              <a:rPr sz="1100" spc="10" dirty="0">
                <a:latin typeface="Trebuchet MS"/>
                <a:cs typeface="Trebuchet MS"/>
              </a:rPr>
              <a:t>encoded </a:t>
            </a:r>
            <a:r>
              <a:rPr sz="1100" spc="-10" dirty="0">
                <a:latin typeface="Trebuchet MS"/>
                <a:cs typeface="Trebuchet MS"/>
              </a:rPr>
              <a:t>into </a:t>
            </a:r>
            <a:r>
              <a:rPr sz="1100" spc="5" dirty="0">
                <a:latin typeface="Trebuchet MS"/>
                <a:cs typeface="Trebuchet MS"/>
              </a:rPr>
              <a:t>numerical </a:t>
            </a:r>
            <a:r>
              <a:rPr sz="1100" spc="20" dirty="0">
                <a:latin typeface="Trebuchet MS"/>
                <a:cs typeface="Trebuchet MS"/>
              </a:rPr>
              <a:t>values </a:t>
            </a:r>
            <a:r>
              <a:rPr sz="1100" spc="-20" dirty="0">
                <a:latin typeface="Trebuchet MS"/>
                <a:cs typeface="Trebuchet MS"/>
              </a:rPr>
              <a:t>to </a:t>
            </a:r>
            <a:r>
              <a:rPr sz="1100" spc="5" dirty="0">
                <a:latin typeface="Trebuchet MS"/>
                <a:cs typeface="Trebuchet MS"/>
              </a:rPr>
              <a:t>be </a:t>
            </a:r>
            <a:r>
              <a:rPr sz="1100" spc="40" dirty="0">
                <a:latin typeface="Trebuchet MS"/>
                <a:cs typeface="Trebuchet MS"/>
              </a:rPr>
              <a:t>used </a:t>
            </a:r>
            <a:r>
              <a:rPr sz="1100" spc="45" dirty="0">
                <a:latin typeface="Trebuchet MS"/>
                <a:cs typeface="Trebuchet MS"/>
              </a:rPr>
              <a:t> </a:t>
            </a:r>
            <a:r>
              <a:rPr sz="1100" spc="-25" dirty="0">
                <a:latin typeface="Trebuchet MS"/>
                <a:cs typeface="Trebuchet MS"/>
              </a:rPr>
              <a:t>effectively </a:t>
            </a:r>
            <a:r>
              <a:rPr sz="1100" dirty="0">
                <a:latin typeface="Trebuchet MS"/>
                <a:cs typeface="Trebuchet MS"/>
              </a:rPr>
              <a:t>in </a:t>
            </a:r>
            <a:r>
              <a:rPr sz="1100" spc="15" dirty="0">
                <a:latin typeface="Trebuchet MS"/>
                <a:cs typeface="Trebuchet MS"/>
              </a:rPr>
              <a:t>machine </a:t>
            </a:r>
            <a:r>
              <a:rPr sz="1100" spc="5" dirty="0">
                <a:latin typeface="Trebuchet MS"/>
                <a:cs typeface="Trebuchet MS"/>
              </a:rPr>
              <a:t>learning </a:t>
            </a:r>
            <a:r>
              <a:rPr sz="1100" dirty="0">
                <a:latin typeface="Trebuchet MS"/>
                <a:cs typeface="Trebuchet MS"/>
              </a:rPr>
              <a:t>models. </a:t>
            </a:r>
            <a:r>
              <a:rPr sz="1100" spc="10" dirty="0">
                <a:latin typeface="Trebuchet MS"/>
                <a:cs typeface="Trebuchet MS"/>
              </a:rPr>
              <a:t>Below </a:t>
            </a:r>
            <a:r>
              <a:rPr sz="1100" spc="40" dirty="0">
                <a:latin typeface="Trebuchet MS"/>
                <a:cs typeface="Trebuchet MS"/>
              </a:rPr>
              <a:t>is </a:t>
            </a:r>
            <a:r>
              <a:rPr sz="1100" spc="30" dirty="0">
                <a:latin typeface="Trebuchet MS"/>
                <a:cs typeface="Trebuchet MS"/>
              </a:rPr>
              <a:t>an </a:t>
            </a:r>
            <a:r>
              <a:rPr sz="1100" spc="-5" dirty="0">
                <a:latin typeface="Trebuchet MS"/>
                <a:cs typeface="Trebuchet MS"/>
              </a:rPr>
              <a:t>example </a:t>
            </a:r>
            <a:r>
              <a:rPr sz="1100" spc="-15" dirty="0">
                <a:latin typeface="Trebuchet MS"/>
                <a:cs typeface="Trebuchet MS"/>
              </a:rPr>
              <a:t>of </a:t>
            </a:r>
            <a:r>
              <a:rPr sz="1100" spc="10" dirty="0">
                <a:latin typeface="Trebuchet MS"/>
                <a:cs typeface="Trebuchet MS"/>
              </a:rPr>
              <a:t>how </a:t>
            </a:r>
            <a:r>
              <a:rPr sz="1100" spc="-20" dirty="0">
                <a:latin typeface="Trebuchet MS"/>
                <a:cs typeface="Trebuchet MS"/>
              </a:rPr>
              <a:t>to </a:t>
            </a:r>
            <a:r>
              <a:rPr sz="1100" spc="5" dirty="0">
                <a:latin typeface="Trebuchet MS"/>
                <a:cs typeface="Trebuchet MS"/>
              </a:rPr>
              <a:t>encode </a:t>
            </a:r>
            <a:r>
              <a:rPr sz="1100" spc="10" dirty="0">
                <a:latin typeface="Trebuchet MS"/>
                <a:cs typeface="Trebuchet MS"/>
              </a:rPr>
              <a:t> </a:t>
            </a:r>
            <a:r>
              <a:rPr sz="1100" spc="20" dirty="0">
                <a:latin typeface="Trebuchet MS"/>
                <a:cs typeface="Trebuchet MS"/>
              </a:rPr>
              <a:t>c</a:t>
            </a:r>
            <a:r>
              <a:rPr sz="1100" spc="15" dirty="0">
                <a:latin typeface="Trebuchet MS"/>
                <a:cs typeface="Trebuchet MS"/>
              </a:rPr>
              <a:t>a</a:t>
            </a:r>
            <a:r>
              <a:rPr sz="1100" spc="-50" dirty="0">
                <a:latin typeface="Trebuchet MS"/>
                <a:cs typeface="Trebuchet MS"/>
              </a:rPr>
              <a:t>t</a:t>
            </a:r>
            <a:r>
              <a:rPr sz="1100" spc="5" dirty="0">
                <a:latin typeface="Trebuchet MS"/>
                <a:cs typeface="Trebuchet MS"/>
              </a:rPr>
              <a:t>e</a:t>
            </a:r>
            <a:r>
              <a:rPr sz="1100" spc="-10" dirty="0">
                <a:latin typeface="Trebuchet MS"/>
                <a:cs typeface="Trebuchet MS"/>
              </a:rPr>
              <a:t>g</a:t>
            </a:r>
            <a:r>
              <a:rPr sz="1100" spc="-5" dirty="0">
                <a:latin typeface="Trebuchet MS"/>
                <a:cs typeface="Trebuchet MS"/>
              </a:rPr>
              <a:t>orical</a:t>
            </a:r>
            <a:r>
              <a:rPr sz="1100" spc="-125" dirty="0">
                <a:latin typeface="Trebuchet MS"/>
                <a:cs typeface="Trebuchet MS"/>
              </a:rPr>
              <a:t> </a:t>
            </a:r>
            <a:r>
              <a:rPr sz="1100" spc="30" dirty="0">
                <a:latin typeface="Trebuchet MS"/>
                <a:cs typeface="Trebuchet MS"/>
              </a:rPr>
              <a:t>d</a:t>
            </a:r>
            <a:r>
              <a:rPr sz="1100" spc="20" dirty="0">
                <a:latin typeface="Trebuchet MS"/>
                <a:cs typeface="Trebuchet MS"/>
              </a:rPr>
              <a:t>a</a:t>
            </a:r>
            <a:r>
              <a:rPr sz="1100" dirty="0">
                <a:latin typeface="Trebuchet MS"/>
                <a:cs typeface="Trebuchet MS"/>
              </a:rPr>
              <a:t>ta</a:t>
            </a:r>
            <a:r>
              <a:rPr sz="1100" spc="-125" dirty="0">
                <a:latin typeface="Trebuchet MS"/>
                <a:cs typeface="Trebuchet MS"/>
              </a:rPr>
              <a:t> </a:t>
            </a:r>
            <a:r>
              <a:rPr sz="1100" spc="35" dirty="0">
                <a:latin typeface="Trebuchet MS"/>
                <a:cs typeface="Trebuchet MS"/>
              </a:rPr>
              <a:t>using</a:t>
            </a:r>
            <a:r>
              <a:rPr sz="1100" spc="-125" dirty="0">
                <a:latin typeface="Trebuchet MS"/>
                <a:cs typeface="Trebuchet MS"/>
              </a:rPr>
              <a:t> </a:t>
            </a:r>
            <a:r>
              <a:rPr sz="1100" spc="60" dirty="0">
                <a:latin typeface="Trebuchet MS"/>
                <a:cs typeface="Trebuchet MS"/>
              </a:rPr>
              <a:t>**Label</a:t>
            </a:r>
            <a:r>
              <a:rPr sz="1100" spc="-125" dirty="0">
                <a:latin typeface="Trebuchet MS"/>
                <a:cs typeface="Trebuchet MS"/>
              </a:rPr>
              <a:t> </a:t>
            </a:r>
            <a:r>
              <a:rPr sz="1100" spc="55" dirty="0">
                <a:latin typeface="Trebuchet MS"/>
                <a:cs typeface="Trebuchet MS"/>
              </a:rPr>
              <a:t>Encoding**</a:t>
            </a:r>
            <a:r>
              <a:rPr sz="1100" spc="-125" dirty="0">
                <a:latin typeface="Trebuchet MS"/>
                <a:cs typeface="Trebuchet MS"/>
              </a:rPr>
              <a:t> </a:t>
            </a:r>
            <a:r>
              <a:rPr sz="1100" spc="30" dirty="0">
                <a:latin typeface="Trebuchet MS"/>
                <a:cs typeface="Trebuchet MS"/>
              </a:rPr>
              <a:t>and</a:t>
            </a:r>
            <a:r>
              <a:rPr sz="1100" spc="-125" dirty="0">
                <a:latin typeface="Trebuchet MS"/>
                <a:cs typeface="Trebuchet MS"/>
              </a:rPr>
              <a:t> </a:t>
            </a:r>
            <a:r>
              <a:rPr sz="1100" spc="60" dirty="0">
                <a:latin typeface="Trebuchet MS"/>
                <a:cs typeface="Trebuchet MS"/>
              </a:rPr>
              <a:t>**One-Ho</a:t>
            </a:r>
            <a:r>
              <a:rPr sz="1100" spc="-35" dirty="0">
                <a:latin typeface="Trebuchet MS"/>
                <a:cs typeface="Trebuchet MS"/>
              </a:rPr>
              <a:t>t</a:t>
            </a:r>
            <a:r>
              <a:rPr sz="1100" spc="-125" dirty="0">
                <a:latin typeface="Trebuchet MS"/>
                <a:cs typeface="Trebuchet MS"/>
              </a:rPr>
              <a:t> </a:t>
            </a:r>
            <a:r>
              <a:rPr sz="1100" spc="55" dirty="0">
                <a:latin typeface="Trebuchet MS"/>
                <a:cs typeface="Trebuchet MS"/>
              </a:rPr>
              <a:t>Encoding**</a:t>
            </a:r>
            <a:r>
              <a:rPr sz="1100" spc="-125" dirty="0">
                <a:latin typeface="Trebuchet MS"/>
                <a:cs typeface="Trebuchet MS"/>
              </a:rPr>
              <a:t> </a:t>
            </a:r>
            <a:r>
              <a:rPr sz="1100" dirty="0">
                <a:latin typeface="Trebuchet MS"/>
                <a:cs typeface="Trebuchet MS"/>
              </a:rPr>
              <a:t>in</a:t>
            </a:r>
            <a:r>
              <a:rPr sz="1100" spc="-120" dirty="0">
                <a:latin typeface="Trebuchet MS"/>
                <a:cs typeface="Trebuchet MS"/>
              </a:rPr>
              <a:t> </a:t>
            </a:r>
            <a:r>
              <a:rPr sz="1100" spc="-5" dirty="0">
                <a:latin typeface="Trebuchet MS"/>
                <a:cs typeface="Trebuchet MS"/>
              </a:rPr>
              <a:t>Python.</a:t>
            </a:r>
            <a:endParaRPr sz="1100">
              <a:latin typeface="Trebuchet MS"/>
              <a:cs typeface="Trebuchet MS"/>
            </a:endParaRPr>
          </a:p>
          <a:p>
            <a:pPr marL="210185">
              <a:lnSpc>
                <a:spcPct val="100000"/>
              </a:lnSpc>
              <a:spcBef>
                <a:spcPts val="975"/>
              </a:spcBef>
            </a:pPr>
            <a:r>
              <a:rPr sz="1100" spc="10" dirty="0">
                <a:solidFill>
                  <a:srgbClr val="FFFFFF"/>
                </a:solidFill>
                <a:latin typeface="Trebuchet MS"/>
                <a:cs typeface="Trebuchet MS"/>
              </a:rPr>
              <a:t>Python</a:t>
            </a:r>
            <a:r>
              <a:rPr sz="11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Trebuchet MS"/>
                <a:cs typeface="Trebuchet MS"/>
              </a:rPr>
              <a:t>Code:</a:t>
            </a:r>
            <a:r>
              <a:rPr sz="11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100" spc="10" dirty="0">
                <a:solidFill>
                  <a:srgbClr val="FFFFFF"/>
                </a:solidFill>
                <a:latin typeface="Trebuchet MS"/>
                <a:cs typeface="Trebuchet MS"/>
              </a:rPr>
              <a:t>Label</a:t>
            </a:r>
            <a:r>
              <a:rPr sz="11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100" spc="20" dirty="0">
                <a:solidFill>
                  <a:srgbClr val="FFFFFF"/>
                </a:solidFill>
                <a:latin typeface="Trebuchet MS"/>
                <a:cs typeface="Trebuchet MS"/>
              </a:rPr>
              <a:t>Encoding</a:t>
            </a:r>
            <a:r>
              <a:rPr sz="11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100" spc="30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11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100" spc="10" dirty="0">
                <a:solidFill>
                  <a:srgbClr val="FFFFFF"/>
                </a:solidFill>
                <a:latin typeface="Trebuchet MS"/>
                <a:cs typeface="Trebuchet MS"/>
              </a:rPr>
              <a:t>One-Hot</a:t>
            </a:r>
            <a:r>
              <a:rPr sz="11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100" spc="20" dirty="0">
                <a:solidFill>
                  <a:srgbClr val="FFFFFF"/>
                </a:solidFill>
                <a:latin typeface="Trebuchet MS"/>
                <a:cs typeface="Trebuchet MS"/>
              </a:rPr>
              <a:t>Encoding</a:t>
            </a:r>
            <a:endParaRPr sz="1100">
              <a:latin typeface="Trebuchet MS"/>
              <a:cs typeface="Trebuchet MS"/>
            </a:endParaRPr>
          </a:p>
          <a:p>
            <a:pPr marL="210185">
              <a:lnSpc>
                <a:spcPct val="100000"/>
              </a:lnSpc>
              <a:spcBef>
                <a:spcPts val="950"/>
              </a:spcBef>
            </a:pPr>
            <a:r>
              <a:rPr sz="900" spc="-5" dirty="0">
                <a:latin typeface="Courier New"/>
                <a:cs typeface="Courier New"/>
              </a:rPr>
              <a:t>import</a:t>
            </a:r>
            <a:r>
              <a:rPr sz="900" spc="-25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pandas</a:t>
            </a:r>
            <a:r>
              <a:rPr sz="900" spc="-20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as</a:t>
            </a:r>
            <a:r>
              <a:rPr sz="900" spc="-20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pd</a:t>
            </a:r>
            <a:endParaRPr sz="900">
              <a:latin typeface="Courier New"/>
              <a:cs typeface="Courier New"/>
            </a:endParaRPr>
          </a:p>
          <a:p>
            <a:pPr marL="210185">
              <a:lnSpc>
                <a:spcPct val="100000"/>
              </a:lnSpc>
              <a:spcBef>
                <a:spcPts val="20"/>
              </a:spcBef>
            </a:pPr>
            <a:r>
              <a:rPr sz="900" spc="-5" dirty="0">
                <a:latin typeface="Courier New"/>
                <a:cs typeface="Courier New"/>
              </a:rPr>
              <a:t>from</a:t>
            </a:r>
            <a:r>
              <a:rPr sz="900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sklearn.preprocessing</a:t>
            </a:r>
            <a:r>
              <a:rPr sz="900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import</a:t>
            </a:r>
            <a:r>
              <a:rPr sz="900" spc="5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LabelEncoder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950">
              <a:latin typeface="Courier New"/>
              <a:cs typeface="Courier New"/>
            </a:endParaRPr>
          </a:p>
          <a:p>
            <a:pPr marL="210185">
              <a:lnSpc>
                <a:spcPct val="100000"/>
              </a:lnSpc>
            </a:pPr>
            <a:r>
              <a:rPr sz="900" spc="-5" dirty="0">
                <a:latin typeface="Courier New"/>
                <a:cs typeface="Courier New"/>
              </a:rPr>
              <a:t>#</a:t>
            </a:r>
            <a:r>
              <a:rPr sz="900" spc="-30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Sample</a:t>
            </a:r>
            <a:r>
              <a:rPr sz="900" spc="-25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DataFrame</a:t>
            </a:r>
            <a:endParaRPr sz="900">
              <a:latin typeface="Courier New"/>
              <a:cs typeface="Courier New"/>
            </a:endParaRPr>
          </a:p>
          <a:p>
            <a:pPr marL="210185" marR="952500">
              <a:lnSpc>
                <a:spcPct val="101499"/>
              </a:lnSpc>
            </a:pPr>
            <a:r>
              <a:rPr sz="900" spc="-5" dirty="0">
                <a:latin typeface="Courier New"/>
                <a:cs typeface="Courier New"/>
              </a:rPr>
              <a:t>data</a:t>
            </a:r>
            <a:r>
              <a:rPr sz="900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=</a:t>
            </a:r>
            <a:r>
              <a:rPr sz="900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{'Color':</a:t>
            </a:r>
            <a:r>
              <a:rPr sz="900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['Red',</a:t>
            </a:r>
            <a:r>
              <a:rPr sz="900" spc="5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'Blue',</a:t>
            </a:r>
            <a:r>
              <a:rPr sz="900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'Green',</a:t>
            </a:r>
            <a:r>
              <a:rPr sz="900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'Blue',</a:t>
            </a:r>
            <a:r>
              <a:rPr sz="900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'Red']} </a:t>
            </a:r>
            <a:r>
              <a:rPr sz="900" spc="-525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df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= pd.DataFrame(data)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950">
              <a:latin typeface="Courier New"/>
              <a:cs typeface="Courier New"/>
            </a:endParaRPr>
          </a:p>
          <a:p>
            <a:pPr marL="210185">
              <a:lnSpc>
                <a:spcPct val="100000"/>
              </a:lnSpc>
            </a:pPr>
            <a:r>
              <a:rPr sz="900" spc="-5" dirty="0">
                <a:latin typeface="Courier New"/>
                <a:cs typeface="Courier New"/>
              </a:rPr>
              <a:t>#</a:t>
            </a:r>
            <a:r>
              <a:rPr sz="900" spc="-30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Label</a:t>
            </a:r>
            <a:r>
              <a:rPr sz="900" spc="-30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Encoding</a:t>
            </a:r>
            <a:endParaRPr sz="900">
              <a:latin typeface="Courier New"/>
              <a:cs typeface="Courier New"/>
            </a:endParaRPr>
          </a:p>
          <a:p>
            <a:pPr marL="210185">
              <a:lnSpc>
                <a:spcPct val="100000"/>
              </a:lnSpc>
              <a:spcBef>
                <a:spcPts val="15"/>
              </a:spcBef>
            </a:pPr>
            <a:r>
              <a:rPr sz="900" spc="-5" dirty="0">
                <a:latin typeface="Courier New"/>
                <a:cs typeface="Courier New"/>
              </a:rPr>
              <a:t>label_encoder</a:t>
            </a:r>
            <a:r>
              <a:rPr sz="900" spc="-15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=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LabelEncoder()</a:t>
            </a:r>
            <a:endParaRPr sz="900">
              <a:latin typeface="Courier New"/>
              <a:cs typeface="Courier New"/>
            </a:endParaRPr>
          </a:p>
          <a:p>
            <a:pPr marL="210185">
              <a:lnSpc>
                <a:spcPct val="100000"/>
              </a:lnSpc>
              <a:spcBef>
                <a:spcPts val="15"/>
              </a:spcBef>
            </a:pPr>
            <a:r>
              <a:rPr sz="900" spc="-5" dirty="0">
                <a:latin typeface="Courier New"/>
                <a:cs typeface="Courier New"/>
              </a:rPr>
              <a:t>df['Color_Label']</a:t>
            </a:r>
            <a:r>
              <a:rPr sz="900" spc="45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=</a:t>
            </a:r>
            <a:r>
              <a:rPr sz="900" spc="45" dirty="0">
                <a:latin typeface="Courier New"/>
                <a:cs typeface="Courier New"/>
              </a:rPr>
              <a:t> </a:t>
            </a:r>
            <a:r>
              <a:rPr sz="900" spc="-20" dirty="0">
                <a:latin typeface="Courier New"/>
                <a:cs typeface="Courier New"/>
              </a:rPr>
              <a:t>label_encoder.fit_transform(df['Color'])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439651" y="3472435"/>
            <a:ext cx="295275" cy="11874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r>
              <a:rPr sz="600" spc="5" dirty="0">
                <a:solidFill>
                  <a:srgbClr val="CCCCCC"/>
                </a:solidFill>
                <a:latin typeface="Trebuchet MS"/>
                <a:cs typeface="Trebuchet MS"/>
              </a:rPr>
              <a:t>9/58</a:t>
            </a:r>
            <a:endParaRPr sz="60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8581" y="73720"/>
            <a:ext cx="238887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20" dirty="0"/>
              <a:t>E</a:t>
            </a:r>
            <a:r>
              <a:rPr spc="-25" dirty="0"/>
              <a:t>n</a:t>
            </a:r>
            <a:r>
              <a:rPr spc="80" dirty="0"/>
              <a:t>c</a:t>
            </a:r>
            <a:r>
              <a:rPr spc="-10" dirty="0"/>
              <a:t>odi</a:t>
            </a:r>
            <a:r>
              <a:rPr spc="-35" dirty="0"/>
              <a:t>n</a:t>
            </a:r>
            <a:r>
              <a:rPr spc="10" dirty="0"/>
              <a:t>g</a:t>
            </a:r>
            <a:r>
              <a:rPr spc="-120" dirty="0"/>
              <a:t> </a:t>
            </a:r>
            <a:r>
              <a:rPr spc="135" dirty="0"/>
              <a:t>C</a:t>
            </a:r>
            <a:r>
              <a:rPr spc="70" dirty="0"/>
              <a:t>a</a:t>
            </a:r>
            <a:r>
              <a:rPr spc="10" dirty="0"/>
              <a:t>t</a:t>
            </a:r>
            <a:r>
              <a:rPr spc="-30" dirty="0"/>
              <a:t>e</a:t>
            </a:r>
            <a:r>
              <a:rPr dirty="0"/>
              <a:t>g</a:t>
            </a:r>
            <a:r>
              <a:rPr spc="-15" dirty="0"/>
              <a:t>o</a:t>
            </a:r>
            <a:r>
              <a:rPr spc="-30" dirty="0"/>
              <a:t>ri</a:t>
            </a:r>
            <a:r>
              <a:rPr spc="80" dirty="0"/>
              <a:t>c</a:t>
            </a:r>
            <a:r>
              <a:rPr spc="5" dirty="0"/>
              <a:t>al</a:t>
            </a:r>
            <a:r>
              <a:rPr spc="-120" dirty="0"/>
              <a:t> </a:t>
            </a:r>
            <a:r>
              <a:rPr spc="-50" dirty="0"/>
              <a:t>D</a:t>
            </a:r>
            <a:r>
              <a:rPr spc="70" dirty="0"/>
              <a:t>a</a:t>
            </a:r>
            <a:r>
              <a:rPr spc="10" dirty="0"/>
              <a:t>t</a:t>
            </a:r>
            <a:r>
              <a:rPr spc="35" dirty="0"/>
              <a:t>a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59677" y="1047388"/>
            <a:ext cx="5041265" cy="1727200"/>
            <a:chOff x="359677" y="1047388"/>
            <a:chExt cx="5041265" cy="1727200"/>
          </a:xfrm>
        </p:grpSpPr>
        <p:sp>
          <p:nvSpPr>
            <p:cNvPr id="4" name="object 4"/>
            <p:cNvSpPr/>
            <p:nvPr/>
          </p:nvSpPr>
          <p:spPr>
            <a:xfrm>
              <a:off x="359994" y="1047704"/>
              <a:ext cx="5040630" cy="1726564"/>
            </a:xfrm>
            <a:custGeom>
              <a:avLst/>
              <a:gdLst/>
              <a:ahLst/>
              <a:cxnLst/>
              <a:rect l="l" t="t" r="r" b="b"/>
              <a:pathLst>
                <a:path w="5040630" h="1726564">
                  <a:moveTo>
                    <a:pt x="4986064" y="0"/>
                  </a:moveTo>
                  <a:lnTo>
                    <a:pt x="54000" y="0"/>
                  </a:lnTo>
                  <a:lnTo>
                    <a:pt x="32980" y="4243"/>
                  </a:lnTo>
                  <a:lnTo>
                    <a:pt x="15816" y="15816"/>
                  </a:lnTo>
                  <a:lnTo>
                    <a:pt x="4243" y="32980"/>
                  </a:lnTo>
                  <a:lnTo>
                    <a:pt x="0" y="54000"/>
                  </a:lnTo>
                  <a:lnTo>
                    <a:pt x="0" y="1672102"/>
                  </a:lnTo>
                  <a:lnTo>
                    <a:pt x="4243" y="1693122"/>
                  </a:lnTo>
                  <a:lnTo>
                    <a:pt x="15816" y="1710286"/>
                  </a:lnTo>
                  <a:lnTo>
                    <a:pt x="32980" y="1721859"/>
                  </a:lnTo>
                  <a:lnTo>
                    <a:pt x="54000" y="1726102"/>
                  </a:lnTo>
                  <a:lnTo>
                    <a:pt x="4986064" y="1726102"/>
                  </a:lnTo>
                  <a:lnTo>
                    <a:pt x="5007084" y="1721859"/>
                  </a:lnTo>
                  <a:lnTo>
                    <a:pt x="5024248" y="1710286"/>
                  </a:lnTo>
                  <a:lnTo>
                    <a:pt x="5035821" y="1693122"/>
                  </a:lnTo>
                  <a:lnTo>
                    <a:pt x="5040064" y="1672102"/>
                  </a:lnTo>
                  <a:lnTo>
                    <a:pt x="5040064" y="54000"/>
                  </a:lnTo>
                  <a:lnTo>
                    <a:pt x="5035821" y="32980"/>
                  </a:lnTo>
                  <a:lnTo>
                    <a:pt x="5024248" y="15816"/>
                  </a:lnTo>
                  <a:lnTo>
                    <a:pt x="5007084" y="4243"/>
                  </a:lnTo>
                  <a:lnTo>
                    <a:pt x="4986064" y="0"/>
                  </a:lnTo>
                  <a:close/>
                </a:path>
              </a:pathLst>
            </a:custGeom>
            <a:solidFill>
              <a:srgbClr val="3F3F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77994" y="1287186"/>
              <a:ext cx="5004435" cy="1468755"/>
            </a:xfrm>
            <a:custGeom>
              <a:avLst/>
              <a:gdLst/>
              <a:ahLst/>
              <a:cxnLst/>
              <a:rect l="l" t="t" r="r" b="b"/>
              <a:pathLst>
                <a:path w="5004435" h="1468755">
                  <a:moveTo>
                    <a:pt x="5004065" y="0"/>
                  </a:moveTo>
                  <a:lnTo>
                    <a:pt x="0" y="0"/>
                  </a:lnTo>
                  <a:lnTo>
                    <a:pt x="0" y="1432620"/>
                  </a:lnTo>
                  <a:lnTo>
                    <a:pt x="2829" y="1446633"/>
                  </a:lnTo>
                  <a:lnTo>
                    <a:pt x="10544" y="1458076"/>
                  </a:lnTo>
                  <a:lnTo>
                    <a:pt x="21987" y="1465791"/>
                  </a:lnTo>
                  <a:lnTo>
                    <a:pt x="36000" y="1468621"/>
                  </a:lnTo>
                  <a:lnTo>
                    <a:pt x="4968064" y="1468621"/>
                  </a:lnTo>
                  <a:lnTo>
                    <a:pt x="4982077" y="1465791"/>
                  </a:lnTo>
                  <a:lnTo>
                    <a:pt x="4993521" y="1458076"/>
                  </a:lnTo>
                  <a:lnTo>
                    <a:pt x="5001236" y="1446633"/>
                  </a:lnTo>
                  <a:lnTo>
                    <a:pt x="5004065" y="1432620"/>
                  </a:lnTo>
                  <a:lnTo>
                    <a:pt x="5004065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59994" y="1047704"/>
              <a:ext cx="2304415" cy="1726564"/>
            </a:xfrm>
            <a:custGeom>
              <a:avLst/>
              <a:gdLst/>
              <a:ahLst/>
              <a:cxnLst/>
              <a:rect l="l" t="t" r="r" b="b"/>
              <a:pathLst>
                <a:path w="2304415" h="1726564">
                  <a:moveTo>
                    <a:pt x="1843732" y="0"/>
                  </a:moveTo>
                  <a:lnTo>
                    <a:pt x="54000" y="0"/>
                  </a:lnTo>
                  <a:lnTo>
                    <a:pt x="32980" y="4243"/>
                  </a:lnTo>
                  <a:lnTo>
                    <a:pt x="15816" y="15816"/>
                  </a:lnTo>
                  <a:lnTo>
                    <a:pt x="4243" y="32980"/>
                  </a:lnTo>
                  <a:lnTo>
                    <a:pt x="0" y="54000"/>
                  </a:lnTo>
                  <a:lnTo>
                    <a:pt x="0" y="1672102"/>
                  </a:lnTo>
                  <a:lnTo>
                    <a:pt x="4243" y="1693122"/>
                  </a:lnTo>
                  <a:lnTo>
                    <a:pt x="15816" y="1710286"/>
                  </a:lnTo>
                  <a:lnTo>
                    <a:pt x="32980" y="1721859"/>
                  </a:lnTo>
                  <a:lnTo>
                    <a:pt x="53999" y="1726102"/>
                  </a:lnTo>
                  <a:lnTo>
                    <a:pt x="2304026" y="1726102"/>
                  </a:lnTo>
                  <a:lnTo>
                    <a:pt x="1843732" y="0"/>
                  </a:lnTo>
                  <a:close/>
                </a:path>
              </a:pathLst>
            </a:custGeom>
            <a:solidFill>
              <a:srgbClr val="4D2A8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59994" y="1047704"/>
              <a:ext cx="2304415" cy="1726564"/>
            </a:xfrm>
            <a:custGeom>
              <a:avLst/>
              <a:gdLst/>
              <a:ahLst/>
              <a:cxnLst/>
              <a:rect l="l" t="t" r="r" b="b"/>
              <a:pathLst>
                <a:path w="2304415" h="1726564">
                  <a:moveTo>
                    <a:pt x="53999" y="1726102"/>
                  </a:moveTo>
                  <a:lnTo>
                    <a:pt x="32980" y="1721859"/>
                  </a:lnTo>
                  <a:lnTo>
                    <a:pt x="15816" y="1710286"/>
                  </a:lnTo>
                  <a:lnTo>
                    <a:pt x="4243" y="1693122"/>
                  </a:lnTo>
                  <a:lnTo>
                    <a:pt x="0" y="1672102"/>
                  </a:lnTo>
                  <a:lnTo>
                    <a:pt x="0" y="54000"/>
                  </a:lnTo>
                  <a:lnTo>
                    <a:pt x="4243" y="32980"/>
                  </a:lnTo>
                  <a:lnTo>
                    <a:pt x="15816" y="15816"/>
                  </a:lnTo>
                  <a:lnTo>
                    <a:pt x="32980" y="4243"/>
                  </a:lnTo>
                  <a:lnTo>
                    <a:pt x="54000" y="0"/>
                  </a:lnTo>
                  <a:lnTo>
                    <a:pt x="1843732" y="0"/>
                  </a:lnTo>
                  <a:lnTo>
                    <a:pt x="2304026" y="1726102"/>
                  </a:lnTo>
                  <a:lnTo>
                    <a:pt x="53999" y="1726102"/>
                  </a:lnTo>
                </a:path>
              </a:pathLst>
            </a:custGeom>
            <a:ln w="3175">
              <a:solidFill>
                <a:srgbClr val="4D2A8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203726" y="1047704"/>
              <a:ext cx="2086610" cy="1726564"/>
            </a:xfrm>
            <a:custGeom>
              <a:avLst/>
              <a:gdLst/>
              <a:ahLst/>
              <a:cxnLst/>
              <a:rect l="l" t="t" r="r" b="b"/>
              <a:pathLst>
                <a:path w="2086610" h="1726564">
                  <a:moveTo>
                    <a:pt x="2086041" y="0"/>
                  </a:moveTo>
                  <a:lnTo>
                    <a:pt x="0" y="0"/>
                  </a:lnTo>
                  <a:lnTo>
                    <a:pt x="460293" y="1726102"/>
                  </a:lnTo>
                  <a:lnTo>
                    <a:pt x="928300" y="1726102"/>
                  </a:lnTo>
                  <a:lnTo>
                    <a:pt x="2086041" y="0"/>
                  </a:lnTo>
                  <a:close/>
                </a:path>
              </a:pathLst>
            </a:custGeom>
            <a:solidFill>
              <a:srgbClr val="3F1F6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203726" y="1047704"/>
              <a:ext cx="2086610" cy="1726564"/>
            </a:xfrm>
            <a:custGeom>
              <a:avLst/>
              <a:gdLst/>
              <a:ahLst/>
              <a:cxnLst/>
              <a:rect l="l" t="t" r="r" b="b"/>
              <a:pathLst>
                <a:path w="2086610" h="1726564">
                  <a:moveTo>
                    <a:pt x="0" y="0"/>
                  </a:moveTo>
                  <a:lnTo>
                    <a:pt x="460293" y="1726102"/>
                  </a:lnTo>
                  <a:lnTo>
                    <a:pt x="928300" y="1726102"/>
                  </a:lnTo>
                  <a:lnTo>
                    <a:pt x="2086041" y="0"/>
                  </a:lnTo>
                  <a:lnTo>
                    <a:pt x="0" y="0"/>
                  </a:lnTo>
                </a:path>
              </a:pathLst>
            </a:custGeom>
            <a:ln w="3175">
              <a:solidFill>
                <a:srgbClr val="3F1F6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132027" y="1047704"/>
              <a:ext cx="1741170" cy="1726564"/>
            </a:xfrm>
            <a:custGeom>
              <a:avLst/>
              <a:gdLst/>
              <a:ahLst/>
              <a:cxnLst/>
              <a:rect l="l" t="t" r="r" b="b"/>
              <a:pathLst>
                <a:path w="1741170" h="1726564">
                  <a:moveTo>
                    <a:pt x="1740816" y="0"/>
                  </a:moveTo>
                  <a:lnTo>
                    <a:pt x="1157741" y="0"/>
                  </a:lnTo>
                  <a:lnTo>
                    <a:pt x="0" y="1726102"/>
                  </a:lnTo>
                  <a:lnTo>
                    <a:pt x="1404020" y="1726102"/>
                  </a:lnTo>
                  <a:lnTo>
                    <a:pt x="1740816" y="0"/>
                  </a:lnTo>
                  <a:close/>
                </a:path>
              </a:pathLst>
            </a:custGeom>
            <a:solidFill>
              <a:srgbClr val="3817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132027" y="1047704"/>
              <a:ext cx="1741170" cy="1726564"/>
            </a:xfrm>
            <a:custGeom>
              <a:avLst/>
              <a:gdLst/>
              <a:ahLst/>
              <a:cxnLst/>
              <a:rect l="l" t="t" r="r" b="b"/>
              <a:pathLst>
                <a:path w="1741170" h="1726564">
                  <a:moveTo>
                    <a:pt x="0" y="1726102"/>
                  </a:moveTo>
                  <a:lnTo>
                    <a:pt x="1157741" y="0"/>
                  </a:lnTo>
                  <a:lnTo>
                    <a:pt x="1740816" y="0"/>
                  </a:lnTo>
                  <a:lnTo>
                    <a:pt x="1404020" y="1726102"/>
                  </a:lnTo>
                  <a:lnTo>
                    <a:pt x="0" y="1726102"/>
                  </a:lnTo>
                </a:path>
              </a:pathLst>
            </a:custGeom>
            <a:ln w="3175">
              <a:solidFill>
                <a:srgbClr val="3817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36048" y="1047704"/>
              <a:ext cx="864235" cy="1726564"/>
            </a:xfrm>
            <a:custGeom>
              <a:avLst/>
              <a:gdLst/>
              <a:ahLst/>
              <a:cxnLst/>
              <a:rect l="l" t="t" r="r" b="b"/>
              <a:pathLst>
                <a:path w="864235" h="1726564">
                  <a:moveTo>
                    <a:pt x="810010" y="0"/>
                  </a:moveTo>
                  <a:lnTo>
                    <a:pt x="336795" y="0"/>
                  </a:lnTo>
                  <a:lnTo>
                    <a:pt x="0" y="1726102"/>
                  </a:lnTo>
                  <a:lnTo>
                    <a:pt x="143999" y="1726102"/>
                  </a:lnTo>
                  <a:lnTo>
                    <a:pt x="864010" y="1402111"/>
                  </a:lnTo>
                  <a:lnTo>
                    <a:pt x="864010" y="54000"/>
                  </a:lnTo>
                  <a:lnTo>
                    <a:pt x="859767" y="32980"/>
                  </a:lnTo>
                  <a:lnTo>
                    <a:pt x="848194" y="15816"/>
                  </a:lnTo>
                  <a:lnTo>
                    <a:pt x="831030" y="4243"/>
                  </a:lnTo>
                  <a:lnTo>
                    <a:pt x="810010" y="0"/>
                  </a:lnTo>
                  <a:close/>
                </a:path>
              </a:pathLst>
            </a:custGeom>
            <a:solidFill>
              <a:srgbClr val="47247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36048" y="1047704"/>
              <a:ext cx="864235" cy="1726564"/>
            </a:xfrm>
            <a:custGeom>
              <a:avLst/>
              <a:gdLst/>
              <a:ahLst/>
              <a:cxnLst/>
              <a:rect l="l" t="t" r="r" b="b"/>
              <a:pathLst>
                <a:path w="864235" h="1726564">
                  <a:moveTo>
                    <a:pt x="0" y="1726102"/>
                  </a:moveTo>
                  <a:lnTo>
                    <a:pt x="336795" y="0"/>
                  </a:lnTo>
                  <a:lnTo>
                    <a:pt x="810010" y="0"/>
                  </a:lnTo>
                  <a:lnTo>
                    <a:pt x="831030" y="4243"/>
                  </a:lnTo>
                  <a:lnTo>
                    <a:pt x="848194" y="15816"/>
                  </a:lnTo>
                  <a:lnTo>
                    <a:pt x="859767" y="32980"/>
                  </a:lnTo>
                  <a:lnTo>
                    <a:pt x="864010" y="54000"/>
                  </a:lnTo>
                  <a:lnTo>
                    <a:pt x="864010" y="1402111"/>
                  </a:lnTo>
                  <a:lnTo>
                    <a:pt x="143999" y="1726102"/>
                  </a:lnTo>
                  <a:lnTo>
                    <a:pt x="0" y="1726102"/>
                  </a:lnTo>
                </a:path>
              </a:pathLst>
            </a:custGeom>
            <a:ln w="3175">
              <a:solidFill>
                <a:srgbClr val="47247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680047" y="2449815"/>
              <a:ext cx="720090" cy="324485"/>
            </a:xfrm>
            <a:custGeom>
              <a:avLst/>
              <a:gdLst/>
              <a:ahLst/>
              <a:cxnLst/>
              <a:rect l="l" t="t" r="r" b="b"/>
              <a:pathLst>
                <a:path w="720089" h="324485">
                  <a:moveTo>
                    <a:pt x="720011" y="0"/>
                  </a:moveTo>
                  <a:lnTo>
                    <a:pt x="0" y="323991"/>
                  </a:lnTo>
                  <a:lnTo>
                    <a:pt x="666011" y="323991"/>
                  </a:lnTo>
                  <a:lnTo>
                    <a:pt x="687030" y="319747"/>
                  </a:lnTo>
                  <a:lnTo>
                    <a:pt x="704195" y="308175"/>
                  </a:lnTo>
                  <a:lnTo>
                    <a:pt x="715767" y="291010"/>
                  </a:lnTo>
                  <a:lnTo>
                    <a:pt x="720011" y="269991"/>
                  </a:lnTo>
                  <a:lnTo>
                    <a:pt x="720011" y="0"/>
                  </a:lnTo>
                  <a:close/>
                </a:path>
              </a:pathLst>
            </a:custGeom>
            <a:solidFill>
              <a:srgbClr val="4D2A8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680047" y="2449815"/>
              <a:ext cx="720090" cy="324485"/>
            </a:xfrm>
            <a:custGeom>
              <a:avLst/>
              <a:gdLst/>
              <a:ahLst/>
              <a:cxnLst/>
              <a:rect l="l" t="t" r="r" b="b"/>
              <a:pathLst>
                <a:path w="720089" h="324485">
                  <a:moveTo>
                    <a:pt x="0" y="323991"/>
                  </a:moveTo>
                  <a:lnTo>
                    <a:pt x="720011" y="0"/>
                  </a:lnTo>
                  <a:lnTo>
                    <a:pt x="720011" y="269991"/>
                  </a:lnTo>
                  <a:lnTo>
                    <a:pt x="715767" y="291010"/>
                  </a:lnTo>
                  <a:lnTo>
                    <a:pt x="704195" y="308175"/>
                  </a:lnTo>
                  <a:lnTo>
                    <a:pt x="687030" y="319747"/>
                  </a:lnTo>
                  <a:lnTo>
                    <a:pt x="666011" y="323991"/>
                  </a:lnTo>
                  <a:lnTo>
                    <a:pt x="0" y="323991"/>
                  </a:lnTo>
                </a:path>
              </a:pathLst>
            </a:custGeom>
            <a:ln w="3175">
              <a:solidFill>
                <a:srgbClr val="4D2A8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77994" y="1287186"/>
              <a:ext cx="5004435" cy="1468755"/>
            </a:xfrm>
            <a:custGeom>
              <a:avLst/>
              <a:gdLst/>
              <a:ahLst/>
              <a:cxnLst/>
              <a:rect l="l" t="t" r="r" b="b"/>
              <a:pathLst>
                <a:path w="5004435" h="1468755">
                  <a:moveTo>
                    <a:pt x="5004065" y="0"/>
                  </a:moveTo>
                  <a:lnTo>
                    <a:pt x="0" y="0"/>
                  </a:lnTo>
                  <a:lnTo>
                    <a:pt x="0" y="1432620"/>
                  </a:lnTo>
                  <a:lnTo>
                    <a:pt x="2829" y="1446633"/>
                  </a:lnTo>
                  <a:lnTo>
                    <a:pt x="10544" y="1458076"/>
                  </a:lnTo>
                  <a:lnTo>
                    <a:pt x="21987" y="1465791"/>
                  </a:lnTo>
                  <a:lnTo>
                    <a:pt x="36000" y="1468621"/>
                  </a:lnTo>
                  <a:lnTo>
                    <a:pt x="4968064" y="1468621"/>
                  </a:lnTo>
                  <a:lnTo>
                    <a:pt x="4982077" y="1465791"/>
                  </a:lnTo>
                  <a:lnTo>
                    <a:pt x="4993521" y="1458076"/>
                  </a:lnTo>
                  <a:lnTo>
                    <a:pt x="5001236" y="1446633"/>
                  </a:lnTo>
                  <a:lnTo>
                    <a:pt x="5004065" y="1432620"/>
                  </a:lnTo>
                  <a:lnTo>
                    <a:pt x="5004065" y="0"/>
                  </a:lnTo>
                  <a:close/>
                </a:path>
              </a:pathLst>
            </a:custGeom>
            <a:solidFill>
              <a:srgbClr val="E3DF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545299" y="1050491"/>
            <a:ext cx="330009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10" dirty="0">
                <a:solidFill>
                  <a:srgbClr val="FFFFFF"/>
                </a:solidFill>
                <a:latin typeface="Trebuchet MS"/>
                <a:cs typeface="Trebuchet MS"/>
              </a:rPr>
              <a:t>Python</a:t>
            </a:r>
            <a:r>
              <a:rPr sz="11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Trebuchet MS"/>
                <a:cs typeface="Trebuchet MS"/>
              </a:rPr>
              <a:t>Code:</a:t>
            </a:r>
            <a:r>
              <a:rPr sz="11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100" spc="10" dirty="0">
                <a:solidFill>
                  <a:srgbClr val="FFFFFF"/>
                </a:solidFill>
                <a:latin typeface="Trebuchet MS"/>
                <a:cs typeface="Trebuchet MS"/>
              </a:rPr>
              <a:t>Label</a:t>
            </a:r>
            <a:r>
              <a:rPr sz="110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100" spc="20" dirty="0">
                <a:solidFill>
                  <a:srgbClr val="FFFFFF"/>
                </a:solidFill>
                <a:latin typeface="Trebuchet MS"/>
                <a:cs typeface="Trebuchet MS"/>
              </a:rPr>
              <a:t>Encoding</a:t>
            </a:r>
            <a:r>
              <a:rPr sz="11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100" spc="30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11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100" spc="10" dirty="0">
                <a:solidFill>
                  <a:srgbClr val="FFFFFF"/>
                </a:solidFill>
                <a:latin typeface="Trebuchet MS"/>
                <a:cs typeface="Trebuchet MS"/>
              </a:rPr>
              <a:t>One-Hot</a:t>
            </a:r>
            <a:r>
              <a:rPr sz="11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100" spc="20" dirty="0">
                <a:solidFill>
                  <a:srgbClr val="FFFFFF"/>
                </a:solidFill>
                <a:latin typeface="Trebuchet MS"/>
                <a:cs typeface="Trebuchet MS"/>
              </a:rPr>
              <a:t>Encoding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439651" y="3472435"/>
            <a:ext cx="295275" cy="11874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r>
              <a:rPr sz="600" spc="5" dirty="0">
                <a:solidFill>
                  <a:srgbClr val="CCCCCC"/>
                </a:solidFill>
                <a:latin typeface="Trebuchet MS"/>
                <a:cs typeface="Trebuchet MS"/>
              </a:rPr>
              <a:t>10/58</a:t>
            </a:r>
            <a:endParaRPr sz="600">
              <a:latin typeface="Trebuchet MS"/>
              <a:cs typeface="Trebuchet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45299" y="1407815"/>
            <a:ext cx="3715385" cy="11366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5" dirty="0">
                <a:latin typeface="Courier New"/>
                <a:cs typeface="Courier New"/>
              </a:rPr>
              <a:t>#</a:t>
            </a:r>
            <a:r>
              <a:rPr sz="900" spc="-30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One-Hot</a:t>
            </a:r>
            <a:r>
              <a:rPr sz="900" spc="-25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Encoding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spc="-5" dirty="0">
                <a:latin typeface="Courier New"/>
                <a:cs typeface="Courier New"/>
              </a:rPr>
              <a:t>df_onehot</a:t>
            </a:r>
            <a:r>
              <a:rPr sz="900" spc="5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=</a:t>
            </a:r>
            <a:r>
              <a:rPr sz="900" spc="5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pd.get_dummies(df['Color'],</a:t>
            </a:r>
            <a:r>
              <a:rPr sz="900" spc="10" dirty="0">
                <a:latin typeface="Courier New"/>
                <a:cs typeface="Courier New"/>
              </a:rPr>
              <a:t> </a:t>
            </a:r>
            <a:r>
              <a:rPr sz="900" spc="-40" dirty="0">
                <a:latin typeface="Courier New"/>
                <a:cs typeface="Courier New"/>
              </a:rPr>
              <a:t>prefix='Color')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950">
              <a:latin typeface="Courier New"/>
              <a:cs typeface="Courier New"/>
            </a:endParaRPr>
          </a:p>
          <a:p>
            <a:pPr marL="12700" marR="1781175">
              <a:lnSpc>
                <a:spcPct val="101499"/>
              </a:lnSpc>
            </a:pPr>
            <a:r>
              <a:rPr sz="900" spc="-5" dirty="0">
                <a:latin typeface="Courier New"/>
                <a:cs typeface="Courier New"/>
              </a:rPr>
              <a:t># Display Results </a:t>
            </a:r>
            <a:r>
              <a:rPr sz="900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print("Label</a:t>
            </a:r>
            <a:r>
              <a:rPr sz="900" spc="-20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Encoded</a:t>
            </a:r>
            <a:r>
              <a:rPr sz="900" spc="-15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Data:")</a:t>
            </a:r>
            <a:endParaRPr sz="900">
              <a:latin typeface="Courier New"/>
              <a:cs typeface="Courier New"/>
            </a:endParaRPr>
          </a:p>
          <a:p>
            <a:pPr marL="12700" marR="1303020">
              <a:lnSpc>
                <a:spcPct val="101499"/>
              </a:lnSpc>
            </a:pPr>
            <a:r>
              <a:rPr sz="900" spc="-5" dirty="0">
                <a:latin typeface="Courier New"/>
                <a:cs typeface="Courier New"/>
              </a:rPr>
              <a:t>print(df[['Color', 'Color_Label']]) </a:t>
            </a:r>
            <a:r>
              <a:rPr sz="900" spc="-530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print("\nOne-Hot Encoded Data:") </a:t>
            </a:r>
            <a:r>
              <a:rPr sz="900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print(df.join(df_onehot))</a:t>
            </a:r>
            <a:endParaRPr sz="900">
              <a:latin typeface="Courier New"/>
              <a:cs typeface="Courier New"/>
            </a:endParaRPr>
          </a:p>
        </p:txBody>
      </p:sp>
    </p:spTree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5439651" y="3472435"/>
            <a:ext cx="295275" cy="11874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r>
              <a:rPr sz="600" spc="5" dirty="0">
                <a:solidFill>
                  <a:srgbClr val="CCCCCC"/>
                </a:solidFill>
                <a:latin typeface="Trebuchet MS"/>
                <a:cs typeface="Trebuchet MS"/>
              </a:rPr>
              <a:t>11/58</a:t>
            </a:r>
            <a:endParaRPr sz="600">
              <a:latin typeface="Trebuchet MS"/>
              <a:cs typeface="Trebuchet MS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8581" y="73720"/>
            <a:ext cx="139509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25" dirty="0"/>
              <a:t>Fe</a:t>
            </a:r>
            <a:r>
              <a:rPr spc="10" dirty="0"/>
              <a:t>atu</a:t>
            </a:r>
            <a:r>
              <a:rPr spc="-25" dirty="0"/>
              <a:t>r</a:t>
            </a:r>
            <a:r>
              <a:rPr spc="-15" dirty="0"/>
              <a:t>e</a:t>
            </a:r>
            <a:r>
              <a:rPr spc="-120" dirty="0"/>
              <a:t> </a:t>
            </a:r>
            <a:r>
              <a:rPr spc="-20" dirty="0"/>
              <a:t>S</a:t>
            </a:r>
            <a:r>
              <a:rPr spc="80" dirty="0"/>
              <a:t>c</a:t>
            </a:r>
            <a:r>
              <a:rPr spc="-5" dirty="0"/>
              <a:t>ali</a:t>
            </a:r>
            <a:r>
              <a:rPr spc="-30" dirty="0"/>
              <a:t>n</a:t>
            </a:r>
            <a:r>
              <a:rPr spc="10" dirty="0"/>
              <a:t>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294" y="805191"/>
            <a:ext cx="4907280" cy="2034539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sz="1100" dirty="0">
                <a:latin typeface="Trebuchet MS"/>
                <a:cs typeface="Trebuchet MS"/>
              </a:rPr>
              <a:t>Feature </a:t>
            </a:r>
            <a:r>
              <a:rPr sz="1100" spc="25" dirty="0">
                <a:latin typeface="Trebuchet MS"/>
                <a:cs typeface="Trebuchet MS"/>
              </a:rPr>
              <a:t>scaling </a:t>
            </a:r>
            <a:r>
              <a:rPr sz="1100" spc="40" dirty="0">
                <a:latin typeface="Trebuchet MS"/>
                <a:cs typeface="Trebuchet MS"/>
              </a:rPr>
              <a:t>is </a:t>
            </a:r>
            <a:r>
              <a:rPr sz="1100" spc="30" dirty="0">
                <a:latin typeface="Trebuchet MS"/>
                <a:cs typeface="Trebuchet MS"/>
              </a:rPr>
              <a:t>a </a:t>
            </a:r>
            <a:r>
              <a:rPr sz="1100" dirty="0">
                <a:latin typeface="Trebuchet MS"/>
                <a:cs typeface="Trebuchet MS"/>
              </a:rPr>
              <a:t>technique </a:t>
            </a:r>
            <a:r>
              <a:rPr sz="1100" spc="40" dirty="0">
                <a:latin typeface="Trebuchet MS"/>
                <a:cs typeface="Trebuchet MS"/>
              </a:rPr>
              <a:t>used </a:t>
            </a:r>
            <a:r>
              <a:rPr sz="1100" spc="-20" dirty="0">
                <a:latin typeface="Trebuchet MS"/>
                <a:cs typeface="Trebuchet MS"/>
              </a:rPr>
              <a:t>to </a:t>
            </a:r>
            <a:r>
              <a:rPr sz="1100" spc="5" dirty="0">
                <a:latin typeface="Trebuchet MS"/>
                <a:cs typeface="Trebuchet MS"/>
              </a:rPr>
              <a:t>normalize </a:t>
            </a:r>
            <a:r>
              <a:rPr sz="1100" spc="-5" dirty="0">
                <a:latin typeface="Trebuchet MS"/>
                <a:cs typeface="Trebuchet MS"/>
              </a:rPr>
              <a:t>the </a:t>
            </a:r>
            <a:r>
              <a:rPr sz="1100" spc="5" dirty="0">
                <a:latin typeface="Trebuchet MS"/>
                <a:cs typeface="Trebuchet MS"/>
              </a:rPr>
              <a:t>range </a:t>
            </a:r>
            <a:r>
              <a:rPr sz="1100" spc="-15" dirty="0">
                <a:latin typeface="Trebuchet MS"/>
                <a:cs typeface="Trebuchet MS"/>
              </a:rPr>
              <a:t>of </a:t>
            </a:r>
            <a:r>
              <a:rPr sz="1100" spc="5" dirty="0">
                <a:latin typeface="Trebuchet MS"/>
                <a:cs typeface="Trebuchet MS"/>
              </a:rPr>
              <a:t>independent </a:t>
            </a:r>
            <a:r>
              <a:rPr sz="1100" spc="10" dirty="0">
                <a:latin typeface="Trebuchet MS"/>
                <a:cs typeface="Trebuchet MS"/>
              </a:rPr>
              <a:t> variables </a:t>
            </a:r>
            <a:r>
              <a:rPr sz="1100" spc="-5" dirty="0">
                <a:latin typeface="Trebuchet MS"/>
                <a:cs typeface="Trebuchet MS"/>
              </a:rPr>
              <a:t>or </a:t>
            </a:r>
            <a:r>
              <a:rPr sz="1100" spc="5" dirty="0">
                <a:latin typeface="Trebuchet MS"/>
                <a:cs typeface="Trebuchet MS"/>
              </a:rPr>
              <a:t>features </a:t>
            </a:r>
            <a:r>
              <a:rPr sz="1100" spc="-15" dirty="0">
                <a:latin typeface="Trebuchet MS"/>
                <a:cs typeface="Trebuchet MS"/>
              </a:rPr>
              <a:t>of </a:t>
            </a:r>
            <a:r>
              <a:rPr sz="1100" spc="-10" dirty="0">
                <a:latin typeface="Trebuchet MS"/>
                <a:cs typeface="Trebuchet MS"/>
              </a:rPr>
              <a:t>data. </a:t>
            </a:r>
            <a:r>
              <a:rPr sz="1100" spc="10" dirty="0">
                <a:latin typeface="Trebuchet MS"/>
                <a:cs typeface="Trebuchet MS"/>
              </a:rPr>
              <a:t>In </a:t>
            </a:r>
            <a:r>
              <a:rPr sz="1100" spc="20" dirty="0">
                <a:latin typeface="Trebuchet MS"/>
                <a:cs typeface="Trebuchet MS"/>
              </a:rPr>
              <a:t>many </a:t>
            </a:r>
            <a:r>
              <a:rPr sz="1100" spc="15" dirty="0">
                <a:latin typeface="Trebuchet MS"/>
                <a:cs typeface="Trebuchet MS"/>
              </a:rPr>
              <a:t>machine </a:t>
            </a:r>
            <a:r>
              <a:rPr sz="1100" spc="5" dirty="0">
                <a:latin typeface="Trebuchet MS"/>
                <a:cs typeface="Trebuchet MS"/>
              </a:rPr>
              <a:t>learning </a:t>
            </a:r>
            <a:r>
              <a:rPr sz="1100" dirty="0">
                <a:latin typeface="Trebuchet MS"/>
                <a:cs typeface="Trebuchet MS"/>
              </a:rPr>
              <a:t>algorithms, </a:t>
            </a:r>
            <a:r>
              <a:rPr sz="1100" spc="-5" dirty="0">
                <a:latin typeface="Trebuchet MS"/>
                <a:cs typeface="Trebuchet MS"/>
              </a:rPr>
              <a:t>the </a:t>
            </a:r>
            <a:r>
              <a:rPr sz="1100" dirty="0">
                <a:latin typeface="Trebuchet MS"/>
                <a:cs typeface="Trebuchet MS"/>
              </a:rPr>
              <a:t> </a:t>
            </a:r>
            <a:r>
              <a:rPr sz="1100" spc="5" dirty="0">
                <a:latin typeface="Trebuchet MS"/>
                <a:cs typeface="Trebuchet MS"/>
              </a:rPr>
              <a:t>performance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spc="-15" dirty="0">
                <a:latin typeface="Trebuchet MS"/>
                <a:cs typeface="Trebuchet MS"/>
              </a:rPr>
              <a:t>of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spc="-5" dirty="0">
                <a:latin typeface="Trebuchet MS"/>
                <a:cs typeface="Trebuchet MS"/>
              </a:rPr>
              <a:t>the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5" dirty="0">
                <a:latin typeface="Trebuchet MS"/>
                <a:cs typeface="Trebuchet MS"/>
              </a:rPr>
              <a:t>model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spc="25" dirty="0">
                <a:latin typeface="Trebuchet MS"/>
                <a:cs typeface="Trebuchet MS"/>
              </a:rPr>
              <a:t>depends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spc="20" dirty="0">
                <a:latin typeface="Trebuchet MS"/>
                <a:cs typeface="Trebuchet MS"/>
              </a:rPr>
              <a:t>on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-5" dirty="0">
                <a:latin typeface="Trebuchet MS"/>
                <a:cs typeface="Trebuchet MS"/>
              </a:rPr>
              <a:t>the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spc="20" dirty="0">
                <a:latin typeface="Trebuchet MS"/>
                <a:cs typeface="Trebuchet MS"/>
              </a:rPr>
              <a:t>scale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spc="-15" dirty="0">
                <a:latin typeface="Trebuchet MS"/>
                <a:cs typeface="Trebuchet MS"/>
              </a:rPr>
              <a:t>of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5" dirty="0">
                <a:latin typeface="Trebuchet MS"/>
                <a:cs typeface="Trebuchet MS"/>
              </a:rPr>
              <a:t>input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spc="-10" dirty="0">
                <a:latin typeface="Trebuchet MS"/>
                <a:cs typeface="Trebuchet MS"/>
              </a:rPr>
              <a:t>data.</a:t>
            </a:r>
            <a:r>
              <a:rPr sz="1100" spc="-20" dirty="0">
                <a:latin typeface="Trebuchet MS"/>
                <a:cs typeface="Trebuchet MS"/>
              </a:rPr>
              <a:t> </a:t>
            </a:r>
            <a:r>
              <a:rPr sz="1100" spc="30" dirty="0">
                <a:latin typeface="Trebuchet MS"/>
                <a:cs typeface="Trebuchet MS"/>
              </a:rPr>
              <a:t>Scaling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25" dirty="0">
                <a:latin typeface="Trebuchet MS"/>
                <a:cs typeface="Trebuchet MS"/>
              </a:rPr>
              <a:t>helps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spc="-20" dirty="0">
                <a:latin typeface="Trebuchet MS"/>
                <a:cs typeface="Trebuchet MS"/>
              </a:rPr>
              <a:t>to </a:t>
            </a:r>
            <a:r>
              <a:rPr sz="1100" spc="-315" dirty="0">
                <a:latin typeface="Trebuchet MS"/>
                <a:cs typeface="Trebuchet MS"/>
              </a:rPr>
              <a:t> </a:t>
            </a:r>
            <a:r>
              <a:rPr sz="1100" spc="5" dirty="0">
                <a:latin typeface="Trebuchet MS"/>
                <a:cs typeface="Trebuchet MS"/>
              </a:rPr>
              <a:t>imp</a:t>
            </a:r>
            <a:r>
              <a:rPr sz="1100" spc="-20" dirty="0">
                <a:latin typeface="Trebuchet MS"/>
                <a:cs typeface="Trebuchet MS"/>
              </a:rPr>
              <a:t>r</a:t>
            </a:r>
            <a:r>
              <a:rPr sz="1100" spc="-5" dirty="0">
                <a:latin typeface="Trebuchet MS"/>
                <a:cs typeface="Trebuchet MS"/>
              </a:rPr>
              <a:t>o</a:t>
            </a:r>
            <a:r>
              <a:rPr sz="1100" spc="-40" dirty="0">
                <a:latin typeface="Trebuchet MS"/>
                <a:cs typeface="Trebuchet MS"/>
              </a:rPr>
              <a:t>v</a:t>
            </a:r>
            <a:r>
              <a:rPr sz="1100" spc="-15" dirty="0">
                <a:latin typeface="Trebuchet MS"/>
                <a:cs typeface="Trebuchet MS"/>
              </a:rPr>
              <a:t>e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spc="-5" dirty="0">
                <a:latin typeface="Trebuchet MS"/>
                <a:cs typeface="Trebuchet MS"/>
              </a:rPr>
              <a:t>the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spc="-10" dirty="0">
                <a:latin typeface="Trebuchet MS"/>
                <a:cs typeface="Trebuchet MS"/>
              </a:rPr>
              <a:t>per</a:t>
            </a:r>
            <a:r>
              <a:rPr sz="1100" spc="-25" dirty="0">
                <a:latin typeface="Trebuchet MS"/>
                <a:cs typeface="Trebuchet MS"/>
              </a:rPr>
              <a:t>f</a:t>
            </a:r>
            <a:r>
              <a:rPr sz="1100" spc="-5" dirty="0">
                <a:latin typeface="Trebuchet MS"/>
                <a:cs typeface="Trebuchet MS"/>
              </a:rPr>
              <a:t>or</a:t>
            </a:r>
            <a:r>
              <a:rPr sz="1100" spc="20" dirty="0">
                <a:latin typeface="Trebuchet MS"/>
                <a:cs typeface="Trebuchet MS"/>
              </a:rPr>
              <a:t>mance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spc="30" dirty="0">
                <a:latin typeface="Trebuchet MS"/>
                <a:cs typeface="Trebuchet MS"/>
              </a:rPr>
              <a:t>and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spc="15" dirty="0">
                <a:latin typeface="Trebuchet MS"/>
                <a:cs typeface="Trebuchet MS"/>
              </a:rPr>
              <a:t>co</a:t>
            </a:r>
            <a:r>
              <a:rPr sz="1100" spc="5" dirty="0">
                <a:latin typeface="Trebuchet MS"/>
                <a:cs typeface="Trebuchet MS"/>
              </a:rPr>
              <a:t>n</a:t>
            </a:r>
            <a:r>
              <a:rPr sz="1100" spc="-40" dirty="0">
                <a:latin typeface="Trebuchet MS"/>
                <a:cs typeface="Trebuchet MS"/>
              </a:rPr>
              <a:t>v</a:t>
            </a:r>
            <a:r>
              <a:rPr sz="1100" spc="-15" dirty="0">
                <a:latin typeface="Trebuchet MS"/>
                <a:cs typeface="Trebuchet MS"/>
              </a:rPr>
              <a:t>e</a:t>
            </a:r>
            <a:r>
              <a:rPr sz="1100" spc="-25" dirty="0">
                <a:latin typeface="Trebuchet MS"/>
                <a:cs typeface="Trebuchet MS"/>
              </a:rPr>
              <a:t>r</a:t>
            </a:r>
            <a:r>
              <a:rPr sz="1100" spc="10" dirty="0">
                <a:latin typeface="Trebuchet MS"/>
                <a:cs typeface="Trebuchet MS"/>
              </a:rPr>
              <a:t>g</a:t>
            </a:r>
            <a:r>
              <a:rPr sz="1100" spc="5" dirty="0">
                <a:latin typeface="Trebuchet MS"/>
                <a:cs typeface="Trebuchet MS"/>
              </a:rPr>
              <a:t>ence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spc="25" dirty="0">
                <a:latin typeface="Trebuchet MS"/>
                <a:cs typeface="Trebuchet MS"/>
              </a:rPr>
              <a:t>speed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dirty="0">
                <a:latin typeface="Trebuchet MS"/>
                <a:cs typeface="Trebuchet MS"/>
              </a:rPr>
              <a:t>o</a:t>
            </a:r>
            <a:r>
              <a:rPr sz="1100" spc="-25" dirty="0">
                <a:latin typeface="Trebuchet MS"/>
                <a:cs typeface="Trebuchet MS"/>
              </a:rPr>
              <a:t>f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spc="10" dirty="0">
                <a:latin typeface="Trebuchet MS"/>
                <a:cs typeface="Trebuchet MS"/>
              </a:rPr>
              <a:t>al</a:t>
            </a:r>
            <a:r>
              <a:rPr sz="1100" spc="5" dirty="0">
                <a:latin typeface="Trebuchet MS"/>
                <a:cs typeface="Trebuchet MS"/>
              </a:rPr>
              <a:t>g</a:t>
            </a:r>
            <a:r>
              <a:rPr sz="1100" spc="15" dirty="0">
                <a:latin typeface="Trebuchet MS"/>
                <a:cs typeface="Trebuchet MS"/>
              </a:rPr>
              <a:t>orithm</a:t>
            </a:r>
            <a:r>
              <a:rPr sz="1100" spc="-5" dirty="0">
                <a:latin typeface="Trebuchet MS"/>
                <a:cs typeface="Trebuchet MS"/>
              </a:rPr>
              <a:t>s</a:t>
            </a:r>
            <a:r>
              <a:rPr sz="1100" spc="-120" dirty="0">
                <a:latin typeface="Trebuchet MS"/>
                <a:cs typeface="Trebuchet MS"/>
              </a:rPr>
              <a:t>.</a:t>
            </a:r>
            <a:endParaRPr sz="11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2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100" spc="25" dirty="0">
                <a:latin typeface="Trebuchet MS"/>
                <a:cs typeface="Trebuchet MS"/>
              </a:rPr>
              <a:t>W</a:t>
            </a:r>
            <a:r>
              <a:rPr sz="1100" spc="5" dirty="0">
                <a:latin typeface="Trebuchet MS"/>
                <a:cs typeface="Trebuchet MS"/>
              </a:rPr>
              <a:t>h</a:t>
            </a:r>
            <a:r>
              <a:rPr sz="1100" dirty="0">
                <a:latin typeface="Trebuchet MS"/>
                <a:cs typeface="Trebuchet MS"/>
              </a:rPr>
              <a:t>y</a:t>
            </a:r>
            <a:r>
              <a:rPr sz="1100" spc="-85" dirty="0">
                <a:latin typeface="Trebuchet MS"/>
                <a:cs typeface="Trebuchet MS"/>
              </a:rPr>
              <a:t> </a:t>
            </a:r>
            <a:r>
              <a:rPr sz="1100" spc="40" dirty="0">
                <a:latin typeface="Trebuchet MS"/>
                <a:cs typeface="Trebuchet MS"/>
              </a:rPr>
              <a:t>F</a:t>
            </a:r>
            <a:r>
              <a:rPr sz="1100" spc="15" dirty="0">
                <a:latin typeface="Trebuchet MS"/>
                <a:cs typeface="Trebuchet MS"/>
              </a:rPr>
              <a:t>e</a:t>
            </a:r>
            <a:r>
              <a:rPr sz="1100" spc="5" dirty="0">
                <a:latin typeface="Trebuchet MS"/>
                <a:cs typeface="Trebuchet MS"/>
              </a:rPr>
              <a:t>a</a:t>
            </a:r>
            <a:r>
              <a:rPr sz="1100" dirty="0">
                <a:latin typeface="Trebuchet MS"/>
                <a:cs typeface="Trebuchet MS"/>
              </a:rPr>
              <a:t>tu</a:t>
            </a:r>
            <a:r>
              <a:rPr sz="1100" spc="-15" dirty="0">
                <a:latin typeface="Trebuchet MS"/>
                <a:cs typeface="Trebuchet MS"/>
              </a:rPr>
              <a:t>r</a:t>
            </a:r>
            <a:r>
              <a:rPr sz="1100" dirty="0">
                <a:latin typeface="Trebuchet MS"/>
                <a:cs typeface="Trebuchet MS"/>
              </a:rPr>
              <a:t>e</a:t>
            </a:r>
            <a:r>
              <a:rPr sz="1100" spc="-85" dirty="0">
                <a:latin typeface="Trebuchet MS"/>
                <a:cs typeface="Trebuchet MS"/>
              </a:rPr>
              <a:t> </a:t>
            </a:r>
            <a:r>
              <a:rPr sz="1100" spc="40" dirty="0">
                <a:latin typeface="Trebuchet MS"/>
                <a:cs typeface="Trebuchet MS"/>
              </a:rPr>
              <a:t>Scaling</a:t>
            </a:r>
            <a:r>
              <a:rPr sz="1100" spc="-85" dirty="0">
                <a:latin typeface="Trebuchet MS"/>
                <a:cs typeface="Trebuchet MS"/>
              </a:rPr>
              <a:t> </a:t>
            </a:r>
            <a:r>
              <a:rPr sz="1100" spc="50" dirty="0">
                <a:latin typeface="Trebuchet MS"/>
                <a:cs typeface="Trebuchet MS"/>
              </a:rPr>
              <a:t>is</a:t>
            </a:r>
            <a:r>
              <a:rPr sz="1100" spc="-85" dirty="0">
                <a:latin typeface="Trebuchet MS"/>
                <a:cs typeface="Trebuchet MS"/>
              </a:rPr>
              <a:t> </a:t>
            </a:r>
            <a:r>
              <a:rPr sz="1100" spc="20" dirty="0">
                <a:latin typeface="Trebuchet MS"/>
                <a:cs typeface="Trebuchet MS"/>
              </a:rPr>
              <a:t>Impo</a:t>
            </a:r>
            <a:r>
              <a:rPr sz="1100" spc="25" dirty="0">
                <a:latin typeface="Trebuchet MS"/>
                <a:cs typeface="Trebuchet MS"/>
              </a:rPr>
              <a:t>r</a:t>
            </a:r>
            <a:r>
              <a:rPr sz="1100" spc="-10" dirty="0">
                <a:latin typeface="Trebuchet MS"/>
                <a:cs typeface="Trebuchet MS"/>
              </a:rPr>
              <a:t>tant:</a:t>
            </a:r>
            <a:endParaRPr sz="1100">
              <a:latin typeface="Trebuchet MS"/>
              <a:cs typeface="Trebuchet MS"/>
            </a:endParaRPr>
          </a:p>
          <a:p>
            <a:pPr marL="289560" marR="54610" indent="-139065">
              <a:lnSpc>
                <a:spcPct val="102699"/>
              </a:lnSpc>
              <a:spcBef>
                <a:spcPts val="300"/>
              </a:spcBef>
              <a:buClr>
                <a:srgbClr val="4E2A84"/>
              </a:buClr>
              <a:buFont typeface="Verdana"/>
              <a:buChar char="•"/>
              <a:tabLst>
                <a:tab pos="290195" algn="l"/>
              </a:tabLst>
            </a:pPr>
            <a:r>
              <a:rPr sz="1100" spc="50" dirty="0">
                <a:latin typeface="Trebuchet MS"/>
                <a:cs typeface="Trebuchet MS"/>
              </a:rPr>
              <a:t>Many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spc="15" dirty="0">
                <a:latin typeface="Trebuchet MS"/>
                <a:cs typeface="Trebuchet MS"/>
              </a:rPr>
              <a:t>machine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spc="5" dirty="0">
                <a:latin typeface="Trebuchet MS"/>
                <a:cs typeface="Trebuchet MS"/>
              </a:rPr>
              <a:t>learning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15" dirty="0">
                <a:latin typeface="Trebuchet MS"/>
                <a:cs typeface="Trebuchet MS"/>
              </a:rPr>
              <a:t>algorithms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dirty="0">
                <a:latin typeface="Trebuchet MS"/>
                <a:cs typeface="Trebuchet MS"/>
              </a:rPr>
              <a:t>are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10" dirty="0">
                <a:latin typeface="Trebuchet MS"/>
                <a:cs typeface="Trebuchet MS"/>
              </a:rPr>
              <a:t>sensitive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spc="-20" dirty="0">
                <a:latin typeface="Trebuchet MS"/>
                <a:cs typeface="Trebuchet MS"/>
              </a:rPr>
              <a:t>to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-5" dirty="0">
                <a:latin typeface="Trebuchet MS"/>
                <a:cs typeface="Trebuchet MS"/>
              </a:rPr>
              <a:t>the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spc="5" dirty="0">
                <a:latin typeface="Trebuchet MS"/>
                <a:cs typeface="Trebuchet MS"/>
              </a:rPr>
              <a:t>range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spc="30" dirty="0">
                <a:latin typeface="Trebuchet MS"/>
                <a:cs typeface="Trebuchet MS"/>
              </a:rPr>
              <a:t>and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20" dirty="0">
                <a:latin typeface="Trebuchet MS"/>
                <a:cs typeface="Trebuchet MS"/>
              </a:rPr>
              <a:t>scale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spc="-15" dirty="0">
                <a:latin typeface="Trebuchet MS"/>
                <a:cs typeface="Trebuchet MS"/>
              </a:rPr>
              <a:t>of </a:t>
            </a:r>
            <a:r>
              <a:rPr sz="1100" spc="-315" dirty="0">
                <a:latin typeface="Trebuchet MS"/>
                <a:cs typeface="Trebuchet MS"/>
              </a:rPr>
              <a:t> </a:t>
            </a:r>
            <a:r>
              <a:rPr sz="1100" spc="10" dirty="0">
                <a:latin typeface="Trebuchet MS"/>
                <a:cs typeface="Trebuchet MS"/>
              </a:rPr>
              <a:t>data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spc="-75" dirty="0">
                <a:latin typeface="Trebuchet MS"/>
                <a:cs typeface="Trebuchet MS"/>
              </a:rPr>
              <a:t>(e.g.,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spc="25" dirty="0">
                <a:latin typeface="Trebuchet MS"/>
                <a:cs typeface="Trebuchet MS"/>
              </a:rPr>
              <a:t>K-Nearest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spc="10" dirty="0">
                <a:latin typeface="Trebuchet MS"/>
                <a:cs typeface="Trebuchet MS"/>
              </a:rPr>
              <a:t>Neighbors,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25" dirty="0">
                <a:latin typeface="Trebuchet MS"/>
                <a:cs typeface="Trebuchet MS"/>
              </a:rPr>
              <a:t>Support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spc="-20" dirty="0">
                <a:latin typeface="Trebuchet MS"/>
                <a:cs typeface="Trebuchet MS"/>
              </a:rPr>
              <a:t>Vector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spc="10" dirty="0">
                <a:latin typeface="Trebuchet MS"/>
                <a:cs typeface="Trebuchet MS"/>
              </a:rPr>
              <a:t>Machines).</a:t>
            </a:r>
            <a:endParaRPr sz="1100">
              <a:latin typeface="Trebuchet MS"/>
              <a:cs typeface="Trebuchet MS"/>
            </a:endParaRPr>
          </a:p>
          <a:p>
            <a:pPr marL="289560" indent="-139065">
              <a:lnSpc>
                <a:spcPct val="100000"/>
              </a:lnSpc>
              <a:spcBef>
                <a:spcPts val="334"/>
              </a:spcBef>
              <a:buClr>
                <a:srgbClr val="4E2A84"/>
              </a:buClr>
              <a:buFont typeface="Verdana"/>
              <a:buChar char="•"/>
              <a:tabLst>
                <a:tab pos="290195" algn="l"/>
              </a:tabLst>
            </a:pPr>
            <a:r>
              <a:rPr sz="1100" spc="30" dirty="0">
                <a:latin typeface="Trebuchet MS"/>
                <a:cs typeface="Trebuchet MS"/>
              </a:rPr>
              <a:t>Scaling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spc="35" dirty="0">
                <a:latin typeface="Trebuchet MS"/>
                <a:cs typeface="Trebuchet MS"/>
              </a:rPr>
              <a:t>ensures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-5" dirty="0">
                <a:latin typeface="Trebuchet MS"/>
                <a:cs typeface="Trebuchet MS"/>
              </a:rPr>
              <a:t>that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spc="15" dirty="0">
                <a:latin typeface="Trebuchet MS"/>
                <a:cs typeface="Trebuchet MS"/>
              </a:rPr>
              <a:t>each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-10" dirty="0">
                <a:latin typeface="Trebuchet MS"/>
                <a:cs typeface="Trebuchet MS"/>
              </a:rPr>
              <a:t>feature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spc="5" dirty="0">
                <a:latin typeface="Trebuchet MS"/>
                <a:cs typeface="Trebuchet MS"/>
              </a:rPr>
              <a:t>contributes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dirty="0">
                <a:latin typeface="Trebuchet MS"/>
                <a:cs typeface="Trebuchet MS"/>
              </a:rPr>
              <a:t>equally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-20" dirty="0">
                <a:latin typeface="Trebuchet MS"/>
                <a:cs typeface="Trebuchet MS"/>
              </a:rPr>
              <a:t>to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spc="-5" dirty="0">
                <a:latin typeface="Trebuchet MS"/>
                <a:cs typeface="Trebuchet MS"/>
              </a:rPr>
              <a:t>the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-15" dirty="0">
                <a:latin typeface="Trebuchet MS"/>
                <a:cs typeface="Trebuchet MS"/>
              </a:rPr>
              <a:t>model.</a:t>
            </a:r>
            <a:endParaRPr sz="1100">
              <a:latin typeface="Trebuchet MS"/>
              <a:cs typeface="Trebuchet MS"/>
            </a:endParaRPr>
          </a:p>
          <a:p>
            <a:pPr marL="289560" marR="408305" indent="-139065">
              <a:lnSpc>
                <a:spcPct val="102600"/>
              </a:lnSpc>
              <a:spcBef>
                <a:spcPts val="295"/>
              </a:spcBef>
              <a:buClr>
                <a:srgbClr val="4E2A84"/>
              </a:buClr>
              <a:buFont typeface="Verdana"/>
              <a:buChar char="•"/>
              <a:tabLst>
                <a:tab pos="290195" algn="l"/>
              </a:tabLst>
            </a:pPr>
            <a:r>
              <a:rPr sz="1100" spc="-25" dirty="0">
                <a:latin typeface="Trebuchet MS"/>
                <a:cs typeface="Trebuchet MS"/>
              </a:rPr>
              <a:t>It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spc="5" dirty="0">
                <a:latin typeface="Trebuchet MS"/>
                <a:cs typeface="Trebuchet MS"/>
              </a:rPr>
              <a:t>imp</a:t>
            </a:r>
            <a:r>
              <a:rPr sz="1100" spc="-20" dirty="0">
                <a:latin typeface="Trebuchet MS"/>
                <a:cs typeface="Trebuchet MS"/>
              </a:rPr>
              <a:t>r</a:t>
            </a:r>
            <a:r>
              <a:rPr sz="1100" spc="-5" dirty="0">
                <a:latin typeface="Trebuchet MS"/>
                <a:cs typeface="Trebuchet MS"/>
              </a:rPr>
              <a:t>o</a:t>
            </a:r>
            <a:r>
              <a:rPr sz="1100" spc="-40" dirty="0">
                <a:latin typeface="Trebuchet MS"/>
                <a:cs typeface="Trebuchet MS"/>
              </a:rPr>
              <a:t>v</a:t>
            </a:r>
            <a:r>
              <a:rPr sz="1100" spc="50" dirty="0">
                <a:latin typeface="Trebuchet MS"/>
                <a:cs typeface="Trebuchet MS"/>
              </a:rPr>
              <a:t>es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spc="15" dirty="0">
                <a:latin typeface="Trebuchet MS"/>
                <a:cs typeface="Trebuchet MS"/>
              </a:rPr>
              <a:t>co</a:t>
            </a:r>
            <a:r>
              <a:rPr sz="1100" spc="5" dirty="0">
                <a:latin typeface="Trebuchet MS"/>
                <a:cs typeface="Trebuchet MS"/>
              </a:rPr>
              <a:t>n</a:t>
            </a:r>
            <a:r>
              <a:rPr sz="1100" spc="-40" dirty="0">
                <a:latin typeface="Trebuchet MS"/>
                <a:cs typeface="Trebuchet MS"/>
              </a:rPr>
              <a:t>v</a:t>
            </a:r>
            <a:r>
              <a:rPr sz="1100" spc="-15" dirty="0">
                <a:latin typeface="Trebuchet MS"/>
                <a:cs typeface="Trebuchet MS"/>
              </a:rPr>
              <a:t>e</a:t>
            </a:r>
            <a:r>
              <a:rPr sz="1100" spc="-25" dirty="0">
                <a:latin typeface="Trebuchet MS"/>
                <a:cs typeface="Trebuchet MS"/>
              </a:rPr>
              <a:t>r</a:t>
            </a:r>
            <a:r>
              <a:rPr sz="1100" spc="10" dirty="0">
                <a:latin typeface="Trebuchet MS"/>
                <a:cs typeface="Trebuchet MS"/>
              </a:rPr>
              <a:t>g</a:t>
            </a:r>
            <a:r>
              <a:rPr sz="1100" spc="5" dirty="0">
                <a:latin typeface="Trebuchet MS"/>
                <a:cs typeface="Trebuchet MS"/>
              </a:rPr>
              <a:t>ence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spc="25" dirty="0">
                <a:latin typeface="Trebuchet MS"/>
                <a:cs typeface="Trebuchet MS"/>
              </a:rPr>
              <a:t>speed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spc="10" dirty="0">
                <a:latin typeface="Trebuchet MS"/>
                <a:cs typeface="Trebuchet MS"/>
              </a:rPr>
              <a:t>when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spc="-25" dirty="0">
                <a:latin typeface="Trebuchet MS"/>
                <a:cs typeface="Trebuchet MS"/>
              </a:rPr>
              <a:t>t</a:t>
            </a:r>
            <a:r>
              <a:rPr sz="1100" spc="-35" dirty="0">
                <a:latin typeface="Trebuchet MS"/>
                <a:cs typeface="Trebuchet MS"/>
              </a:rPr>
              <a:t>r</a:t>
            </a:r>
            <a:r>
              <a:rPr sz="1100" spc="10" dirty="0">
                <a:latin typeface="Trebuchet MS"/>
                <a:cs typeface="Trebuchet MS"/>
              </a:rPr>
              <a:t>aining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spc="25" dirty="0">
                <a:latin typeface="Trebuchet MS"/>
                <a:cs typeface="Trebuchet MS"/>
              </a:rPr>
              <a:t>model</a:t>
            </a:r>
            <a:r>
              <a:rPr sz="1100" spc="10" dirty="0">
                <a:latin typeface="Trebuchet MS"/>
                <a:cs typeface="Trebuchet MS"/>
              </a:rPr>
              <a:t>s</a:t>
            </a:r>
            <a:r>
              <a:rPr sz="1100" spc="-114" dirty="0">
                <a:latin typeface="Trebuchet MS"/>
                <a:cs typeface="Trebuchet MS"/>
              </a:rPr>
              <a:t>,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spc="10" dirty="0">
                <a:latin typeface="Trebuchet MS"/>
                <a:cs typeface="Trebuchet MS"/>
              </a:rPr>
              <a:t>especial</a:t>
            </a:r>
            <a:r>
              <a:rPr sz="1100" spc="-5" dirty="0">
                <a:latin typeface="Trebuchet MS"/>
                <a:cs typeface="Trebuchet MS"/>
              </a:rPr>
              <a:t>l</a:t>
            </a:r>
            <a:r>
              <a:rPr sz="1100" spc="-20" dirty="0">
                <a:latin typeface="Trebuchet MS"/>
                <a:cs typeface="Trebuchet MS"/>
              </a:rPr>
              <a:t>y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spc="-45" dirty="0">
                <a:latin typeface="Trebuchet MS"/>
                <a:cs typeface="Trebuchet MS"/>
              </a:rPr>
              <a:t>f</a:t>
            </a:r>
            <a:r>
              <a:rPr sz="1100" spc="-5" dirty="0">
                <a:latin typeface="Trebuchet MS"/>
                <a:cs typeface="Trebuchet MS"/>
              </a:rPr>
              <a:t>or  </a:t>
            </a:r>
            <a:r>
              <a:rPr sz="1100" spc="5" dirty="0">
                <a:latin typeface="Trebuchet MS"/>
                <a:cs typeface="Trebuchet MS"/>
              </a:rPr>
              <a:t>g</a:t>
            </a:r>
            <a:r>
              <a:rPr sz="1100" spc="-10" dirty="0">
                <a:latin typeface="Trebuchet MS"/>
                <a:cs typeface="Trebuchet MS"/>
              </a:rPr>
              <a:t>r</a:t>
            </a:r>
            <a:r>
              <a:rPr sz="1100" spc="20" dirty="0">
                <a:latin typeface="Trebuchet MS"/>
                <a:cs typeface="Trebuchet MS"/>
              </a:rPr>
              <a:t>adient-based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spc="10" dirty="0">
                <a:latin typeface="Trebuchet MS"/>
                <a:cs typeface="Trebuchet MS"/>
              </a:rPr>
              <a:t>al</a:t>
            </a:r>
            <a:r>
              <a:rPr sz="1100" spc="5" dirty="0">
                <a:latin typeface="Trebuchet MS"/>
                <a:cs typeface="Trebuchet MS"/>
              </a:rPr>
              <a:t>g</a:t>
            </a:r>
            <a:r>
              <a:rPr sz="1100" spc="15" dirty="0">
                <a:latin typeface="Trebuchet MS"/>
                <a:cs typeface="Trebuchet MS"/>
              </a:rPr>
              <a:t>orithm</a:t>
            </a:r>
            <a:r>
              <a:rPr sz="1100" spc="-5" dirty="0">
                <a:latin typeface="Trebuchet MS"/>
                <a:cs typeface="Trebuchet MS"/>
              </a:rPr>
              <a:t>s</a:t>
            </a:r>
            <a:r>
              <a:rPr sz="1100" spc="-120" dirty="0">
                <a:latin typeface="Trebuchet MS"/>
                <a:cs typeface="Trebuchet MS"/>
              </a:rPr>
              <a:t>.</a:t>
            </a:r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8581" y="73631"/>
            <a:ext cx="218503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25" dirty="0"/>
              <a:t>Fe</a:t>
            </a:r>
            <a:r>
              <a:rPr spc="10" dirty="0"/>
              <a:t>atu</a:t>
            </a:r>
            <a:r>
              <a:rPr spc="-25" dirty="0"/>
              <a:t>r</a:t>
            </a:r>
            <a:r>
              <a:rPr spc="-15" dirty="0"/>
              <a:t>e</a:t>
            </a:r>
            <a:r>
              <a:rPr spc="-120" dirty="0"/>
              <a:t> </a:t>
            </a:r>
            <a:r>
              <a:rPr spc="-20" dirty="0"/>
              <a:t>S</a:t>
            </a:r>
            <a:r>
              <a:rPr spc="80" dirty="0"/>
              <a:t>c</a:t>
            </a:r>
            <a:r>
              <a:rPr spc="-5" dirty="0"/>
              <a:t>ali</a:t>
            </a:r>
            <a:r>
              <a:rPr spc="-30" dirty="0"/>
              <a:t>n</a:t>
            </a:r>
            <a:r>
              <a:rPr spc="10" dirty="0"/>
              <a:t>g</a:t>
            </a:r>
            <a:r>
              <a:rPr spc="-120" dirty="0"/>
              <a:t> </a:t>
            </a:r>
            <a:r>
              <a:rPr spc="-20" dirty="0"/>
              <a:t>E</a:t>
            </a:r>
            <a:r>
              <a:rPr spc="-95" dirty="0"/>
              <a:t>x</a:t>
            </a:r>
            <a:r>
              <a:rPr spc="-10" dirty="0"/>
              <a:t>am</a:t>
            </a:r>
            <a:r>
              <a:rPr spc="-15" dirty="0"/>
              <a:t>p</a:t>
            </a:r>
            <a:r>
              <a:rPr spc="-35" dirty="0"/>
              <a:t>l</a:t>
            </a:r>
            <a:r>
              <a:rPr spc="-15" dirty="0"/>
              <a:t>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59677" y="628203"/>
            <a:ext cx="5041265" cy="2774950"/>
            <a:chOff x="359677" y="628203"/>
            <a:chExt cx="5041265" cy="2774950"/>
          </a:xfrm>
        </p:grpSpPr>
        <p:sp>
          <p:nvSpPr>
            <p:cNvPr id="4" name="object 4"/>
            <p:cNvSpPr/>
            <p:nvPr/>
          </p:nvSpPr>
          <p:spPr>
            <a:xfrm>
              <a:off x="359994" y="628519"/>
              <a:ext cx="5040630" cy="2774315"/>
            </a:xfrm>
            <a:custGeom>
              <a:avLst/>
              <a:gdLst/>
              <a:ahLst/>
              <a:cxnLst/>
              <a:rect l="l" t="t" r="r" b="b"/>
              <a:pathLst>
                <a:path w="5040630" h="2774315">
                  <a:moveTo>
                    <a:pt x="4986064" y="0"/>
                  </a:moveTo>
                  <a:lnTo>
                    <a:pt x="54000" y="0"/>
                  </a:lnTo>
                  <a:lnTo>
                    <a:pt x="32980" y="4243"/>
                  </a:lnTo>
                  <a:lnTo>
                    <a:pt x="15816" y="15816"/>
                  </a:lnTo>
                  <a:lnTo>
                    <a:pt x="4243" y="32980"/>
                  </a:lnTo>
                  <a:lnTo>
                    <a:pt x="0" y="54000"/>
                  </a:lnTo>
                  <a:lnTo>
                    <a:pt x="0" y="2720038"/>
                  </a:lnTo>
                  <a:lnTo>
                    <a:pt x="4243" y="2741057"/>
                  </a:lnTo>
                  <a:lnTo>
                    <a:pt x="15816" y="2758222"/>
                  </a:lnTo>
                  <a:lnTo>
                    <a:pt x="32980" y="2769795"/>
                  </a:lnTo>
                  <a:lnTo>
                    <a:pt x="54000" y="2774038"/>
                  </a:lnTo>
                  <a:lnTo>
                    <a:pt x="4986064" y="2774038"/>
                  </a:lnTo>
                  <a:lnTo>
                    <a:pt x="5007084" y="2769795"/>
                  </a:lnTo>
                  <a:lnTo>
                    <a:pt x="5024248" y="2758222"/>
                  </a:lnTo>
                  <a:lnTo>
                    <a:pt x="5035821" y="2741057"/>
                  </a:lnTo>
                  <a:lnTo>
                    <a:pt x="5040064" y="2720038"/>
                  </a:lnTo>
                  <a:lnTo>
                    <a:pt x="5040064" y="54000"/>
                  </a:lnTo>
                  <a:lnTo>
                    <a:pt x="5035821" y="32980"/>
                  </a:lnTo>
                  <a:lnTo>
                    <a:pt x="5024248" y="15816"/>
                  </a:lnTo>
                  <a:lnTo>
                    <a:pt x="5007084" y="4243"/>
                  </a:lnTo>
                  <a:lnTo>
                    <a:pt x="4986064" y="0"/>
                  </a:lnTo>
                  <a:close/>
                </a:path>
              </a:pathLst>
            </a:custGeom>
            <a:solidFill>
              <a:srgbClr val="3F3F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77994" y="868001"/>
              <a:ext cx="5004435" cy="2517140"/>
            </a:xfrm>
            <a:custGeom>
              <a:avLst/>
              <a:gdLst/>
              <a:ahLst/>
              <a:cxnLst/>
              <a:rect l="l" t="t" r="r" b="b"/>
              <a:pathLst>
                <a:path w="5004435" h="2517140">
                  <a:moveTo>
                    <a:pt x="5004065" y="0"/>
                  </a:moveTo>
                  <a:lnTo>
                    <a:pt x="0" y="0"/>
                  </a:lnTo>
                  <a:lnTo>
                    <a:pt x="0" y="2480556"/>
                  </a:lnTo>
                  <a:lnTo>
                    <a:pt x="2829" y="2494569"/>
                  </a:lnTo>
                  <a:lnTo>
                    <a:pt x="10544" y="2506012"/>
                  </a:lnTo>
                  <a:lnTo>
                    <a:pt x="21987" y="2513727"/>
                  </a:lnTo>
                  <a:lnTo>
                    <a:pt x="36000" y="2516556"/>
                  </a:lnTo>
                  <a:lnTo>
                    <a:pt x="4968064" y="2516556"/>
                  </a:lnTo>
                  <a:lnTo>
                    <a:pt x="4982077" y="2513727"/>
                  </a:lnTo>
                  <a:lnTo>
                    <a:pt x="4993521" y="2506012"/>
                  </a:lnTo>
                  <a:lnTo>
                    <a:pt x="5001236" y="2494569"/>
                  </a:lnTo>
                  <a:lnTo>
                    <a:pt x="5004065" y="2480556"/>
                  </a:lnTo>
                  <a:lnTo>
                    <a:pt x="5004065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59994" y="628519"/>
              <a:ext cx="2304415" cy="2774315"/>
            </a:xfrm>
            <a:custGeom>
              <a:avLst/>
              <a:gdLst/>
              <a:ahLst/>
              <a:cxnLst/>
              <a:rect l="l" t="t" r="r" b="b"/>
              <a:pathLst>
                <a:path w="2304415" h="2774315">
                  <a:moveTo>
                    <a:pt x="1366930" y="0"/>
                  </a:moveTo>
                  <a:lnTo>
                    <a:pt x="54000" y="0"/>
                  </a:lnTo>
                  <a:lnTo>
                    <a:pt x="32980" y="4243"/>
                  </a:lnTo>
                  <a:lnTo>
                    <a:pt x="15816" y="15816"/>
                  </a:lnTo>
                  <a:lnTo>
                    <a:pt x="4243" y="32980"/>
                  </a:lnTo>
                  <a:lnTo>
                    <a:pt x="0" y="54000"/>
                  </a:lnTo>
                  <a:lnTo>
                    <a:pt x="0" y="2720038"/>
                  </a:lnTo>
                  <a:lnTo>
                    <a:pt x="15816" y="2758222"/>
                  </a:lnTo>
                  <a:lnTo>
                    <a:pt x="54000" y="2774038"/>
                  </a:lnTo>
                  <a:lnTo>
                    <a:pt x="2304026" y="2774038"/>
                  </a:lnTo>
                  <a:lnTo>
                    <a:pt x="1584017" y="74004"/>
                  </a:lnTo>
                  <a:lnTo>
                    <a:pt x="1366930" y="0"/>
                  </a:lnTo>
                  <a:close/>
                </a:path>
              </a:pathLst>
            </a:custGeom>
            <a:solidFill>
              <a:srgbClr val="4D2A8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59994" y="628519"/>
              <a:ext cx="2304415" cy="2774315"/>
            </a:xfrm>
            <a:custGeom>
              <a:avLst/>
              <a:gdLst/>
              <a:ahLst/>
              <a:cxnLst/>
              <a:rect l="l" t="t" r="r" b="b"/>
              <a:pathLst>
                <a:path w="2304415" h="2774315">
                  <a:moveTo>
                    <a:pt x="2304026" y="2774038"/>
                  </a:moveTo>
                  <a:lnTo>
                    <a:pt x="54000" y="2774038"/>
                  </a:lnTo>
                  <a:lnTo>
                    <a:pt x="15816" y="2758222"/>
                  </a:lnTo>
                  <a:lnTo>
                    <a:pt x="0" y="2720038"/>
                  </a:lnTo>
                  <a:lnTo>
                    <a:pt x="0" y="54000"/>
                  </a:lnTo>
                  <a:lnTo>
                    <a:pt x="4243" y="32980"/>
                  </a:lnTo>
                  <a:lnTo>
                    <a:pt x="15816" y="15816"/>
                  </a:lnTo>
                  <a:lnTo>
                    <a:pt x="32980" y="4243"/>
                  </a:lnTo>
                  <a:lnTo>
                    <a:pt x="54000" y="0"/>
                  </a:lnTo>
                  <a:lnTo>
                    <a:pt x="1366930" y="0"/>
                  </a:lnTo>
                  <a:lnTo>
                    <a:pt x="1584017" y="74004"/>
                  </a:lnTo>
                  <a:lnTo>
                    <a:pt x="2304026" y="2774038"/>
                  </a:lnTo>
                </a:path>
              </a:pathLst>
            </a:custGeom>
            <a:ln w="3175">
              <a:solidFill>
                <a:srgbClr val="4D2A8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726924" y="628519"/>
              <a:ext cx="276860" cy="74295"/>
            </a:xfrm>
            <a:custGeom>
              <a:avLst/>
              <a:gdLst/>
              <a:ahLst/>
              <a:cxnLst/>
              <a:rect l="l" t="t" r="r" b="b"/>
              <a:pathLst>
                <a:path w="276860" h="74295">
                  <a:moveTo>
                    <a:pt x="276290" y="0"/>
                  </a:moveTo>
                  <a:lnTo>
                    <a:pt x="0" y="0"/>
                  </a:lnTo>
                  <a:lnTo>
                    <a:pt x="217086" y="74004"/>
                  </a:lnTo>
                  <a:lnTo>
                    <a:pt x="276290" y="0"/>
                  </a:lnTo>
                  <a:close/>
                </a:path>
              </a:pathLst>
            </a:custGeom>
            <a:solidFill>
              <a:srgbClr val="47247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726924" y="628519"/>
              <a:ext cx="276860" cy="74295"/>
            </a:xfrm>
            <a:custGeom>
              <a:avLst/>
              <a:gdLst/>
              <a:ahLst/>
              <a:cxnLst/>
              <a:rect l="l" t="t" r="r" b="b"/>
              <a:pathLst>
                <a:path w="276860" h="74295">
                  <a:moveTo>
                    <a:pt x="0" y="0"/>
                  </a:moveTo>
                  <a:lnTo>
                    <a:pt x="217086" y="74004"/>
                  </a:lnTo>
                  <a:lnTo>
                    <a:pt x="276290" y="0"/>
                  </a:lnTo>
                  <a:lnTo>
                    <a:pt x="0" y="0"/>
                  </a:lnTo>
                </a:path>
              </a:pathLst>
            </a:custGeom>
            <a:ln w="3175">
              <a:solidFill>
                <a:srgbClr val="47247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944011" y="628519"/>
              <a:ext cx="3048635" cy="2774315"/>
            </a:xfrm>
            <a:custGeom>
              <a:avLst/>
              <a:gdLst/>
              <a:ahLst/>
              <a:cxnLst/>
              <a:rect l="l" t="t" r="r" b="b"/>
              <a:pathLst>
                <a:path w="3048635" h="2774315">
                  <a:moveTo>
                    <a:pt x="3048634" y="0"/>
                  </a:moveTo>
                  <a:lnTo>
                    <a:pt x="59203" y="0"/>
                  </a:lnTo>
                  <a:lnTo>
                    <a:pt x="0" y="74004"/>
                  </a:lnTo>
                  <a:lnTo>
                    <a:pt x="720008" y="2774038"/>
                  </a:lnTo>
                  <a:lnTo>
                    <a:pt x="1188015" y="2774038"/>
                  </a:lnTo>
                  <a:lnTo>
                    <a:pt x="3048634" y="0"/>
                  </a:lnTo>
                  <a:close/>
                </a:path>
              </a:pathLst>
            </a:custGeom>
            <a:solidFill>
              <a:srgbClr val="3F1F6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944011" y="628519"/>
              <a:ext cx="3048635" cy="2774315"/>
            </a:xfrm>
            <a:custGeom>
              <a:avLst/>
              <a:gdLst/>
              <a:ahLst/>
              <a:cxnLst/>
              <a:rect l="l" t="t" r="r" b="b"/>
              <a:pathLst>
                <a:path w="3048635" h="2774315">
                  <a:moveTo>
                    <a:pt x="3048634" y="0"/>
                  </a:moveTo>
                  <a:lnTo>
                    <a:pt x="59203" y="0"/>
                  </a:lnTo>
                  <a:lnTo>
                    <a:pt x="0" y="74004"/>
                  </a:lnTo>
                  <a:lnTo>
                    <a:pt x="720008" y="2774038"/>
                  </a:lnTo>
                  <a:lnTo>
                    <a:pt x="1188015" y="2774038"/>
                  </a:lnTo>
                  <a:lnTo>
                    <a:pt x="3048634" y="0"/>
                  </a:lnTo>
                </a:path>
              </a:pathLst>
            </a:custGeom>
            <a:ln w="3175">
              <a:solidFill>
                <a:srgbClr val="3F1F6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132027" y="628519"/>
              <a:ext cx="1945639" cy="2774315"/>
            </a:xfrm>
            <a:custGeom>
              <a:avLst/>
              <a:gdLst/>
              <a:ahLst/>
              <a:cxnLst/>
              <a:rect l="l" t="t" r="r" b="b"/>
              <a:pathLst>
                <a:path w="1945639" h="2774315">
                  <a:moveTo>
                    <a:pt x="1945288" y="0"/>
                  </a:moveTo>
                  <a:lnTo>
                    <a:pt x="1860618" y="0"/>
                  </a:lnTo>
                  <a:lnTo>
                    <a:pt x="0" y="2774038"/>
                  </a:lnTo>
                  <a:lnTo>
                    <a:pt x="1404020" y="2774038"/>
                  </a:lnTo>
                  <a:lnTo>
                    <a:pt x="1945288" y="0"/>
                  </a:lnTo>
                  <a:close/>
                </a:path>
              </a:pathLst>
            </a:custGeom>
            <a:solidFill>
              <a:srgbClr val="3817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132027" y="628519"/>
              <a:ext cx="1945639" cy="2774315"/>
            </a:xfrm>
            <a:custGeom>
              <a:avLst/>
              <a:gdLst/>
              <a:ahLst/>
              <a:cxnLst/>
              <a:rect l="l" t="t" r="r" b="b"/>
              <a:pathLst>
                <a:path w="1945639" h="2774315">
                  <a:moveTo>
                    <a:pt x="1404020" y="2774038"/>
                  </a:moveTo>
                  <a:lnTo>
                    <a:pt x="0" y="2774038"/>
                  </a:lnTo>
                  <a:lnTo>
                    <a:pt x="1860618" y="0"/>
                  </a:lnTo>
                  <a:lnTo>
                    <a:pt x="1945288" y="0"/>
                  </a:lnTo>
                  <a:lnTo>
                    <a:pt x="1404020" y="2774038"/>
                  </a:lnTo>
                </a:path>
              </a:pathLst>
            </a:custGeom>
            <a:ln w="3175">
              <a:solidFill>
                <a:srgbClr val="3817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536048" y="628519"/>
              <a:ext cx="864235" cy="2774315"/>
            </a:xfrm>
            <a:custGeom>
              <a:avLst/>
              <a:gdLst/>
              <a:ahLst/>
              <a:cxnLst/>
              <a:rect l="l" t="t" r="r" b="b"/>
              <a:pathLst>
                <a:path w="864235" h="2774315">
                  <a:moveTo>
                    <a:pt x="760620" y="0"/>
                  </a:moveTo>
                  <a:lnTo>
                    <a:pt x="541267" y="0"/>
                  </a:lnTo>
                  <a:lnTo>
                    <a:pt x="0" y="2774038"/>
                  </a:lnTo>
                  <a:lnTo>
                    <a:pt x="143999" y="2774038"/>
                  </a:lnTo>
                  <a:lnTo>
                    <a:pt x="864010" y="2450047"/>
                  </a:lnTo>
                  <a:lnTo>
                    <a:pt x="864010" y="99698"/>
                  </a:lnTo>
                  <a:lnTo>
                    <a:pt x="760620" y="0"/>
                  </a:lnTo>
                  <a:close/>
                </a:path>
              </a:pathLst>
            </a:custGeom>
            <a:solidFill>
              <a:srgbClr val="47247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536048" y="628519"/>
              <a:ext cx="864235" cy="2774315"/>
            </a:xfrm>
            <a:custGeom>
              <a:avLst/>
              <a:gdLst/>
              <a:ahLst/>
              <a:cxnLst/>
              <a:rect l="l" t="t" r="r" b="b"/>
              <a:pathLst>
                <a:path w="864235" h="2774315">
                  <a:moveTo>
                    <a:pt x="143999" y="2774038"/>
                  </a:moveTo>
                  <a:lnTo>
                    <a:pt x="0" y="2774038"/>
                  </a:lnTo>
                  <a:lnTo>
                    <a:pt x="541267" y="0"/>
                  </a:lnTo>
                  <a:lnTo>
                    <a:pt x="760620" y="0"/>
                  </a:lnTo>
                  <a:lnTo>
                    <a:pt x="864010" y="99698"/>
                  </a:lnTo>
                  <a:lnTo>
                    <a:pt x="864010" y="2450047"/>
                  </a:lnTo>
                  <a:lnTo>
                    <a:pt x="143999" y="2774038"/>
                  </a:lnTo>
                </a:path>
              </a:pathLst>
            </a:custGeom>
            <a:ln w="3175">
              <a:solidFill>
                <a:srgbClr val="47247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680047" y="3078567"/>
              <a:ext cx="720090" cy="324485"/>
            </a:xfrm>
            <a:custGeom>
              <a:avLst/>
              <a:gdLst/>
              <a:ahLst/>
              <a:cxnLst/>
              <a:rect l="l" t="t" r="r" b="b"/>
              <a:pathLst>
                <a:path w="720089" h="324485">
                  <a:moveTo>
                    <a:pt x="720011" y="0"/>
                  </a:moveTo>
                  <a:lnTo>
                    <a:pt x="0" y="323991"/>
                  </a:lnTo>
                  <a:lnTo>
                    <a:pt x="666010" y="323991"/>
                  </a:lnTo>
                  <a:lnTo>
                    <a:pt x="687030" y="319747"/>
                  </a:lnTo>
                  <a:lnTo>
                    <a:pt x="704195" y="308175"/>
                  </a:lnTo>
                  <a:lnTo>
                    <a:pt x="715767" y="291010"/>
                  </a:lnTo>
                  <a:lnTo>
                    <a:pt x="720011" y="269991"/>
                  </a:lnTo>
                  <a:lnTo>
                    <a:pt x="720011" y="0"/>
                  </a:lnTo>
                  <a:close/>
                </a:path>
              </a:pathLst>
            </a:custGeom>
            <a:solidFill>
              <a:srgbClr val="4D2A8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680047" y="3078567"/>
              <a:ext cx="720090" cy="324485"/>
            </a:xfrm>
            <a:custGeom>
              <a:avLst/>
              <a:gdLst/>
              <a:ahLst/>
              <a:cxnLst/>
              <a:rect l="l" t="t" r="r" b="b"/>
              <a:pathLst>
                <a:path w="720089" h="324485">
                  <a:moveTo>
                    <a:pt x="720011" y="0"/>
                  </a:moveTo>
                  <a:lnTo>
                    <a:pt x="720011" y="269991"/>
                  </a:lnTo>
                  <a:lnTo>
                    <a:pt x="715767" y="291010"/>
                  </a:lnTo>
                  <a:lnTo>
                    <a:pt x="704195" y="308175"/>
                  </a:lnTo>
                  <a:lnTo>
                    <a:pt x="687030" y="319747"/>
                  </a:lnTo>
                  <a:lnTo>
                    <a:pt x="666010" y="323991"/>
                  </a:lnTo>
                  <a:lnTo>
                    <a:pt x="0" y="323991"/>
                  </a:lnTo>
                  <a:lnTo>
                    <a:pt x="720011" y="0"/>
                  </a:lnTo>
                </a:path>
              </a:pathLst>
            </a:custGeom>
            <a:ln w="3175">
              <a:solidFill>
                <a:srgbClr val="4D2A8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96352" y="628203"/>
              <a:ext cx="104022" cy="100331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377994" y="868001"/>
              <a:ext cx="5004435" cy="2517140"/>
            </a:xfrm>
            <a:custGeom>
              <a:avLst/>
              <a:gdLst/>
              <a:ahLst/>
              <a:cxnLst/>
              <a:rect l="l" t="t" r="r" b="b"/>
              <a:pathLst>
                <a:path w="5004435" h="2517140">
                  <a:moveTo>
                    <a:pt x="5004065" y="0"/>
                  </a:moveTo>
                  <a:lnTo>
                    <a:pt x="0" y="0"/>
                  </a:lnTo>
                  <a:lnTo>
                    <a:pt x="0" y="2480556"/>
                  </a:lnTo>
                  <a:lnTo>
                    <a:pt x="2829" y="2494569"/>
                  </a:lnTo>
                  <a:lnTo>
                    <a:pt x="10544" y="2506012"/>
                  </a:lnTo>
                  <a:lnTo>
                    <a:pt x="21987" y="2513727"/>
                  </a:lnTo>
                  <a:lnTo>
                    <a:pt x="36000" y="2516556"/>
                  </a:lnTo>
                  <a:lnTo>
                    <a:pt x="4968064" y="2516556"/>
                  </a:lnTo>
                  <a:lnTo>
                    <a:pt x="4982077" y="2513727"/>
                  </a:lnTo>
                  <a:lnTo>
                    <a:pt x="4993521" y="2506012"/>
                  </a:lnTo>
                  <a:lnTo>
                    <a:pt x="5001236" y="2494569"/>
                  </a:lnTo>
                  <a:lnTo>
                    <a:pt x="5004065" y="2480556"/>
                  </a:lnTo>
                  <a:lnTo>
                    <a:pt x="5004065" y="0"/>
                  </a:lnTo>
                  <a:close/>
                </a:path>
              </a:pathLst>
            </a:custGeom>
            <a:solidFill>
              <a:srgbClr val="E3DF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545299" y="631302"/>
            <a:ext cx="5013325" cy="240284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10" dirty="0">
                <a:solidFill>
                  <a:srgbClr val="FFFFFF"/>
                </a:solidFill>
                <a:latin typeface="Trebuchet MS"/>
                <a:cs typeface="Trebuchet MS"/>
              </a:rPr>
              <a:t>Python</a:t>
            </a:r>
            <a:r>
              <a:rPr sz="11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Trebuchet MS"/>
                <a:cs typeface="Trebuchet MS"/>
              </a:rPr>
              <a:t>Code:</a:t>
            </a:r>
            <a:r>
              <a:rPr sz="11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100" spc="35" dirty="0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sz="1100" spc="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10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100" spc="-5" dirty="0">
                <a:solidFill>
                  <a:srgbClr val="FFFFFF"/>
                </a:solidFill>
                <a:latin typeface="Trebuchet MS"/>
                <a:cs typeface="Trebuchet MS"/>
              </a:rPr>
              <a:t>tu</a:t>
            </a:r>
            <a:r>
              <a:rPr sz="1100" spc="-2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100" spc="-1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1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100" spc="30" dirty="0">
                <a:solidFill>
                  <a:srgbClr val="FFFFFF"/>
                </a:solidFill>
                <a:latin typeface="Trebuchet MS"/>
                <a:cs typeface="Trebuchet MS"/>
              </a:rPr>
              <a:t>Scaling</a:t>
            </a:r>
            <a:endParaRPr sz="1100">
              <a:latin typeface="Trebuchet MS"/>
              <a:cs typeface="Trebuchet MS"/>
            </a:endParaRPr>
          </a:p>
          <a:p>
            <a:pPr marL="12700" marR="2874645">
              <a:lnSpc>
                <a:spcPct val="101499"/>
              </a:lnSpc>
              <a:spcBef>
                <a:spcPts val="965"/>
              </a:spcBef>
            </a:pPr>
            <a:r>
              <a:rPr sz="900" spc="-5" dirty="0">
                <a:latin typeface="Courier New"/>
                <a:cs typeface="Courier New"/>
              </a:rPr>
              <a:t>#</a:t>
            </a:r>
            <a:r>
              <a:rPr sz="900" spc="-15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Importing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necessary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libraries </a:t>
            </a:r>
            <a:r>
              <a:rPr sz="900" spc="-525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import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numpy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as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np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900" spc="-5" dirty="0">
                <a:latin typeface="Courier New"/>
                <a:cs typeface="Courier New"/>
              </a:rPr>
              <a:t>import</a:t>
            </a:r>
            <a:r>
              <a:rPr sz="900" spc="-25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pandas</a:t>
            </a:r>
            <a:r>
              <a:rPr sz="900" spc="-20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as</a:t>
            </a:r>
            <a:r>
              <a:rPr sz="900" spc="-20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pd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spc="-5" dirty="0">
                <a:latin typeface="Courier New"/>
                <a:cs typeface="Courier New"/>
              </a:rPr>
              <a:t>from</a:t>
            </a:r>
            <a:r>
              <a:rPr sz="900" spc="5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sklearn.preprocessing</a:t>
            </a:r>
            <a:r>
              <a:rPr sz="900" spc="10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import</a:t>
            </a:r>
            <a:r>
              <a:rPr sz="900" spc="10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MinMaxScaler,</a:t>
            </a:r>
            <a:r>
              <a:rPr sz="900" spc="10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StandardScaler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9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900" spc="-5" dirty="0">
                <a:latin typeface="Courier New"/>
                <a:cs typeface="Courier New"/>
              </a:rPr>
              <a:t>#</a:t>
            </a:r>
            <a:r>
              <a:rPr sz="900" spc="-15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Creating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a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sample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dataframe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spc="-5" dirty="0">
                <a:latin typeface="Courier New"/>
                <a:cs typeface="Courier New"/>
              </a:rPr>
              <a:t>data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= {'Age':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[25, 30,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35, 40, 45],</a:t>
            </a:r>
            <a:endParaRPr sz="900">
              <a:latin typeface="Courier New"/>
              <a:cs typeface="Courier New"/>
            </a:endParaRPr>
          </a:p>
          <a:p>
            <a:pPr marL="558800">
              <a:lnSpc>
                <a:spcPct val="100000"/>
              </a:lnSpc>
              <a:spcBef>
                <a:spcPts val="15"/>
              </a:spcBef>
            </a:pPr>
            <a:r>
              <a:rPr sz="900" spc="-5" dirty="0">
                <a:latin typeface="Courier New"/>
                <a:cs typeface="Courier New"/>
              </a:rPr>
              <a:t>'Salary': [25000,</a:t>
            </a:r>
            <a:r>
              <a:rPr sz="900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30000,</a:t>
            </a:r>
            <a:r>
              <a:rPr sz="900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35000, 40000,</a:t>
            </a:r>
            <a:r>
              <a:rPr sz="900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45000]}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spc="-5" dirty="0">
                <a:latin typeface="Courier New"/>
                <a:cs typeface="Courier New"/>
              </a:rPr>
              <a:t>df</a:t>
            </a:r>
            <a:r>
              <a:rPr sz="900" spc="-25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=</a:t>
            </a:r>
            <a:r>
              <a:rPr sz="900" spc="-25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pd.DataFrame(data)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950">
              <a:latin typeface="Courier New"/>
              <a:cs typeface="Courier New"/>
            </a:endParaRPr>
          </a:p>
          <a:p>
            <a:pPr marL="12700" marR="2737485">
              <a:lnSpc>
                <a:spcPct val="101499"/>
              </a:lnSpc>
            </a:pPr>
            <a:r>
              <a:rPr sz="900" spc="-5" dirty="0">
                <a:latin typeface="Courier New"/>
                <a:cs typeface="Courier New"/>
              </a:rPr>
              <a:t># Normalization (Min-Max Scaling) </a:t>
            </a:r>
            <a:r>
              <a:rPr sz="900" spc="-535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scaler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=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MinMaxScaler()</a:t>
            </a:r>
            <a:endParaRPr sz="900">
              <a:latin typeface="Courier New"/>
              <a:cs typeface="Courier New"/>
            </a:endParaRPr>
          </a:p>
          <a:p>
            <a:pPr marL="12700" marR="5080">
              <a:lnSpc>
                <a:spcPct val="101499"/>
              </a:lnSpc>
            </a:pPr>
            <a:r>
              <a:rPr sz="900" spc="-5" dirty="0">
                <a:latin typeface="Courier New"/>
                <a:cs typeface="Courier New"/>
              </a:rPr>
              <a:t>df_normalized</a:t>
            </a:r>
            <a:r>
              <a:rPr sz="900" spc="40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=</a:t>
            </a:r>
            <a:r>
              <a:rPr sz="900" spc="40" dirty="0">
                <a:latin typeface="Courier New"/>
                <a:cs typeface="Courier New"/>
              </a:rPr>
              <a:t> </a:t>
            </a:r>
            <a:r>
              <a:rPr sz="900" spc="-20" dirty="0">
                <a:latin typeface="Courier New"/>
                <a:cs typeface="Courier New"/>
              </a:rPr>
              <a:t>pd.DataFrame(scaler.fit_transform(df),</a:t>
            </a:r>
            <a:r>
              <a:rPr sz="900" spc="40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columns=df.columns) </a:t>
            </a:r>
            <a:r>
              <a:rPr sz="900" spc="-525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print("Normalized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Data:")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spc="-5" dirty="0">
                <a:latin typeface="Courier New"/>
                <a:cs typeface="Courier New"/>
              </a:rPr>
              <a:t>print(df_normalized)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439651" y="3472435"/>
            <a:ext cx="295275" cy="11874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r>
              <a:rPr sz="600" spc="5" dirty="0">
                <a:solidFill>
                  <a:srgbClr val="CCCCCC"/>
                </a:solidFill>
                <a:latin typeface="Trebuchet MS"/>
                <a:cs typeface="Trebuchet MS"/>
              </a:rPr>
              <a:t>12/58</a:t>
            </a:r>
            <a:endParaRPr sz="60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8581" y="73631"/>
            <a:ext cx="218503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25" dirty="0"/>
              <a:t>Fe</a:t>
            </a:r>
            <a:r>
              <a:rPr spc="10" dirty="0"/>
              <a:t>atu</a:t>
            </a:r>
            <a:r>
              <a:rPr spc="-25" dirty="0"/>
              <a:t>r</a:t>
            </a:r>
            <a:r>
              <a:rPr spc="-15" dirty="0"/>
              <a:t>e</a:t>
            </a:r>
            <a:r>
              <a:rPr spc="-120" dirty="0"/>
              <a:t> </a:t>
            </a:r>
            <a:r>
              <a:rPr spc="-20" dirty="0"/>
              <a:t>S</a:t>
            </a:r>
            <a:r>
              <a:rPr spc="80" dirty="0"/>
              <a:t>c</a:t>
            </a:r>
            <a:r>
              <a:rPr spc="-5" dirty="0"/>
              <a:t>ali</a:t>
            </a:r>
            <a:r>
              <a:rPr spc="-30" dirty="0"/>
              <a:t>n</a:t>
            </a:r>
            <a:r>
              <a:rPr spc="10" dirty="0"/>
              <a:t>g</a:t>
            </a:r>
            <a:r>
              <a:rPr spc="-120" dirty="0"/>
              <a:t> </a:t>
            </a:r>
            <a:r>
              <a:rPr spc="-20" dirty="0"/>
              <a:t>E</a:t>
            </a:r>
            <a:r>
              <a:rPr spc="-95" dirty="0"/>
              <a:t>x</a:t>
            </a:r>
            <a:r>
              <a:rPr spc="-10" dirty="0"/>
              <a:t>am</a:t>
            </a:r>
            <a:r>
              <a:rPr spc="-15" dirty="0"/>
              <a:t>p</a:t>
            </a:r>
            <a:r>
              <a:rPr spc="-35" dirty="0"/>
              <a:t>l</a:t>
            </a:r>
            <a:r>
              <a:rPr spc="-15" dirty="0"/>
              <a:t>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59677" y="1158729"/>
            <a:ext cx="5041265" cy="1448435"/>
            <a:chOff x="359677" y="1158729"/>
            <a:chExt cx="5041265" cy="1448435"/>
          </a:xfrm>
        </p:grpSpPr>
        <p:sp>
          <p:nvSpPr>
            <p:cNvPr id="4" name="object 4"/>
            <p:cNvSpPr/>
            <p:nvPr/>
          </p:nvSpPr>
          <p:spPr>
            <a:xfrm>
              <a:off x="359994" y="1159046"/>
              <a:ext cx="5040630" cy="1447800"/>
            </a:xfrm>
            <a:custGeom>
              <a:avLst/>
              <a:gdLst/>
              <a:ahLst/>
              <a:cxnLst/>
              <a:rect l="l" t="t" r="r" b="b"/>
              <a:pathLst>
                <a:path w="5040630" h="1447800">
                  <a:moveTo>
                    <a:pt x="4986064" y="0"/>
                  </a:moveTo>
                  <a:lnTo>
                    <a:pt x="54000" y="0"/>
                  </a:lnTo>
                  <a:lnTo>
                    <a:pt x="32980" y="4243"/>
                  </a:lnTo>
                  <a:lnTo>
                    <a:pt x="15816" y="15816"/>
                  </a:lnTo>
                  <a:lnTo>
                    <a:pt x="4243" y="32980"/>
                  </a:lnTo>
                  <a:lnTo>
                    <a:pt x="0" y="54000"/>
                  </a:lnTo>
                  <a:lnTo>
                    <a:pt x="0" y="1393742"/>
                  </a:lnTo>
                  <a:lnTo>
                    <a:pt x="4243" y="1414762"/>
                  </a:lnTo>
                  <a:lnTo>
                    <a:pt x="15816" y="1431926"/>
                  </a:lnTo>
                  <a:lnTo>
                    <a:pt x="32980" y="1443499"/>
                  </a:lnTo>
                  <a:lnTo>
                    <a:pt x="54000" y="1447742"/>
                  </a:lnTo>
                  <a:lnTo>
                    <a:pt x="4986064" y="1447742"/>
                  </a:lnTo>
                  <a:lnTo>
                    <a:pt x="5007084" y="1443499"/>
                  </a:lnTo>
                  <a:lnTo>
                    <a:pt x="5024248" y="1431926"/>
                  </a:lnTo>
                  <a:lnTo>
                    <a:pt x="5035821" y="1414762"/>
                  </a:lnTo>
                  <a:lnTo>
                    <a:pt x="5040064" y="1393742"/>
                  </a:lnTo>
                  <a:lnTo>
                    <a:pt x="5040064" y="54000"/>
                  </a:lnTo>
                  <a:lnTo>
                    <a:pt x="5035821" y="32980"/>
                  </a:lnTo>
                  <a:lnTo>
                    <a:pt x="5024248" y="15816"/>
                  </a:lnTo>
                  <a:lnTo>
                    <a:pt x="5007084" y="4243"/>
                  </a:lnTo>
                  <a:lnTo>
                    <a:pt x="4986064" y="0"/>
                  </a:lnTo>
                  <a:close/>
                </a:path>
              </a:pathLst>
            </a:custGeom>
            <a:solidFill>
              <a:srgbClr val="3F3F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77994" y="1398528"/>
              <a:ext cx="5004435" cy="1190625"/>
            </a:xfrm>
            <a:custGeom>
              <a:avLst/>
              <a:gdLst/>
              <a:ahLst/>
              <a:cxnLst/>
              <a:rect l="l" t="t" r="r" b="b"/>
              <a:pathLst>
                <a:path w="5004435" h="1190625">
                  <a:moveTo>
                    <a:pt x="5004065" y="0"/>
                  </a:moveTo>
                  <a:lnTo>
                    <a:pt x="0" y="0"/>
                  </a:lnTo>
                  <a:lnTo>
                    <a:pt x="0" y="1154260"/>
                  </a:lnTo>
                  <a:lnTo>
                    <a:pt x="2829" y="1168273"/>
                  </a:lnTo>
                  <a:lnTo>
                    <a:pt x="10544" y="1179717"/>
                  </a:lnTo>
                  <a:lnTo>
                    <a:pt x="21987" y="1187432"/>
                  </a:lnTo>
                  <a:lnTo>
                    <a:pt x="36000" y="1190261"/>
                  </a:lnTo>
                  <a:lnTo>
                    <a:pt x="4968064" y="1190261"/>
                  </a:lnTo>
                  <a:lnTo>
                    <a:pt x="4982077" y="1187432"/>
                  </a:lnTo>
                  <a:lnTo>
                    <a:pt x="4993521" y="1179717"/>
                  </a:lnTo>
                  <a:lnTo>
                    <a:pt x="5001236" y="1168273"/>
                  </a:lnTo>
                  <a:lnTo>
                    <a:pt x="5004065" y="1154260"/>
                  </a:lnTo>
                  <a:lnTo>
                    <a:pt x="5004065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59994" y="1159046"/>
              <a:ext cx="2304415" cy="1447800"/>
            </a:xfrm>
            <a:custGeom>
              <a:avLst/>
              <a:gdLst/>
              <a:ahLst/>
              <a:cxnLst/>
              <a:rect l="l" t="t" r="r" b="b"/>
              <a:pathLst>
                <a:path w="2304415" h="1447800">
                  <a:moveTo>
                    <a:pt x="1917961" y="0"/>
                  </a:moveTo>
                  <a:lnTo>
                    <a:pt x="54000" y="0"/>
                  </a:lnTo>
                  <a:lnTo>
                    <a:pt x="32980" y="4243"/>
                  </a:lnTo>
                  <a:lnTo>
                    <a:pt x="15816" y="15816"/>
                  </a:lnTo>
                  <a:lnTo>
                    <a:pt x="4243" y="32980"/>
                  </a:lnTo>
                  <a:lnTo>
                    <a:pt x="0" y="54000"/>
                  </a:lnTo>
                  <a:lnTo>
                    <a:pt x="0" y="1393742"/>
                  </a:lnTo>
                  <a:lnTo>
                    <a:pt x="15816" y="1431926"/>
                  </a:lnTo>
                  <a:lnTo>
                    <a:pt x="54000" y="1447742"/>
                  </a:lnTo>
                  <a:lnTo>
                    <a:pt x="2304026" y="1447742"/>
                  </a:lnTo>
                  <a:lnTo>
                    <a:pt x="1917961" y="0"/>
                  </a:lnTo>
                  <a:close/>
                </a:path>
              </a:pathLst>
            </a:custGeom>
            <a:solidFill>
              <a:srgbClr val="4D2A8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59994" y="1159046"/>
              <a:ext cx="2304415" cy="1447800"/>
            </a:xfrm>
            <a:custGeom>
              <a:avLst/>
              <a:gdLst/>
              <a:ahLst/>
              <a:cxnLst/>
              <a:rect l="l" t="t" r="r" b="b"/>
              <a:pathLst>
                <a:path w="2304415" h="1447800">
                  <a:moveTo>
                    <a:pt x="2304026" y="1447742"/>
                  </a:moveTo>
                  <a:lnTo>
                    <a:pt x="54000" y="1447742"/>
                  </a:lnTo>
                  <a:lnTo>
                    <a:pt x="15816" y="1431926"/>
                  </a:lnTo>
                  <a:lnTo>
                    <a:pt x="0" y="1393742"/>
                  </a:lnTo>
                  <a:lnTo>
                    <a:pt x="0" y="54000"/>
                  </a:lnTo>
                  <a:lnTo>
                    <a:pt x="4243" y="32980"/>
                  </a:lnTo>
                  <a:lnTo>
                    <a:pt x="15816" y="15816"/>
                  </a:lnTo>
                  <a:lnTo>
                    <a:pt x="32980" y="4243"/>
                  </a:lnTo>
                  <a:lnTo>
                    <a:pt x="54000" y="0"/>
                  </a:lnTo>
                  <a:lnTo>
                    <a:pt x="1917961" y="0"/>
                  </a:lnTo>
                  <a:lnTo>
                    <a:pt x="2304026" y="1447742"/>
                  </a:lnTo>
                </a:path>
              </a:pathLst>
            </a:custGeom>
            <a:ln w="3175">
              <a:solidFill>
                <a:srgbClr val="4D2A8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277955" y="1159046"/>
              <a:ext cx="1825625" cy="1447800"/>
            </a:xfrm>
            <a:custGeom>
              <a:avLst/>
              <a:gdLst/>
              <a:ahLst/>
              <a:cxnLst/>
              <a:rect l="l" t="t" r="r" b="b"/>
              <a:pathLst>
                <a:path w="1825625" h="1447800">
                  <a:moveTo>
                    <a:pt x="1825109" y="0"/>
                  </a:moveTo>
                  <a:lnTo>
                    <a:pt x="0" y="0"/>
                  </a:lnTo>
                  <a:lnTo>
                    <a:pt x="386064" y="1447742"/>
                  </a:lnTo>
                  <a:lnTo>
                    <a:pt x="854071" y="1447742"/>
                  </a:lnTo>
                  <a:lnTo>
                    <a:pt x="1825109" y="0"/>
                  </a:lnTo>
                  <a:close/>
                </a:path>
              </a:pathLst>
            </a:custGeom>
            <a:solidFill>
              <a:srgbClr val="3F1F6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277955" y="1159046"/>
              <a:ext cx="1825625" cy="1447800"/>
            </a:xfrm>
            <a:custGeom>
              <a:avLst/>
              <a:gdLst/>
              <a:ahLst/>
              <a:cxnLst/>
              <a:rect l="l" t="t" r="r" b="b"/>
              <a:pathLst>
                <a:path w="1825625" h="1447800">
                  <a:moveTo>
                    <a:pt x="1825109" y="0"/>
                  </a:moveTo>
                  <a:lnTo>
                    <a:pt x="0" y="0"/>
                  </a:lnTo>
                  <a:lnTo>
                    <a:pt x="386064" y="1447742"/>
                  </a:lnTo>
                  <a:lnTo>
                    <a:pt x="854071" y="1447742"/>
                  </a:lnTo>
                  <a:lnTo>
                    <a:pt x="1825109" y="0"/>
                  </a:lnTo>
                </a:path>
              </a:pathLst>
            </a:custGeom>
            <a:ln w="3175">
              <a:solidFill>
                <a:srgbClr val="3F1F6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132027" y="1159046"/>
              <a:ext cx="1686560" cy="1447800"/>
            </a:xfrm>
            <a:custGeom>
              <a:avLst/>
              <a:gdLst/>
              <a:ahLst/>
              <a:cxnLst/>
              <a:rect l="l" t="t" r="r" b="b"/>
              <a:pathLst>
                <a:path w="1686560" h="1447800">
                  <a:moveTo>
                    <a:pt x="1686502" y="0"/>
                  </a:moveTo>
                  <a:lnTo>
                    <a:pt x="971038" y="0"/>
                  </a:lnTo>
                  <a:lnTo>
                    <a:pt x="0" y="1447742"/>
                  </a:lnTo>
                  <a:lnTo>
                    <a:pt x="1404020" y="1447742"/>
                  </a:lnTo>
                  <a:lnTo>
                    <a:pt x="1686502" y="0"/>
                  </a:lnTo>
                  <a:close/>
                </a:path>
              </a:pathLst>
            </a:custGeom>
            <a:solidFill>
              <a:srgbClr val="3817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132027" y="1159046"/>
              <a:ext cx="1686560" cy="1447800"/>
            </a:xfrm>
            <a:custGeom>
              <a:avLst/>
              <a:gdLst/>
              <a:ahLst/>
              <a:cxnLst/>
              <a:rect l="l" t="t" r="r" b="b"/>
              <a:pathLst>
                <a:path w="1686560" h="1447800">
                  <a:moveTo>
                    <a:pt x="1404020" y="1447742"/>
                  </a:moveTo>
                  <a:lnTo>
                    <a:pt x="0" y="1447742"/>
                  </a:lnTo>
                  <a:lnTo>
                    <a:pt x="971038" y="0"/>
                  </a:lnTo>
                  <a:lnTo>
                    <a:pt x="1686502" y="0"/>
                  </a:lnTo>
                  <a:lnTo>
                    <a:pt x="1404020" y="1447742"/>
                  </a:lnTo>
                </a:path>
              </a:pathLst>
            </a:custGeom>
            <a:ln w="3175">
              <a:solidFill>
                <a:srgbClr val="3817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36048" y="1159046"/>
              <a:ext cx="864235" cy="1447800"/>
            </a:xfrm>
            <a:custGeom>
              <a:avLst/>
              <a:gdLst/>
              <a:ahLst/>
              <a:cxnLst/>
              <a:rect l="l" t="t" r="r" b="b"/>
              <a:pathLst>
                <a:path w="864235" h="1447800">
                  <a:moveTo>
                    <a:pt x="810010" y="0"/>
                  </a:moveTo>
                  <a:lnTo>
                    <a:pt x="282482" y="0"/>
                  </a:lnTo>
                  <a:lnTo>
                    <a:pt x="0" y="1447742"/>
                  </a:lnTo>
                  <a:lnTo>
                    <a:pt x="143999" y="1447742"/>
                  </a:lnTo>
                  <a:lnTo>
                    <a:pt x="864010" y="1123751"/>
                  </a:lnTo>
                  <a:lnTo>
                    <a:pt x="864010" y="54000"/>
                  </a:lnTo>
                  <a:lnTo>
                    <a:pt x="859767" y="32980"/>
                  </a:lnTo>
                  <a:lnTo>
                    <a:pt x="848194" y="15816"/>
                  </a:lnTo>
                  <a:lnTo>
                    <a:pt x="831030" y="4243"/>
                  </a:lnTo>
                  <a:lnTo>
                    <a:pt x="810010" y="0"/>
                  </a:lnTo>
                  <a:close/>
                </a:path>
              </a:pathLst>
            </a:custGeom>
            <a:solidFill>
              <a:srgbClr val="47247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36048" y="1159046"/>
              <a:ext cx="864235" cy="1447800"/>
            </a:xfrm>
            <a:custGeom>
              <a:avLst/>
              <a:gdLst/>
              <a:ahLst/>
              <a:cxnLst/>
              <a:rect l="l" t="t" r="r" b="b"/>
              <a:pathLst>
                <a:path w="864235" h="1447800">
                  <a:moveTo>
                    <a:pt x="143999" y="1447742"/>
                  </a:moveTo>
                  <a:lnTo>
                    <a:pt x="0" y="1447742"/>
                  </a:lnTo>
                  <a:lnTo>
                    <a:pt x="282482" y="0"/>
                  </a:lnTo>
                  <a:lnTo>
                    <a:pt x="810010" y="0"/>
                  </a:lnTo>
                  <a:lnTo>
                    <a:pt x="831030" y="4243"/>
                  </a:lnTo>
                  <a:lnTo>
                    <a:pt x="848194" y="15816"/>
                  </a:lnTo>
                  <a:lnTo>
                    <a:pt x="859767" y="32980"/>
                  </a:lnTo>
                  <a:lnTo>
                    <a:pt x="864010" y="54000"/>
                  </a:lnTo>
                  <a:lnTo>
                    <a:pt x="864010" y="1123751"/>
                  </a:lnTo>
                  <a:lnTo>
                    <a:pt x="143999" y="1447742"/>
                  </a:lnTo>
                </a:path>
              </a:pathLst>
            </a:custGeom>
            <a:ln w="3175">
              <a:solidFill>
                <a:srgbClr val="47247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680047" y="2282797"/>
              <a:ext cx="720090" cy="324485"/>
            </a:xfrm>
            <a:custGeom>
              <a:avLst/>
              <a:gdLst/>
              <a:ahLst/>
              <a:cxnLst/>
              <a:rect l="l" t="t" r="r" b="b"/>
              <a:pathLst>
                <a:path w="720089" h="324485">
                  <a:moveTo>
                    <a:pt x="720011" y="0"/>
                  </a:moveTo>
                  <a:lnTo>
                    <a:pt x="0" y="323991"/>
                  </a:lnTo>
                  <a:lnTo>
                    <a:pt x="666010" y="323991"/>
                  </a:lnTo>
                  <a:lnTo>
                    <a:pt x="687030" y="319747"/>
                  </a:lnTo>
                  <a:lnTo>
                    <a:pt x="704194" y="308175"/>
                  </a:lnTo>
                  <a:lnTo>
                    <a:pt x="715767" y="291010"/>
                  </a:lnTo>
                  <a:lnTo>
                    <a:pt x="720011" y="269991"/>
                  </a:lnTo>
                  <a:lnTo>
                    <a:pt x="720011" y="0"/>
                  </a:lnTo>
                  <a:close/>
                </a:path>
              </a:pathLst>
            </a:custGeom>
            <a:solidFill>
              <a:srgbClr val="4D2A8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680047" y="2282797"/>
              <a:ext cx="720090" cy="324485"/>
            </a:xfrm>
            <a:custGeom>
              <a:avLst/>
              <a:gdLst/>
              <a:ahLst/>
              <a:cxnLst/>
              <a:rect l="l" t="t" r="r" b="b"/>
              <a:pathLst>
                <a:path w="720089" h="324485">
                  <a:moveTo>
                    <a:pt x="720011" y="0"/>
                  </a:moveTo>
                  <a:lnTo>
                    <a:pt x="720011" y="269991"/>
                  </a:lnTo>
                  <a:lnTo>
                    <a:pt x="715767" y="291010"/>
                  </a:lnTo>
                  <a:lnTo>
                    <a:pt x="704194" y="308175"/>
                  </a:lnTo>
                  <a:lnTo>
                    <a:pt x="687030" y="319747"/>
                  </a:lnTo>
                  <a:lnTo>
                    <a:pt x="666010" y="323991"/>
                  </a:lnTo>
                  <a:lnTo>
                    <a:pt x="0" y="323991"/>
                  </a:lnTo>
                  <a:lnTo>
                    <a:pt x="720011" y="0"/>
                  </a:lnTo>
                </a:path>
              </a:pathLst>
            </a:custGeom>
            <a:ln w="3175">
              <a:solidFill>
                <a:srgbClr val="4D2A8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77994" y="1398528"/>
              <a:ext cx="5004435" cy="1190625"/>
            </a:xfrm>
            <a:custGeom>
              <a:avLst/>
              <a:gdLst/>
              <a:ahLst/>
              <a:cxnLst/>
              <a:rect l="l" t="t" r="r" b="b"/>
              <a:pathLst>
                <a:path w="5004435" h="1190625">
                  <a:moveTo>
                    <a:pt x="5004065" y="0"/>
                  </a:moveTo>
                  <a:lnTo>
                    <a:pt x="0" y="0"/>
                  </a:lnTo>
                  <a:lnTo>
                    <a:pt x="0" y="1154260"/>
                  </a:lnTo>
                  <a:lnTo>
                    <a:pt x="2829" y="1168273"/>
                  </a:lnTo>
                  <a:lnTo>
                    <a:pt x="10544" y="1179717"/>
                  </a:lnTo>
                  <a:lnTo>
                    <a:pt x="21987" y="1187432"/>
                  </a:lnTo>
                  <a:lnTo>
                    <a:pt x="36000" y="1190261"/>
                  </a:lnTo>
                  <a:lnTo>
                    <a:pt x="4968064" y="1190261"/>
                  </a:lnTo>
                  <a:lnTo>
                    <a:pt x="4982077" y="1187432"/>
                  </a:lnTo>
                  <a:lnTo>
                    <a:pt x="4993521" y="1179717"/>
                  </a:lnTo>
                  <a:lnTo>
                    <a:pt x="5001236" y="1168273"/>
                  </a:lnTo>
                  <a:lnTo>
                    <a:pt x="5004065" y="1154260"/>
                  </a:lnTo>
                  <a:lnTo>
                    <a:pt x="5004065" y="0"/>
                  </a:lnTo>
                  <a:close/>
                </a:path>
              </a:pathLst>
            </a:custGeom>
            <a:solidFill>
              <a:srgbClr val="E3DF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545299" y="1161832"/>
            <a:ext cx="187515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10" dirty="0">
                <a:solidFill>
                  <a:srgbClr val="FFFFFF"/>
                </a:solidFill>
                <a:latin typeface="Trebuchet MS"/>
                <a:cs typeface="Trebuchet MS"/>
              </a:rPr>
              <a:t>Python</a:t>
            </a:r>
            <a:r>
              <a:rPr sz="11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Trebuchet MS"/>
                <a:cs typeface="Trebuchet MS"/>
              </a:rPr>
              <a:t>Code:</a:t>
            </a:r>
            <a:r>
              <a:rPr sz="11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100" spc="35" dirty="0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sz="1100" spc="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10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100" spc="-5" dirty="0">
                <a:solidFill>
                  <a:srgbClr val="FFFFFF"/>
                </a:solidFill>
                <a:latin typeface="Trebuchet MS"/>
                <a:cs typeface="Trebuchet MS"/>
              </a:rPr>
              <a:t>tu</a:t>
            </a:r>
            <a:r>
              <a:rPr sz="1100" spc="-2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100" spc="-1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1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100" spc="30" dirty="0">
                <a:solidFill>
                  <a:srgbClr val="FFFFFF"/>
                </a:solidFill>
                <a:latin typeface="Trebuchet MS"/>
                <a:cs typeface="Trebuchet MS"/>
              </a:rPr>
              <a:t>Scaling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439651" y="3472435"/>
            <a:ext cx="295275" cy="11874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r>
              <a:rPr sz="600" spc="5" dirty="0">
                <a:solidFill>
                  <a:srgbClr val="CCCCCC"/>
                </a:solidFill>
                <a:latin typeface="Trebuchet MS"/>
                <a:cs typeface="Trebuchet MS"/>
              </a:rPr>
              <a:t>13/58</a:t>
            </a:r>
            <a:endParaRPr sz="600">
              <a:latin typeface="Trebuchet MS"/>
              <a:cs typeface="Trebuchet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45299" y="1658335"/>
            <a:ext cx="5149850" cy="71882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2737485">
              <a:lnSpc>
                <a:spcPct val="101499"/>
              </a:lnSpc>
              <a:spcBef>
                <a:spcPts val="80"/>
              </a:spcBef>
            </a:pPr>
            <a:r>
              <a:rPr sz="900" spc="-5" dirty="0">
                <a:latin typeface="Courier New"/>
                <a:cs typeface="Courier New"/>
              </a:rPr>
              <a:t># Standardization (Z-Score Scaling) </a:t>
            </a:r>
            <a:r>
              <a:rPr sz="900" spc="-530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scaler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=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StandardScaler()</a:t>
            </a:r>
            <a:endParaRPr sz="900">
              <a:latin typeface="Courier New"/>
              <a:cs typeface="Courier New"/>
            </a:endParaRPr>
          </a:p>
          <a:p>
            <a:pPr marL="12700" marR="5080">
              <a:lnSpc>
                <a:spcPct val="101499"/>
              </a:lnSpc>
            </a:pPr>
            <a:r>
              <a:rPr sz="900" spc="-5" dirty="0">
                <a:latin typeface="Courier New"/>
                <a:cs typeface="Courier New"/>
              </a:rPr>
              <a:t>df_standardized</a:t>
            </a:r>
            <a:r>
              <a:rPr sz="900" spc="40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=</a:t>
            </a:r>
            <a:r>
              <a:rPr sz="900" spc="40" dirty="0">
                <a:latin typeface="Courier New"/>
                <a:cs typeface="Courier New"/>
              </a:rPr>
              <a:t> </a:t>
            </a:r>
            <a:r>
              <a:rPr sz="900" spc="-20" dirty="0">
                <a:latin typeface="Courier New"/>
                <a:cs typeface="Courier New"/>
              </a:rPr>
              <a:t>pd.DataFrame(scaler.fit_transform(df),</a:t>
            </a:r>
            <a:r>
              <a:rPr sz="900" spc="45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columns=df.columns) </a:t>
            </a:r>
            <a:r>
              <a:rPr sz="900" spc="-525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print("\nStandardized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Data:")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spc="-5" dirty="0">
                <a:latin typeface="Courier New"/>
                <a:cs typeface="Courier New"/>
              </a:rPr>
              <a:t>print(df_standardized)</a:t>
            </a:r>
            <a:endParaRPr sz="900">
              <a:latin typeface="Courier New"/>
              <a:cs typeface="Courier New"/>
            </a:endParaRPr>
          </a:p>
        </p:txBody>
      </p:sp>
    </p:spTree>
  </p:cSld>
  <p:clrMapOvr>
    <a:masterClrMapping/>
  </p:clrMapOvr>
  <p:transition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5439651" y="3472435"/>
            <a:ext cx="295275" cy="11874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r>
              <a:rPr sz="600" spc="5" dirty="0">
                <a:solidFill>
                  <a:srgbClr val="CCCCCC"/>
                </a:solidFill>
                <a:latin typeface="Trebuchet MS"/>
                <a:cs typeface="Trebuchet MS"/>
              </a:rPr>
              <a:t>14/58</a:t>
            </a:r>
            <a:endParaRPr sz="600">
              <a:latin typeface="Trebuchet MS"/>
              <a:cs typeface="Trebuchet MS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8581" y="93863"/>
            <a:ext cx="270700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55" dirty="0"/>
              <a:t>O</a:t>
            </a:r>
            <a:r>
              <a:rPr spc="30" dirty="0"/>
              <a:t>u</a:t>
            </a:r>
            <a:r>
              <a:rPr spc="15" dirty="0"/>
              <a:t>t</a:t>
            </a:r>
            <a:r>
              <a:rPr spc="-15" dirty="0"/>
              <a:t>l</a:t>
            </a:r>
            <a:r>
              <a:rPr spc="-25" dirty="0"/>
              <a:t>i</a:t>
            </a:r>
            <a:r>
              <a:rPr spc="-30" dirty="0"/>
              <a:t>e</a:t>
            </a:r>
            <a:r>
              <a:rPr spc="-50" dirty="0"/>
              <a:t>r</a:t>
            </a:r>
            <a:r>
              <a:rPr spc="-120" dirty="0"/>
              <a:t> </a:t>
            </a:r>
            <a:r>
              <a:rPr spc="-50" dirty="0"/>
              <a:t>D</a:t>
            </a:r>
            <a:r>
              <a:rPr spc="-20" dirty="0"/>
              <a:t>e</a:t>
            </a:r>
            <a:r>
              <a:rPr spc="50" dirty="0"/>
              <a:t>t</a:t>
            </a:r>
            <a:r>
              <a:rPr spc="-25" dirty="0"/>
              <a:t>e</a:t>
            </a:r>
            <a:r>
              <a:rPr spc="85" dirty="0"/>
              <a:t>c</a:t>
            </a:r>
            <a:r>
              <a:rPr spc="50" dirty="0"/>
              <a:t>t</a:t>
            </a:r>
            <a:r>
              <a:rPr spc="25" dirty="0"/>
              <a:t>i</a:t>
            </a:r>
            <a:r>
              <a:rPr spc="-15" dirty="0"/>
              <a:t>o</a:t>
            </a:r>
            <a:r>
              <a:rPr spc="-35" dirty="0"/>
              <a:t>n</a:t>
            </a:r>
            <a:r>
              <a:rPr spc="-120" dirty="0"/>
              <a:t> </a:t>
            </a:r>
            <a:r>
              <a:rPr dirty="0"/>
              <a:t>a</a:t>
            </a:r>
            <a:r>
              <a:rPr spc="-5" dirty="0"/>
              <a:t>n</a:t>
            </a:r>
            <a:r>
              <a:rPr dirty="0"/>
              <a:t>d</a:t>
            </a:r>
            <a:r>
              <a:rPr spc="-120" dirty="0"/>
              <a:t> </a:t>
            </a:r>
            <a:r>
              <a:rPr spc="-55" dirty="0"/>
              <a:t>R</a:t>
            </a:r>
            <a:r>
              <a:rPr spc="-30" dirty="0"/>
              <a:t>e</a:t>
            </a:r>
            <a:r>
              <a:rPr spc="-70" dirty="0"/>
              <a:t>m</a:t>
            </a:r>
            <a:r>
              <a:rPr spc="-60" dirty="0"/>
              <a:t>ov</a:t>
            </a:r>
            <a:r>
              <a:rPr spc="5" dirty="0"/>
              <a:t>al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294" y="651202"/>
            <a:ext cx="4932045" cy="253619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100" spc="25" dirty="0">
                <a:latin typeface="Trebuchet MS"/>
                <a:cs typeface="Trebuchet MS"/>
              </a:rPr>
              <a:t>Wh</a:t>
            </a:r>
            <a:r>
              <a:rPr sz="1100" spc="15" dirty="0">
                <a:latin typeface="Trebuchet MS"/>
                <a:cs typeface="Trebuchet MS"/>
              </a:rPr>
              <a:t>a</a:t>
            </a:r>
            <a:r>
              <a:rPr sz="1100" spc="-20" dirty="0">
                <a:latin typeface="Trebuchet MS"/>
                <a:cs typeface="Trebuchet MS"/>
              </a:rPr>
              <a:t>t</a:t>
            </a:r>
            <a:r>
              <a:rPr sz="1100" spc="-85" dirty="0">
                <a:latin typeface="Trebuchet MS"/>
                <a:cs typeface="Trebuchet MS"/>
              </a:rPr>
              <a:t> </a:t>
            </a:r>
            <a:r>
              <a:rPr sz="1100" spc="10" dirty="0">
                <a:latin typeface="Trebuchet MS"/>
                <a:cs typeface="Trebuchet MS"/>
              </a:rPr>
              <a:t>a</a:t>
            </a:r>
            <a:r>
              <a:rPr sz="1100" spc="-5" dirty="0">
                <a:latin typeface="Trebuchet MS"/>
                <a:cs typeface="Trebuchet MS"/>
              </a:rPr>
              <a:t>r</a:t>
            </a:r>
            <a:r>
              <a:rPr sz="1100" dirty="0">
                <a:latin typeface="Trebuchet MS"/>
                <a:cs typeface="Trebuchet MS"/>
              </a:rPr>
              <a:t>e</a:t>
            </a:r>
            <a:r>
              <a:rPr sz="1100" spc="-85" dirty="0">
                <a:latin typeface="Trebuchet MS"/>
                <a:cs typeface="Trebuchet MS"/>
              </a:rPr>
              <a:t> </a:t>
            </a:r>
            <a:r>
              <a:rPr sz="1100" spc="-5" dirty="0">
                <a:latin typeface="Trebuchet MS"/>
                <a:cs typeface="Trebuchet MS"/>
              </a:rPr>
              <a:t>Outlie</a:t>
            </a:r>
            <a:r>
              <a:rPr sz="1100" spc="-15" dirty="0">
                <a:latin typeface="Trebuchet MS"/>
                <a:cs typeface="Trebuchet MS"/>
              </a:rPr>
              <a:t>r</a:t>
            </a:r>
            <a:r>
              <a:rPr sz="1100" spc="100" dirty="0">
                <a:latin typeface="Trebuchet MS"/>
                <a:cs typeface="Trebuchet MS"/>
              </a:rPr>
              <a:t>s</a:t>
            </a:r>
            <a:r>
              <a:rPr sz="1100" spc="145" dirty="0">
                <a:latin typeface="Trebuchet MS"/>
                <a:cs typeface="Trebuchet MS"/>
              </a:rPr>
              <a:t>?</a:t>
            </a:r>
            <a:endParaRPr sz="1100">
              <a:latin typeface="Trebuchet MS"/>
              <a:cs typeface="Trebuchet MS"/>
            </a:endParaRPr>
          </a:p>
          <a:p>
            <a:pPr marL="289560" marR="27305" indent="-139065">
              <a:lnSpc>
                <a:spcPct val="102699"/>
              </a:lnSpc>
              <a:spcBef>
                <a:spcPts val="295"/>
              </a:spcBef>
              <a:buClr>
                <a:srgbClr val="4E2A84"/>
              </a:buClr>
              <a:buFont typeface="Verdana"/>
              <a:buChar char="•"/>
              <a:tabLst>
                <a:tab pos="290195" algn="l"/>
              </a:tabLst>
            </a:pPr>
            <a:r>
              <a:rPr sz="1100" dirty="0">
                <a:latin typeface="Trebuchet MS"/>
                <a:cs typeface="Trebuchet MS"/>
              </a:rPr>
              <a:t>Outliers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dirty="0">
                <a:latin typeface="Trebuchet MS"/>
                <a:cs typeface="Trebuchet MS"/>
              </a:rPr>
              <a:t>are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10" dirty="0">
                <a:latin typeface="Trebuchet MS"/>
                <a:cs typeface="Trebuchet MS"/>
              </a:rPr>
              <a:t>data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spc="15" dirty="0">
                <a:latin typeface="Trebuchet MS"/>
                <a:cs typeface="Trebuchet MS"/>
              </a:rPr>
              <a:t>points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-5" dirty="0">
                <a:latin typeface="Trebuchet MS"/>
                <a:cs typeface="Trebuchet MS"/>
              </a:rPr>
              <a:t>that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spc="-15" dirty="0">
                <a:latin typeface="Trebuchet MS"/>
                <a:cs typeface="Trebuchet MS"/>
              </a:rPr>
              <a:t>differ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5" dirty="0">
                <a:latin typeface="Trebuchet MS"/>
                <a:cs typeface="Trebuchet MS"/>
              </a:rPr>
              <a:t>significantly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-5" dirty="0">
                <a:latin typeface="Trebuchet MS"/>
                <a:cs typeface="Trebuchet MS"/>
              </a:rPr>
              <a:t>from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spc="-5" dirty="0">
                <a:latin typeface="Trebuchet MS"/>
                <a:cs typeface="Trebuchet MS"/>
              </a:rPr>
              <a:t>other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15" dirty="0">
                <a:latin typeface="Trebuchet MS"/>
                <a:cs typeface="Trebuchet MS"/>
              </a:rPr>
              <a:t>observations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dirty="0">
                <a:latin typeface="Trebuchet MS"/>
                <a:cs typeface="Trebuchet MS"/>
              </a:rPr>
              <a:t>in </a:t>
            </a:r>
            <a:r>
              <a:rPr sz="1100" spc="-315" dirty="0">
                <a:latin typeface="Trebuchet MS"/>
                <a:cs typeface="Trebuchet MS"/>
              </a:rPr>
              <a:t> </a:t>
            </a:r>
            <a:r>
              <a:rPr sz="1100" spc="-5" dirty="0">
                <a:latin typeface="Trebuchet MS"/>
                <a:cs typeface="Trebuchet MS"/>
              </a:rPr>
              <a:t>the</a:t>
            </a:r>
            <a:r>
              <a:rPr sz="1100" spc="-105" dirty="0">
                <a:latin typeface="Trebuchet MS"/>
                <a:cs typeface="Trebuchet MS"/>
              </a:rPr>
              <a:t> </a:t>
            </a:r>
            <a:r>
              <a:rPr sz="1100" dirty="0">
                <a:latin typeface="Trebuchet MS"/>
                <a:cs typeface="Trebuchet MS"/>
              </a:rPr>
              <a:t>dataset.</a:t>
            </a:r>
            <a:endParaRPr sz="1100">
              <a:latin typeface="Trebuchet MS"/>
              <a:cs typeface="Trebuchet MS"/>
            </a:endParaRPr>
          </a:p>
          <a:p>
            <a:pPr marL="289560" marR="214629" indent="-139065">
              <a:lnSpc>
                <a:spcPct val="102600"/>
              </a:lnSpc>
              <a:spcBef>
                <a:spcPts val="300"/>
              </a:spcBef>
              <a:buClr>
                <a:srgbClr val="4E2A84"/>
              </a:buClr>
              <a:buFont typeface="Verdana"/>
              <a:buChar char="•"/>
              <a:tabLst>
                <a:tab pos="290195" algn="l"/>
              </a:tabLst>
            </a:pPr>
            <a:r>
              <a:rPr sz="1100" spc="-20" dirty="0">
                <a:latin typeface="Trebuchet MS"/>
                <a:cs typeface="Trebuchet MS"/>
              </a:rPr>
              <a:t>They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25" dirty="0">
                <a:latin typeface="Trebuchet MS"/>
                <a:cs typeface="Trebuchet MS"/>
              </a:rPr>
              <a:t>can</a:t>
            </a:r>
            <a:r>
              <a:rPr sz="1100" spc="-90" dirty="0">
                <a:latin typeface="Trebuchet MS"/>
                <a:cs typeface="Trebuchet MS"/>
              </a:rPr>
              <a:t> </a:t>
            </a:r>
            <a:r>
              <a:rPr sz="1100" dirty="0">
                <a:latin typeface="Trebuchet MS"/>
                <a:cs typeface="Trebuchet MS"/>
              </a:rPr>
              <a:t>distort</a:t>
            </a:r>
            <a:r>
              <a:rPr sz="1100" spc="-90" dirty="0">
                <a:latin typeface="Trebuchet MS"/>
                <a:cs typeface="Trebuchet MS"/>
              </a:rPr>
              <a:t> </a:t>
            </a:r>
            <a:r>
              <a:rPr sz="1100" spc="5" dirty="0">
                <a:latin typeface="Trebuchet MS"/>
                <a:cs typeface="Trebuchet MS"/>
              </a:rPr>
              <a:t>statistical</a:t>
            </a:r>
            <a:r>
              <a:rPr sz="1100" spc="-90" dirty="0">
                <a:latin typeface="Trebuchet MS"/>
                <a:cs typeface="Trebuchet MS"/>
              </a:rPr>
              <a:t> </a:t>
            </a:r>
            <a:r>
              <a:rPr sz="1100" spc="10" dirty="0">
                <a:latin typeface="Trebuchet MS"/>
                <a:cs typeface="Trebuchet MS"/>
              </a:rPr>
              <a:t>analyses,</a:t>
            </a:r>
            <a:r>
              <a:rPr sz="1100" spc="-90" dirty="0">
                <a:latin typeface="Trebuchet MS"/>
                <a:cs typeface="Trebuchet MS"/>
              </a:rPr>
              <a:t> </a:t>
            </a:r>
            <a:r>
              <a:rPr sz="1100" spc="5" dirty="0">
                <a:latin typeface="Trebuchet MS"/>
                <a:cs typeface="Trebuchet MS"/>
              </a:rPr>
              <a:t>lead</a:t>
            </a:r>
            <a:r>
              <a:rPr sz="1100" spc="-90" dirty="0">
                <a:latin typeface="Trebuchet MS"/>
                <a:cs typeface="Trebuchet MS"/>
              </a:rPr>
              <a:t> </a:t>
            </a:r>
            <a:r>
              <a:rPr sz="1100" spc="-20" dirty="0">
                <a:latin typeface="Trebuchet MS"/>
                <a:cs typeface="Trebuchet MS"/>
              </a:rPr>
              <a:t>to</a:t>
            </a:r>
            <a:r>
              <a:rPr sz="1100" spc="-90" dirty="0">
                <a:latin typeface="Trebuchet MS"/>
                <a:cs typeface="Trebuchet MS"/>
              </a:rPr>
              <a:t> </a:t>
            </a:r>
            <a:r>
              <a:rPr sz="1100" spc="-10" dirty="0">
                <a:latin typeface="Trebuchet MS"/>
                <a:cs typeface="Trebuchet MS"/>
              </a:rPr>
              <a:t>incorrect</a:t>
            </a:r>
            <a:r>
              <a:rPr sz="1100" spc="-90" dirty="0">
                <a:latin typeface="Trebuchet MS"/>
                <a:cs typeface="Trebuchet MS"/>
              </a:rPr>
              <a:t> </a:t>
            </a:r>
            <a:r>
              <a:rPr sz="1100" spc="15" dirty="0">
                <a:latin typeface="Trebuchet MS"/>
                <a:cs typeface="Trebuchet MS"/>
              </a:rPr>
              <a:t>conclusions,</a:t>
            </a:r>
            <a:r>
              <a:rPr sz="1100" spc="-90" dirty="0">
                <a:latin typeface="Trebuchet MS"/>
                <a:cs typeface="Trebuchet MS"/>
              </a:rPr>
              <a:t> </a:t>
            </a:r>
            <a:r>
              <a:rPr sz="1100" spc="30" dirty="0">
                <a:latin typeface="Trebuchet MS"/>
                <a:cs typeface="Trebuchet MS"/>
              </a:rPr>
              <a:t>and </a:t>
            </a:r>
            <a:r>
              <a:rPr sz="1100" spc="-315" dirty="0">
                <a:latin typeface="Trebuchet MS"/>
                <a:cs typeface="Trebuchet MS"/>
              </a:rPr>
              <a:t> </a:t>
            </a:r>
            <a:r>
              <a:rPr sz="1100" spc="-5" dirty="0">
                <a:latin typeface="Trebuchet MS"/>
                <a:cs typeface="Trebuchet MS"/>
              </a:rPr>
              <a:t>af</a:t>
            </a:r>
            <a:r>
              <a:rPr sz="1100" spc="-15" dirty="0">
                <a:latin typeface="Trebuchet MS"/>
                <a:cs typeface="Trebuchet MS"/>
              </a:rPr>
              <a:t>f</a:t>
            </a:r>
            <a:r>
              <a:rPr sz="1100" dirty="0">
                <a:latin typeface="Trebuchet MS"/>
                <a:cs typeface="Trebuchet MS"/>
              </a:rPr>
              <a:t>e</a:t>
            </a:r>
            <a:r>
              <a:rPr sz="1100" spc="-10" dirty="0">
                <a:latin typeface="Trebuchet MS"/>
                <a:cs typeface="Trebuchet MS"/>
              </a:rPr>
              <a:t>c</a:t>
            </a:r>
            <a:r>
              <a:rPr sz="1100" spc="-35" dirty="0">
                <a:latin typeface="Trebuchet MS"/>
                <a:cs typeface="Trebuchet MS"/>
              </a:rPr>
              <a:t>t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spc="-5" dirty="0">
                <a:latin typeface="Trebuchet MS"/>
                <a:cs typeface="Trebuchet MS"/>
              </a:rPr>
              <a:t>the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spc="-10" dirty="0">
                <a:latin typeface="Trebuchet MS"/>
                <a:cs typeface="Trebuchet MS"/>
              </a:rPr>
              <a:t>per</a:t>
            </a:r>
            <a:r>
              <a:rPr sz="1100" spc="-25" dirty="0">
                <a:latin typeface="Trebuchet MS"/>
                <a:cs typeface="Trebuchet MS"/>
              </a:rPr>
              <a:t>f</a:t>
            </a:r>
            <a:r>
              <a:rPr sz="1100" spc="-5" dirty="0">
                <a:latin typeface="Trebuchet MS"/>
                <a:cs typeface="Trebuchet MS"/>
              </a:rPr>
              <a:t>or</a:t>
            </a:r>
            <a:r>
              <a:rPr sz="1100" spc="20" dirty="0">
                <a:latin typeface="Trebuchet MS"/>
                <a:cs typeface="Trebuchet MS"/>
              </a:rPr>
              <a:t>mance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dirty="0">
                <a:latin typeface="Trebuchet MS"/>
                <a:cs typeface="Trebuchet MS"/>
              </a:rPr>
              <a:t>o</a:t>
            </a:r>
            <a:r>
              <a:rPr sz="1100" spc="-25" dirty="0">
                <a:latin typeface="Trebuchet MS"/>
                <a:cs typeface="Trebuchet MS"/>
              </a:rPr>
              <a:t>f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spc="30" dirty="0">
                <a:latin typeface="Trebuchet MS"/>
                <a:cs typeface="Trebuchet MS"/>
              </a:rPr>
              <a:t>ma</a:t>
            </a:r>
            <a:r>
              <a:rPr sz="1100" spc="10" dirty="0">
                <a:latin typeface="Trebuchet MS"/>
                <a:cs typeface="Trebuchet MS"/>
              </a:rPr>
              <a:t>c</a:t>
            </a:r>
            <a:r>
              <a:rPr sz="1100" spc="5" dirty="0">
                <a:latin typeface="Trebuchet MS"/>
                <a:cs typeface="Trebuchet MS"/>
              </a:rPr>
              <a:t>hine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spc="-25" dirty="0">
                <a:latin typeface="Trebuchet MS"/>
                <a:cs typeface="Trebuchet MS"/>
              </a:rPr>
              <a:t>l</a:t>
            </a:r>
            <a:r>
              <a:rPr sz="1100" dirty="0">
                <a:latin typeface="Trebuchet MS"/>
                <a:cs typeface="Trebuchet MS"/>
              </a:rPr>
              <a:t>ear</a:t>
            </a:r>
            <a:r>
              <a:rPr sz="1100" spc="15" dirty="0">
                <a:latin typeface="Trebuchet MS"/>
                <a:cs typeface="Trebuchet MS"/>
              </a:rPr>
              <a:t>ning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spc="5" dirty="0">
                <a:latin typeface="Trebuchet MS"/>
                <a:cs typeface="Trebuchet MS"/>
              </a:rPr>
              <a:t>al</a:t>
            </a:r>
            <a:r>
              <a:rPr sz="1100" spc="15" dirty="0">
                <a:latin typeface="Trebuchet MS"/>
                <a:cs typeface="Trebuchet MS"/>
              </a:rPr>
              <a:t>gorithm</a:t>
            </a:r>
            <a:r>
              <a:rPr sz="1100" spc="-5" dirty="0">
                <a:latin typeface="Trebuchet MS"/>
                <a:cs typeface="Trebuchet MS"/>
              </a:rPr>
              <a:t>s</a:t>
            </a:r>
            <a:r>
              <a:rPr sz="1100" spc="-120" dirty="0">
                <a:latin typeface="Trebuchet MS"/>
                <a:cs typeface="Trebuchet MS"/>
              </a:rPr>
              <a:t>.</a:t>
            </a:r>
            <a:endParaRPr sz="11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4E2A84"/>
              </a:buClr>
              <a:buFont typeface="Verdana"/>
              <a:buChar char="•"/>
            </a:pPr>
            <a:endParaRPr sz="15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100" spc="10" dirty="0">
                <a:latin typeface="Trebuchet MS"/>
                <a:cs typeface="Trebuchet MS"/>
              </a:rPr>
              <a:t>Why</a:t>
            </a:r>
            <a:r>
              <a:rPr sz="1100" spc="-85" dirty="0">
                <a:latin typeface="Trebuchet MS"/>
                <a:cs typeface="Trebuchet MS"/>
              </a:rPr>
              <a:t> </a:t>
            </a:r>
            <a:r>
              <a:rPr sz="1100" spc="50" dirty="0">
                <a:latin typeface="Trebuchet MS"/>
                <a:cs typeface="Trebuchet MS"/>
              </a:rPr>
              <a:t>is</a:t>
            </a:r>
            <a:r>
              <a:rPr sz="1100" spc="-85" dirty="0">
                <a:latin typeface="Trebuchet MS"/>
                <a:cs typeface="Trebuchet MS"/>
              </a:rPr>
              <a:t> </a:t>
            </a:r>
            <a:r>
              <a:rPr sz="1100" spc="-5" dirty="0">
                <a:latin typeface="Trebuchet MS"/>
                <a:cs typeface="Trebuchet MS"/>
              </a:rPr>
              <a:t>Outlier</a:t>
            </a:r>
            <a:r>
              <a:rPr sz="1100" spc="-85" dirty="0">
                <a:latin typeface="Trebuchet MS"/>
                <a:cs typeface="Trebuchet MS"/>
              </a:rPr>
              <a:t> </a:t>
            </a:r>
            <a:r>
              <a:rPr sz="1100" spc="5" dirty="0">
                <a:latin typeface="Trebuchet MS"/>
                <a:cs typeface="Trebuchet MS"/>
              </a:rPr>
              <a:t>Detection</a:t>
            </a:r>
            <a:r>
              <a:rPr sz="1100" spc="-85" dirty="0">
                <a:latin typeface="Trebuchet MS"/>
                <a:cs typeface="Trebuchet MS"/>
              </a:rPr>
              <a:t> </a:t>
            </a:r>
            <a:r>
              <a:rPr sz="1100" spc="25" dirty="0">
                <a:latin typeface="Trebuchet MS"/>
                <a:cs typeface="Trebuchet MS"/>
              </a:rPr>
              <a:t>Important?</a:t>
            </a:r>
            <a:endParaRPr sz="1100">
              <a:latin typeface="Trebuchet MS"/>
              <a:cs typeface="Trebuchet MS"/>
            </a:endParaRPr>
          </a:p>
          <a:p>
            <a:pPr marL="289560" marR="589915" indent="-139065">
              <a:lnSpc>
                <a:spcPct val="102600"/>
              </a:lnSpc>
              <a:spcBef>
                <a:spcPts val="300"/>
              </a:spcBef>
              <a:buClr>
                <a:srgbClr val="4E2A84"/>
              </a:buClr>
              <a:buFont typeface="Verdana"/>
              <a:buChar char="•"/>
              <a:tabLst>
                <a:tab pos="290195" algn="l"/>
              </a:tabLst>
            </a:pPr>
            <a:r>
              <a:rPr sz="1100" dirty="0">
                <a:latin typeface="Trebuchet MS"/>
                <a:cs typeface="Trebuchet MS"/>
              </a:rPr>
              <a:t>Outliers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25" dirty="0">
                <a:latin typeface="Trebuchet MS"/>
                <a:cs typeface="Trebuchet MS"/>
              </a:rPr>
              <a:t>can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25" dirty="0">
                <a:latin typeface="Trebuchet MS"/>
                <a:cs typeface="Trebuchet MS"/>
              </a:rPr>
              <a:t>skew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5" dirty="0">
                <a:latin typeface="Trebuchet MS"/>
                <a:cs typeface="Trebuchet MS"/>
              </a:rPr>
              <a:t>statistical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35" dirty="0">
                <a:latin typeface="Trebuchet MS"/>
                <a:cs typeface="Trebuchet MS"/>
              </a:rPr>
              <a:t>summaries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-15" dirty="0">
                <a:latin typeface="Trebuchet MS"/>
                <a:cs typeface="Trebuchet MS"/>
              </a:rPr>
              <a:t>like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-5" dirty="0">
                <a:latin typeface="Trebuchet MS"/>
                <a:cs typeface="Trebuchet MS"/>
              </a:rPr>
              <a:t>mean,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-15" dirty="0">
                <a:latin typeface="Trebuchet MS"/>
                <a:cs typeface="Trebuchet MS"/>
              </a:rPr>
              <a:t>variance,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30" dirty="0">
                <a:latin typeface="Trebuchet MS"/>
                <a:cs typeface="Trebuchet MS"/>
              </a:rPr>
              <a:t>and </a:t>
            </a:r>
            <a:r>
              <a:rPr sz="1100" spc="-315" dirty="0">
                <a:latin typeface="Trebuchet MS"/>
                <a:cs typeface="Trebuchet MS"/>
              </a:rPr>
              <a:t> </a:t>
            </a:r>
            <a:r>
              <a:rPr sz="1100" spc="-15" dirty="0">
                <a:latin typeface="Trebuchet MS"/>
                <a:cs typeface="Trebuchet MS"/>
              </a:rPr>
              <a:t>correlation.</a:t>
            </a:r>
            <a:endParaRPr sz="1100">
              <a:latin typeface="Trebuchet MS"/>
              <a:cs typeface="Trebuchet MS"/>
            </a:endParaRPr>
          </a:p>
          <a:p>
            <a:pPr marL="289560" marR="5080" indent="-139065">
              <a:lnSpc>
                <a:spcPct val="102600"/>
              </a:lnSpc>
              <a:spcBef>
                <a:spcPts val="300"/>
              </a:spcBef>
              <a:buClr>
                <a:srgbClr val="4E2A84"/>
              </a:buClr>
              <a:buFont typeface="Verdana"/>
              <a:buChar char="•"/>
              <a:tabLst>
                <a:tab pos="290195" algn="l"/>
              </a:tabLst>
            </a:pPr>
            <a:r>
              <a:rPr sz="1100" spc="-20" dirty="0">
                <a:latin typeface="Trebuchet MS"/>
                <a:cs typeface="Trebuchet MS"/>
              </a:rPr>
              <a:t>They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spc="25" dirty="0">
                <a:latin typeface="Trebuchet MS"/>
                <a:cs typeface="Trebuchet MS"/>
              </a:rPr>
              <a:t>can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spc="5" dirty="0">
                <a:latin typeface="Trebuchet MS"/>
                <a:cs typeface="Trebuchet MS"/>
              </a:rPr>
              <a:t>impact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-5" dirty="0">
                <a:latin typeface="Trebuchet MS"/>
                <a:cs typeface="Trebuchet MS"/>
              </a:rPr>
              <a:t>the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spc="5" dirty="0">
                <a:latin typeface="Trebuchet MS"/>
                <a:cs typeface="Trebuchet MS"/>
              </a:rPr>
              <a:t>performance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spc="-15" dirty="0">
                <a:latin typeface="Trebuchet MS"/>
                <a:cs typeface="Trebuchet MS"/>
              </a:rPr>
              <a:t>of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-15" dirty="0">
                <a:latin typeface="Trebuchet MS"/>
                <a:cs typeface="Trebuchet MS"/>
              </a:rPr>
              <a:t>predictive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spc="25" dirty="0">
                <a:latin typeface="Trebuchet MS"/>
                <a:cs typeface="Trebuchet MS"/>
              </a:rPr>
              <a:t>models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45" dirty="0">
                <a:latin typeface="Trebuchet MS"/>
                <a:cs typeface="Trebuchet MS"/>
              </a:rPr>
              <a:t>such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spc="70" dirty="0">
                <a:latin typeface="Trebuchet MS"/>
                <a:cs typeface="Trebuchet MS"/>
              </a:rPr>
              <a:t>as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spc="5" dirty="0">
                <a:latin typeface="Trebuchet MS"/>
                <a:cs typeface="Trebuchet MS"/>
              </a:rPr>
              <a:t>regression, </a:t>
            </a:r>
            <a:r>
              <a:rPr sz="1100" spc="-315" dirty="0">
                <a:latin typeface="Trebuchet MS"/>
                <a:cs typeface="Trebuchet MS"/>
              </a:rPr>
              <a:t> </a:t>
            </a:r>
            <a:r>
              <a:rPr sz="1100" spc="20" dirty="0">
                <a:latin typeface="Trebuchet MS"/>
                <a:cs typeface="Trebuchet MS"/>
              </a:rPr>
              <a:t>classific</a:t>
            </a:r>
            <a:r>
              <a:rPr sz="1100" spc="15" dirty="0">
                <a:latin typeface="Trebuchet MS"/>
                <a:cs typeface="Trebuchet MS"/>
              </a:rPr>
              <a:t>a</a:t>
            </a:r>
            <a:r>
              <a:rPr sz="1100" spc="-30" dirty="0">
                <a:latin typeface="Trebuchet MS"/>
                <a:cs typeface="Trebuchet MS"/>
              </a:rPr>
              <a:t>tion,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spc="30" dirty="0">
                <a:latin typeface="Trebuchet MS"/>
                <a:cs typeface="Trebuchet MS"/>
              </a:rPr>
              <a:t>and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spc="35" dirty="0">
                <a:latin typeface="Trebuchet MS"/>
                <a:cs typeface="Trebuchet MS"/>
              </a:rPr>
              <a:t>clu</a:t>
            </a:r>
            <a:r>
              <a:rPr sz="1100" spc="25" dirty="0">
                <a:latin typeface="Trebuchet MS"/>
                <a:cs typeface="Trebuchet MS"/>
              </a:rPr>
              <a:t>s</a:t>
            </a:r>
            <a:r>
              <a:rPr sz="1100" spc="-50" dirty="0">
                <a:latin typeface="Trebuchet MS"/>
                <a:cs typeface="Trebuchet MS"/>
              </a:rPr>
              <a:t>t</a:t>
            </a:r>
            <a:r>
              <a:rPr sz="1100" dirty="0">
                <a:latin typeface="Trebuchet MS"/>
                <a:cs typeface="Trebuchet MS"/>
              </a:rPr>
              <a:t>erin</a:t>
            </a:r>
            <a:r>
              <a:rPr sz="1100" spc="-20" dirty="0">
                <a:latin typeface="Trebuchet MS"/>
                <a:cs typeface="Trebuchet MS"/>
              </a:rPr>
              <a:t>g</a:t>
            </a:r>
            <a:r>
              <a:rPr sz="1100" spc="-120" dirty="0">
                <a:latin typeface="Trebuchet MS"/>
                <a:cs typeface="Trebuchet MS"/>
              </a:rPr>
              <a:t>.</a:t>
            </a:r>
            <a:endParaRPr sz="1100">
              <a:latin typeface="Trebuchet MS"/>
              <a:cs typeface="Trebuchet MS"/>
            </a:endParaRPr>
          </a:p>
          <a:p>
            <a:pPr marL="289560" marR="96520" indent="-139065">
              <a:lnSpc>
                <a:spcPct val="102699"/>
              </a:lnSpc>
              <a:spcBef>
                <a:spcPts val="300"/>
              </a:spcBef>
              <a:buClr>
                <a:srgbClr val="4E2A84"/>
              </a:buClr>
              <a:buFont typeface="Verdana"/>
              <a:buChar char="•"/>
              <a:tabLst>
                <a:tab pos="290195" algn="l"/>
              </a:tabLst>
            </a:pPr>
            <a:r>
              <a:rPr sz="1100" spc="-5" dirty="0">
                <a:latin typeface="Trebuchet MS"/>
                <a:cs typeface="Trebuchet MS"/>
              </a:rPr>
              <a:t>Identifying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30" dirty="0">
                <a:latin typeface="Trebuchet MS"/>
                <a:cs typeface="Trebuchet MS"/>
              </a:rPr>
              <a:t>and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15" dirty="0">
                <a:latin typeface="Trebuchet MS"/>
                <a:cs typeface="Trebuchet MS"/>
              </a:rPr>
              <a:t>handling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dirty="0">
                <a:latin typeface="Trebuchet MS"/>
                <a:cs typeface="Trebuchet MS"/>
              </a:rPr>
              <a:t>outliers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5" dirty="0">
                <a:latin typeface="Trebuchet MS"/>
                <a:cs typeface="Trebuchet MS"/>
              </a:rPr>
              <a:t>improves</a:t>
            </a:r>
            <a:r>
              <a:rPr sz="1100" spc="-90" dirty="0">
                <a:latin typeface="Trebuchet MS"/>
                <a:cs typeface="Trebuchet MS"/>
              </a:rPr>
              <a:t> </a:t>
            </a:r>
            <a:r>
              <a:rPr sz="1100" spc="-5" dirty="0">
                <a:latin typeface="Trebuchet MS"/>
                <a:cs typeface="Trebuchet MS"/>
              </a:rPr>
              <a:t>the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-5" dirty="0">
                <a:latin typeface="Trebuchet MS"/>
                <a:cs typeface="Trebuchet MS"/>
              </a:rPr>
              <a:t>quality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-15" dirty="0">
                <a:latin typeface="Trebuchet MS"/>
                <a:cs typeface="Trebuchet MS"/>
              </a:rPr>
              <a:t>of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-5" dirty="0">
                <a:latin typeface="Trebuchet MS"/>
                <a:cs typeface="Trebuchet MS"/>
              </a:rPr>
              <a:t>the</a:t>
            </a:r>
            <a:r>
              <a:rPr sz="1100" spc="-90" dirty="0">
                <a:latin typeface="Trebuchet MS"/>
                <a:cs typeface="Trebuchet MS"/>
              </a:rPr>
              <a:t> </a:t>
            </a:r>
            <a:r>
              <a:rPr sz="1100" spc="10" dirty="0">
                <a:latin typeface="Trebuchet MS"/>
                <a:cs typeface="Trebuchet MS"/>
              </a:rPr>
              <a:t>data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30" dirty="0">
                <a:latin typeface="Trebuchet MS"/>
                <a:cs typeface="Trebuchet MS"/>
              </a:rPr>
              <a:t>and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-5" dirty="0">
                <a:latin typeface="Trebuchet MS"/>
                <a:cs typeface="Trebuchet MS"/>
              </a:rPr>
              <a:t>the </a:t>
            </a:r>
            <a:r>
              <a:rPr sz="1100" spc="-315" dirty="0">
                <a:latin typeface="Trebuchet MS"/>
                <a:cs typeface="Trebuchet MS"/>
              </a:rPr>
              <a:t> </a:t>
            </a:r>
            <a:r>
              <a:rPr sz="1100" spc="-15" dirty="0">
                <a:latin typeface="Trebuchet MS"/>
                <a:cs typeface="Trebuchet MS"/>
              </a:rPr>
              <a:t>reliability</a:t>
            </a:r>
            <a:r>
              <a:rPr sz="1100" spc="-105" dirty="0">
                <a:latin typeface="Trebuchet MS"/>
                <a:cs typeface="Trebuchet MS"/>
              </a:rPr>
              <a:t> </a:t>
            </a:r>
            <a:r>
              <a:rPr sz="1100" spc="-15" dirty="0">
                <a:latin typeface="Trebuchet MS"/>
                <a:cs typeface="Trebuchet MS"/>
              </a:rPr>
              <a:t>of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spc="-5" dirty="0">
                <a:latin typeface="Trebuchet MS"/>
                <a:cs typeface="Trebuchet MS"/>
              </a:rPr>
              <a:t>the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spc="10" dirty="0">
                <a:latin typeface="Trebuchet MS"/>
                <a:cs typeface="Trebuchet MS"/>
              </a:rPr>
              <a:t>analysis.</a:t>
            </a:r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5439651" y="3472435"/>
            <a:ext cx="295275" cy="11874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r>
              <a:rPr sz="600" spc="5" dirty="0">
                <a:solidFill>
                  <a:srgbClr val="CCCCCC"/>
                </a:solidFill>
                <a:latin typeface="Trebuchet MS"/>
                <a:cs typeface="Trebuchet MS"/>
              </a:rPr>
              <a:t>15/58</a:t>
            </a:r>
            <a:endParaRPr sz="600">
              <a:latin typeface="Trebuchet MS"/>
              <a:cs typeface="Trebuchet MS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8581" y="93863"/>
            <a:ext cx="270700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55" dirty="0"/>
              <a:t>O</a:t>
            </a:r>
            <a:r>
              <a:rPr spc="30" dirty="0"/>
              <a:t>u</a:t>
            </a:r>
            <a:r>
              <a:rPr spc="15" dirty="0"/>
              <a:t>t</a:t>
            </a:r>
            <a:r>
              <a:rPr spc="-15" dirty="0"/>
              <a:t>l</a:t>
            </a:r>
            <a:r>
              <a:rPr spc="-25" dirty="0"/>
              <a:t>i</a:t>
            </a:r>
            <a:r>
              <a:rPr spc="-30" dirty="0"/>
              <a:t>e</a:t>
            </a:r>
            <a:r>
              <a:rPr spc="-50" dirty="0"/>
              <a:t>r</a:t>
            </a:r>
            <a:r>
              <a:rPr spc="-120" dirty="0"/>
              <a:t> </a:t>
            </a:r>
            <a:r>
              <a:rPr spc="-50" dirty="0"/>
              <a:t>D</a:t>
            </a:r>
            <a:r>
              <a:rPr spc="-20" dirty="0"/>
              <a:t>e</a:t>
            </a:r>
            <a:r>
              <a:rPr spc="50" dirty="0"/>
              <a:t>t</a:t>
            </a:r>
            <a:r>
              <a:rPr spc="-25" dirty="0"/>
              <a:t>e</a:t>
            </a:r>
            <a:r>
              <a:rPr spc="85" dirty="0"/>
              <a:t>c</a:t>
            </a:r>
            <a:r>
              <a:rPr spc="50" dirty="0"/>
              <a:t>t</a:t>
            </a:r>
            <a:r>
              <a:rPr spc="25" dirty="0"/>
              <a:t>i</a:t>
            </a:r>
            <a:r>
              <a:rPr spc="-15" dirty="0"/>
              <a:t>o</a:t>
            </a:r>
            <a:r>
              <a:rPr spc="-35" dirty="0"/>
              <a:t>n</a:t>
            </a:r>
            <a:r>
              <a:rPr spc="-120" dirty="0"/>
              <a:t> </a:t>
            </a:r>
            <a:r>
              <a:rPr dirty="0"/>
              <a:t>a</a:t>
            </a:r>
            <a:r>
              <a:rPr spc="-5" dirty="0"/>
              <a:t>n</a:t>
            </a:r>
            <a:r>
              <a:rPr dirty="0"/>
              <a:t>d</a:t>
            </a:r>
            <a:r>
              <a:rPr spc="-120" dirty="0"/>
              <a:t> </a:t>
            </a:r>
            <a:r>
              <a:rPr spc="-55" dirty="0"/>
              <a:t>R</a:t>
            </a:r>
            <a:r>
              <a:rPr spc="-30" dirty="0"/>
              <a:t>e</a:t>
            </a:r>
            <a:r>
              <a:rPr spc="-70" dirty="0"/>
              <a:t>m</a:t>
            </a:r>
            <a:r>
              <a:rPr spc="-60" dirty="0"/>
              <a:t>ov</a:t>
            </a:r>
            <a:r>
              <a:rPr spc="5" dirty="0"/>
              <a:t>al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294" y="1125814"/>
            <a:ext cx="5022215" cy="134429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434"/>
              </a:spcBef>
            </a:pPr>
            <a:r>
              <a:rPr sz="1100" spc="30" dirty="0">
                <a:latin typeface="Trebuchet MS"/>
                <a:cs typeface="Trebuchet MS"/>
              </a:rPr>
              <a:t>Common</a:t>
            </a:r>
            <a:r>
              <a:rPr sz="1100" spc="-85" dirty="0">
                <a:latin typeface="Trebuchet MS"/>
                <a:cs typeface="Trebuchet MS"/>
              </a:rPr>
              <a:t> </a:t>
            </a:r>
            <a:r>
              <a:rPr sz="1100" spc="100" dirty="0">
                <a:latin typeface="Trebuchet MS"/>
                <a:cs typeface="Trebuchet MS"/>
              </a:rPr>
              <a:t>M</a:t>
            </a:r>
            <a:r>
              <a:rPr sz="1100" spc="70" dirty="0">
                <a:latin typeface="Trebuchet MS"/>
                <a:cs typeface="Trebuchet MS"/>
              </a:rPr>
              <a:t>e</a:t>
            </a:r>
            <a:r>
              <a:rPr sz="1100" spc="40" dirty="0">
                <a:latin typeface="Trebuchet MS"/>
                <a:cs typeface="Trebuchet MS"/>
              </a:rPr>
              <a:t>thods</a:t>
            </a:r>
            <a:r>
              <a:rPr sz="1100" spc="-85" dirty="0">
                <a:latin typeface="Trebuchet MS"/>
                <a:cs typeface="Trebuchet MS"/>
              </a:rPr>
              <a:t> </a:t>
            </a:r>
            <a:r>
              <a:rPr sz="1100" spc="-30" dirty="0">
                <a:latin typeface="Trebuchet MS"/>
                <a:cs typeface="Trebuchet MS"/>
              </a:rPr>
              <a:t>f</a:t>
            </a:r>
            <a:r>
              <a:rPr sz="1100" dirty="0">
                <a:latin typeface="Trebuchet MS"/>
                <a:cs typeface="Trebuchet MS"/>
              </a:rPr>
              <a:t>or</a:t>
            </a:r>
            <a:r>
              <a:rPr sz="1100" spc="-85" dirty="0">
                <a:latin typeface="Trebuchet MS"/>
                <a:cs typeface="Trebuchet MS"/>
              </a:rPr>
              <a:t> </a:t>
            </a:r>
            <a:r>
              <a:rPr sz="1100" spc="-5" dirty="0">
                <a:latin typeface="Trebuchet MS"/>
                <a:cs typeface="Trebuchet MS"/>
              </a:rPr>
              <a:t>Outlier</a:t>
            </a:r>
            <a:r>
              <a:rPr sz="1100" spc="-85" dirty="0">
                <a:latin typeface="Trebuchet MS"/>
                <a:cs typeface="Trebuchet MS"/>
              </a:rPr>
              <a:t> </a:t>
            </a:r>
            <a:r>
              <a:rPr sz="1100" spc="30" dirty="0">
                <a:latin typeface="Trebuchet MS"/>
                <a:cs typeface="Trebuchet MS"/>
              </a:rPr>
              <a:t>D</a:t>
            </a:r>
            <a:r>
              <a:rPr sz="1100" spc="25" dirty="0">
                <a:latin typeface="Trebuchet MS"/>
                <a:cs typeface="Trebuchet MS"/>
              </a:rPr>
              <a:t>e</a:t>
            </a:r>
            <a:r>
              <a:rPr sz="1100" spc="-35" dirty="0">
                <a:latin typeface="Trebuchet MS"/>
                <a:cs typeface="Trebuchet MS"/>
              </a:rPr>
              <a:t>t</a:t>
            </a:r>
            <a:r>
              <a:rPr sz="1100" spc="15" dirty="0">
                <a:latin typeface="Trebuchet MS"/>
                <a:cs typeface="Trebuchet MS"/>
              </a:rPr>
              <a:t>e</a:t>
            </a:r>
            <a:r>
              <a:rPr sz="1100" spc="5" dirty="0">
                <a:latin typeface="Trebuchet MS"/>
                <a:cs typeface="Trebuchet MS"/>
              </a:rPr>
              <a:t>c</a:t>
            </a:r>
            <a:r>
              <a:rPr sz="1100" spc="-10" dirty="0">
                <a:latin typeface="Trebuchet MS"/>
                <a:cs typeface="Trebuchet MS"/>
              </a:rPr>
              <a:t>tion:</a:t>
            </a:r>
            <a:endParaRPr sz="1100">
              <a:latin typeface="Trebuchet MS"/>
              <a:cs typeface="Trebuchet MS"/>
            </a:endParaRPr>
          </a:p>
          <a:p>
            <a:pPr marL="289560" marR="51435" indent="-139065" algn="just">
              <a:lnSpc>
                <a:spcPct val="102600"/>
              </a:lnSpc>
              <a:spcBef>
                <a:spcPts val="300"/>
              </a:spcBef>
              <a:buClr>
                <a:srgbClr val="4E2A84"/>
              </a:buClr>
              <a:buFont typeface="Verdana"/>
              <a:buChar char="•"/>
              <a:tabLst>
                <a:tab pos="290195" algn="l"/>
              </a:tabLst>
            </a:pPr>
            <a:r>
              <a:rPr sz="1100" spc="30" dirty="0">
                <a:latin typeface="Trebuchet MS"/>
                <a:cs typeface="Trebuchet MS"/>
              </a:rPr>
              <a:t>Z-Score:</a:t>
            </a:r>
            <a:r>
              <a:rPr sz="1100" spc="-15" dirty="0">
                <a:latin typeface="Trebuchet MS"/>
                <a:cs typeface="Trebuchet MS"/>
              </a:rPr>
              <a:t> </a:t>
            </a:r>
            <a:r>
              <a:rPr sz="1100" spc="50" dirty="0">
                <a:latin typeface="Trebuchet MS"/>
                <a:cs typeface="Trebuchet MS"/>
              </a:rPr>
              <a:t>Measures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-5" dirty="0">
                <a:latin typeface="Trebuchet MS"/>
                <a:cs typeface="Trebuchet MS"/>
              </a:rPr>
              <a:t>the</a:t>
            </a:r>
            <a:r>
              <a:rPr sz="1100" spc="-90" dirty="0">
                <a:latin typeface="Trebuchet MS"/>
                <a:cs typeface="Trebuchet MS"/>
              </a:rPr>
              <a:t> </a:t>
            </a:r>
            <a:r>
              <a:rPr sz="1100" spc="15" dirty="0">
                <a:latin typeface="Trebuchet MS"/>
                <a:cs typeface="Trebuchet MS"/>
              </a:rPr>
              <a:t>number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-15" dirty="0">
                <a:latin typeface="Trebuchet MS"/>
                <a:cs typeface="Trebuchet MS"/>
              </a:rPr>
              <a:t>of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20" dirty="0">
                <a:latin typeface="Trebuchet MS"/>
                <a:cs typeface="Trebuchet MS"/>
              </a:rPr>
              <a:t>standard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5" dirty="0">
                <a:latin typeface="Trebuchet MS"/>
                <a:cs typeface="Trebuchet MS"/>
              </a:rPr>
              <a:t>deviations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30" dirty="0">
                <a:latin typeface="Trebuchet MS"/>
                <a:cs typeface="Trebuchet MS"/>
              </a:rPr>
              <a:t>a</a:t>
            </a:r>
            <a:r>
              <a:rPr sz="1100" spc="-90" dirty="0">
                <a:latin typeface="Trebuchet MS"/>
                <a:cs typeface="Trebuchet MS"/>
              </a:rPr>
              <a:t> </a:t>
            </a:r>
            <a:r>
              <a:rPr sz="1100" spc="10" dirty="0">
                <a:latin typeface="Trebuchet MS"/>
                <a:cs typeface="Trebuchet MS"/>
              </a:rPr>
              <a:t>data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dirty="0">
                <a:latin typeface="Trebuchet MS"/>
                <a:cs typeface="Trebuchet MS"/>
              </a:rPr>
              <a:t>point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40" dirty="0">
                <a:latin typeface="Trebuchet MS"/>
                <a:cs typeface="Trebuchet MS"/>
              </a:rPr>
              <a:t>is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dirty="0">
                <a:latin typeface="Trebuchet MS"/>
                <a:cs typeface="Trebuchet MS"/>
              </a:rPr>
              <a:t>away </a:t>
            </a:r>
            <a:r>
              <a:rPr sz="1100" spc="-320" dirty="0">
                <a:latin typeface="Trebuchet MS"/>
                <a:cs typeface="Trebuchet MS"/>
              </a:rPr>
              <a:t> </a:t>
            </a:r>
            <a:r>
              <a:rPr sz="1100" spc="-5" dirty="0">
                <a:latin typeface="Trebuchet MS"/>
                <a:cs typeface="Trebuchet MS"/>
              </a:rPr>
              <a:t>from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-5" dirty="0">
                <a:latin typeface="Trebuchet MS"/>
                <a:cs typeface="Trebuchet MS"/>
              </a:rPr>
              <a:t>the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-5" dirty="0">
                <a:latin typeface="Trebuchet MS"/>
                <a:cs typeface="Trebuchet MS"/>
              </a:rPr>
              <a:t>mean.</a:t>
            </a:r>
            <a:r>
              <a:rPr sz="1100" spc="-15" dirty="0">
                <a:latin typeface="Trebuchet MS"/>
                <a:cs typeface="Trebuchet MS"/>
              </a:rPr>
              <a:t> </a:t>
            </a:r>
            <a:r>
              <a:rPr sz="1100" spc="20" dirty="0">
                <a:latin typeface="Trebuchet MS"/>
                <a:cs typeface="Trebuchet MS"/>
              </a:rPr>
              <a:t>Data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15" dirty="0">
                <a:latin typeface="Trebuchet MS"/>
                <a:cs typeface="Trebuchet MS"/>
              </a:rPr>
              <a:t>points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-10" dirty="0">
                <a:latin typeface="Trebuchet MS"/>
                <a:cs typeface="Trebuchet MS"/>
              </a:rPr>
              <a:t>with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30" dirty="0">
                <a:latin typeface="Trebuchet MS"/>
                <a:cs typeface="Trebuchet MS"/>
              </a:rPr>
              <a:t>a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30" dirty="0">
                <a:latin typeface="Trebuchet MS"/>
                <a:cs typeface="Trebuchet MS"/>
              </a:rPr>
              <a:t>Z-score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-10" dirty="0">
                <a:latin typeface="Trebuchet MS"/>
                <a:cs typeface="Trebuchet MS"/>
              </a:rPr>
              <a:t>greater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15" dirty="0">
                <a:latin typeface="Trebuchet MS"/>
                <a:cs typeface="Trebuchet MS"/>
              </a:rPr>
              <a:t>than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30" dirty="0">
                <a:latin typeface="Trebuchet MS"/>
                <a:cs typeface="Trebuchet MS"/>
              </a:rPr>
              <a:t>a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10" dirty="0">
                <a:latin typeface="Trebuchet MS"/>
                <a:cs typeface="Trebuchet MS"/>
              </a:rPr>
              <a:t>threshold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-75" dirty="0">
                <a:latin typeface="Trebuchet MS"/>
                <a:cs typeface="Trebuchet MS"/>
              </a:rPr>
              <a:t>(e.g.,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-25" dirty="0">
                <a:latin typeface="Trebuchet MS"/>
                <a:cs typeface="Trebuchet MS"/>
              </a:rPr>
              <a:t>3) </a:t>
            </a:r>
            <a:r>
              <a:rPr sz="1100" spc="-320" dirty="0">
                <a:latin typeface="Trebuchet MS"/>
                <a:cs typeface="Trebuchet MS"/>
              </a:rPr>
              <a:t> </a:t>
            </a:r>
            <a:r>
              <a:rPr sz="1100" spc="-5" dirty="0">
                <a:latin typeface="Trebuchet MS"/>
                <a:cs typeface="Trebuchet MS"/>
              </a:rPr>
              <a:t>are</a:t>
            </a:r>
            <a:r>
              <a:rPr sz="1100" spc="-105" dirty="0">
                <a:latin typeface="Trebuchet MS"/>
                <a:cs typeface="Trebuchet MS"/>
              </a:rPr>
              <a:t> </a:t>
            </a:r>
            <a:r>
              <a:rPr sz="1100" spc="10" dirty="0">
                <a:latin typeface="Trebuchet MS"/>
                <a:cs typeface="Trebuchet MS"/>
              </a:rPr>
              <a:t>considered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spc="-15" dirty="0">
                <a:latin typeface="Trebuchet MS"/>
                <a:cs typeface="Trebuchet MS"/>
              </a:rPr>
              <a:t>outliers.</a:t>
            </a:r>
            <a:endParaRPr sz="1100">
              <a:latin typeface="Trebuchet MS"/>
              <a:cs typeface="Trebuchet MS"/>
            </a:endParaRPr>
          </a:p>
          <a:p>
            <a:pPr marL="289560" marR="5080" indent="-139065">
              <a:lnSpc>
                <a:spcPct val="102600"/>
              </a:lnSpc>
              <a:spcBef>
                <a:spcPts val="300"/>
              </a:spcBef>
              <a:buClr>
                <a:srgbClr val="4E2A84"/>
              </a:buClr>
              <a:buFont typeface="Verdana"/>
              <a:buChar char="•"/>
              <a:tabLst>
                <a:tab pos="290195" algn="l"/>
              </a:tabLst>
            </a:pPr>
            <a:r>
              <a:rPr sz="1100" spc="25" dirty="0">
                <a:latin typeface="Trebuchet MS"/>
                <a:cs typeface="Trebuchet MS"/>
              </a:rPr>
              <a:t>IQR </a:t>
            </a:r>
            <a:r>
              <a:rPr sz="1100" spc="-5" dirty="0">
                <a:latin typeface="Trebuchet MS"/>
                <a:cs typeface="Trebuchet MS"/>
              </a:rPr>
              <a:t>(Interquartile </a:t>
            </a:r>
            <a:r>
              <a:rPr sz="1100" spc="5" dirty="0">
                <a:latin typeface="Trebuchet MS"/>
                <a:cs typeface="Trebuchet MS"/>
              </a:rPr>
              <a:t>Range): </a:t>
            </a:r>
            <a:r>
              <a:rPr sz="1100" dirty="0">
                <a:latin typeface="Trebuchet MS"/>
                <a:cs typeface="Trebuchet MS"/>
              </a:rPr>
              <a:t>Identifies outliers </a:t>
            </a:r>
            <a:r>
              <a:rPr sz="1100" spc="-10" dirty="0">
                <a:latin typeface="Trebuchet MS"/>
                <a:cs typeface="Trebuchet MS"/>
              </a:rPr>
              <a:t>by </a:t>
            </a:r>
            <a:r>
              <a:rPr sz="1100" spc="5" dirty="0">
                <a:latin typeface="Trebuchet MS"/>
                <a:cs typeface="Trebuchet MS"/>
              </a:rPr>
              <a:t>calculating </a:t>
            </a:r>
            <a:r>
              <a:rPr sz="1100" spc="-5" dirty="0">
                <a:latin typeface="Trebuchet MS"/>
                <a:cs typeface="Trebuchet MS"/>
              </a:rPr>
              <a:t>the </a:t>
            </a:r>
            <a:r>
              <a:rPr sz="1100" spc="5" dirty="0">
                <a:latin typeface="Trebuchet MS"/>
                <a:cs typeface="Trebuchet MS"/>
              </a:rPr>
              <a:t>range </a:t>
            </a:r>
            <a:r>
              <a:rPr sz="1100" spc="10" dirty="0">
                <a:latin typeface="Trebuchet MS"/>
                <a:cs typeface="Trebuchet MS"/>
              </a:rPr>
              <a:t> </a:t>
            </a:r>
            <a:r>
              <a:rPr sz="1100" spc="-5" dirty="0">
                <a:latin typeface="Trebuchet MS"/>
                <a:cs typeface="Trebuchet MS"/>
              </a:rPr>
              <a:t>between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spc="-5" dirty="0">
                <a:latin typeface="Trebuchet MS"/>
                <a:cs typeface="Trebuchet MS"/>
              </a:rPr>
              <a:t>the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dirty="0">
                <a:latin typeface="Trebuchet MS"/>
                <a:cs typeface="Trebuchet MS"/>
              </a:rPr>
              <a:t>first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spc="-45" dirty="0">
                <a:latin typeface="Trebuchet MS"/>
                <a:cs typeface="Trebuchet MS"/>
              </a:rPr>
              <a:t>(Q1)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30" dirty="0">
                <a:latin typeface="Trebuchet MS"/>
                <a:cs typeface="Trebuchet MS"/>
              </a:rPr>
              <a:t>and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spc="-10" dirty="0">
                <a:latin typeface="Trebuchet MS"/>
                <a:cs typeface="Trebuchet MS"/>
              </a:rPr>
              <a:t>third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-45" dirty="0">
                <a:latin typeface="Trebuchet MS"/>
                <a:cs typeface="Trebuchet MS"/>
              </a:rPr>
              <a:t>(Q3)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-5" dirty="0">
                <a:latin typeface="Trebuchet MS"/>
                <a:cs typeface="Trebuchet MS"/>
              </a:rPr>
              <a:t>quartiles.</a:t>
            </a:r>
            <a:r>
              <a:rPr sz="1100" spc="-20" dirty="0">
                <a:latin typeface="Trebuchet MS"/>
                <a:cs typeface="Trebuchet MS"/>
              </a:rPr>
              <a:t> </a:t>
            </a:r>
            <a:r>
              <a:rPr sz="1100" spc="20" dirty="0">
                <a:latin typeface="Trebuchet MS"/>
                <a:cs typeface="Trebuchet MS"/>
              </a:rPr>
              <a:t>Data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15" dirty="0">
                <a:latin typeface="Trebuchet MS"/>
                <a:cs typeface="Trebuchet MS"/>
              </a:rPr>
              <a:t>points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dirty="0">
                <a:latin typeface="Trebuchet MS"/>
                <a:cs typeface="Trebuchet MS"/>
              </a:rPr>
              <a:t>beyond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spc="-5" dirty="0">
                <a:latin typeface="Trebuchet MS"/>
                <a:cs typeface="Trebuchet MS"/>
              </a:rPr>
              <a:t>the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5" dirty="0">
                <a:latin typeface="Trebuchet MS"/>
                <a:cs typeface="Trebuchet MS"/>
              </a:rPr>
              <a:t>range </a:t>
            </a:r>
            <a:r>
              <a:rPr sz="1100" spc="-315" dirty="0">
                <a:latin typeface="Trebuchet MS"/>
                <a:cs typeface="Trebuchet MS"/>
              </a:rPr>
              <a:t> </a:t>
            </a:r>
            <a:r>
              <a:rPr sz="1100" spc="-25" dirty="0">
                <a:latin typeface="Calibri"/>
                <a:cs typeface="Calibri"/>
              </a:rPr>
              <a:t>[</a:t>
            </a:r>
            <a:r>
              <a:rPr sz="1100" i="1" spc="-25" dirty="0">
                <a:latin typeface="Roboto Th"/>
                <a:cs typeface="Roboto Th"/>
              </a:rPr>
              <a:t>Q</a:t>
            </a:r>
            <a:r>
              <a:rPr sz="1100" spc="-25" dirty="0">
                <a:latin typeface="Calibri"/>
                <a:cs typeface="Calibri"/>
              </a:rPr>
              <a:t>1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i="1" spc="-55" dirty="0">
                <a:latin typeface="Verdana"/>
                <a:cs typeface="Verdana"/>
              </a:rPr>
              <a:t>−</a:t>
            </a:r>
            <a:r>
              <a:rPr sz="1100" i="1" spc="-145" dirty="0">
                <a:latin typeface="Verdana"/>
                <a:cs typeface="Verdana"/>
              </a:rPr>
              <a:t> </a:t>
            </a:r>
            <a:r>
              <a:rPr sz="1100" spc="-10" dirty="0">
                <a:latin typeface="Calibri"/>
                <a:cs typeface="Calibri"/>
              </a:rPr>
              <a:t>1</a:t>
            </a:r>
            <a:r>
              <a:rPr sz="1100" i="1" spc="-10" dirty="0">
                <a:latin typeface="Georgia"/>
                <a:cs typeface="Georgia"/>
              </a:rPr>
              <a:t>.</a:t>
            </a:r>
            <a:r>
              <a:rPr sz="1100" spc="-10" dirty="0">
                <a:latin typeface="Calibri"/>
                <a:cs typeface="Calibri"/>
              </a:rPr>
              <a:t>5 </a:t>
            </a:r>
            <a:r>
              <a:rPr sz="1100" i="1" spc="-55" dirty="0">
                <a:latin typeface="Verdana"/>
                <a:cs typeface="Verdana"/>
              </a:rPr>
              <a:t>×</a:t>
            </a:r>
            <a:r>
              <a:rPr sz="1100" i="1" spc="-140" dirty="0">
                <a:latin typeface="Verdana"/>
                <a:cs typeface="Verdana"/>
              </a:rPr>
              <a:t> </a:t>
            </a:r>
            <a:r>
              <a:rPr sz="1100" i="1" spc="-10" dirty="0">
                <a:latin typeface="Roboto Th"/>
                <a:cs typeface="Roboto Th"/>
              </a:rPr>
              <a:t>IQR</a:t>
            </a:r>
            <a:r>
              <a:rPr sz="1100" i="1" spc="-10" dirty="0">
                <a:latin typeface="Georgia"/>
                <a:cs typeface="Georgia"/>
              </a:rPr>
              <a:t>,</a:t>
            </a:r>
            <a:r>
              <a:rPr sz="1100" i="1" spc="-85" dirty="0">
                <a:latin typeface="Georgia"/>
                <a:cs typeface="Georgia"/>
              </a:rPr>
              <a:t> </a:t>
            </a:r>
            <a:r>
              <a:rPr sz="1100" i="1" spc="-15" dirty="0">
                <a:latin typeface="Roboto Th"/>
                <a:cs typeface="Roboto Th"/>
              </a:rPr>
              <a:t>Q</a:t>
            </a:r>
            <a:r>
              <a:rPr sz="1100" spc="-15" dirty="0">
                <a:latin typeface="Calibri"/>
                <a:cs typeface="Calibri"/>
              </a:rPr>
              <a:t>3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spc="295" dirty="0">
                <a:latin typeface="Calibri"/>
                <a:cs typeface="Calibri"/>
              </a:rPr>
              <a:t>+</a:t>
            </a:r>
            <a:r>
              <a:rPr sz="1100" spc="-10" dirty="0">
                <a:latin typeface="Calibri"/>
                <a:cs typeface="Calibri"/>
              </a:rPr>
              <a:t> 1</a:t>
            </a:r>
            <a:r>
              <a:rPr sz="1100" i="1" spc="-10" dirty="0">
                <a:latin typeface="Georgia"/>
                <a:cs typeface="Georgia"/>
              </a:rPr>
              <a:t>.</a:t>
            </a:r>
            <a:r>
              <a:rPr sz="1100" spc="-10" dirty="0">
                <a:latin typeface="Calibri"/>
                <a:cs typeface="Calibri"/>
              </a:rPr>
              <a:t>5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i="1" spc="-55" dirty="0">
                <a:latin typeface="Verdana"/>
                <a:cs typeface="Verdana"/>
              </a:rPr>
              <a:t>×</a:t>
            </a:r>
            <a:r>
              <a:rPr sz="1100" i="1" spc="-145" dirty="0">
                <a:latin typeface="Verdana"/>
                <a:cs typeface="Verdana"/>
              </a:rPr>
              <a:t> </a:t>
            </a:r>
            <a:r>
              <a:rPr sz="1100" i="1" spc="-20" dirty="0">
                <a:latin typeface="Roboto Th"/>
                <a:cs typeface="Roboto Th"/>
              </a:rPr>
              <a:t>IQR</a:t>
            </a:r>
            <a:r>
              <a:rPr sz="1100" spc="-20" dirty="0">
                <a:latin typeface="Calibri"/>
                <a:cs typeface="Calibri"/>
              </a:rPr>
              <a:t>]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spc="-5" dirty="0">
                <a:latin typeface="Trebuchet MS"/>
                <a:cs typeface="Trebuchet MS"/>
              </a:rPr>
              <a:t>are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spc="10" dirty="0">
                <a:latin typeface="Trebuchet MS"/>
                <a:cs typeface="Trebuchet MS"/>
              </a:rPr>
              <a:t>considered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-15" dirty="0">
                <a:latin typeface="Trebuchet MS"/>
                <a:cs typeface="Trebuchet MS"/>
              </a:rPr>
              <a:t>outliers.</a:t>
            </a:r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8581" y="73631"/>
            <a:ext cx="349694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Outlier</a:t>
            </a:r>
            <a:r>
              <a:rPr spc="-120" dirty="0"/>
              <a:t> </a:t>
            </a:r>
            <a:r>
              <a:rPr spc="5" dirty="0"/>
              <a:t>Detection</a:t>
            </a:r>
            <a:r>
              <a:rPr spc="-120" dirty="0"/>
              <a:t> </a:t>
            </a:r>
            <a:r>
              <a:rPr dirty="0"/>
              <a:t>and</a:t>
            </a:r>
            <a:r>
              <a:rPr spc="-120" dirty="0"/>
              <a:t> </a:t>
            </a:r>
            <a:r>
              <a:rPr spc="-40" dirty="0"/>
              <a:t>Removal</a:t>
            </a:r>
            <a:r>
              <a:rPr spc="-120" dirty="0"/>
              <a:t> </a:t>
            </a:r>
            <a:r>
              <a:rPr spc="-30" dirty="0"/>
              <a:t>Example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59677" y="629199"/>
            <a:ext cx="5041265" cy="2772410"/>
            <a:chOff x="359677" y="629199"/>
            <a:chExt cx="5041265" cy="2772410"/>
          </a:xfrm>
        </p:grpSpPr>
        <p:sp>
          <p:nvSpPr>
            <p:cNvPr id="4" name="object 4"/>
            <p:cNvSpPr/>
            <p:nvPr/>
          </p:nvSpPr>
          <p:spPr>
            <a:xfrm>
              <a:off x="359994" y="629515"/>
              <a:ext cx="5040630" cy="2771775"/>
            </a:xfrm>
            <a:custGeom>
              <a:avLst/>
              <a:gdLst/>
              <a:ahLst/>
              <a:cxnLst/>
              <a:rect l="l" t="t" r="r" b="b"/>
              <a:pathLst>
                <a:path w="5040630" h="2771775">
                  <a:moveTo>
                    <a:pt x="4986064" y="0"/>
                  </a:moveTo>
                  <a:lnTo>
                    <a:pt x="54000" y="0"/>
                  </a:lnTo>
                  <a:lnTo>
                    <a:pt x="32980" y="4243"/>
                  </a:lnTo>
                  <a:lnTo>
                    <a:pt x="15816" y="15816"/>
                  </a:lnTo>
                  <a:lnTo>
                    <a:pt x="4243" y="32980"/>
                  </a:lnTo>
                  <a:lnTo>
                    <a:pt x="0" y="54000"/>
                  </a:lnTo>
                  <a:lnTo>
                    <a:pt x="0" y="2717544"/>
                  </a:lnTo>
                  <a:lnTo>
                    <a:pt x="4243" y="2738563"/>
                  </a:lnTo>
                  <a:lnTo>
                    <a:pt x="15816" y="2755728"/>
                  </a:lnTo>
                  <a:lnTo>
                    <a:pt x="32980" y="2767301"/>
                  </a:lnTo>
                  <a:lnTo>
                    <a:pt x="54000" y="2771544"/>
                  </a:lnTo>
                  <a:lnTo>
                    <a:pt x="4986064" y="2771544"/>
                  </a:lnTo>
                  <a:lnTo>
                    <a:pt x="5007084" y="2767301"/>
                  </a:lnTo>
                  <a:lnTo>
                    <a:pt x="5024248" y="2755728"/>
                  </a:lnTo>
                  <a:lnTo>
                    <a:pt x="5035821" y="2738563"/>
                  </a:lnTo>
                  <a:lnTo>
                    <a:pt x="5040064" y="2717544"/>
                  </a:lnTo>
                  <a:lnTo>
                    <a:pt x="5040064" y="54000"/>
                  </a:lnTo>
                  <a:lnTo>
                    <a:pt x="5035821" y="32980"/>
                  </a:lnTo>
                  <a:lnTo>
                    <a:pt x="5024248" y="15816"/>
                  </a:lnTo>
                  <a:lnTo>
                    <a:pt x="5007084" y="4243"/>
                  </a:lnTo>
                  <a:lnTo>
                    <a:pt x="4986064" y="0"/>
                  </a:lnTo>
                  <a:close/>
                </a:path>
              </a:pathLst>
            </a:custGeom>
            <a:solidFill>
              <a:srgbClr val="3F3F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77994" y="866503"/>
              <a:ext cx="5004435" cy="2517140"/>
            </a:xfrm>
            <a:custGeom>
              <a:avLst/>
              <a:gdLst/>
              <a:ahLst/>
              <a:cxnLst/>
              <a:rect l="l" t="t" r="r" b="b"/>
              <a:pathLst>
                <a:path w="5004435" h="2517140">
                  <a:moveTo>
                    <a:pt x="5004065" y="0"/>
                  </a:moveTo>
                  <a:lnTo>
                    <a:pt x="0" y="0"/>
                  </a:lnTo>
                  <a:lnTo>
                    <a:pt x="0" y="2480556"/>
                  </a:lnTo>
                  <a:lnTo>
                    <a:pt x="2829" y="2494569"/>
                  </a:lnTo>
                  <a:lnTo>
                    <a:pt x="10544" y="2506012"/>
                  </a:lnTo>
                  <a:lnTo>
                    <a:pt x="21987" y="2513727"/>
                  </a:lnTo>
                  <a:lnTo>
                    <a:pt x="36000" y="2516556"/>
                  </a:lnTo>
                  <a:lnTo>
                    <a:pt x="4968064" y="2516556"/>
                  </a:lnTo>
                  <a:lnTo>
                    <a:pt x="4982077" y="2513727"/>
                  </a:lnTo>
                  <a:lnTo>
                    <a:pt x="4993521" y="2506012"/>
                  </a:lnTo>
                  <a:lnTo>
                    <a:pt x="5001236" y="2494569"/>
                  </a:lnTo>
                  <a:lnTo>
                    <a:pt x="5004065" y="2480556"/>
                  </a:lnTo>
                  <a:lnTo>
                    <a:pt x="5004065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59994" y="629515"/>
              <a:ext cx="2304415" cy="2771775"/>
            </a:xfrm>
            <a:custGeom>
              <a:avLst/>
              <a:gdLst/>
              <a:ahLst/>
              <a:cxnLst/>
              <a:rect l="l" t="t" r="r" b="b"/>
              <a:pathLst>
                <a:path w="2304415" h="2771775">
                  <a:moveTo>
                    <a:pt x="1374246" y="0"/>
                  </a:moveTo>
                  <a:lnTo>
                    <a:pt x="54000" y="0"/>
                  </a:lnTo>
                  <a:lnTo>
                    <a:pt x="32980" y="4243"/>
                  </a:lnTo>
                  <a:lnTo>
                    <a:pt x="15816" y="15816"/>
                  </a:lnTo>
                  <a:lnTo>
                    <a:pt x="4243" y="32980"/>
                  </a:lnTo>
                  <a:lnTo>
                    <a:pt x="0" y="54000"/>
                  </a:lnTo>
                  <a:lnTo>
                    <a:pt x="0" y="2717544"/>
                  </a:lnTo>
                  <a:lnTo>
                    <a:pt x="4243" y="2738563"/>
                  </a:lnTo>
                  <a:lnTo>
                    <a:pt x="15816" y="2755728"/>
                  </a:lnTo>
                  <a:lnTo>
                    <a:pt x="32980" y="2767301"/>
                  </a:lnTo>
                  <a:lnTo>
                    <a:pt x="54000" y="2771544"/>
                  </a:lnTo>
                  <a:lnTo>
                    <a:pt x="2304026" y="2771544"/>
                  </a:lnTo>
                  <a:lnTo>
                    <a:pt x="1584017" y="71510"/>
                  </a:lnTo>
                  <a:lnTo>
                    <a:pt x="1374246" y="0"/>
                  </a:lnTo>
                  <a:close/>
                </a:path>
              </a:pathLst>
            </a:custGeom>
            <a:solidFill>
              <a:srgbClr val="4D2A8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59994" y="629515"/>
              <a:ext cx="2304415" cy="2771775"/>
            </a:xfrm>
            <a:custGeom>
              <a:avLst/>
              <a:gdLst/>
              <a:ahLst/>
              <a:cxnLst/>
              <a:rect l="l" t="t" r="r" b="b"/>
              <a:pathLst>
                <a:path w="2304415" h="2771775">
                  <a:moveTo>
                    <a:pt x="2304026" y="2771544"/>
                  </a:moveTo>
                  <a:lnTo>
                    <a:pt x="54000" y="2771544"/>
                  </a:lnTo>
                  <a:lnTo>
                    <a:pt x="32980" y="2767301"/>
                  </a:lnTo>
                  <a:lnTo>
                    <a:pt x="15816" y="2755728"/>
                  </a:lnTo>
                  <a:lnTo>
                    <a:pt x="4243" y="2738563"/>
                  </a:lnTo>
                  <a:lnTo>
                    <a:pt x="0" y="2717544"/>
                  </a:lnTo>
                  <a:lnTo>
                    <a:pt x="0" y="54000"/>
                  </a:lnTo>
                  <a:lnTo>
                    <a:pt x="4243" y="32980"/>
                  </a:lnTo>
                  <a:lnTo>
                    <a:pt x="15816" y="15816"/>
                  </a:lnTo>
                  <a:lnTo>
                    <a:pt x="32980" y="4243"/>
                  </a:lnTo>
                  <a:lnTo>
                    <a:pt x="54000" y="0"/>
                  </a:lnTo>
                  <a:lnTo>
                    <a:pt x="1374246" y="0"/>
                  </a:lnTo>
                  <a:lnTo>
                    <a:pt x="1584017" y="71510"/>
                  </a:lnTo>
                  <a:lnTo>
                    <a:pt x="2304026" y="2771544"/>
                  </a:lnTo>
                </a:path>
              </a:pathLst>
            </a:custGeom>
            <a:ln w="3175">
              <a:solidFill>
                <a:srgbClr val="4D2A8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734240" y="629515"/>
              <a:ext cx="267335" cy="71755"/>
            </a:xfrm>
            <a:custGeom>
              <a:avLst/>
              <a:gdLst/>
              <a:ahLst/>
              <a:cxnLst/>
              <a:rect l="l" t="t" r="r" b="b"/>
              <a:pathLst>
                <a:path w="267335" h="71754">
                  <a:moveTo>
                    <a:pt x="266978" y="0"/>
                  </a:moveTo>
                  <a:lnTo>
                    <a:pt x="0" y="0"/>
                  </a:lnTo>
                  <a:lnTo>
                    <a:pt x="209770" y="71510"/>
                  </a:lnTo>
                  <a:lnTo>
                    <a:pt x="266978" y="0"/>
                  </a:lnTo>
                  <a:close/>
                </a:path>
              </a:pathLst>
            </a:custGeom>
            <a:solidFill>
              <a:srgbClr val="47247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734240" y="629515"/>
              <a:ext cx="267335" cy="71755"/>
            </a:xfrm>
            <a:custGeom>
              <a:avLst/>
              <a:gdLst/>
              <a:ahLst/>
              <a:cxnLst/>
              <a:rect l="l" t="t" r="r" b="b"/>
              <a:pathLst>
                <a:path w="267335" h="71754">
                  <a:moveTo>
                    <a:pt x="0" y="0"/>
                  </a:moveTo>
                  <a:lnTo>
                    <a:pt x="209770" y="71510"/>
                  </a:lnTo>
                  <a:lnTo>
                    <a:pt x="266978" y="0"/>
                  </a:lnTo>
                  <a:lnTo>
                    <a:pt x="0" y="0"/>
                  </a:lnTo>
                </a:path>
              </a:pathLst>
            </a:custGeom>
            <a:ln w="3175">
              <a:solidFill>
                <a:srgbClr val="47247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944011" y="629515"/>
              <a:ext cx="3047365" cy="2771775"/>
            </a:xfrm>
            <a:custGeom>
              <a:avLst/>
              <a:gdLst/>
              <a:ahLst/>
              <a:cxnLst/>
              <a:rect l="l" t="t" r="r" b="b"/>
              <a:pathLst>
                <a:path w="3047365" h="2771775">
                  <a:moveTo>
                    <a:pt x="3046961" y="0"/>
                  </a:moveTo>
                  <a:lnTo>
                    <a:pt x="57207" y="0"/>
                  </a:lnTo>
                  <a:lnTo>
                    <a:pt x="0" y="71510"/>
                  </a:lnTo>
                  <a:lnTo>
                    <a:pt x="720008" y="2771544"/>
                  </a:lnTo>
                  <a:lnTo>
                    <a:pt x="1188015" y="2771544"/>
                  </a:lnTo>
                  <a:lnTo>
                    <a:pt x="3046961" y="0"/>
                  </a:lnTo>
                  <a:close/>
                </a:path>
              </a:pathLst>
            </a:custGeom>
            <a:solidFill>
              <a:srgbClr val="3F1F6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944011" y="629515"/>
              <a:ext cx="3047365" cy="2771775"/>
            </a:xfrm>
            <a:custGeom>
              <a:avLst/>
              <a:gdLst/>
              <a:ahLst/>
              <a:cxnLst/>
              <a:rect l="l" t="t" r="r" b="b"/>
              <a:pathLst>
                <a:path w="3047365" h="2771775">
                  <a:moveTo>
                    <a:pt x="3046961" y="0"/>
                  </a:moveTo>
                  <a:lnTo>
                    <a:pt x="57207" y="0"/>
                  </a:lnTo>
                  <a:lnTo>
                    <a:pt x="0" y="71510"/>
                  </a:lnTo>
                  <a:lnTo>
                    <a:pt x="720008" y="2771544"/>
                  </a:lnTo>
                  <a:lnTo>
                    <a:pt x="1188015" y="2771544"/>
                  </a:lnTo>
                  <a:lnTo>
                    <a:pt x="3046961" y="0"/>
                  </a:lnTo>
                </a:path>
              </a:pathLst>
            </a:custGeom>
            <a:ln w="3175">
              <a:solidFill>
                <a:srgbClr val="3F1F6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132027" y="629515"/>
              <a:ext cx="1945005" cy="2771775"/>
            </a:xfrm>
            <a:custGeom>
              <a:avLst/>
              <a:gdLst/>
              <a:ahLst/>
              <a:cxnLst/>
              <a:rect l="l" t="t" r="r" b="b"/>
              <a:pathLst>
                <a:path w="1945004" h="2771775">
                  <a:moveTo>
                    <a:pt x="1944801" y="0"/>
                  </a:moveTo>
                  <a:lnTo>
                    <a:pt x="1858945" y="0"/>
                  </a:lnTo>
                  <a:lnTo>
                    <a:pt x="0" y="2771544"/>
                  </a:lnTo>
                  <a:lnTo>
                    <a:pt x="1404020" y="2771544"/>
                  </a:lnTo>
                  <a:lnTo>
                    <a:pt x="1944801" y="0"/>
                  </a:lnTo>
                  <a:close/>
                </a:path>
              </a:pathLst>
            </a:custGeom>
            <a:solidFill>
              <a:srgbClr val="3817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132027" y="629515"/>
              <a:ext cx="1945005" cy="2771775"/>
            </a:xfrm>
            <a:custGeom>
              <a:avLst/>
              <a:gdLst/>
              <a:ahLst/>
              <a:cxnLst/>
              <a:rect l="l" t="t" r="r" b="b"/>
              <a:pathLst>
                <a:path w="1945004" h="2771775">
                  <a:moveTo>
                    <a:pt x="1404020" y="2771544"/>
                  </a:moveTo>
                  <a:lnTo>
                    <a:pt x="0" y="2771544"/>
                  </a:lnTo>
                  <a:lnTo>
                    <a:pt x="1858945" y="0"/>
                  </a:lnTo>
                  <a:lnTo>
                    <a:pt x="1944801" y="0"/>
                  </a:lnTo>
                  <a:lnTo>
                    <a:pt x="1404020" y="2771544"/>
                  </a:lnTo>
                </a:path>
              </a:pathLst>
            </a:custGeom>
            <a:ln w="3175">
              <a:solidFill>
                <a:srgbClr val="3817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536048" y="629515"/>
              <a:ext cx="864235" cy="2771775"/>
            </a:xfrm>
            <a:custGeom>
              <a:avLst/>
              <a:gdLst/>
              <a:ahLst/>
              <a:cxnLst/>
              <a:rect l="l" t="t" r="r" b="b"/>
              <a:pathLst>
                <a:path w="864235" h="2771775">
                  <a:moveTo>
                    <a:pt x="763207" y="0"/>
                  </a:moveTo>
                  <a:lnTo>
                    <a:pt x="540781" y="0"/>
                  </a:lnTo>
                  <a:lnTo>
                    <a:pt x="0" y="2771544"/>
                  </a:lnTo>
                  <a:lnTo>
                    <a:pt x="143999" y="2771544"/>
                  </a:lnTo>
                  <a:lnTo>
                    <a:pt x="864010" y="2447553"/>
                  </a:lnTo>
                  <a:lnTo>
                    <a:pt x="864010" y="97204"/>
                  </a:lnTo>
                  <a:lnTo>
                    <a:pt x="763207" y="0"/>
                  </a:lnTo>
                  <a:close/>
                </a:path>
              </a:pathLst>
            </a:custGeom>
            <a:solidFill>
              <a:srgbClr val="47247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536048" y="629515"/>
              <a:ext cx="864235" cy="2771775"/>
            </a:xfrm>
            <a:custGeom>
              <a:avLst/>
              <a:gdLst/>
              <a:ahLst/>
              <a:cxnLst/>
              <a:rect l="l" t="t" r="r" b="b"/>
              <a:pathLst>
                <a:path w="864235" h="2771775">
                  <a:moveTo>
                    <a:pt x="143999" y="2771544"/>
                  </a:moveTo>
                  <a:lnTo>
                    <a:pt x="0" y="2771544"/>
                  </a:lnTo>
                  <a:lnTo>
                    <a:pt x="540781" y="0"/>
                  </a:lnTo>
                  <a:lnTo>
                    <a:pt x="763207" y="0"/>
                  </a:lnTo>
                  <a:lnTo>
                    <a:pt x="864010" y="97204"/>
                  </a:lnTo>
                  <a:lnTo>
                    <a:pt x="864010" y="2447553"/>
                  </a:lnTo>
                  <a:lnTo>
                    <a:pt x="143999" y="2771544"/>
                  </a:lnTo>
                </a:path>
              </a:pathLst>
            </a:custGeom>
            <a:ln w="3175">
              <a:solidFill>
                <a:srgbClr val="47247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680047" y="3077068"/>
              <a:ext cx="720090" cy="324485"/>
            </a:xfrm>
            <a:custGeom>
              <a:avLst/>
              <a:gdLst/>
              <a:ahLst/>
              <a:cxnLst/>
              <a:rect l="l" t="t" r="r" b="b"/>
              <a:pathLst>
                <a:path w="720089" h="324485">
                  <a:moveTo>
                    <a:pt x="720011" y="0"/>
                  </a:moveTo>
                  <a:lnTo>
                    <a:pt x="0" y="323991"/>
                  </a:lnTo>
                  <a:lnTo>
                    <a:pt x="666010" y="323991"/>
                  </a:lnTo>
                  <a:lnTo>
                    <a:pt x="687030" y="319747"/>
                  </a:lnTo>
                  <a:lnTo>
                    <a:pt x="704195" y="308175"/>
                  </a:lnTo>
                  <a:lnTo>
                    <a:pt x="715767" y="291010"/>
                  </a:lnTo>
                  <a:lnTo>
                    <a:pt x="720011" y="269991"/>
                  </a:lnTo>
                  <a:lnTo>
                    <a:pt x="720011" y="0"/>
                  </a:lnTo>
                  <a:close/>
                </a:path>
              </a:pathLst>
            </a:custGeom>
            <a:solidFill>
              <a:srgbClr val="4D2A8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680047" y="3077068"/>
              <a:ext cx="720090" cy="324485"/>
            </a:xfrm>
            <a:custGeom>
              <a:avLst/>
              <a:gdLst/>
              <a:ahLst/>
              <a:cxnLst/>
              <a:rect l="l" t="t" r="r" b="b"/>
              <a:pathLst>
                <a:path w="720089" h="324485">
                  <a:moveTo>
                    <a:pt x="720011" y="0"/>
                  </a:moveTo>
                  <a:lnTo>
                    <a:pt x="720011" y="269991"/>
                  </a:lnTo>
                  <a:lnTo>
                    <a:pt x="715767" y="291010"/>
                  </a:lnTo>
                  <a:lnTo>
                    <a:pt x="704195" y="308175"/>
                  </a:lnTo>
                  <a:lnTo>
                    <a:pt x="687030" y="319747"/>
                  </a:lnTo>
                  <a:lnTo>
                    <a:pt x="666010" y="323991"/>
                  </a:lnTo>
                  <a:lnTo>
                    <a:pt x="0" y="323991"/>
                  </a:lnTo>
                  <a:lnTo>
                    <a:pt x="720011" y="0"/>
                  </a:lnTo>
                </a:path>
              </a:pathLst>
            </a:custGeom>
            <a:ln w="3175">
              <a:solidFill>
                <a:srgbClr val="4D2A8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98939" y="629199"/>
              <a:ext cx="101436" cy="97837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377994" y="866503"/>
              <a:ext cx="5004435" cy="2517140"/>
            </a:xfrm>
            <a:custGeom>
              <a:avLst/>
              <a:gdLst/>
              <a:ahLst/>
              <a:cxnLst/>
              <a:rect l="l" t="t" r="r" b="b"/>
              <a:pathLst>
                <a:path w="5004435" h="2517140">
                  <a:moveTo>
                    <a:pt x="5004065" y="0"/>
                  </a:moveTo>
                  <a:lnTo>
                    <a:pt x="0" y="0"/>
                  </a:lnTo>
                  <a:lnTo>
                    <a:pt x="0" y="2480556"/>
                  </a:lnTo>
                  <a:lnTo>
                    <a:pt x="2829" y="2494569"/>
                  </a:lnTo>
                  <a:lnTo>
                    <a:pt x="10544" y="2506012"/>
                  </a:lnTo>
                  <a:lnTo>
                    <a:pt x="21987" y="2513727"/>
                  </a:lnTo>
                  <a:lnTo>
                    <a:pt x="36000" y="2516556"/>
                  </a:lnTo>
                  <a:lnTo>
                    <a:pt x="4968064" y="2516556"/>
                  </a:lnTo>
                  <a:lnTo>
                    <a:pt x="4982077" y="2513727"/>
                  </a:lnTo>
                  <a:lnTo>
                    <a:pt x="4993521" y="2506012"/>
                  </a:lnTo>
                  <a:lnTo>
                    <a:pt x="5001236" y="2494569"/>
                  </a:lnTo>
                  <a:lnTo>
                    <a:pt x="5004065" y="2480556"/>
                  </a:lnTo>
                  <a:lnTo>
                    <a:pt x="5004065" y="0"/>
                  </a:lnTo>
                  <a:close/>
                </a:path>
              </a:pathLst>
            </a:custGeom>
            <a:solidFill>
              <a:srgbClr val="E3DF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545299" y="632306"/>
            <a:ext cx="4330065" cy="25393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10" dirty="0">
                <a:solidFill>
                  <a:srgbClr val="FFFFFF"/>
                </a:solidFill>
                <a:latin typeface="Trebuchet MS"/>
                <a:cs typeface="Trebuchet MS"/>
              </a:rPr>
              <a:t>Python</a:t>
            </a:r>
            <a:r>
              <a:rPr sz="11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Trebuchet MS"/>
                <a:cs typeface="Trebuchet MS"/>
              </a:rPr>
              <a:t>Code:</a:t>
            </a:r>
            <a:r>
              <a:rPr sz="11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100" spc="-15" dirty="0">
                <a:solidFill>
                  <a:srgbClr val="FFFFFF"/>
                </a:solidFill>
                <a:latin typeface="Trebuchet MS"/>
                <a:cs typeface="Trebuchet MS"/>
              </a:rPr>
              <a:t>Outlier</a:t>
            </a:r>
            <a:r>
              <a:rPr sz="11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100" spc="20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1100" spc="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100" spc="-5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10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100" spc="-10" dirty="0">
                <a:solidFill>
                  <a:srgbClr val="FFFFFF"/>
                </a:solidFill>
                <a:latin typeface="Trebuchet MS"/>
                <a:cs typeface="Trebuchet MS"/>
              </a:rPr>
              <a:t>ction</a:t>
            </a:r>
            <a:r>
              <a:rPr sz="11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100" spc="30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11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100" spc="6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100" spc="10" dirty="0">
                <a:solidFill>
                  <a:srgbClr val="FFFFFF"/>
                </a:solidFill>
                <a:latin typeface="Trebuchet MS"/>
                <a:cs typeface="Trebuchet MS"/>
              </a:rPr>
              <a:t>em</a:t>
            </a:r>
            <a:r>
              <a:rPr sz="1100" spc="-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100" spc="-10" dirty="0">
                <a:solidFill>
                  <a:srgbClr val="FFFFFF"/>
                </a:solidFill>
                <a:latin typeface="Trebuchet MS"/>
                <a:cs typeface="Trebuchet MS"/>
              </a:rPr>
              <a:t>val</a:t>
            </a:r>
            <a:endParaRPr sz="1100">
              <a:latin typeface="Trebuchet MS"/>
              <a:cs typeface="Trebuchet MS"/>
            </a:endParaRPr>
          </a:p>
          <a:p>
            <a:pPr marL="12700" marR="2191385">
              <a:lnSpc>
                <a:spcPct val="101499"/>
              </a:lnSpc>
              <a:spcBef>
                <a:spcPts val="944"/>
              </a:spcBef>
            </a:pPr>
            <a:r>
              <a:rPr sz="900" spc="-5" dirty="0">
                <a:latin typeface="Courier New"/>
                <a:cs typeface="Courier New"/>
              </a:rPr>
              <a:t>#</a:t>
            </a:r>
            <a:r>
              <a:rPr sz="900" spc="-15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Importing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necessary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libraries </a:t>
            </a:r>
            <a:r>
              <a:rPr sz="900" spc="-525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import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numpy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as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np</a:t>
            </a:r>
            <a:endParaRPr sz="900">
              <a:latin typeface="Courier New"/>
              <a:cs typeface="Courier New"/>
            </a:endParaRPr>
          </a:p>
          <a:p>
            <a:pPr marL="12700" marR="2737485">
              <a:lnSpc>
                <a:spcPct val="101499"/>
              </a:lnSpc>
            </a:pPr>
            <a:r>
              <a:rPr sz="900" spc="-5" dirty="0">
                <a:latin typeface="Courier New"/>
                <a:cs typeface="Courier New"/>
              </a:rPr>
              <a:t>import</a:t>
            </a:r>
            <a:r>
              <a:rPr sz="900" spc="15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pandas</a:t>
            </a:r>
            <a:r>
              <a:rPr sz="900" spc="20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as</a:t>
            </a:r>
            <a:r>
              <a:rPr sz="900" spc="20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pd </a:t>
            </a:r>
            <a:r>
              <a:rPr sz="900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from</a:t>
            </a:r>
            <a:r>
              <a:rPr sz="900" spc="-20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scipy</a:t>
            </a:r>
            <a:r>
              <a:rPr sz="900" spc="-20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import</a:t>
            </a:r>
            <a:r>
              <a:rPr sz="900" spc="-20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stats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950">
              <a:latin typeface="Courier New"/>
              <a:cs typeface="Courier New"/>
            </a:endParaRPr>
          </a:p>
          <a:p>
            <a:pPr marL="12700" marR="1370965">
              <a:lnSpc>
                <a:spcPct val="101499"/>
              </a:lnSpc>
            </a:pPr>
            <a:r>
              <a:rPr sz="900" spc="-5" dirty="0">
                <a:latin typeface="Courier New"/>
                <a:cs typeface="Courier New"/>
              </a:rPr>
              <a:t># Creating a sample dataframe</a:t>
            </a:r>
            <a:r>
              <a:rPr sz="900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with outliers </a:t>
            </a:r>
            <a:r>
              <a:rPr sz="900" spc="-525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data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= {'Age': [25, 30, 35, 40, 45, 1000],</a:t>
            </a:r>
            <a:endParaRPr sz="900">
              <a:latin typeface="Courier New"/>
              <a:cs typeface="Courier New"/>
            </a:endParaRPr>
          </a:p>
          <a:p>
            <a:pPr marL="558800">
              <a:lnSpc>
                <a:spcPct val="100000"/>
              </a:lnSpc>
              <a:spcBef>
                <a:spcPts val="15"/>
              </a:spcBef>
            </a:pPr>
            <a:r>
              <a:rPr sz="900" spc="-5" dirty="0">
                <a:latin typeface="Courier New"/>
                <a:cs typeface="Courier New"/>
              </a:rPr>
              <a:t>'Salary':</a:t>
            </a:r>
            <a:r>
              <a:rPr sz="900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[25000,</a:t>
            </a:r>
            <a:r>
              <a:rPr sz="900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30000,</a:t>
            </a:r>
            <a:r>
              <a:rPr sz="900" spc="5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35000,</a:t>
            </a:r>
            <a:r>
              <a:rPr sz="900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40000,</a:t>
            </a:r>
            <a:r>
              <a:rPr sz="900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45000,</a:t>
            </a:r>
            <a:r>
              <a:rPr sz="900" spc="5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1000000]}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900" spc="-5" dirty="0">
                <a:latin typeface="Courier New"/>
                <a:cs typeface="Courier New"/>
              </a:rPr>
              <a:t>df</a:t>
            </a:r>
            <a:r>
              <a:rPr sz="900" spc="-25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=</a:t>
            </a:r>
            <a:r>
              <a:rPr sz="900" spc="-20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pd.DataFrame(data)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950">
              <a:latin typeface="Courier New"/>
              <a:cs typeface="Courier New"/>
            </a:endParaRPr>
          </a:p>
          <a:p>
            <a:pPr marL="12700" marR="1917700">
              <a:lnSpc>
                <a:spcPct val="101499"/>
              </a:lnSpc>
              <a:spcBef>
                <a:spcPts val="5"/>
              </a:spcBef>
            </a:pPr>
            <a:r>
              <a:rPr sz="900" spc="-5" dirty="0">
                <a:latin typeface="Courier New"/>
                <a:cs typeface="Courier New"/>
              </a:rPr>
              <a:t># Detecting outliers using Z-Score </a:t>
            </a:r>
            <a:r>
              <a:rPr sz="900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z_scores = np.abs(stats.zscore(df)) </a:t>
            </a:r>
            <a:r>
              <a:rPr sz="900" spc="-530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print("Z-Scores:")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spc="-5" dirty="0">
                <a:latin typeface="Courier New"/>
                <a:cs typeface="Courier New"/>
              </a:rPr>
              <a:t>print(z_scores)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9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900" spc="-5" dirty="0">
                <a:latin typeface="Courier New"/>
                <a:cs typeface="Courier New"/>
              </a:rPr>
              <a:t>print(df_no_outliers)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439651" y="3472435"/>
            <a:ext cx="295275" cy="11874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r>
              <a:rPr sz="600" spc="5" dirty="0">
                <a:solidFill>
                  <a:srgbClr val="CCCCCC"/>
                </a:solidFill>
                <a:latin typeface="Trebuchet MS"/>
                <a:cs typeface="Trebuchet MS"/>
              </a:rPr>
              <a:t>16/58</a:t>
            </a:r>
            <a:endParaRPr sz="60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8581" y="73631"/>
            <a:ext cx="349694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Outlier</a:t>
            </a:r>
            <a:r>
              <a:rPr spc="-120" dirty="0"/>
              <a:t> </a:t>
            </a:r>
            <a:r>
              <a:rPr spc="5" dirty="0"/>
              <a:t>Detection</a:t>
            </a:r>
            <a:r>
              <a:rPr spc="-120" dirty="0"/>
              <a:t> </a:t>
            </a:r>
            <a:r>
              <a:rPr dirty="0"/>
              <a:t>and</a:t>
            </a:r>
            <a:r>
              <a:rPr spc="-120" dirty="0"/>
              <a:t> </a:t>
            </a:r>
            <a:r>
              <a:rPr spc="-40" dirty="0"/>
              <a:t>Removal</a:t>
            </a:r>
            <a:r>
              <a:rPr spc="-120" dirty="0"/>
              <a:t> </a:t>
            </a:r>
            <a:r>
              <a:rPr spc="-30" dirty="0"/>
              <a:t>Example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59677" y="1159738"/>
            <a:ext cx="5041265" cy="1445895"/>
            <a:chOff x="359677" y="1159738"/>
            <a:chExt cx="5041265" cy="1445895"/>
          </a:xfrm>
        </p:grpSpPr>
        <p:sp>
          <p:nvSpPr>
            <p:cNvPr id="4" name="object 4"/>
            <p:cNvSpPr/>
            <p:nvPr/>
          </p:nvSpPr>
          <p:spPr>
            <a:xfrm>
              <a:off x="359994" y="1160054"/>
              <a:ext cx="5040630" cy="1445260"/>
            </a:xfrm>
            <a:custGeom>
              <a:avLst/>
              <a:gdLst/>
              <a:ahLst/>
              <a:cxnLst/>
              <a:rect l="l" t="t" r="r" b="b"/>
              <a:pathLst>
                <a:path w="5040630" h="1445260">
                  <a:moveTo>
                    <a:pt x="4986064" y="0"/>
                  </a:moveTo>
                  <a:lnTo>
                    <a:pt x="54000" y="0"/>
                  </a:lnTo>
                  <a:lnTo>
                    <a:pt x="32980" y="4243"/>
                  </a:lnTo>
                  <a:lnTo>
                    <a:pt x="15816" y="15816"/>
                  </a:lnTo>
                  <a:lnTo>
                    <a:pt x="4243" y="32980"/>
                  </a:lnTo>
                  <a:lnTo>
                    <a:pt x="0" y="54000"/>
                  </a:lnTo>
                  <a:lnTo>
                    <a:pt x="0" y="1391248"/>
                  </a:lnTo>
                  <a:lnTo>
                    <a:pt x="4243" y="1412268"/>
                  </a:lnTo>
                  <a:lnTo>
                    <a:pt x="15816" y="1429432"/>
                  </a:lnTo>
                  <a:lnTo>
                    <a:pt x="32980" y="1441005"/>
                  </a:lnTo>
                  <a:lnTo>
                    <a:pt x="54000" y="1445248"/>
                  </a:lnTo>
                  <a:lnTo>
                    <a:pt x="4986064" y="1445248"/>
                  </a:lnTo>
                  <a:lnTo>
                    <a:pt x="5007084" y="1441005"/>
                  </a:lnTo>
                  <a:lnTo>
                    <a:pt x="5024248" y="1429432"/>
                  </a:lnTo>
                  <a:lnTo>
                    <a:pt x="5035821" y="1412268"/>
                  </a:lnTo>
                  <a:lnTo>
                    <a:pt x="5040064" y="1391248"/>
                  </a:lnTo>
                  <a:lnTo>
                    <a:pt x="5040064" y="54000"/>
                  </a:lnTo>
                  <a:lnTo>
                    <a:pt x="5035821" y="32980"/>
                  </a:lnTo>
                  <a:lnTo>
                    <a:pt x="5024248" y="15816"/>
                  </a:lnTo>
                  <a:lnTo>
                    <a:pt x="5007084" y="4243"/>
                  </a:lnTo>
                  <a:lnTo>
                    <a:pt x="4986064" y="0"/>
                  </a:lnTo>
                  <a:close/>
                </a:path>
              </a:pathLst>
            </a:custGeom>
            <a:solidFill>
              <a:srgbClr val="3F3F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77994" y="1397042"/>
              <a:ext cx="5004435" cy="1190625"/>
            </a:xfrm>
            <a:custGeom>
              <a:avLst/>
              <a:gdLst/>
              <a:ahLst/>
              <a:cxnLst/>
              <a:rect l="l" t="t" r="r" b="b"/>
              <a:pathLst>
                <a:path w="5004435" h="1190625">
                  <a:moveTo>
                    <a:pt x="5004065" y="0"/>
                  </a:moveTo>
                  <a:lnTo>
                    <a:pt x="0" y="0"/>
                  </a:lnTo>
                  <a:lnTo>
                    <a:pt x="0" y="1154260"/>
                  </a:lnTo>
                  <a:lnTo>
                    <a:pt x="2829" y="1168273"/>
                  </a:lnTo>
                  <a:lnTo>
                    <a:pt x="10544" y="1179717"/>
                  </a:lnTo>
                  <a:lnTo>
                    <a:pt x="21987" y="1187432"/>
                  </a:lnTo>
                  <a:lnTo>
                    <a:pt x="36000" y="1190261"/>
                  </a:lnTo>
                  <a:lnTo>
                    <a:pt x="4968064" y="1190261"/>
                  </a:lnTo>
                  <a:lnTo>
                    <a:pt x="4982077" y="1187432"/>
                  </a:lnTo>
                  <a:lnTo>
                    <a:pt x="4993521" y="1179717"/>
                  </a:lnTo>
                  <a:lnTo>
                    <a:pt x="5001236" y="1168273"/>
                  </a:lnTo>
                  <a:lnTo>
                    <a:pt x="5004065" y="1154260"/>
                  </a:lnTo>
                  <a:lnTo>
                    <a:pt x="5004065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59994" y="1160054"/>
              <a:ext cx="2304415" cy="1445260"/>
            </a:xfrm>
            <a:custGeom>
              <a:avLst/>
              <a:gdLst/>
              <a:ahLst/>
              <a:cxnLst/>
              <a:rect l="l" t="t" r="r" b="b"/>
              <a:pathLst>
                <a:path w="2304415" h="1445260">
                  <a:moveTo>
                    <a:pt x="1918626" y="0"/>
                  </a:moveTo>
                  <a:lnTo>
                    <a:pt x="54000" y="0"/>
                  </a:lnTo>
                  <a:lnTo>
                    <a:pt x="32980" y="4243"/>
                  </a:lnTo>
                  <a:lnTo>
                    <a:pt x="15816" y="15816"/>
                  </a:lnTo>
                  <a:lnTo>
                    <a:pt x="4243" y="32980"/>
                  </a:lnTo>
                  <a:lnTo>
                    <a:pt x="0" y="54000"/>
                  </a:lnTo>
                  <a:lnTo>
                    <a:pt x="0" y="1391248"/>
                  </a:lnTo>
                  <a:lnTo>
                    <a:pt x="4243" y="1412268"/>
                  </a:lnTo>
                  <a:lnTo>
                    <a:pt x="15816" y="1429432"/>
                  </a:lnTo>
                  <a:lnTo>
                    <a:pt x="32980" y="1441005"/>
                  </a:lnTo>
                  <a:lnTo>
                    <a:pt x="54000" y="1445248"/>
                  </a:lnTo>
                  <a:lnTo>
                    <a:pt x="2304026" y="1445248"/>
                  </a:lnTo>
                  <a:lnTo>
                    <a:pt x="1918626" y="0"/>
                  </a:lnTo>
                  <a:close/>
                </a:path>
              </a:pathLst>
            </a:custGeom>
            <a:solidFill>
              <a:srgbClr val="4D2A8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59994" y="1160054"/>
              <a:ext cx="2304415" cy="1445260"/>
            </a:xfrm>
            <a:custGeom>
              <a:avLst/>
              <a:gdLst/>
              <a:ahLst/>
              <a:cxnLst/>
              <a:rect l="l" t="t" r="r" b="b"/>
              <a:pathLst>
                <a:path w="2304415" h="1445260">
                  <a:moveTo>
                    <a:pt x="54000" y="1445248"/>
                  </a:moveTo>
                  <a:lnTo>
                    <a:pt x="32980" y="1441005"/>
                  </a:lnTo>
                  <a:lnTo>
                    <a:pt x="15816" y="1429432"/>
                  </a:lnTo>
                  <a:lnTo>
                    <a:pt x="4243" y="1412268"/>
                  </a:lnTo>
                  <a:lnTo>
                    <a:pt x="0" y="1391248"/>
                  </a:lnTo>
                  <a:lnTo>
                    <a:pt x="0" y="54000"/>
                  </a:lnTo>
                  <a:lnTo>
                    <a:pt x="4243" y="32980"/>
                  </a:lnTo>
                  <a:lnTo>
                    <a:pt x="15816" y="15816"/>
                  </a:lnTo>
                  <a:lnTo>
                    <a:pt x="32980" y="4243"/>
                  </a:lnTo>
                  <a:lnTo>
                    <a:pt x="54000" y="0"/>
                  </a:lnTo>
                  <a:lnTo>
                    <a:pt x="1918626" y="0"/>
                  </a:lnTo>
                  <a:lnTo>
                    <a:pt x="2304026" y="1445248"/>
                  </a:lnTo>
                  <a:lnTo>
                    <a:pt x="54000" y="1445248"/>
                  </a:lnTo>
                </a:path>
              </a:pathLst>
            </a:custGeom>
            <a:ln w="3175">
              <a:solidFill>
                <a:srgbClr val="4D2A8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278620" y="1160054"/>
              <a:ext cx="1823085" cy="1445260"/>
            </a:xfrm>
            <a:custGeom>
              <a:avLst/>
              <a:gdLst/>
              <a:ahLst/>
              <a:cxnLst/>
              <a:rect l="l" t="t" r="r" b="b"/>
              <a:pathLst>
                <a:path w="1823085" h="1445260">
                  <a:moveTo>
                    <a:pt x="1822771" y="0"/>
                  </a:moveTo>
                  <a:lnTo>
                    <a:pt x="0" y="0"/>
                  </a:lnTo>
                  <a:lnTo>
                    <a:pt x="385399" y="1445248"/>
                  </a:lnTo>
                  <a:lnTo>
                    <a:pt x="853406" y="1445248"/>
                  </a:lnTo>
                  <a:lnTo>
                    <a:pt x="1822771" y="0"/>
                  </a:lnTo>
                  <a:close/>
                </a:path>
              </a:pathLst>
            </a:custGeom>
            <a:solidFill>
              <a:srgbClr val="3F1F6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278620" y="1160054"/>
              <a:ext cx="1823085" cy="1445260"/>
            </a:xfrm>
            <a:custGeom>
              <a:avLst/>
              <a:gdLst/>
              <a:ahLst/>
              <a:cxnLst/>
              <a:rect l="l" t="t" r="r" b="b"/>
              <a:pathLst>
                <a:path w="1823085" h="1445260">
                  <a:moveTo>
                    <a:pt x="0" y="0"/>
                  </a:moveTo>
                  <a:lnTo>
                    <a:pt x="385399" y="1445248"/>
                  </a:lnTo>
                  <a:lnTo>
                    <a:pt x="853406" y="1445248"/>
                  </a:lnTo>
                  <a:lnTo>
                    <a:pt x="1822771" y="0"/>
                  </a:lnTo>
                  <a:lnTo>
                    <a:pt x="0" y="0"/>
                  </a:lnTo>
                </a:path>
              </a:pathLst>
            </a:custGeom>
            <a:ln w="3175">
              <a:solidFill>
                <a:srgbClr val="3F1F6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132027" y="1160054"/>
              <a:ext cx="1686560" cy="1445260"/>
            </a:xfrm>
            <a:custGeom>
              <a:avLst/>
              <a:gdLst/>
              <a:ahLst/>
              <a:cxnLst/>
              <a:rect l="l" t="t" r="r" b="b"/>
              <a:pathLst>
                <a:path w="1686560" h="1445260">
                  <a:moveTo>
                    <a:pt x="1686016" y="0"/>
                  </a:moveTo>
                  <a:lnTo>
                    <a:pt x="969365" y="0"/>
                  </a:lnTo>
                  <a:lnTo>
                    <a:pt x="0" y="1445248"/>
                  </a:lnTo>
                  <a:lnTo>
                    <a:pt x="1404020" y="1445248"/>
                  </a:lnTo>
                  <a:lnTo>
                    <a:pt x="1686016" y="0"/>
                  </a:lnTo>
                  <a:close/>
                </a:path>
              </a:pathLst>
            </a:custGeom>
            <a:solidFill>
              <a:srgbClr val="3817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132027" y="1160054"/>
              <a:ext cx="1686560" cy="1445260"/>
            </a:xfrm>
            <a:custGeom>
              <a:avLst/>
              <a:gdLst/>
              <a:ahLst/>
              <a:cxnLst/>
              <a:rect l="l" t="t" r="r" b="b"/>
              <a:pathLst>
                <a:path w="1686560" h="1445260">
                  <a:moveTo>
                    <a:pt x="0" y="1445248"/>
                  </a:moveTo>
                  <a:lnTo>
                    <a:pt x="969365" y="0"/>
                  </a:lnTo>
                  <a:lnTo>
                    <a:pt x="1686016" y="0"/>
                  </a:lnTo>
                  <a:lnTo>
                    <a:pt x="1404020" y="1445248"/>
                  </a:lnTo>
                  <a:lnTo>
                    <a:pt x="0" y="1445248"/>
                  </a:lnTo>
                </a:path>
              </a:pathLst>
            </a:custGeom>
            <a:ln w="3175">
              <a:solidFill>
                <a:srgbClr val="3817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36048" y="1160054"/>
              <a:ext cx="864235" cy="1445260"/>
            </a:xfrm>
            <a:custGeom>
              <a:avLst/>
              <a:gdLst/>
              <a:ahLst/>
              <a:cxnLst/>
              <a:rect l="l" t="t" r="r" b="b"/>
              <a:pathLst>
                <a:path w="864235" h="1445260">
                  <a:moveTo>
                    <a:pt x="810010" y="0"/>
                  </a:moveTo>
                  <a:lnTo>
                    <a:pt x="281995" y="0"/>
                  </a:lnTo>
                  <a:lnTo>
                    <a:pt x="0" y="1445248"/>
                  </a:lnTo>
                  <a:lnTo>
                    <a:pt x="143999" y="1445248"/>
                  </a:lnTo>
                  <a:lnTo>
                    <a:pt x="864010" y="1121257"/>
                  </a:lnTo>
                  <a:lnTo>
                    <a:pt x="864010" y="54000"/>
                  </a:lnTo>
                  <a:lnTo>
                    <a:pt x="859767" y="32980"/>
                  </a:lnTo>
                  <a:lnTo>
                    <a:pt x="848194" y="15816"/>
                  </a:lnTo>
                  <a:lnTo>
                    <a:pt x="831030" y="4243"/>
                  </a:lnTo>
                  <a:lnTo>
                    <a:pt x="810010" y="0"/>
                  </a:lnTo>
                  <a:close/>
                </a:path>
              </a:pathLst>
            </a:custGeom>
            <a:solidFill>
              <a:srgbClr val="47247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36048" y="1160054"/>
              <a:ext cx="864235" cy="1445260"/>
            </a:xfrm>
            <a:custGeom>
              <a:avLst/>
              <a:gdLst/>
              <a:ahLst/>
              <a:cxnLst/>
              <a:rect l="l" t="t" r="r" b="b"/>
              <a:pathLst>
                <a:path w="864235" h="1445260">
                  <a:moveTo>
                    <a:pt x="0" y="1445248"/>
                  </a:moveTo>
                  <a:lnTo>
                    <a:pt x="281995" y="0"/>
                  </a:lnTo>
                  <a:lnTo>
                    <a:pt x="810010" y="0"/>
                  </a:lnTo>
                  <a:lnTo>
                    <a:pt x="831030" y="4243"/>
                  </a:lnTo>
                  <a:lnTo>
                    <a:pt x="848194" y="15816"/>
                  </a:lnTo>
                  <a:lnTo>
                    <a:pt x="859767" y="32980"/>
                  </a:lnTo>
                  <a:lnTo>
                    <a:pt x="864010" y="54000"/>
                  </a:lnTo>
                  <a:lnTo>
                    <a:pt x="864010" y="1121257"/>
                  </a:lnTo>
                  <a:lnTo>
                    <a:pt x="143999" y="1445248"/>
                  </a:lnTo>
                  <a:lnTo>
                    <a:pt x="0" y="1445248"/>
                  </a:lnTo>
                </a:path>
              </a:pathLst>
            </a:custGeom>
            <a:ln w="3175">
              <a:solidFill>
                <a:srgbClr val="47247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680047" y="2281311"/>
              <a:ext cx="720090" cy="324485"/>
            </a:xfrm>
            <a:custGeom>
              <a:avLst/>
              <a:gdLst/>
              <a:ahLst/>
              <a:cxnLst/>
              <a:rect l="l" t="t" r="r" b="b"/>
              <a:pathLst>
                <a:path w="720089" h="324485">
                  <a:moveTo>
                    <a:pt x="720011" y="0"/>
                  </a:moveTo>
                  <a:lnTo>
                    <a:pt x="0" y="323991"/>
                  </a:lnTo>
                  <a:lnTo>
                    <a:pt x="666011" y="323991"/>
                  </a:lnTo>
                  <a:lnTo>
                    <a:pt x="687030" y="319747"/>
                  </a:lnTo>
                  <a:lnTo>
                    <a:pt x="704195" y="308175"/>
                  </a:lnTo>
                  <a:lnTo>
                    <a:pt x="715767" y="291010"/>
                  </a:lnTo>
                  <a:lnTo>
                    <a:pt x="720011" y="269991"/>
                  </a:lnTo>
                  <a:lnTo>
                    <a:pt x="720011" y="0"/>
                  </a:lnTo>
                  <a:close/>
                </a:path>
              </a:pathLst>
            </a:custGeom>
            <a:solidFill>
              <a:srgbClr val="4D2A8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680047" y="2281311"/>
              <a:ext cx="720090" cy="324485"/>
            </a:xfrm>
            <a:custGeom>
              <a:avLst/>
              <a:gdLst/>
              <a:ahLst/>
              <a:cxnLst/>
              <a:rect l="l" t="t" r="r" b="b"/>
              <a:pathLst>
                <a:path w="720089" h="324485">
                  <a:moveTo>
                    <a:pt x="0" y="323991"/>
                  </a:moveTo>
                  <a:lnTo>
                    <a:pt x="720011" y="0"/>
                  </a:lnTo>
                  <a:lnTo>
                    <a:pt x="720011" y="269991"/>
                  </a:lnTo>
                  <a:lnTo>
                    <a:pt x="715767" y="291010"/>
                  </a:lnTo>
                  <a:lnTo>
                    <a:pt x="704195" y="308175"/>
                  </a:lnTo>
                  <a:lnTo>
                    <a:pt x="687030" y="319747"/>
                  </a:lnTo>
                  <a:lnTo>
                    <a:pt x="666011" y="323991"/>
                  </a:lnTo>
                  <a:lnTo>
                    <a:pt x="0" y="323991"/>
                  </a:lnTo>
                </a:path>
              </a:pathLst>
            </a:custGeom>
            <a:ln w="3175">
              <a:solidFill>
                <a:srgbClr val="4D2A8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77994" y="1397042"/>
              <a:ext cx="5004435" cy="1190625"/>
            </a:xfrm>
            <a:custGeom>
              <a:avLst/>
              <a:gdLst/>
              <a:ahLst/>
              <a:cxnLst/>
              <a:rect l="l" t="t" r="r" b="b"/>
              <a:pathLst>
                <a:path w="5004435" h="1190625">
                  <a:moveTo>
                    <a:pt x="5004065" y="0"/>
                  </a:moveTo>
                  <a:lnTo>
                    <a:pt x="0" y="0"/>
                  </a:lnTo>
                  <a:lnTo>
                    <a:pt x="0" y="1154260"/>
                  </a:lnTo>
                  <a:lnTo>
                    <a:pt x="2829" y="1168273"/>
                  </a:lnTo>
                  <a:lnTo>
                    <a:pt x="10544" y="1179717"/>
                  </a:lnTo>
                  <a:lnTo>
                    <a:pt x="21987" y="1187432"/>
                  </a:lnTo>
                  <a:lnTo>
                    <a:pt x="36000" y="1190261"/>
                  </a:lnTo>
                  <a:lnTo>
                    <a:pt x="4968064" y="1190261"/>
                  </a:lnTo>
                  <a:lnTo>
                    <a:pt x="4982077" y="1187432"/>
                  </a:lnTo>
                  <a:lnTo>
                    <a:pt x="4993521" y="1179717"/>
                  </a:lnTo>
                  <a:lnTo>
                    <a:pt x="5001236" y="1168273"/>
                  </a:lnTo>
                  <a:lnTo>
                    <a:pt x="5004065" y="1154260"/>
                  </a:lnTo>
                  <a:lnTo>
                    <a:pt x="5004065" y="0"/>
                  </a:lnTo>
                  <a:close/>
                </a:path>
              </a:pathLst>
            </a:custGeom>
            <a:solidFill>
              <a:srgbClr val="E3DF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545299" y="1162835"/>
            <a:ext cx="279336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10" dirty="0">
                <a:solidFill>
                  <a:srgbClr val="FFFFFF"/>
                </a:solidFill>
                <a:latin typeface="Trebuchet MS"/>
                <a:cs typeface="Trebuchet MS"/>
              </a:rPr>
              <a:t>Python</a:t>
            </a:r>
            <a:r>
              <a:rPr sz="11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Trebuchet MS"/>
                <a:cs typeface="Trebuchet MS"/>
              </a:rPr>
              <a:t>Code:</a:t>
            </a:r>
            <a:r>
              <a:rPr sz="11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100" spc="-15" dirty="0">
                <a:solidFill>
                  <a:srgbClr val="FFFFFF"/>
                </a:solidFill>
                <a:latin typeface="Trebuchet MS"/>
                <a:cs typeface="Trebuchet MS"/>
              </a:rPr>
              <a:t>Outlier</a:t>
            </a:r>
            <a:r>
              <a:rPr sz="11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100" spc="20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1100" spc="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100" spc="-5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10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100" spc="-10" dirty="0">
                <a:solidFill>
                  <a:srgbClr val="FFFFFF"/>
                </a:solidFill>
                <a:latin typeface="Trebuchet MS"/>
                <a:cs typeface="Trebuchet MS"/>
              </a:rPr>
              <a:t>ction</a:t>
            </a:r>
            <a:r>
              <a:rPr sz="11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100" spc="30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11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100" spc="6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100" spc="10" dirty="0">
                <a:solidFill>
                  <a:srgbClr val="FFFFFF"/>
                </a:solidFill>
                <a:latin typeface="Trebuchet MS"/>
                <a:cs typeface="Trebuchet MS"/>
              </a:rPr>
              <a:t>em</a:t>
            </a:r>
            <a:r>
              <a:rPr sz="1100" spc="-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100" spc="-10" dirty="0">
                <a:solidFill>
                  <a:srgbClr val="FFFFFF"/>
                </a:solidFill>
                <a:latin typeface="Trebuchet MS"/>
                <a:cs typeface="Trebuchet MS"/>
              </a:rPr>
              <a:t>val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439651" y="3472435"/>
            <a:ext cx="295275" cy="11874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r>
              <a:rPr sz="600" spc="5" dirty="0">
                <a:solidFill>
                  <a:srgbClr val="CCCCCC"/>
                </a:solidFill>
                <a:latin typeface="Trebuchet MS"/>
                <a:cs typeface="Trebuchet MS"/>
              </a:rPr>
              <a:t>17/58</a:t>
            </a:r>
            <a:endParaRPr sz="600">
              <a:latin typeface="Trebuchet MS"/>
              <a:cs typeface="Trebuchet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45299" y="1517657"/>
            <a:ext cx="4330065" cy="858519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1499"/>
              </a:lnSpc>
              <a:spcBef>
                <a:spcPts val="80"/>
              </a:spcBef>
            </a:pPr>
            <a:r>
              <a:rPr sz="900" spc="-5" dirty="0">
                <a:latin typeface="Courier New"/>
                <a:cs typeface="Courier New"/>
              </a:rPr>
              <a:t>#</a:t>
            </a:r>
            <a:r>
              <a:rPr sz="900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Removing</a:t>
            </a:r>
            <a:r>
              <a:rPr sz="900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outliers</a:t>
            </a:r>
            <a:r>
              <a:rPr sz="900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where</a:t>
            </a:r>
            <a:r>
              <a:rPr sz="900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z-score</a:t>
            </a:r>
            <a:r>
              <a:rPr sz="900" spc="5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&gt;</a:t>
            </a:r>
            <a:r>
              <a:rPr sz="900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3</a:t>
            </a:r>
            <a:r>
              <a:rPr sz="900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(commonly</a:t>
            </a:r>
            <a:r>
              <a:rPr sz="900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used</a:t>
            </a:r>
            <a:r>
              <a:rPr sz="900" spc="5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threshold) </a:t>
            </a:r>
            <a:r>
              <a:rPr sz="900" spc="-525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df_no_outliers = df[(z_scores &lt; 3).all(axis=1)]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950">
              <a:latin typeface="Courier New"/>
              <a:cs typeface="Courier New"/>
            </a:endParaRPr>
          </a:p>
          <a:p>
            <a:pPr marL="12700" marR="1576070">
              <a:lnSpc>
                <a:spcPct val="101499"/>
              </a:lnSpc>
              <a:spcBef>
                <a:spcPts val="5"/>
              </a:spcBef>
            </a:pPr>
            <a:r>
              <a:rPr sz="900" spc="-5" dirty="0">
                <a:latin typeface="Courier New"/>
                <a:cs typeface="Courier New"/>
              </a:rPr>
              <a:t># Displaying the cleaned dataframe </a:t>
            </a:r>
            <a:r>
              <a:rPr sz="900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print("\nData after removing</a:t>
            </a:r>
            <a:r>
              <a:rPr sz="900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outliers:") </a:t>
            </a:r>
            <a:r>
              <a:rPr sz="900" spc="-525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print(df_no_outliers)</a:t>
            </a:r>
            <a:endParaRPr sz="900">
              <a:latin typeface="Courier New"/>
              <a:cs typeface="Courier New"/>
            </a:endParaRPr>
          </a:p>
        </p:txBody>
      </p:sp>
    </p:spTree>
  </p:cSld>
  <p:clrMapOvr>
    <a:masterClrMapping/>
  </p:clrMapOvr>
  <p:transition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5439651" y="3472435"/>
            <a:ext cx="295275" cy="11874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r>
              <a:rPr sz="600" spc="5" dirty="0">
                <a:solidFill>
                  <a:srgbClr val="CCCCCC"/>
                </a:solidFill>
                <a:latin typeface="Trebuchet MS"/>
                <a:cs typeface="Trebuchet MS"/>
              </a:rPr>
              <a:t>18/58</a:t>
            </a:r>
            <a:endParaRPr sz="600">
              <a:latin typeface="Trebuchet MS"/>
              <a:cs typeface="Trebuchet MS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8581" y="97863"/>
            <a:ext cx="185547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50" dirty="0"/>
              <a:t>D</a:t>
            </a:r>
            <a:r>
              <a:rPr spc="70" dirty="0"/>
              <a:t>a</a:t>
            </a:r>
            <a:r>
              <a:rPr spc="10" dirty="0"/>
              <a:t>t</a:t>
            </a:r>
            <a:r>
              <a:rPr spc="35" dirty="0"/>
              <a:t>a</a:t>
            </a:r>
            <a:r>
              <a:rPr spc="-120" dirty="0"/>
              <a:t> </a:t>
            </a:r>
            <a:r>
              <a:rPr spc="-100" dirty="0"/>
              <a:t>T</a:t>
            </a:r>
            <a:r>
              <a:rPr spc="-80" dirty="0"/>
              <a:t>r</a:t>
            </a:r>
            <a:r>
              <a:rPr dirty="0"/>
              <a:t>a</a:t>
            </a:r>
            <a:r>
              <a:rPr spc="-5" dirty="0"/>
              <a:t>n</a:t>
            </a:r>
            <a:r>
              <a:rPr spc="80" dirty="0"/>
              <a:t>s</a:t>
            </a:r>
            <a:r>
              <a:rPr spc="35" dirty="0"/>
              <a:t>f</a:t>
            </a:r>
            <a:r>
              <a:rPr spc="-15" dirty="0"/>
              <a:t>o</a:t>
            </a:r>
            <a:r>
              <a:rPr spc="-35" dirty="0"/>
              <a:t>r</a:t>
            </a:r>
            <a:r>
              <a:rPr spc="-85" dirty="0"/>
              <a:t>m</a:t>
            </a:r>
            <a:r>
              <a:rPr spc="45" dirty="0"/>
              <a:t>at</a:t>
            </a:r>
            <a:r>
              <a:rPr spc="15" dirty="0"/>
              <a:t>i</a:t>
            </a:r>
            <a:r>
              <a:rPr spc="-15" dirty="0"/>
              <a:t>o</a:t>
            </a:r>
            <a:r>
              <a:rPr spc="-35" dirty="0"/>
              <a:t>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294" y="578216"/>
            <a:ext cx="5065395" cy="253619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100" spc="25" dirty="0">
                <a:latin typeface="Trebuchet MS"/>
                <a:cs typeface="Trebuchet MS"/>
              </a:rPr>
              <a:t>Wh</a:t>
            </a:r>
            <a:r>
              <a:rPr sz="1100" spc="15" dirty="0">
                <a:latin typeface="Trebuchet MS"/>
                <a:cs typeface="Trebuchet MS"/>
              </a:rPr>
              <a:t>a</a:t>
            </a:r>
            <a:r>
              <a:rPr sz="1100" spc="-20" dirty="0">
                <a:latin typeface="Trebuchet MS"/>
                <a:cs typeface="Trebuchet MS"/>
              </a:rPr>
              <a:t>t</a:t>
            </a:r>
            <a:r>
              <a:rPr sz="1100" spc="-85" dirty="0">
                <a:latin typeface="Trebuchet MS"/>
                <a:cs typeface="Trebuchet MS"/>
              </a:rPr>
              <a:t> </a:t>
            </a:r>
            <a:r>
              <a:rPr sz="1100" spc="50" dirty="0">
                <a:latin typeface="Trebuchet MS"/>
                <a:cs typeface="Trebuchet MS"/>
              </a:rPr>
              <a:t>is</a:t>
            </a:r>
            <a:r>
              <a:rPr sz="1100" spc="-85" dirty="0">
                <a:latin typeface="Trebuchet MS"/>
                <a:cs typeface="Trebuchet MS"/>
              </a:rPr>
              <a:t> </a:t>
            </a:r>
            <a:r>
              <a:rPr sz="1100" spc="50" dirty="0">
                <a:latin typeface="Trebuchet MS"/>
                <a:cs typeface="Trebuchet MS"/>
              </a:rPr>
              <a:t>D</a:t>
            </a:r>
            <a:r>
              <a:rPr sz="1100" spc="35" dirty="0">
                <a:latin typeface="Trebuchet MS"/>
                <a:cs typeface="Trebuchet MS"/>
              </a:rPr>
              <a:t>a</a:t>
            </a:r>
            <a:r>
              <a:rPr sz="1100" spc="5" dirty="0">
                <a:latin typeface="Trebuchet MS"/>
                <a:cs typeface="Trebuchet MS"/>
              </a:rPr>
              <a:t>ta</a:t>
            </a:r>
            <a:r>
              <a:rPr sz="1100" spc="-85" dirty="0">
                <a:latin typeface="Trebuchet MS"/>
                <a:cs typeface="Trebuchet MS"/>
              </a:rPr>
              <a:t> </a:t>
            </a:r>
            <a:r>
              <a:rPr sz="1100" spc="-145" dirty="0">
                <a:latin typeface="Trebuchet MS"/>
                <a:cs typeface="Trebuchet MS"/>
              </a:rPr>
              <a:t>T</a:t>
            </a:r>
            <a:r>
              <a:rPr sz="1100" spc="-25" dirty="0">
                <a:latin typeface="Trebuchet MS"/>
                <a:cs typeface="Trebuchet MS"/>
              </a:rPr>
              <a:t>r</a:t>
            </a:r>
            <a:r>
              <a:rPr sz="1100" spc="65" dirty="0">
                <a:latin typeface="Trebuchet MS"/>
                <a:cs typeface="Trebuchet MS"/>
              </a:rPr>
              <a:t>an</a:t>
            </a:r>
            <a:r>
              <a:rPr sz="1100" spc="40" dirty="0">
                <a:latin typeface="Trebuchet MS"/>
                <a:cs typeface="Trebuchet MS"/>
              </a:rPr>
              <a:t>s</a:t>
            </a:r>
            <a:r>
              <a:rPr sz="1100" spc="-30" dirty="0">
                <a:latin typeface="Trebuchet MS"/>
                <a:cs typeface="Trebuchet MS"/>
              </a:rPr>
              <a:t>f</a:t>
            </a:r>
            <a:r>
              <a:rPr sz="1100" dirty="0">
                <a:latin typeface="Trebuchet MS"/>
                <a:cs typeface="Trebuchet MS"/>
              </a:rPr>
              <a:t>or</a:t>
            </a:r>
            <a:r>
              <a:rPr sz="1100" spc="45" dirty="0">
                <a:latin typeface="Trebuchet MS"/>
                <a:cs typeface="Trebuchet MS"/>
              </a:rPr>
              <a:t>m</a:t>
            </a:r>
            <a:r>
              <a:rPr sz="1100" spc="20" dirty="0">
                <a:latin typeface="Trebuchet MS"/>
                <a:cs typeface="Trebuchet MS"/>
              </a:rPr>
              <a:t>a</a:t>
            </a:r>
            <a:r>
              <a:rPr sz="1100" spc="5" dirty="0">
                <a:latin typeface="Trebuchet MS"/>
                <a:cs typeface="Trebuchet MS"/>
              </a:rPr>
              <a:t>tio</a:t>
            </a:r>
            <a:r>
              <a:rPr sz="1100" spc="-10" dirty="0">
                <a:latin typeface="Trebuchet MS"/>
                <a:cs typeface="Trebuchet MS"/>
              </a:rPr>
              <a:t>n</a:t>
            </a:r>
            <a:r>
              <a:rPr sz="1100" spc="145" dirty="0">
                <a:latin typeface="Trebuchet MS"/>
                <a:cs typeface="Trebuchet MS"/>
              </a:rPr>
              <a:t>?</a:t>
            </a:r>
            <a:endParaRPr sz="1100">
              <a:latin typeface="Trebuchet MS"/>
              <a:cs typeface="Trebuchet MS"/>
            </a:endParaRPr>
          </a:p>
          <a:p>
            <a:pPr marL="289560" marR="5080" indent="-139065">
              <a:lnSpc>
                <a:spcPct val="102600"/>
              </a:lnSpc>
              <a:spcBef>
                <a:spcPts val="300"/>
              </a:spcBef>
              <a:buClr>
                <a:srgbClr val="4E2A84"/>
              </a:buClr>
              <a:buFont typeface="Verdana"/>
              <a:buChar char="•"/>
              <a:tabLst>
                <a:tab pos="290195" algn="l"/>
              </a:tabLst>
            </a:pPr>
            <a:r>
              <a:rPr sz="1100" spc="15" dirty="0">
                <a:latin typeface="Trebuchet MS"/>
                <a:cs typeface="Trebuchet MS"/>
              </a:rPr>
              <a:t>Data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spc="5" dirty="0">
                <a:latin typeface="Trebuchet MS"/>
                <a:cs typeface="Trebuchet MS"/>
              </a:rPr>
              <a:t>transformation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-5" dirty="0">
                <a:latin typeface="Trebuchet MS"/>
                <a:cs typeface="Trebuchet MS"/>
              </a:rPr>
              <a:t>refers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-20" dirty="0">
                <a:latin typeface="Trebuchet MS"/>
                <a:cs typeface="Trebuchet MS"/>
              </a:rPr>
              <a:t>to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-5" dirty="0">
                <a:latin typeface="Trebuchet MS"/>
                <a:cs typeface="Trebuchet MS"/>
              </a:rPr>
              <a:t>the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30" dirty="0">
                <a:latin typeface="Trebuchet MS"/>
                <a:cs typeface="Trebuchet MS"/>
              </a:rPr>
              <a:t>process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spc="-15" dirty="0">
                <a:latin typeface="Trebuchet MS"/>
                <a:cs typeface="Trebuchet MS"/>
              </a:rPr>
              <a:t>of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-5" dirty="0">
                <a:latin typeface="Trebuchet MS"/>
                <a:cs typeface="Trebuchet MS"/>
              </a:rPr>
              <a:t>converting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10" dirty="0">
                <a:latin typeface="Trebuchet MS"/>
                <a:cs typeface="Trebuchet MS"/>
              </a:rPr>
              <a:t>data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-5" dirty="0">
                <a:latin typeface="Trebuchet MS"/>
                <a:cs typeface="Trebuchet MS"/>
              </a:rPr>
              <a:t>from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15" dirty="0">
                <a:latin typeface="Trebuchet MS"/>
                <a:cs typeface="Trebuchet MS"/>
              </a:rPr>
              <a:t>its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dirty="0">
                <a:latin typeface="Trebuchet MS"/>
                <a:cs typeface="Trebuchet MS"/>
              </a:rPr>
              <a:t>original </a:t>
            </a:r>
            <a:r>
              <a:rPr sz="1100" spc="-315" dirty="0">
                <a:latin typeface="Trebuchet MS"/>
                <a:cs typeface="Trebuchet MS"/>
              </a:rPr>
              <a:t> </a:t>
            </a:r>
            <a:r>
              <a:rPr sz="1100" spc="-5" dirty="0">
                <a:latin typeface="Trebuchet MS"/>
                <a:cs typeface="Trebuchet MS"/>
              </a:rPr>
              <a:t>format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spc="-10" dirty="0">
                <a:latin typeface="Trebuchet MS"/>
                <a:cs typeface="Trebuchet MS"/>
              </a:rPr>
              <a:t>into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spc="30" dirty="0">
                <a:latin typeface="Trebuchet MS"/>
                <a:cs typeface="Trebuchet MS"/>
              </a:rPr>
              <a:t>a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spc="-5" dirty="0">
                <a:latin typeface="Trebuchet MS"/>
                <a:cs typeface="Trebuchet MS"/>
              </a:rPr>
              <a:t>format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spc="-5" dirty="0">
                <a:latin typeface="Trebuchet MS"/>
                <a:cs typeface="Trebuchet MS"/>
              </a:rPr>
              <a:t>that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spc="40" dirty="0">
                <a:latin typeface="Trebuchet MS"/>
                <a:cs typeface="Trebuchet MS"/>
              </a:rPr>
              <a:t>is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dirty="0">
                <a:latin typeface="Trebuchet MS"/>
                <a:cs typeface="Trebuchet MS"/>
              </a:rPr>
              <a:t>more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spc="10" dirty="0">
                <a:latin typeface="Trebuchet MS"/>
                <a:cs typeface="Trebuchet MS"/>
              </a:rPr>
              <a:t>suitable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-20" dirty="0">
                <a:latin typeface="Trebuchet MS"/>
                <a:cs typeface="Trebuchet MS"/>
              </a:rPr>
              <a:t>for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spc="10" dirty="0">
                <a:latin typeface="Trebuchet MS"/>
                <a:cs typeface="Trebuchet MS"/>
              </a:rPr>
              <a:t>analysis.</a:t>
            </a:r>
            <a:endParaRPr sz="1100">
              <a:latin typeface="Trebuchet MS"/>
              <a:cs typeface="Trebuchet MS"/>
            </a:endParaRPr>
          </a:p>
          <a:p>
            <a:pPr marL="289560" marR="329565" indent="-139065">
              <a:lnSpc>
                <a:spcPct val="102600"/>
              </a:lnSpc>
              <a:spcBef>
                <a:spcPts val="300"/>
              </a:spcBef>
              <a:buClr>
                <a:srgbClr val="4E2A84"/>
              </a:buClr>
              <a:buFont typeface="Verdana"/>
              <a:buChar char="•"/>
              <a:tabLst>
                <a:tab pos="290195" algn="l"/>
              </a:tabLst>
            </a:pPr>
            <a:r>
              <a:rPr sz="1100" spc="-25" dirty="0">
                <a:latin typeface="Trebuchet MS"/>
                <a:cs typeface="Trebuchet MS"/>
              </a:rPr>
              <a:t>It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40" dirty="0">
                <a:latin typeface="Trebuchet MS"/>
                <a:cs typeface="Trebuchet MS"/>
              </a:rPr>
              <a:t>is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30" dirty="0">
                <a:latin typeface="Trebuchet MS"/>
                <a:cs typeface="Trebuchet MS"/>
              </a:rPr>
              <a:t>a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-15" dirty="0">
                <a:latin typeface="Trebuchet MS"/>
                <a:cs typeface="Trebuchet MS"/>
              </a:rPr>
              <a:t>key</a:t>
            </a:r>
            <a:r>
              <a:rPr sz="1100" spc="-90" dirty="0">
                <a:latin typeface="Trebuchet MS"/>
                <a:cs typeface="Trebuchet MS"/>
              </a:rPr>
              <a:t> </a:t>
            </a:r>
            <a:r>
              <a:rPr sz="1100" spc="15" dirty="0">
                <a:latin typeface="Trebuchet MS"/>
                <a:cs typeface="Trebuchet MS"/>
              </a:rPr>
              <a:t>step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dirty="0">
                <a:latin typeface="Trebuchet MS"/>
                <a:cs typeface="Trebuchet MS"/>
              </a:rPr>
              <a:t>in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-5" dirty="0">
                <a:latin typeface="Trebuchet MS"/>
                <a:cs typeface="Trebuchet MS"/>
              </a:rPr>
              <a:t>the</a:t>
            </a:r>
            <a:r>
              <a:rPr sz="1100" spc="-90" dirty="0">
                <a:latin typeface="Trebuchet MS"/>
                <a:cs typeface="Trebuchet MS"/>
              </a:rPr>
              <a:t> </a:t>
            </a:r>
            <a:r>
              <a:rPr sz="1100" spc="10" dirty="0">
                <a:latin typeface="Trebuchet MS"/>
                <a:cs typeface="Trebuchet MS"/>
              </a:rPr>
              <a:t>data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15" dirty="0">
                <a:latin typeface="Trebuchet MS"/>
                <a:cs typeface="Trebuchet MS"/>
              </a:rPr>
              <a:t>preprocessing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-5" dirty="0">
                <a:latin typeface="Trebuchet MS"/>
                <a:cs typeface="Trebuchet MS"/>
              </a:rPr>
              <a:t>pipeline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-5" dirty="0">
                <a:latin typeface="Trebuchet MS"/>
                <a:cs typeface="Trebuchet MS"/>
              </a:rPr>
              <a:t>that</a:t>
            </a:r>
            <a:r>
              <a:rPr sz="1100" spc="-90" dirty="0">
                <a:latin typeface="Trebuchet MS"/>
                <a:cs typeface="Trebuchet MS"/>
              </a:rPr>
              <a:t> </a:t>
            </a:r>
            <a:r>
              <a:rPr sz="1100" spc="15" dirty="0">
                <a:latin typeface="Trebuchet MS"/>
                <a:cs typeface="Trebuchet MS"/>
              </a:rPr>
              <a:t>prepares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10" dirty="0">
                <a:latin typeface="Trebuchet MS"/>
                <a:cs typeface="Trebuchet MS"/>
              </a:rPr>
              <a:t>data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-20" dirty="0">
                <a:latin typeface="Trebuchet MS"/>
                <a:cs typeface="Trebuchet MS"/>
              </a:rPr>
              <a:t>for </a:t>
            </a:r>
            <a:r>
              <a:rPr sz="1100" spc="-315" dirty="0">
                <a:latin typeface="Trebuchet MS"/>
                <a:cs typeface="Trebuchet MS"/>
              </a:rPr>
              <a:t> </a:t>
            </a:r>
            <a:r>
              <a:rPr sz="1100" spc="30" dirty="0">
                <a:latin typeface="Trebuchet MS"/>
                <a:cs typeface="Trebuchet MS"/>
              </a:rPr>
              <a:t>ma</a:t>
            </a:r>
            <a:r>
              <a:rPr sz="1100" spc="10" dirty="0">
                <a:latin typeface="Trebuchet MS"/>
                <a:cs typeface="Trebuchet MS"/>
              </a:rPr>
              <a:t>c</a:t>
            </a:r>
            <a:r>
              <a:rPr sz="1100" spc="5" dirty="0">
                <a:latin typeface="Trebuchet MS"/>
                <a:cs typeface="Trebuchet MS"/>
              </a:rPr>
              <a:t>hine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spc="-25" dirty="0">
                <a:latin typeface="Trebuchet MS"/>
                <a:cs typeface="Trebuchet MS"/>
              </a:rPr>
              <a:t>l</a:t>
            </a:r>
            <a:r>
              <a:rPr sz="1100" dirty="0">
                <a:latin typeface="Trebuchet MS"/>
                <a:cs typeface="Trebuchet MS"/>
              </a:rPr>
              <a:t>ear</a:t>
            </a:r>
            <a:r>
              <a:rPr sz="1100" spc="15" dirty="0">
                <a:latin typeface="Trebuchet MS"/>
                <a:cs typeface="Trebuchet MS"/>
              </a:rPr>
              <a:t>ning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spc="25" dirty="0">
                <a:latin typeface="Trebuchet MS"/>
                <a:cs typeface="Trebuchet MS"/>
              </a:rPr>
              <a:t>models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spc="-5" dirty="0">
                <a:latin typeface="Trebuchet MS"/>
                <a:cs typeface="Trebuchet MS"/>
              </a:rPr>
              <a:t>or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spc="105" dirty="0">
                <a:latin typeface="Trebuchet MS"/>
                <a:cs typeface="Trebuchet MS"/>
              </a:rPr>
              <a:t>s</a:t>
            </a:r>
            <a:r>
              <a:rPr sz="1100" dirty="0">
                <a:latin typeface="Trebuchet MS"/>
                <a:cs typeface="Trebuchet MS"/>
              </a:rPr>
              <a:t>t</a:t>
            </a:r>
            <a:r>
              <a:rPr sz="1100" spc="-10" dirty="0">
                <a:latin typeface="Trebuchet MS"/>
                <a:cs typeface="Trebuchet MS"/>
              </a:rPr>
              <a:t>a</a:t>
            </a:r>
            <a:r>
              <a:rPr sz="1100" spc="15" dirty="0">
                <a:latin typeface="Trebuchet MS"/>
                <a:cs typeface="Trebuchet MS"/>
              </a:rPr>
              <a:t>ti</a:t>
            </a:r>
            <a:r>
              <a:rPr sz="1100" spc="5" dirty="0">
                <a:latin typeface="Trebuchet MS"/>
                <a:cs typeface="Trebuchet MS"/>
              </a:rPr>
              <a:t>s</a:t>
            </a:r>
            <a:r>
              <a:rPr sz="1100" spc="-10" dirty="0">
                <a:latin typeface="Trebuchet MS"/>
                <a:cs typeface="Trebuchet MS"/>
              </a:rPr>
              <a:t>tical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spc="30" dirty="0">
                <a:latin typeface="Trebuchet MS"/>
                <a:cs typeface="Trebuchet MS"/>
              </a:rPr>
              <a:t>an</a:t>
            </a:r>
            <a:r>
              <a:rPr sz="1100" spc="5" dirty="0">
                <a:latin typeface="Trebuchet MS"/>
                <a:cs typeface="Trebuchet MS"/>
              </a:rPr>
              <a:t>a</a:t>
            </a:r>
            <a:r>
              <a:rPr sz="1100" spc="-5" dirty="0">
                <a:latin typeface="Trebuchet MS"/>
                <a:cs typeface="Trebuchet MS"/>
              </a:rPr>
              <a:t>l</a:t>
            </a:r>
            <a:r>
              <a:rPr sz="1100" spc="-35" dirty="0">
                <a:latin typeface="Trebuchet MS"/>
                <a:cs typeface="Trebuchet MS"/>
              </a:rPr>
              <a:t>y</a:t>
            </a:r>
            <a:r>
              <a:rPr sz="1100" spc="60" dirty="0">
                <a:latin typeface="Trebuchet MS"/>
                <a:cs typeface="Trebuchet MS"/>
              </a:rPr>
              <a:t>si</a:t>
            </a:r>
            <a:r>
              <a:rPr sz="1100" spc="55" dirty="0">
                <a:latin typeface="Trebuchet MS"/>
                <a:cs typeface="Trebuchet MS"/>
              </a:rPr>
              <a:t>s</a:t>
            </a:r>
            <a:r>
              <a:rPr sz="1100" spc="-120" dirty="0">
                <a:latin typeface="Trebuchet MS"/>
                <a:cs typeface="Trebuchet MS"/>
              </a:rPr>
              <a:t>.</a:t>
            </a:r>
            <a:endParaRPr sz="11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4E2A84"/>
              </a:buClr>
              <a:buFont typeface="Verdana"/>
              <a:buChar char="•"/>
            </a:pPr>
            <a:endParaRPr sz="15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100" spc="25" dirty="0">
                <a:latin typeface="Trebuchet MS"/>
                <a:cs typeface="Trebuchet MS"/>
              </a:rPr>
              <a:t>W</a:t>
            </a:r>
            <a:r>
              <a:rPr sz="1100" spc="5" dirty="0">
                <a:latin typeface="Trebuchet MS"/>
                <a:cs typeface="Trebuchet MS"/>
              </a:rPr>
              <a:t>h</a:t>
            </a:r>
            <a:r>
              <a:rPr sz="1100" dirty="0">
                <a:latin typeface="Trebuchet MS"/>
                <a:cs typeface="Trebuchet MS"/>
              </a:rPr>
              <a:t>y</a:t>
            </a:r>
            <a:r>
              <a:rPr sz="1100" spc="-85" dirty="0">
                <a:latin typeface="Trebuchet MS"/>
                <a:cs typeface="Trebuchet MS"/>
              </a:rPr>
              <a:t> </a:t>
            </a:r>
            <a:r>
              <a:rPr sz="1100" spc="50" dirty="0">
                <a:latin typeface="Trebuchet MS"/>
                <a:cs typeface="Trebuchet MS"/>
              </a:rPr>
              <a:t>is</a:t>
            </a:r>
            <a:r>
              <a:rPr sz="1100" spc="-85" dirty="0">
                <a:latin typeface="Trebuchet MS"/>
                <a:cs typeface="Trebuchet MS"/>
              </a:rPr>
              <a:t> </a:t>
            </a:r>
            <a:r>
              <a:rPr sz="1100" spc="50" dirty="0">
                <a:latin typeface="Trebuchet MS"/>
                <a:cs typeface="Trebuchet MS"/>
              </a:rPr>
              <a:t>D</a:t>
            </a:r>
            <a:r>
              <a:rPr sz="1100" spc="35" dirty="0">
                <a:latin typeface="Trebuchet MS"/>
                <a:cs typeface="Trebuchet MS"/>
              </a:rPr>
              <a:t>a</a:t>
            </a:r>
            <a:r>
              <a:rPr sz="1100" spc="5" dirty="0">
                <a:latin typeface="Trebuchet MS"/>
                <a:cs typeface="Trebuchet MS"/>
              </a:rPr>
              <a:t>ta</a:t>
            </a:r>
            <a:r>
              <a:rPr sz="1100" spc="-85" dirty="0">
                <a:latin typeface="Trebuchet MS"/>
                <a:cs typeface="Trebuchet MS"/>
              </a:rPr>
              <a:t> </a:t>
            </a:r>
            <a:r>
              <a:rPr sz="1100" spc="-145" dirty="0">
                <a:latin typeface="Trebuchet MS"/>
                <a:cs typeface="Trebuchet MS"/>
              </a:rPr>
              <a:t>T</a:t>
            </a:r>
            <a:r>
              <a:rPr sz="1100" spc="-25" dirty="0">
                <a:latin typeface="Trebuchet MS"/>
                <a:cs typeface="Trebuchet MS"/>
              </a:rPr>
              <a:t>r</a:t>
            </a:r>
            <a:r>
              <a:rPr sz="1100" spc="65" dirty="0">
                <a:latin typeface="Trebuchet MS"/>
                <a:cs typeface="Trebuchet MS"/>
              </a:rPr>
              <a:t>an</a:t>
            </a:r>
            <a:r>
              <a:rPr sz="1100" spc="40" dirty="0">
                <a:latin typeface="Trebuchet MS"/>
                <a:cs typeface="Trebuchet MS"/>
              </a:rPr>
              <a:t>s</a:t>
            </a:r>
            <a:r>
              <a:rPr sz="1100" spc="-30" dirty="0">
                <a:latin typeface="Trebuchet MS"/>
                <a:cs typeface="Trebuchet MS"/>
              </a:rPr>
              <a:t>f</a:t>
            </a:r>
            <a:r>
              <a:rPr sz="1100" dirty="0">
                <a:latin typeface="Trebuchet MS"/>
                <a:cs typeface="Trebuchet MS"/>
              </a:rPr>
              <a:t>or</a:t>
            </a:r>
            <a:r>
              <a:rPr sz="1100" spc="45" dirty="0">
                <a:latin typeface="Trebuchet MS"/>
                <a:cs typeface="Trebuchet MS"/>
              </a:rPr>
              <a:t>m</a:t>
            </a:r>
            <a:r>
              <a:rPr sz="1100" spc="20" dirty="0">
                <a:latin typeface="Trebuchet MS"/>
                <a:cs typeface="Trebuchet MS"/>
              </a:rPr>
              <a:t>a</a:t>
            </a:r>
            <a:r>
              <a:rPr sz="1100" spc="5" dirty="0">
                <a:latin typeface="Trebuchet MS"/>
                <a:cs typeface="Trebuchet MS"/>
              </a:rPr>
              <a:t>tion</a:t>
            </a:r>
            <a:r>
              <a:rPr sz="1100" spc="-85" dirty="0">
                <a:latin typeface="Trebuchet MS"/>
                <a:cs typeface="Trebuchet MS"/>
              </a:rPr>
              <a:t> </a:t>
            </a:r>
            <a:r>
              <a:rPr sz="1100" spc="20" dirty="0">
                <a:latin typeface="Trebuchet MS"/>
                <a:cs typeface="Trebuchet MS"/>
              </a:rPr>
              <a:t>Impo</a:t>
            </a:r>
            <a:r>
              <a:rPr sz="1100" spc="25" dirty="0">
                <a:latin typeface="Trebuchet MS"/>
                <a:cs typeface="Trebuchet MS"/>
              </a:rPr>
              <a:t>r</a:t>
            </a:r>
            <a:r>
              <a:rPr sz="1100" spc="35" dirty="0">
                <a:latin typeface="Trebuchet MS"/>
                <a:cs typeface="Trebuchet MS"/>
              </a:rPr>
              <a:t>tant?</a:t>
            </a:r>
            <a:endParaRPr sz="1100">
              <a:latin typeface="Trebuchet MS"/>
              <a:cs typeface="Trebuchet MS"/>
            </a:endParaRPr>
          </a:p>
          <a:p>
            <a:pPr marL="289560" marR="86995" indent="-139065">
              <a:lnSpc>
                <a:spcPct val="102600"/>
              </a:lnSpc>
              <a:spcBef>
                <a:spcPts val="300"/>
              </a:spcBef>
              <a:buClr>
                <a:srgbClr val="4E2A84"/>
              </a:buClr>
              <a:buFont typeface="Verdana"/>
              <a:buChar char="•"/>
              <a:tabLst>
                <a:tab pos="290195" algn="l"/>
              </a:tabLst>
            </a:pPr>
            <a:r>
              <a:rPr sz="1100" spc="15" dirty="0">
                <a:latin typeface="Trebuchet MS"/>
                <a:cs typeface="Trebuchet MS"/>
              </a:rPr>
              <a:t>Data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spc="-10" dirty="0">
                <a:latin typeface="Trebuchet MS"/>
                <a:cs typeface="Trebuchet MS"/>
              </a:rPr>
              <a:t>often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30" dirty="0">
                <a:latin typeface="Trebuchet MS"/>
                <a:cs typeface="Trebuchet MS"/>
              </a:rPr>
              <a:t>comes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dirty="0">
                <a:latin typeface="Trebuchet MS"/>
                <a:cs typeface="Trebuchet MS"/>
              </a:rPr>
              <a:t>in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15" dirty="0">
                <a:latin typeface="Trebuchet MS"/>
                <a:cs typeface="Trebuchet MS"/>
              </a:rPr>
              <a:t>various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spc="20" dirty="0">
                <a:latin typeface="Trebuchet MS"/>
                <a:cs typeface="Trebuchet MS"/>
              </a:rPr>
              <a:t>forms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30" dirty="0">
                <a:latin typeface="Trebuchet MS"/>
                <a:cs typeface="Trebuchet MS"/>
              </a:rPr>
              <a:t>and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spc="15" dirty="0">
                <a:latin typeface="Trebuchet MS"/>
                <a:cs typeface="Trebuchet MS"/>
              </a:rPr>
              <a:t>may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dirty="0">
                <a:latin typeface="Trebuchet MS"/>
                <a:cs typeface="Trebuchet MS"/>
              </a:rPr>
              <a:t>not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spc="10" dirty="0">
                <a:latin typeface="Trebuchet MS"/>
                <a:cs typeface="Trebuchet MS"/>
              </a:rPr>
              <a:t>always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5" dirty="0">
                <a:latin typeface="Trebuchet MS"/>
                <a:cs typeface="Trebuchet MS"/>
              </a:rPr>
              <a:t>be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dirty="0">
                <a:latin typeface="Trebuchet MS"/>
                <a:cs typeface="Trebuchet MS"/>
              </a:rPr>
              <a:t>in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spc="30" dirty="0">
                <a:latin typeface="Trebuchet MS"/>
                <a:cs typeface="Trebuchet MS"/>
              </a:rPr>
              <a:t>a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15" dirty="0">
                <a:latin typeface="Trebuchet MS"/>
                <a:cs typeface="Trebuchet MS"/>
              </a:rPr>
              <a:t>consistent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spc="-5" dirty="0">
                <a:latin typeface="Trebuchet MS"/>
                <a:cs typeface="Trebuchet MS"/>
              </a:rPr>
              <a:t>or </a:t>
            </a:r>
            <a:r>
              <a:rPr sz="1100" spc="-315" dirty="0">
                <a:latin typeface="Trebuchet MS"/>
                <a:cs typeface="Trebuchet MS"/>
              </a:rPr>
              <a:t> </a:t>
            </a:r>
            <a:r>
              <a:rPr sz="1100" spc="25" dirty="0">
                <a:latin typeface="Trebuchet MS"/>
                <a:cs typeface="Trebuchet MS"/>
              </a:rPr>
              <a:t>usable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spc="-5" dirty="0">
                <a:latin typeface="Trebuchet MS"/>
                <a:cs typeface="Trebuchet MS"/>
              </a:rPr>
              <a:t>format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spc="-20" dirty="0">
                <a:latin typeface="Trebuchet MS"/>
                <a:cs typeface="Trebuchet MS"/>
              </a:rPr>
              <a:t>for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spc="25" dirty="0">
                <a:latin typeface="Trebuchet MS"/>
                <a:cs typeface="Trebuchet MS"/>
              </a:rPr>
              <a:t>analysis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spc="-5" dirty="0">
                <a:latin typeface="Trebuchet MS"/>
                <a:cs typeface="Trebuchet MS"/>
              </a:rPr>
              <a:t>or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spc="-10" dirty="0">
                <a:latin typeface="Trebuchet MS"/>
                <a:cs typeface="Trebuchet MS"/>
              </a:rPr>
              <a:t>modeling.</a:t>
            </a:r>
            <a:endParaRPr sz="1100">
              <a:latin typeface="Trebuchet MS"/>
              <a:cs typeface="Trebuchet MS"/>
            </a:endParaRPr>
          </a:p>
          <a:p>
            <a:pPr marL="289560" marR="323850" indent="-139065">
              <a:lnSpc>
                <a:spcPct val="102699"/>
              </a:lnSpc>
              <a:spcBef>
                <a:spcPts val="300"/>
              </a:spcBef>
              <a:buClr>
                <a:srgbClr val="4E2A84"/>
              </a:buClr>
              <a:buFont typeface="Verdana"/>
              <a:buChar char="•"/>
              <a:tabLst>
                <a:tab pos="290195" algn="l"/>
              </a:tabLst>
            </a:pPr>
            <a:r>
              <a:rPr sz="1100" spc="-5" dirty="0">
                <a:latin typeface="Trebuchet MS"/>
                <a:cs typeface="Trebuchet MS"/>
              </a:rPr>
              <a:t>Transformation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15" dirty="0">
                <a:latin typeface="Trebuchet MS"/>
                <a:cs typeface="Trebuchet MS"/>
              </a:rPr>
              <a:t>techniques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5" dirty="0">
                <a:latin typeface="Trebuchet MS"/>
                <a:cs typeface="Trebuchet MS"/>
              </a:rPr>
              <a:t>help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-20" dirty="0">
                <a:latin typeface="Trebuchet MS"/>
                <a:cs typeface="Trebuchet MS"/>
              </a:rPr>
              <a:t>to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10" dirty="0">
                <a:latin typeface="Trebuchet MS"/>
                <a:cs typeface="Trebuchet MS"/>
              </a:rPr>
              <a:t>standardize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30" dirty="0">
                <a:latin typeface="Trebuchet MS"/>
                <a:cs typeface="Trebuchet MS"/>
              </a:rPr>
              <a:t>and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5" dirty="0">
                <a:latin typeface="Trebuchet MS"/>
                <a:cs typeface="Trebuchet MS"/>
              </a:rPr>
              <a:t>normalize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-5" dirty="0">
                <a:latin typeface="Trebuchet MS"/>
                <a:cs typeface="Trebuchet MS"/>
              </a:rPr>
              <a:t>the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-10" dirty="0">
                <a:latin typeface="Trebuchet MS"/>
                <a:cs typeface="Trebuchet MS"/>
              </a:rPr>
              <a:t>data, </a:t>
            </a:r>
            <a:r>
              <a:rPr sz="1100" spc="-315" dirty="0">
                <a:latin typeface="Trebuchet MS"/>
                <a:cs typeface="Trebuchet MS"/>
              </a:rPr>
              <a:t> </a:t>
            </a:r>
            <a:r>
              <a:rPr sz="1100" spc="20" dirty="0">
                <a:latin typeface="Trebuchet MS"/>
                <a:cs typeface="Trebuchet MS"/>
              </a:rPr>
              <a:t>making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spc="-35" dirty="0">
                <a:latin typeface="Trebuchet MS"/>
                <a:cs typeface="Trebuchet MS"/>
              </a:rPr>
              <a:t>it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spc="10" dirty="0">
                <a:latin typeface="Trebuchet MS"/>
                <a:cs typeface="Trebuchet MS"/>
              </a:rPr>
              <a:t>easier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spc="-45" dirty="0">
                <a:latin typeface="Trebuchet MS"/>
                <a:cs typeface="Trebuchet MS"/>
              </a:rPr>
              <a:t>f</a:t>
            </a:r>
            <a:r>
              <a:rPr sz="1100" spc="-5" dirty="0">
                <a:latin typeface="Trebuchet MS"/>
                <a:cs typeface="Trebuchet MS"/>
              </a:rPr>
              <a:t>or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spc="10" dirty="0">
                <a:latin typeface="Trebuchet MS"/>
                <a:cs typeface="Trebuchet MS"/>
              </a:rPr>
              <a:t>al</a:t>
            </a:r>
            <a:r>
              <a:rPr sz="1100" spc="5" dirty="0">
                <a:latin typeface="Trebuchet MS"/>
                <a:cs typeface="Trebuchet MS"/>
              </a:rPr>
              <a:t>g</a:t>
            </a:r>
            <a:r>
              <a:rPr sz="1100" spc="15" dirty="0">
                <a:latin typeface="Trebuchet MS"/>
                <a:cs typeface="Trebuchet MS"/>
              </a:rPr>
              <a:t>orithms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spc="-45" dirty="0">
                <a:latin typeface="Trebuchet MS"/>
                <a:cs typeface="Trebuchet MS"/>
              </a:rPr>
              <a:t>t</a:t>
            </a:r>
            <a:r>
              <a:rPr sz="1100" spc="5" dirty="0">
                <a:latin typeface="Trebuchet MS"/>
                <a:cs typeface="Trebuchet MS"/>
              </a:rPr>
              <a:t>o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spc="5" dirty="0">
                <a:latin typeface="Trebuchet MS"/>
                <a:cs typeface="Trebuchet MS"/>
              </a:rPr>
              <a:t>p</a:t>
            </a:r>
            <a:r>
              <a:rPr sz="1100" spc="-15" dirty="0">
                <a:latin typeface="Trebuchet MS"/>
                <a:cs typeface="Trebuchet MS"/>
              </a:rPr>
              <a:t>r</a:t>
            </a:r>
            <a:r>
              <a:rPr sz="1100" spc="45" dirty="0">
                <a:latin typeface="Trebuchet MS"/>
                <a:cs typeface="Trebuchet MS"/>
              </a:rPr>
              <a:t>oces</a:t>
            </a:r>
            <a:r>
              <a:rPr sz="1100" spc="25" dirty="0">
                <a:latin typeface="Trebuchet MS"/>
                <a:cs typeface="Trebuchet MS"/>
              </a:rPr>
              <a:t>s</a:t>
            </a:r>
            <a:r>
              <a:rPr sz="1100" spc="-120" dirty="0">
                <a:latin typeface="Trebuchet MS"/>
                <a:cs typeface="Trebuchet MS"/>
              </a:rPr>
              <a:t>.</a:t>
            </a:r>
            <a:endParaRPr sz="1100">
              <a:latin typeface="Trebuchet MS"/>
              <a:cs typeface="Trebuchet MS"/>
            </a:endParaRPr>
          </a:p>
          <a:p>
            <a:pPr marL="289560" marR="52705" indent="-139065">
              <a:lnSpc>
                <a:spcPct val="102699"/>
              </a:lnSpc>
              <a:spcBef>
                <a:spcPts val="300"/>
              </a:spcBef>
              <a:buClr>
                <a:srgbClr val="4E2A84"/>
              </a:buClr>
              <a:buFont typeface="Verdana"/>
              <a:buChar char="•"/>
              <a:tabLst>
                <a:tab pos="290195" algn="l"/>
              </a:tabLst>
            </a:pPr>
            <a:r>
              <a:rPr sz="1100" spc="-25" dirty="0">
                <a:latin typeface="Trebuchet MS"/>
                <a:cs typeface="Trebuchet MS"/>
              </a:rPr>
              <a:t>It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25" dirty="0">
                <a:latin typeface="Trebuchet MS"/>
                <a:cs typeface="Trebuchet MS"/>
              </a:rPr>
              <a:t>can</a:t>
            </a:r>
            <a:r>
              <a:rPr sz="1100" spc="-90" dirty="0">
                <a:latin typeface="Trebuchet MS"/>
                <a:cs typeface="Trebuchet MS"/>
              </a:rPr>
              <a:t> </a:t>
            </a:r>
            <a:r>
              <a:rPr sz="1100" spc="-10" dirty="0">
                <a:latin typeface="Trebuchet MS"/>
                <a:cs typeface="Trebuchet MS"/>
              </a:rPr>
              <a:t>improve</a:t>
            </a:r>
            <a:r>
              <a:rPr sz="1100" spc="-90" dirty="0">
                <a:latin typeface="Trebuchet MS"/>
                <a:cs typeface="Trebuchet MS"/>
              </a:rPr>
              <a:t> </a:t>
            </a:r>
            <a:r>
              <a:rPr sz="1100" spc="5" dirty="0">
                <a:latin typeface="Trebuchet MS"/>
                <a:cs typeface="Trebuchet MS"/>
              </a:rPr>
              <a:t>model</a:t>
            </a:r>
            <a:r>
              <a:rPr sz="1100" spc="-90" dirty="0">
                <a:latin typeface="Trebuchet MS"/>
                <a:cs typeface="Trebuchet MS"/>
              </a:rPr>
              <a:t> </a:t>
            </a:r>
            <a:r>
              <a:rPr sz="1100" spc="5" dirty="0">
                <a:latin typeface="Trebuchet MS"/>
                <a:cs typeface="Trebuchet MS"/>
              </a:rPr>
              <a:t>performance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30" dirty="0">
                <a:latin typeface="Trebuchet MS"/>
                <a:cs typeface="Trebuchet MS"/>
              </a:rPr>
              <a:t>and</a:t>
            </a:r>
            <a:r>
              <a:rPr sz="1100" spc="-90" dirty="0">
                <a:latin typeface="Trebuchet MS"/>
                <a:cs typeface="Trebuchet MS"/>
              </a:rPr>
              <a:t> </a:t>
            </a:r>
            <a:r>
              <a:rPr sz="1100" spc="20" dirty="0">
                <a:latin typeface="Trebuchet MS"/>
                <a:cs typeface="Trebuchet MS"/>
              </a:rPr>
              <a:t>ensure</a:t>
            </a:r>
            <a:r>
              <a:rPr sz="1100" spc="-90" dirty="0">
                <a:latin typeface="Trebuchet MS"/>
                <a:cs typeface="Trebuchet MS"/>
              </a:rPr>
              <a:t> </a:t>
            </a:r>
            <a:r>
              <a:rPr sz="1100" dirty="0">
                <a:latin typeface="Trebuchet MS"/>
                <a:cs typeface="Trebuchet MS"/>
              </a:rPr>
              <a:t>accurate</a:t>
            </a:r>
            <a:r>
              <a:rPr sz="1100" spc="-90" dirty="0">
                <a:latin typeface="Trebuchet MS"/>
                <a:cs typeface="Trebuchet MS"/>
              </a:rPr>
              <a:t> </a:t>
            </a:r>
            <a:r>
              <a:rPr sz="1100" spc="5" dirty="0">
                <a:latin typeface="Trebuchet MS"/>
                <a:cs typeface="Trebuchet MS"/>
              </a:rPr>
              <a:t>results,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-5" dirty="0">
                <a:latin typeface="Trebuchet MS"/>
                <a:cs typeface="Trebuchet MS"/>
              </a:rPr>
              <a:t>particularly </a:t>
            </a:r>
            <a:r>
              <a:rPr sz="1100" spc="-315" dirty="0">
                <a:latin typeface="Trebuchet MS"/>
                <a:cs typeface="Trebuchet MS"/>
              </a:rPr>
              <a:t> </a:t>
            </a:r>
            <a:r>
              <a:rPr sz="1100" spc="10" dirty="0">
                <a:latin typeface="Trebuchet MS"/>
                <a:cs typeface="Trebuchet MS"/>
              </a:rPr>
              <a:t>when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spc="5" dirty="0">
                <a:latin typeface="Trebuchet MS"/>
                <a:cs typeface="Trebuchet MS"/>
              </a:rPr>
              <a:t>dealing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spc="-10" dirty="0">
                <a:latin typeface="Trebuchet MS"/>
                <a:cs typeface="Trebuchet MS"/>
              </a:rPr>
              <a:t>with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spc="15" dirty="0">
                <a:latin typeface="Trebuchet MS"/>
                <a:cs typeface="Trebuchet MS"/>
              </a:rPr>
              <a:t>skewed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-5" dirty="0">
                <a:latin typeface="Trebuchet MS"/>
                <a:cs typeface="Trebuchet MS"/>
              </a:rPr>
              <a:t>or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spc="10" dirty="0">
                <a:latin typeface="Trebuchet MS"/>
                <a:cs typeface="Trebuchet MS"/>
              </a:rPr>
              <a:t>non-linear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spc="10" dirty="0">
                <a:latin typeface="Trebuchet MS"/>
                <a:cs typeface="Trebuchet MS"/>
              </a:rPr>
              <a:t>data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dirty="0">
                <a:latin typeface="Trebuchet MS"/>
                <a:cs typeface="Trebuchet MS"/>
              </a:rPr>
              <a:t>distributions.</a:t>
            </a:r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5439651" y="3472435"/>
            <a:ext cx="295275" cy="11874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r>
              <a:rPr sz="600" spc="5" dirty="0">
                <a:solidFill>
                  <a:srgbClr val="CCCCCC"/>
                </a:solidFill>
                <a:latin typeface="Trebuchet MS"/>
                <a:cs typeface="Trebuchet MS"/>
              </a:rPr>
              <a:t>1/58</a:t>
            </a:r>
            <a:endParaRPr sz="600">
              <a:latin typeface="Trebuchet MS"/>
              <a:cs typeface="Trebuchet MS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8581" y="73631"/>
            <a:ext cx="309054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5" dirty="0"/>
              <a:t>Introduction</a:t>
            </a:r>
            <a:r>
              <a:rPr spc="-114" dirty="0"/>
              <a:t> </a:t>
            </a:r>
            <a:r>
              <a:rPr spc="25" dirty="0"/>
              <a:t>to</a:t>
            </a:r>
            <a:r>
              <a:rPr spc="-114" dirty="0"/>
              <a:t> </a:t>
            </a:r>
            <a:r>
              <a:rPr spc="15" dirty="0"/>
              <a:t>Data</a:t>
            </a:r>
            <a:r>
              <a:rPr spc="-114" dirty="0"/>
              <a:t> </a:t>
            </a:r>
            <a:r>
              <a:rPr spc="-15" dirty="0"/>
              <a:t>Preprocessing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294" y="1021789"/>
            <a:ext cx="5005705" cy="174053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sz="1100" spc="25" dirty="0">
                <a:latin typeface="Trebuchet MS"/>
                <a:cs typeface="Trebuchet MS"/>
              </a:rPr>
              <a:t>Data</a:t>
            </a:r>
            <a:r>
              <a:rPr sz="1100" spc="-85" dirty="0">
                <a:latin typeface="Trebuchet MS"/>
                <a:cs typeface="Trebuchet MS"/>
              </a:rPr>
              <a:t> </a:t>
            </a:r>
            <a:r>
              <a:rPr sz="1100" spc="30" dirty="0">
                <a:latin typeface="Trebuchet MS"/>
                <a:cs typeface="Trebuchet MS"/>
              </a:rPr>
              <a:t>Preprocessing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40" dirty="0">
                <a:latin typeface="Trebuchet MS"/>
                <a:cs typeface="Trebuchet MS"/>
              </a:rPr>
              <a:t>is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spc="30" dirty="0">
                <a:latin typeface="Trebuchet MS"/>
                <a:cs typeface="Trebuchet MS"/>
              </a:rPr>
              <a:t>a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dirty="0">
                <a:latin typeface="Trebuchet MS"/>
                <a:cs typeface="Trebuchet MS"/>
              </a:rPr>
              <a:t>crucial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15" dirty="0">
                <a:latin typeface="Trebuchet MS"/>
                <a:cs typeface="Trebuchet MS"/>
              </a:rPr>
              <a:t>step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dirty="0">
                <a:latin typeface="Trebuchet MS"/>
                <a:cs typeface="Trebuchet MS"/>
              </a:rPr>
              <a:t>in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-5" dirty="0">
                <a:latin typeface="Trebuchet MS"/>
                <a:cs typeface="Trebuchet MS"/>
              </a:rPr>
              <a:t>the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15" dirty="0">
                <a:latin typeface="Trebuchet MS"/>
                <a:cs typeface="Trebuchet MS"/>
              </a:rPr>
              <a:t>machine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spc="5" dirty="0">
                <a:latin typeface="Trebuchet MS"/>
                <a:cs typeface="Trebuchet MS"/>
              </a:rPr>
              <a:t>learning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-20" dirty="0">
                <a:latin typeface="Trebuchet MS"/>
                <a:cs typeface="Trebuchet MS"/>
              </a:rPr>
              <a:t>pipeline. </a:t>
            </a:r>
            <a:r>
              <a:rPr sz="1100" spc="-25" dirty="0">
                <a:latin typeface="Trebuchet MS"/>
                <a:cs typeface="Trebuchet MS"/>
              </a:rPr>
              <a:t>It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dirty="0">
                <a:latin typeface="Trebuchet MS"/>
                <a:cs typeface="Trebuchet MS"/>
              </a:rPr>
              <a:t>involves </a:t>
            </a:r>
            <a:r>
              <a:rPr sz="1100" spc="-320" dirty="0">
                <a:latin typeface="Trebuchet MS"/>
                <a:cs typeface="Trebuchet MS"/>
              </a:rPr>
              <a:t> </a:t>
            </a:r>
            <a:r>
              <a:rPr sz="1100" spc="10" dirty="0">
                <a:latin typeface="Trebuchet MS"/>
                <a:cs typeface="Trebuchet MS"/>
              </a:rPr>
              <a:t>transforming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spc="-5" dirty="0">
                <a:latin typeface="Trebuchet MS"/>
                <a:cs typeface="Trebuchet MS"/>
              </a:rPr>
              <a:t>raw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spc="10" dirty="0">
                <a:latin typeface="Trebuchet MS"/>
                <a:cs typeface="Trebuchet MS"/>
              </a:rPr>
              <a:t>data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-10" dirty="0">
                <a:latin typeface="Trebuchet MS"/>
                <a:cs typeface="Trebuchet MS"/>
              </a:rPr>
              <a:t>into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spc="30" dirty="0">
                <a:latin typeface="Trebuchet MS"/>
                <a:cs typeface="Trebuchet MS"/>
              </a:rPr>
              <a:t>a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5" dirty="0">
                <a:latin typeface="Trebuchet MS"/>
                <a:cs typeface="Trebuchet MS"/>
              </a:rPr>
              <a:t>clean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spc="30" dirty="0">
                <a:latin typeface="Trebuchet MS"/>
                <a:cs typeface="Trebuchet MS"/>
              </a:rPr>
              <a:t>and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25" dirty="0">
                <a:latin typeface="Trebuchet MS"/>
                <a:cs typeface="Trebuchet MS"/>
              </a:rPr>
              <a:t>usable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spc="-5" dirty="0">
                <a:latin typeface="Trebuchet MS"/>
                <a:cs typeface="Trebuchet MS"/>
              </a:rPr>
              <a:t>format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-20" dirty="0">
                <a:latin typeface="Trebuchet MS"/>
                <a:cs typeface="Trebuchet MS"/>
              </a:rPr>
              <a:t>for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spc="5" dirty="0">
                <a:latin typeface="Trebuchet MS"/>
                <a:cs typeface="Trebuchet MS"/>
              </a:rPr>
              <a:t>model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-15" dirty="0">
                <a:latin typeface="Trebuchet MS"/>
                <a:cs typeface="Trebuchet MS"/>
              </a:rPr>
              <a:t>training.</a:t>
            </a:r>
            <a:endParaRPr sz="11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50">
              <a:latin typeface="Trebuchet MS"/>
              <a:cs typeface="Trebuchet MS"/>
            </a:endParaRPr>
          </a:p>
          <a:p>
            <a:pPr marL="12700" marR="262890">
              <a:lnSpc>
                <a:spcPct val="102600"/>
              </a:lnSpc>
            </a:pPr>
            <a:r>
              <a:rPr sz="1100" spc="-15" dirty="0">
                <a:latin typeface="Trebuchet MS"/>
                <a:cs typeface="Trebuchet MS"/>
              </a:rPr>
              <a:t>The </a:t>
            </a:r>
            <a:r>
              <a:rPr sz="1100" spc="5" dirty="0">
                <a:latin typeface="Trebuchet MS"/>
                <a:cs typeface="Trebuchet MS"/>
              </a:rPr>
              <a:t>goal </a:t>
            </a:r>
            <a:r>
              <a:rPr sz="1100" spc="-15" dirty="0">
                <a:latin typeface="Trebuchet MS"/>
                <a:cs typeface="Trebuchet MS"/>
              </a:rPr>
              <a:t>of </a:t>
            </a:r>
            <a:r>
              <a:rPr sz="1100" spc="10" dirty="0">
                <a:latin typeface="Trebuchet MS"/>
                <a:cs typeface="Trebuchet MS"/>
              </a:rPr>
              <a:t>data </a:t>
            </a:r>
            <a:r>
              <a:rPr sz="1100" spc="15" dirty="0">
                <a:latin typeface="Trebuchet MS"/>
                <a:cs typeface="Trebuchet MS"/>
              </a:rPr>
              <a:t>preprocessing </a:t>
            </a:r>
            <a:r>
              <a:rPr sz="1100" spc="40" dirty="0">
                <a:latin typeface="Trebuchet MS"/>
                <a:cs typeface="Trebuchet MS"/>
              </a:rPr>
              <a:t>is </a:t>
            </a:r>
            <a:r>
              <a:rPr sz="1100" spc="-20" dirty="0">
                <a:latin typeface="Trebuchet MS"/>
                <a:cs typeface="Trebuchet MS"/>
              </a:rPr>
              <a:t>to </a:t>
            </a:r>
            <a:r>
              <a:rPr sz="1100" spc="20" dirty="0">
                <a:latin typeface="Trebuchet MS"/>
                <a:cs typeface="Trebuchet MS"/>
              </a:rPr>
              <a:t>ensure </a:t>
            </a:r>
            <a:r>
              <a:rPr sz="1100" spc="-5" dirty="0">
                <a:latin typeface="Trebuchet MS"/>
                <a:cs typeface="Trebuchet MS"/>
              </a:rPr>
              <a:t>that the </a:t>
            </a:r>
            <a:r>
              <a:rPr sz="1100" spc="10" dirty="0">
                <a:latin typeface="Trebuchet MS"/>
                <a:cs typeface="Trebuchet MS"/>
              </a:rPr>
              <a:t>data </a:t>
            </a:r>
            <a:r>
              <a:rPr sz="1100" spc="40" dirty="0">
                <a:latin typeface="Trebuchet MS"/>
                <a:cs typeface="Trebuchet MS"/>
              </a:rPr>
              <a:t>is </a:t>
            </a:r>
            <a:r>
              <a:rPr sz="1100" spc="-20" dirty="0">
                <a:latin typeface="Trebuchet MS"/>
                <a:cs typeface="Trebuchet MS"/>
              </a:rPr>
              <a:t>free </a:t>
            </a:r>
            <a:r>
              <a:rPr sz="1100" spc="-15" dirty="0">
                <a:latin typeface="Trebuchet MS"/>
                <a:cs typeface="Trebuchet MS"/>
              </a:rPr>
              <a:t>of </a:t>
            </a:r>
            <a:r>
              <a:rPr sz="1100" spc="-10" dirty="0">
                <a:latin typeface="Trebuchet MS"/>
                <a:cs typeface="Trebuchet MS"/>
              </a:rPr>
              <a:t> </a:t>
            </a:r>
            <a:r>
              <a:rPr sz="1100" spc="10" dirty="0">
                <a:latin typeface="Trebuchet MS"/>
                <a:cs typeface="Trebuchet MS"/>
              </a:rPr>
              <a:t>inconsistencies,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spc="35" dirty="0">
                <a:latin typeface="Trebuchet MS"/>
                <a:cs typeface="Trebuchet MS"/>
              </a:rPr>
              <a:t>missing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dirty="0">
                <a:latin typeface="Trebuchet MS"/>
                <a:cs typeface="Trebuchet MS"/>
              </a:rPr>
              <a:t>values,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spc="30" dirty="0">
                <a:latin typeface="Trebuchet MS"/>
                <a:cs typeface="Trebuchet MS"/>
              </a:rPr>
              <a:t>and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-5" dirty="0">
                <a:latin typeface="Trebuchet MS"/>
                <a:cs typeface="Trebuchet MS"/>
              </a:rPr>
              <a:t>noise,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5" dirty="0">
                <a:latin typeface="Trebuchet MS"/>
                <a:cs typeface="Trebuchet MS"/>
              </a:rPr>
              <a:t>which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spc="10" dirty="0">
                <a:latin typeface="Trebuchet MS"/>
                <a:cs typeface="Trebuchet MS"/>
              </a:rPr>
              <a:t>could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dirty="0">
                <a:latin typeface="Trebuchet MS"/>
                <a:cs typeface="Trebuchet MS"/>
              </a:rPr>
              <a:t>adversely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-10" dirty="0">
                <a:latin typeface="Trebuchet MS"/>
                <a:cs typeface="Trebuchet MS"/>
              </a:rPr>
              <a:t>affect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spc="-5" dirty="0">
                <a:latin typeface="Trebuchet MS"/>
                <a:cs typeface="Trebuchet MS"/>
              </a:rPr>
              <a:t>the </a:t>
            </a:r>
            <a:r>
              <a:rPr sz="1100" spc="-315" dirty="0">
                <a:latin typeface="Trebuchet MS"/>
                <a:cs typeface="Trebuchet MS"/>
              </a:rPr>
              <a:t> </a:t>
            </a:r>
            <a:r>
              <a:rPr sz="1100" spc="-10" dirty="0">
                <a:latin typeface="Trebuchet MS"/>
                <a:cs typeface="Trebuchet MS"/>
              </a:rPr>
              <a:t>per</a:t>
            </a:r>
            <a:r>
              <a:rPr sz="1100" spc="-25" dirty="0">
                <a:latin typeface="Trebuchet MS"/>
                <a:cs typeface="Trebuchet MS"/>
              </a:rPr>
              <a:t>f</a:t>
            </a:r>
            <a:r>
              <a:rPr sz="1100" spc="-5" dirty="0">
                <a:latin typeface="Trebuchet MS"/>
                <a:cs typeface="Trebuchet MS"/>
              </a:rPr>
              <a:t>or</a:t>
            </a:r>
            <a:r>
              <a:rPr sz="1100" spc="20" dirty="0">
                <a:latin typeface="Trebuchet MS"/>
                <a:cs typeface="Trebuchet MS"/>
              </a:rPr>
              <a:t>mance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dirty="0">
                <a:latin typeface="Trebuchet MS"/>
                <a:cs typeface="Trebuchet MS"/>
              </a:rPr>
              <a:t>o</a:t>
            </a:r>
            <a:r>
              <a:rPr sz="1100" spc="-25" dirty="0">
                <a:latin typeface="Trebuchet MS"/>
                <a:cs typeface="Trebuchet MS"/>
              </a:rPr>
              <a:t>f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spc="30" dirty="0">
                <a:latin typeface="Trebuchet MS"/>
                <a:cs typeface="Trebuchet MS"/>
              </a:rPr>
              <a:t>ma</a:t>
            </a:r>
            <a:r>
              <a:rPr sz="1100" spc="10" dirty="0">
                <a:latin typeface="Trebuchet MS"/>
                <a:cs typeface="Trebuchet MS"/>
              </a:rPr>
              <a:t>c</a:t>
            </a:r>
            <a:r>
              <a:rPr sz="1100" spc="5" dirty="0">
                <a:latin typeface="Trebuchet MS"/>
                <a:cs typeface="Trebuchet MS"/>
              </a:rPr>
              <a:t>hine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spc="-25" dirty="0">
                <a:latin typeface="Trebuchet MS"/>
                <a:cs typeface="Trebuchet MS"/>
              </a:rPr>
              <a:t>l</a:t>
            </a:r>
            <a:r>
              <a:rPr sz="1100" dirty="0">
                <a:latin typeface="Trebuchet MS"/>
                <a:cs typeface="Trebuchet MS"/>
              </a:rPr>
              <a:t>ear</a:t>
            </a:r>
            <a:r>
              <a:rPr sz="1100" spc="15" dirty="0">
                <a:latin typeface="Trebuchet MS"/>
                <a:cs typeface="Trebuchet MS"/>
              </a:rPr>
              <a:t>ning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spc="10" dirty="0">
                <a:latin typeface="Trebuchet MS"/>
                <a:cs typeface="Trebuchet MS"/>
              </a:rPr>
              <a:t>al</a:t>
            </a:r>
            <a:r>
              <a:rPr sz="1100" spc="5" dirty="0">
                <a:latin typeface="Trebuchet MS"/>
                <a:cs typeface="Trebuchet MS"/>
              </a:rPr>
              <a:t>g</a:t>
            </a:r>
            <a:r>
              <a:rPr sz="1100" spc="15" dirty="0">
                <a:latin typeface="Trebuchet MS"/>
                <a:cs typeface="Trebuchet MS"/>
              </a:rPr>
              <a:t>orithm</a:t>
            </a:r>
            <a:r>
              <a:rPr sz="1100" spc="-5" dirty="0">
                <a:latin typeface="Trebuchet MS"/>
                <a:cs typeface="Trebuchet MS"/>
              </a:rPr>
              <a:t>s</a:t>
            </a:r>
            <a:r>
              <a:rPr sz="1100" spc="-120" dirty="0">
                <a:latin typeface="Trebuchet MS"/>
                <a:cs typeface="Trebuchet MS"/>
              </a:rPr>
              <a:t>.</a:t>
            </a:r>
            <a:endParaRPr sz="11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50">
              <a:latin typeface="Trebuchet MS"/>
              <a:cs typeface="Trebuchet MS"/>
            </a:endParaRPr>
          </a:p>
          <a:p>
            <a:pPr marL="12700" marR="73660">
              <a:lnSpc>
                <a:spcPct val="102600"/>
              </a:lnSpc>
            </a:pPr>
            <a:r>
              <a:rPr sz="1100" spc="5" dirty="0">
                <a:latin typeface="Trebuchet MS"/>
                <a:cs typeface="Trebuchet MS"/>
              </a:rPr>
              <a:t>Proper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spc="10" dirty="0">
                <a:latin typeface="Trebuchet MS"/>
                <a:cs typeface="Trebuchet MS"/>
              </a:rPr>
              <a:t>data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15" dirty="0">
                <a:latin typeface="Trebuchet MS"/>
                <a:cs typeface="Trebuchet MS"/>
              </a:rPr>
              <a:t>preprocessing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25" dirty="0">
                <a:latin typeface="Trebuchet MS"/>
                <a:cs typeface="Trebuchet MS"/>
              </a:rPr>
              <a:t>helps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-10" dirty="0">
                <a:latin typeface="Trebuchet MS"/>
                <a:cs typeface="Trebuchet MS"/>
              </a:rPr>
              <a:t>improve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-5" dirty="0">
                <a:latin typeface="Trebuchet MS"/>
                <a:cs typeface="Trebuchet MS"/>
              </a:rPr>
              <a:t>the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5" dirty="0">
                <a:latin typeface="Trebuchet MS"/>
                <a:cs typeface="Trebuchet MS"/>
              </a:rPr>
              <a:t>performance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-15" dirty="0">
                <a:latin typeface="Trebuchet MS"/>
                <a:cs typeface="Trebuchet MS"/>
              </a:rPr>
              <a:t>of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15" dirty="0">
                <a:latin typeface="Trebuchet MS"/>
                <a:cs typeface="Trebuchet MS"/>
              </a:rPr>
              <a:t>machine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5" dirty="0">
                <a:latin typeface="Trebuchet MS"/>
                <a:cs typeface="Trebuchet MS"/>
              </a:rPr>
              <a:t>learning </a:t>
            </a:r>
            <a:r>
              <a:rPr sz="1100" spc="-315" dirty="0">
                <a:latin typeface="Trebuchet MS"/>
                <a:cs typeface="Trebuchet MS"/>
              </a:rPr>
              <a:t> </a:t>
            </a:r>
            <a:r>
              <a:rPr sz="1100" spc="25" dirty="0">
                <a:latin typeface="Trebuchet MS"/>
                <a:cs typeface="Trebuchet MS"/>
              </a:rPr>
              <a:t>models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-10" dirty="0">
                <a:latin typeface="Trebuchet MS"/>
                <a:cs typeface="Trebuchet MS"/>
              </a:rPr>
              <a:t>by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20" dirty="0">
                <a:latin typeface="Trebuchet MS"/>
                <a:cs typeface="Trebuchet MS"/>
              </a:rPr>
              <a:t>ensuring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-5" dirty="0">
                <a:latin typeface="Trebuchet MS"/>
                <a:cs typeface="Trebuchet MS"/>
              </a:rPr>
              <a:t>that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-5" dirty="0">
                <a:latin typeface="Trebuchet MS"/>
                <a:cs typeface="Trebuchet MS"/>
              </a:rPr>
              <a:t>the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5" dirty="0">
                <a:latin typeface="Trebuchet MS"/>
                <a:cs typeface="Trebuchet MS"/>
              </a:rPr>
              <a:t>input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10" dirty="0">
                <a:latin typeface="Trebuchet MS"/>
                <a:cs typeface="Trebuchet MS"/>
              </a:rPr>
              <a:t>data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40" dirty="0">
                <a:latin typeface="Trebuchet MS"/>
                <a:cs typeface="Trebuchet MS"/>
              </a:rPr>
              <a:t>is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-15" dirty="0">
                <a:latin typeface="Trebuchet MS"/>
                <a:cs typeface="Trebuchet MS"/>
              </a:rPr>
              <a:t>clean,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5" dirty="0">
                <a:latin typeface="Trebuchet MS"/>
                <a:cs typeface="Trebuchet MS"/>
              </a:rPr>
              <a:t>consistent,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30" dirty="0">
                <a:latin typeface="Trebuchet MS"/>
                <a:cs typeface="Trebuchet MS"/>
              </a:rPr>
              <a:t>and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dirty="0">
                <a:latin typeface="Trebuchet MS"/>
                <a:cs typeface="Trebuchet MS"/>
              </a:rPr>
              <a:t>in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30" dirty="0">
                <a:latin typeface="Trebuchet MS"/>
                <a:cs typeface="Trebuchet MS"/>
              </a:rPr>
              <a:t>a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10" dirty="0">
                <a:latin typeface="Trebuchet MS"/>
                <a:cs typeface="Trebuchet MS"/>
              </a:rPr>
              <a:t>suitable </a:t>
            </a:r>
            <a:r>
              <a:rPr sz="1100" spc="15" dirty="0">
                <a:latin typeface="Trebuchet MS"/>
                <a:cs typeface="Trebuchet MS"/>
              </a:rPr>
              <a:t> </a:t>
            </a:r>
            <a:r>
              <a:rPr sz="1100" spc="-20" dirty="0">
                <a:latin typeface="Trebuchet MS"/>
                <a:cs typeface="Trebuchet MS"/>
              </a:rPr>
              <a:t>format.</a:t>
            </a:r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5439651" y="3472435"/>
            <a:ext cx="295275" cy="11874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r>
              <a:rPr sz="600" spc="5" dirty="0">
                <a:solidFill>
                  <a:srgbClr val="CCCCCC"/>
                </a:solidFill>
                <a:latin typeface="Trebuchet MS"/>
                <a:cs typeface="Trebuchet MS"/>
              </a:rPr>
              <a:t>19/58</a:t>
            </a:r>
            <a:endParaRPr sz="600">
              <a:latin typeface="Trebuchet MS"/>
              <a:cs typeface="Trebuchet MS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8581" y="97863"/>
            <a:ext cx="185547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50" dirty="0"/>
              <a:t>D</a:t>
            </a:r>
            <a:r>
              <a:rPr spc="70" dirty="0"/>
              <a:t>a</a:t>
            </a:r>
            <a:r>
              <a:rPr spc="10" dirty="0"/>
              <a:t>t</a:t>
            </a:r>
            <a:r>
              <a:rPr spc="35" dirty="0"/>
              <a:t>a</a:t>
            </a:r>
            <a:r>
              <a:rPr spc="-120" dirty="0"/>
              <a:t> </a:t>
            </a:r>
            <a:r>
              <a:rPr spc="-100" dirty="0"/>
              <a:t>T</a:t>
            </a:r>
            <a:r>
              <a:rPr spc="-80" dirty="0"/>
              <a:t>r</a:t>
            </a:r>
            <a:r>
              <a:rPr dirty="0"/>
              <a:t>a</a:t>
            </a:r>
            <a:r>
              <a:rPr spc="-5" dirty="0"/>
              <a:t>n</a:t>
            </a:r>
            <a:r>
              <a:rPr spc="80" dirty="0"/>
              <a:t>s</a:t>
            </a:r>
            <a:r>
              <a:rPr spc="35" dirty="0"/>
              <a:t>f</a:t>
            </a:r>
            <a:r>
              <a:rPr spc="-15" dirty="0"/>
              <a:t>o</a:t>
            </a:r>
            <a:r>
              <a:rPr spc="-35" dirty="0"/>
              <a:t>r</a:t>
            </a:r>
            <a:r>
              <a:rPr spc="-85" dirty="0"/>
              <a:t>m</a:t>
            </a:r>
            <a:r>
              <a:rPr spc="45" dirty="0"/>
              <a:t>at</a:t>
            </a:r>
            <a:r>
              <a:rPr spc="15" dirty="0"/>
              <a:t>i</a:t>
            </a:r>
            <a:r>
              <a:rPr spc="-15" dirty="0"/>
              <a:t>o</a:t>
            </a:r>
            <a:r>
              <a:rPr spc="-35" dirty="0"/>
              <a:t>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294" y="806219"/>
            <a:ext cx="5048250" cy="214630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100" spc="30" dirty="0">
                <a:latin typeface="Trebuchet MS"/>
                <a:cs typeface="Trebuchet MS"/>
              </a:rPr>
              <a:t>Common</a:t>
            </a:r>
            <a:r>
              <a:rPr sz="1100" spc="-85" dirty="0">
                <a:latin typeface="Trebuchet MS"/>
                <a:cs typeface="Trebuchet MS"/>
              </a:rPr>
              <a:t> </a:t>
            </a:r>
            <a:r>
              <a:rPr sz="1100" spc="50" dirty="0">
                <a:latin typeface="Trebuchet MS"/>
                <a:cs typeface="Trebuchet MS"/>
              </a:rPr>
              <a:t>D</a:t>
            </a:r>
            <a:r>
              <a:rPr sz="1100" spc="35" dirty="0">
                <a:latin typeface="Trebuchet MS"/>
                <a:cs typeface="Trebuchet MS"/>
              </a:rPr>
              <a:t>a</a:t>
            </a:r>
            <a:r>
              <a:rPr sz="1100" spc="5" dirty="0">
                <a:latin typeface="Trebuchet MS"/>
                <a:cs typeface="Trebuchet MS"/>
              </a:rPr>
              <a:t>ta</a:t>
            </a:r>
            <a:r>
              <a:rPr sz="1100" spc="-85" dirty="0">
                <a:latin typeface="Trebuchet MS"/>
                <a:cs typeface="Trebuchet MS"/>
              </a:rPr>
              <a:t> </a:t>
            </a:r>
            <a:r>
              <a:rPr sz="1100" spc="-145" dirty="0">
                <a:latin typeface="Trebuchet MS"/>
                <a:cs typeface="Trebuchet MS"/>
              </a:rPr>
              <a:t>T</a:t>
            </a:r>
            <a:r>
              <a:rPr sz="1100" spc="-25" dirty="0">
                <a:latin typeface="Trebuchet MS"/>
                <a:cs typeface="Trebuchet MS"/>
              </a:rPr>
              <a:t>r</a:t>
            </a:r>
            <a:r>
              <a:rPr sz="1100" spc="65" dirty="0">
                <a:latin typeface="Trebuchet MS"/>
                <a:cs typeface="Trebuchet MS"/>
              </a:rPr>
              <a:t>an</a:t>
            </a:r>
            <a:r>
              <a:rPr sz="1100" spc="40" dirty="0">
                <a:latin typeface="Trebuchet MS"/>
                <a:cs typeface="Trebuchet MS"/>
              </a:rPr>
              <a:t>s</a:t>
            </a:r>
            <a:r>
              <a:rPr sz="1100" spc="-30" dirty="0">
                <a:latin typeface="Trebuchet MS"/>
                <a:cs typeface="Trebuchet MS"/>
              </a:rPr>
              <a:t>f</a:t>
            </a:r>
            <a:r>
              <a:rPr sz="1100" dirty="0">
                <a:latin typeface="Trebuchet MS"/>
                <a:cs typeface="Trebuchet MS"/>
              </a:rPr>
              <a:t>or</a:t>
            </a:r>
            <a:r>
              <a:rPr sz="1100" spc="45" dirty="0">
                <a:latin typeface="Trebuchet MS"/>
                <a:cs typeface="Trebuchet MS"/>
              </a:rPr>
              <a:t>m</a:t>
            </a:r>
            <a:r>
              <a:rPr sz="1100" spc="20" dirty="0">
                <a:latin typeface="Trebuchet MS"/>
                <a:cs typeface="Trebuchet MS"/>
              </a:rPr>
              <a:t>a</a:t>
            </a:r>
            <a:r>
              <a:rPr sz="1100" spc="5" dirty="0">
                <a:latin typeface="Trebuchet MS"/>
                <a:cs typeface="Trebuchet MS"/>
              </a:rPr>
              <a:t>tion</a:t>
            </a:r>
            <a:r>
              <a:rPr sz="1100" spc="-85" dirty="0">
                <a:latin typeface="Trebuchet MS"/>
                <a:cs typeface="Trebuchet MS"/>
              </a:rPr>
              <a:t> </a:t>
            </a:r>
            <a:r>
              <a:rPr sz="1100" spc="-155" dirty="0">
                <a:latin typeface="Trebuchet MS"/>
                <a:cs typeface="Trebuchet MS"/>
              </a:rPr>
              <a:t>T</a:t>
            </a:r>
            <a:r>
              <a:rPr sz="1100" spc="15" dirty="0">
                <a:latin typeface="Trebuchet MS"/>
                <a:cs typeface="Trebuchet MS"/>
              </a:rPr>
              <a:t>e</a:t>
            </a:r>
            <a:r>
              <a:rPr sz="1100" spc="5" dirty="0">
                <a:latin typeface="Trebuchet MS"/>
                <a:cs typeface="Trebuchet MS"/>
              </a:rPr>
              <a:t>c</a:t>
            </a:r>
            <a:r>
              <a:rPr sz="1100" spc="20" dirty="0">
                <a:latin typeface="Trebuchet MS"/>
                <a:cs typeface="Trebuchet MS"/>
              </a:rPr>
              <a:t>hniques:</a:t>
            </a:r>
            <a:endParaRPr sz="1100">
              <a:latin typeface="Trebuchet MS"/>
              <a:cs typeface="Trebuchet MS"/>
            </a:endParaRPr>
          </a:p>
          <a:p>
            <a:pPr marL="289560" marR="386715" indent="-139065">
              <a:lnSpc>
                <a:spcPct val="102699"/>
              </a:lnSpc>
              <a:spcBef>
                <a:spcPts val="295"/>
              </a:spcBef>
              <a:buClr>
                <a:srgbClr val="4E2A84"/>
              </a:buClr>
              <a:buFont typeface="Verdana"/>
              <a:buChar char="•"/>
              <a:tabLst>
                <a:tab pos="290195" algn="l"/>
              </a:tabLst>
            </a:pPr>
            <a:r>
              <a:rPr sz="1100" spc="20" dirty="0">
                <a:latin typeface="Trebuchet MS"/>
                <a:cs typeface="Trebuchet MS"/>
              </a:rPr>
              <a:t>Log</a:t>
            </a:r>
            <a:r>
              <a:rPr sz="1100" spc="-85" dirty="0">
                <a:latin typeface="Trebuchet MS"/>
                <a:cs typeface="Trebuchet MS"/>
              </a:rPr>
              <a:t> </a:t>
            </a:r>
            <a:r>
              <a:rPr sz="1100" dirty="0">
                <a:latin typeface="Trebuchet MS"/>
                <a:cs typeface="Trebuchet MS"/>
              </a:rPr>
              <a:t>Transformation:</a:t>
            </a:r>
            <a:r>
              <a:rPr sz="1100" spc="-10" dirty="0">
                <a:latin typeface="Trebuchet MS"/>
                <a:cs typeface="Trebuchet MS"/>
              </a:rPr>
              <a:t> </a:t>
            </a:r>
            <a:r>
              <a:rPr sz="1100" spc="40" dirty="0">
                <a:latin typeface="Trebuchet MS"/>
                <a:cs typeface="Trebuchet MS"/>
              </a:rPr>
              <a:t>Used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spc="-20" dirty="0">
                <a:latin typeface="Trebuchet MS"/>
                <a:cs typeface="Trebuchet MS"/>
              </a:rPr>
              <a:t>to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10" dirty="0">
                <a:latin typeface="Trebuchet MS"/>
                <a:cs typeface="Trebuchet MS"/>
              </a:rPr>
              <a:t>transform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15" dirty="0">
                <a:latin typeface="Trebuchet MS"/>
                <a:cs typeface="Trebuchet MS"/>
              </a:rPr>
              <a:t>skewed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10" dirty="0">
                <a:latin typeface="Trebuchet MS"/>
                <a:cs typeface="Trebuchet MS"/>
              </a:rPr>
              <a:t>data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-20" dirty="0">
                <a:latin typeface="Trebuchet MS"/>
                <a:cs typeface="Trebuchet MS"/>
              </a:rPr>
              <a:t>to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30" dirty="0">
                <a:latin typeface="Trebuchet MS"/>
                <a:cs typeface="Trebuchet MS"/>
              </a:rPr>
              <a:t>a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dirty="0">
                <a:latin typeface="Trebuchet MS"/>
                <a:cs typeface="Trebuchet MS"/>
              </a:rPr>
              <a:t>more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10" dirty="0">
                <a:latin typeface="Trebuchet MS"/>
                <a:cs typeface="Trebuchet MS"/>
              </a:rPr>
              <a:t>normal </a:t>
            </a:r>
            <a:r>
              <a:rPr sz="1100" spc="-320" dirty="0">
                <a:latin typeface="Trebuchet MS"/>
                <a:cs typeface="Trebuchet MS"/>
              </a:rPr>
              <a:t> </a:t>
            </a:r>
            <a:r>
              <a:rPr sz="1100" spc="35" dirty="0">
                <a:latin typeface="Trebuchet MS"/>
                <a:cs typeface="Trebuchet MS"/>
              </a:rPr>
              <a:t>di</a:t>
            </a:r>
            <a:r>
              <a:rPr sz="1100" spc="20" dirty="0">
                <a:latin typeface="Trebuchet MS"/>
                <a:cs typeface="Trebuchet MS"/>
              </a:rPr>
              <a:t>s</a:t>
            </a:r>
            <a:r>
              <a:rPr sz="1100" spc="-5" dirty="0">
                <a:latin typeface="Trebuchet MS"/>
                <a:cs typeface="Trebuchet MS"/>
              </a:rPr>
              <a:t>tribution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dirty="0">
                <a:latin typeface="Trebuchet MS"/>
                <a:cs typeface="Trebuchet MS"/>
              </a:rPr>
              <a:t>b</a:t>
            </a:r>
            <a:r>
              <a:rPr sz="1100" spc="-20" dirty="0">
                <a:latin typeface="Trebuchet MS"/>
                <a:cs typeface="Trebuchet MS"/>
              </a:rPr>
              <a:t>y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spc="25" dirty="0">
                <a:latin typeface="Trebuchet MS"/>
                <a:cs typeface="Trebuchet MS"/>
              </a:rPr>
              <a:t>ap</a:t>
            </a:r>
            <a:r>
              <a:rPr sz="1100" dirty="0">
                <a:latin typeface="Trebuchet MS"/>
                <a:cs typeface="Trebuchet MS"/>
              </a:rPr>
              <a:t>p</a:t>
            </a:r>
            <a:r>
              <a:rPr sz="1100" spc="-15" dirty="0">
                <a:latin typeface="Trebuchet MS"/>
                <a:cs typeface="Trebuchet MS"/>
              </a:rPr>
              <a:t>l</a:t>
            </a:r>
            <a:r>
              <a:rPr sz="1100" dirty="0">
                <a:latin typeface="Trebuchet MS"/>
                <a:cs typeface="Trebuchet MS"/>
              </a:rPr>
              <a:t>ying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spc="-5" dirty="0">
                <a:latin typeface="Trebuchet MS"/>
                <a:cs typeface="Trebuchet MS"/>
              </a:rPr>
              <a:t>the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spc="-25" dirty="0">
                <a:latin typeface="Trebuchet MS"/>
                <a:cs typeface="Trebuchet MS"/>
              </a:rPr>
              <a:t>l</a:t>
            </a:r>
            <a:r>
              <a:rPr sz="1100" spc="5" dirty="0">
                <a:latin typeface="Trebuchet MS"/>
                <a:cs typeface="Trebuchet MS"/>
              </a:rPr>
              <a:t>ogarithm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spc="-35" dirty="0">
                <a:latin typeface="Trebuchet MS"/>
                <a:cs typeface="Trebuchet MS"/>
              </a:rPr>
              <a:t>f</a:t>
            </a:r>
            <a:r>
              <a:rPr sz="1100" spc="25" dirty="0">
                <a:latin typeface="Trebuchet MS"/>
                <a:cs typeface="Trebuchet MS"/>
              </a:rPr>
              <a:t>un</a:t>
            </a:r>
            <a:r>
              <a:rPr sz="1100" spc="20" dirty="0">
                <a:latin typeface="Trebuchet MS"/>
                <a:cs typeface="Trebuchet MS"/>
              </a:rPr>
              <a:t>c</a:t>
            </a:r>
            <a:r>
              <a:rPr sz="1100" spc="-10" dirty="0">
                <a:latin typeface="Trebuchet MS"/>
                <a:cs typeface="Trebuchet MS"/>
              </a:rPr>
              <a:t>tion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spc="-45" dirty="0">
                <a:latin typeface="Trebuchet MS"/>
                <a:cs typeface="Trebuchet MS"/>
              </a:rPr>
              <a:t>t</a:t>
            </a:r>
            <a:r>
              <a:rPr sz="1100" spc="5" dirty="0">
                <a:latin typeface="Trebuchet MS"/>
                <a:cs typeface="Trebuchet MS"/>
              </a:rPr>
              <a:t>o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spc="-5" dirty="0">
                <a:latin typeface="Trebuchet MS"/>
                <a:cs typeface="Trebuchet MS"/>
              </a:rPr>
              <a:t>the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spc="30" dirty="0">
                <a:latin typeface="Trebuchet MS"/>
                <a:cs typeface="Trebuchet MS"/>
              </a:rPr>
              <a:t>d</a:t>
            </a:r>
            <a:r>
              <a:rPr sz="1100" spc="20" dirty="0">
                <a:latin typeface="Trebuchet MS"/>
                <a:cs typeface="Trebuchet MS"/>
              </a:rPr>
              <a:t>a</a:t>
            </a:r>
            <a:r>
              <a:rPr sz="1100" dirty="0">
                <a:latin typeface="Trebuchet MS"/>
                <a:cs typeface="Trebuchet MS"/>
              </a:rPr>
              <a:t>t</a:t>
            </a:r>
            <a:r>
              <a:rPr sz="1100" spc="15" dirty="0">
                <a:latin typeface="Trebuchet MS"/>
                <a:cs typeface="Trebuchet MS"/>
              </a:rPr>
              <a:t>a</a:t>
            </a:r>
            <a:r>
              <a:rPr sz="1100" spc="-120" dirty="0">
                <a:latin typeface="Trebuchet MS"/>
                <a:cs typeface="Trebuchet MS"/>
              </a:rPr>
              <a:t>.</a:t>
            </a:r>
            <a:endParaRPr sz="1100">
              <a:latin typeface="Trebuchet MS"/>
              <a:cs typeface="Trebuchet MS"/>
            </a:endParaRPr>
          </a:p>
          <a:p>
            <a:pPr marL="289560" marR="48260" indent="-139065">
              <a:lnSpc>
                <a:spcPct val="102699"/>
              </a:lnSpc>
              <a:spcBef>
                <a:spcPts val="300"/>
              </a:spcBef>
              <a:buClr>
                <a:srgbClr val="4E2A84"/>
              </a:buClr>
              <a:buFont typeface="Verdana"/>
              <a:buChar char="•"/>
              <a:tabLst>
                <a:tab pos="290195" algn="l"/>
              </a:tabLst>
            </a:pPr>
            <a:r>
              <a:rPr sz="1100" spc="40" dirty="0">
                <a:latin typeface="Trebuchet MS"/>
                <a:cs typeface="Trebuchet MS"/>
              </a:rPr>
              <a:t>Square</a:t>
            </a:r>
            <a:r>
              <a:rPr sz="1100" spc="-80" dirty="0">
                <a:latin typeface="Trebuchet MS"/>
                <a:cs typeface="Trebuchet MS"/>
              </a:rPr>
              <a:t> </a:t>
            </a:r>
            <a:r>
              <a:rPr sz="1100" spc="20" dirty="0">
                <a:latin typeface="Trebuchet MS"/>
                <a:cs typeface="Trebuchet MS"/>
              </a:rPr>
              <a:t>Root</a:t>
            </a:r>
            <a:r>
              <a:rPr sz="1100" spc="-80" dirty="0">
                <a:latin typeface="Trebuchet MS"/>
                <a:cs typeface="Trebuchet MS"/>
              </a:rPr>
              <a:t> </a:t>
            </a:r>
            <a:r>
              <a:rPr sz="1100" dirty="0">
                <a:latin typeface="Trebuchet MS"/>
                <a:cs typeface="Trebuchet MS"/>
              </a:rPr>
              <a:t>Transformation:</a:t>
            </a:r>
            <a:r>
              <a:rPr sz="1100" spc="-15" dirty="0">
                <a:latin typeface="Trebuchet MS"/>
                <a:cs typeface="Trebuchet MS"/>
              </a:rPr>
              <a:t> </a:t>
            </a:r>
            <a:r>
              <a:rPr sz="1100" dirty="0">
                <a:latin typeface="Trebuchet MS"/>
                <a:cs typeface="Trebuchet MS"/>
              </a:rPr>
              <a:t>Another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dirty="0">
                <a:latin typeface="Trebuchet MS"/>
                <a:cs typeface="Trebuchet MS"/>
              </a:rPr>
              <a:t>technique</a:t>
            </a:r>
            <a:r>
              <a:rPr sz="1100" spc="-90" dirty="0">
                <a:latin typeface="Trebuchet MS"/>
                <a:cs typeface="Trebuchet MS"/>
              </a:rPr>
              <a:t> </a:t>
            </a:r>
            <a:r>
              <a:rPr sz="1100" spc="-20" dirty="0">
                <a:latin typeface="Trebuchet MS"/>
                <a:cs typeface="Trebuchet MS"/>
              </a:rPr>
              <a:t>for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10" dirty="0">
                <a:latin typeface="Trebuchet MS"/>
                <a:cs typeface="Trebuchet MS"/>
              </a:rPr>
              <a:t>transforming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10" dirty="0">
                <a:latin typeface="Trebuchet MS"/>
                <a:cs typeface="Trebuchet MS"/>
              </a:rPr>
              <a:t>data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-10" dirty="0">
                <a:latin typeface="Trebuchet MS"/>
                <a:cs typeface="Trebuchet MS"/>
              </a:rPr>
              <a:t>with </a:t>
            </a:r>
            <a:r>
              <a:rPr sz="1100" spc="-315" dirty="0">
                <a:latin typeface="Trebuchet MS"/>
                <a:cs typeface="Trebuchet MS"/>
              </a:rPr>
              <a:t> </a:t>
            </a:r>
            <a:r>
              <a:rPr sz="1100" spc="30" dirty="0">
                <a:latin typeface="Trebuchet MS"/>
                <a:cs typeface="Trebuchet MS"/>
              </a:rPr>
              <a:t>a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spc="5" dirty="0">
                <a:latin typeface="Trebuchet MS"/>
                <a:cs typeface="Trebuchet MS"/>
              </a:rPr>
              <a:t>rig</a:t>
            </a:r>
            <a:r>
              <a:rPr sz="1100" dirty="0">
                <a:latin typeface="Trebuchet MS"/>
                <a:cs typeface="Trebuchet MS"/>
              </a:rPr>
              <a:t>h</a:t>
            </a:r>
            <a:r>
              <a:rPr sz="1100" spc="40" dirty="0">
                <a:latin typeface="Trebuchet MS"/>
                <a:cs typeface="Trebuchet MS"/>
              </a:rPr>
              <a:t>t-s</a:t>
            </a:r>
            <a:r>
              <a:rPr sz="1100" spc="35" dirty="0">
                <a:latin typeface="Trebuchet MS"/>
                <a:cs typeface="Trebuchet MS"/>
              </a:rPr>
              <a:t>k</a:t>
            </a:r>
            <a:r>
              <a:rPr sz="1100" spc="-25" dirty="0">
                <a:latin typeface="Trebuchet MS"/>
                <a:cs typeface="Trebuchet MS"/>
              </a:rPr>
              <a:t>e</a:t>
            </a:r>
            <a:r>
              <a:rPr sz="1100" spc="-15" dirty="0">
                <a:latin typeface="Trebuchet MS"/>
                <a:cs typeface="Trebuchet MS"/>
              </a:rPr>
              <a:t>w</a:t>
            </a:r>
            <a:r>
              <a:rPr sz="1100" spc="5" dirty="0">
                <a:latin typeface="Trebuchet MS"/>
                <a:cs typeface="Trebuchet MS"/>
              </a:rPr>
              <a:t>ed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spc="35" dirty="0">
                <a:latin typeface="Trebuchet MS"/>
                <a:cs typeface="Trebuchet MS"/>
              </a:rPr>
              <a:t>di</a:t>
            </a:r>
            <a:r>
              <a:rPr sz="1100" spc="25" dirty="0">
                <a:latin typeface="Trebuchet MS"/>
                <a:cs typeface="Trebuchet MS"/>
              </a:rPr>
              <a:t>s</a:t>
            </a:r>
            <a:r>
              <a:rPr sz="1100" spc="-15" dirty="0">
                <a:latin typeface="Trebuchet MS"/>
                <a:cs typeface="Trebuchet MS"/>
              </a:rPr>
              <a:t>tribution,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dirty="0">
                <a:latin typeface="Trebuchet MS"/>
                <a:cs typeface="Trebuchet MS"/>
              </a:rPr>
              <a:t>o</a:t>
            </a:r>
            <a:r>
              <a:rPr sz="1100" spc="-30" dirty="0">
                <a:latin typeface="Trebuchet MS"/>
                <a:cs typeface="Trebuchet MS"/>
              </a:rPr>
              <a:t>f</a:t>
            </a:r>
            <a:r>
              <a:rPr sz="1100" spc="-45" dirty="0">
                <a:latin typeface="Trebuchet MS"/>
                <a:cs typeface="Trebuchet MS"/>
              </a:rPr>
              <a:t>t</a:t>
            </a:r>
            <a:r>
              <a:rPr sz="1100" spc="10" dirty="0">
                <a:latin typeface="Trebuchet MS"/>
                <a:cs typeface="Trebuchet MS"/>
              </a:rPr>
              <a:t>en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spc="40" dirty="0">
                <a:latin typeface="Trebuchet MS"/>
                <a:cs typeface="Trebuchet MS"/>
              </a:rPr>
              <a:t>used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spc="-45" dirty="0">
                <a:latin typeface="Trebuchet MS"/>
                <a:cs typeface="Trebuchet MS"/>
              </a:rPr>
              <a:t>f</a:t>
            </a:r>
            <a:r>
              <a:rPr sz="1100" spc="-5" dirty="0">
                <a:latin typeface="Trebuchet MS"/>
                <a:cs typeface="Trebuchet MS"/>
              </a:rPr>
              <a:t>or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spc="10" dirty="0">
                <a:latin typeface="Trebuchet MS"/>
                <a:cs typeface="Trebuchet MS"/>
              </a:rPr>
              <a:t>count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spc="30" dirty="0">
                <a:latin typeface="Trebuchet MS"/>
                <a:cs typeface="Trebuchet MS"/>
              </a:rPr>
              <a:t>d</a:t>
            </a:r>
            <a:r>
              <a:rPr sz="1100" spc="20" dirty="0">
                <a:latin typeface="Trebuchet MS"/>
                <a:cs typeface="Trebuchet MS"/>
              </a:rPr>
              <a:t>a</a:t>
            </a:r>
            <a:r>
              <a:rPr sz="1100" dirty="0">
                <a:latin typeface="Trebuchet MS"/>
                <a:cs typeface="Trebuchet MS"/>
              </a:rPr>
              <a:t>t</a:t>
            </a:r>
            <a:r>
              <a:rPr sz="1100" spc="15" dirty="0">
                <a:latin typeface="Trebuchet MS"/>
                <a:cs typeface="Trebuchet MS"/>
              </a:rPr>
              <a:t>a</a:t>
            </a:r>
            <a:r>
              <a:rPr sz="1100" spc="-120" dirty="0">
                <a:latin typeface="Trebuchet MS"/>
                <a:cs typeface="Trebuchet MS"/>
              </a:rPr>
              <a:t>.</a:t>
            </a:r>
            <a:endParaRPr sz="1100">
              <a:latin typeface="Trebuchet MS"/>
              <a:cs typeface="Trebuchet MS"/>
            </a:endParaRPr>
          </a:p>
          <a:p>
            <a:pPr marL="289560" marR="5080" indent="-139065">
              <a:lnSpc>
                <a:spcPct val="102600"/>
              </a:lnSpc>
              <a:spcBef>
                <a:spcPts val="300"/>
              </a:spcBef>
              <a:buClr>
                <a:srgbClr val="4E2A84"/>
              </a:buClr>
              <a:buFont typeface="Verdana"/>
              <a:buChar char="•"/>
              <a:tabLst>
                <a:tab pos="290195" algn="l"/>
              </a:tabLst>
            </a:pPr>
            <a:r>
              <a:rPr sz="1100" spc="20" dirty="0">
                <a:latin typeface="Trebuchet MS"/>
                <a:cs typeface="Trebuchet MS"/>
              </a:rPr>
              <a:t>Box-Cox</a:t>
            </a:r>
            <a:r>
              <a:rPr sz="1100" spc="-85" dirty="0">
                <a:latin typeface="Trebuchet MS"/>
                <a:cs typeface="Trebuchet MS"/>
              </a:rPr>
              <a:t> </a:t>
            </a:r>
            <a:r>
              <a:rPr sz="1100" dirty="0">
                <a:latin typeface="Trebuchet MS"/>
                <a:cs typeface="Trebuchet MS"/>
              </a:rPr>
              <a:t>Transformation:</a:t>
            </a:r>
            <a:r>
              <a:rPr sz="1100" spc="-15" dirty="0">
                <a:latin typeface="Trebuchet MS"/>
                <a:cs typeface="Trebuchet MS"/>
              </a:rPr>
              <a:t> </a:t>
            </a:r>
            <a:r>
              <a:rPr sz="1100" spc="10" dirty="0">
                <a:latin typeface="Trebuchet MS"/>
                <a:cs typeface="Trebuchet MS"/>
              </a:rPr>
              <a:t>A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-10" dirty="0">
                <a:latin typeface="Trebuchet MS"/>
                <a:cs typeface="Trebuchet MS"/>
              </a:rPr>
              <a:t>family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-15" dirty="0">
                <a:latin typeface="Trebuchet MS"/>
                <a:cs typeface="Trebuchet MS"/>
              </a:rPr>
              <a:t>of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-5" dirty="0">
                <a:latin typeface="Trebuchet MS"/>
                <a:cs typeface="Trebuchet MS"/>
              </a:rPr>
              <a:t>power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spc="15" dirty="0">
                <a:latin typeface="Trebuchet MS"/>
                <a:cs typeface="Trebuchet MS"/>
              </a:rPr>
              <a:t>transformations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-5" dirty="0">
                <a:latin typeface="Trebuchet MS"/>
                <a:cs typeface="Trebuchet MS"/>
              </a:rPr>
              <a:t>that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25" dirty="0">
                <a:latin typeface="Trebuchet MS"/>
                <a:cs typeface="Trebuchet MS"/>
              </a:rPr>
              <a:t>can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15" dirty="0">
                <a:latin typeface="Trebuchet MS"/>
                <a:cs typeface="Trebuchet MS"/>
              </a:rPr>
              <a:t>handle </a:t>
            </a:r>
            <a:r>
              <a:rPr sz="1100" spc="-315" dirty="0">
                <a:latin typeface="Trebuchet MS"/>
                <a:cs typeface="Trebuchet MS"/>
              </a:rPr>
              <a:t> </a:t>
            </a:r>
            <a:r>
              <a:rPr sz="1100" spc="15" dirty="0">
                <a:latin typeface="Trebuchet MS"/>
                <a:cs typeface="Trebuchet MS"/>
              </a:rPr>
              <a:t>b</a:t>
            </a:r>
            <a:r>
              <a:rPr sz="1100" dirty="0">
                <a:latin typeface="Trebuchet MS"/>
                <a:cs typeface="Trebuchet MS"/>
              </a:rPr>
              <a:t>oth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dirty="0">
                <a:latin typeface="Trebuchet MS"/>
                <a:cs typeface="Trebuchet MS"/>
              </a:rPr>
              <a:t>positi</a:t>
            </a:r>
            <a:r>
              <a:rPr sz="1100" spc="-5" dirty="0">
                <a:latin typeface="Trebuchet MS"/>
                <a:cs typeface="Trebuchet MS"/>
              </a:rPr>
              <a:t>v</a:t>
            </a:r>
            <a:r>
              <a:rPr sz="1100" spc="-15" dirty="0">
                <a:latin typeface="Trebuchet MS"/>
                <a:cs typeface="Trebuchet MS"/>
              </a:rPr>
              <a:t>e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spc="30" dirty="0">
                <a:latin typeface="Trebuchet MS"/>
                <a:cs typeface="Trebuchet MS"/>
              </a:rPr>
              <a:t>and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spc="20" dirty="0">
                <a:latin typeface="Trebuchet MS"/>
                <a:cs typeface="Trebuchet MS"/>
              </a:rPr>
              <a:t>neg</a:t>
            </a:r>
            <a:r>
              <a:rPr sz="1100" spc="15" dirty="0">
                <a:latin typeface="Trebuchet MS"/>
                <a:cs typeface="Trebuchet MS"/>
              </a:rPr>
              <a:t>a</a:t>
            </a:r>
            <a:r>
              <a:rPr sz="1100" spc="-30" dirty="0">
                <a:latin typeface="Trebuchet MS"/>
                <a:cs typeface="Trebuchet MS"/>
              </a:rPr>
              <a:t>ti</a:t>
            </a:r>
            <a:r>
              <a:rPr sz="1100" spc="-50" dirty="0">
                <a:latin typeface="Trebuchet MS"/>
                <a:cs typeface="Trebuchet MS"/>
              </a:rPr>
              <a:t>v</a:t>
            </a:r>
            <a:r>
              <a:rPr sz="1100" spc="-15" dirty="0">
                <a:latin typeface="Trebuchet MS"/>
                <a:cs typeface="Trebuchet MS"/>
              </a:rPr>
              <a:t>e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spc="60" dirty="0">
                <a:latin typeface="Trebuchet MS"/>
                <a:cs typeface="Trebuchet MS"/>
              </a:rPr>
              <a:t>s</a:t>
            </a:r>
            <a:r>
              <a:rPr sz="1100" spc="65" dirty="0">
                <a:latin typeface="Trebuchet MS"/>
                <a:cs typeface="Trebuchet MS"/>
              </a:rPr>
              <a:t>k</a:t>
            </a:r>
            <a:r>
              <a:rPr sz="1100" spc="-25" dirty="0">
                <a:latin typeface="Trebuchet MS"/>
                <a:cs typeface="Trebuchet MS"/>
              </a:rPr>
              <a:t>e</a:t>
            </a:r>
            <a:r>
              <a:rPr sz="1100" spc="45" dirty="0">
                <a:latin typeface="Trebuchet MS"/>
                <a:cs typeface="Trebuchet MS"/>
              </a:rPr>
              <a:t>wness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dirty="0">
                <a:latin typeface="Trebuchet MS"/>
                <a:cs typeface="Trebuchet MS"/>
              </a:rPr>
              <a:t>in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spc="30" dirty="0">
                <a:latin typeface="Trebuchet MS"/>
                <a:cs typeface="Trebuchet MS"/>
              </a:rPr>
              <a:t>d</a:t>
            </a:r>
            <a:r>
              <a:rPr sz="1100" spc="20" dirty="0">
                <a:latin typeface="Trebuchet MS"/>
                <a:cs typeface="Trebuchet MS"/>
              </a:rPr>
              <a:t>a</a:t>
            </a:r>
            <a:r>
              <a:rPr sz="1100" dirty="0">
                <a:latin typeface="Trebuchet MS"/>
                <a:cs typeface="Trebuchet MS"/>
              </a:rPr>
              <a:t>t</a:t>
            </a:r>
            <a:r>
              <a:rPr sz="1100" spc="15" dirty="0">
                <a:latin typeface="Trebuchet MS"/>
                <a:cs typeface="Trebuchet MS"/>
              </a:rPr>
              <a:t>a</a:t>
            </a:r>
            <a:r>
              <a:rPr sz="1100" spc="-120" dirty="0">
                <a:latin typeface="Trebuchet MS"/>
                <a:cs typeface="Trebuchet MS"/>
              </a:rPr>
              <a:t>.</a:t>
            </a:r>
            <a:endParaRPr sz="1100">
              <a:latin typeface="Trebuchet MS"/>
              <a:cs typeface="Trebuchet MS"/>
            </a:endParaRPr>
          </a:p>
          <a:p>
            <a:pPr marL="289560" marR="276225" indent="-139065">
              <a:lnSpc>
                <a:spcPct val="102600"/>
              </a:lnSpc>
              <a:spcBef>
                <a:spcPts val="300"/>
              </a:spcBef>
              <a:buClr>
                <a:srgbClr val="4E2A84"/>
              </a:buClr>
              <a:buFont typeface="Verdana"/>
              <a:buChar char="•"/>
              <a:tabLst>
                <a:tab pos="290195" algn="l"/>
              </a:tabLst>
            </a:pPr>
            <a:r>
              <a:rPr sz="1100" spc="35" dirty="0">
                <a:latin typeface="Trebuchet MS"/>
                <a:cs typeface="Trebuchet MS"/>
              </a:rPr>
              <a:t>Nor</a:t>
            </a:r>
            <a:r>
              <a:rPr sz="1100" spc="15" dirty="0">
                <a:latin typeface="Trebuchet MS"/>
                <a:cs typeface="Trebuchet MS"/>
              </a:rPr>
              <a:t>maliz</a:t>
            </a:r>
            <a:r>
              <a:rPr sz="1100" spc="10" dirty="0">
                <a:latin typeface="Trebuchet MS"/>
                <a:cs typeface="Trebuchet MS"/>
              </a:rPr>
              <a:t>a</a:t>
            </a:r>
            <a:r>
              <a:rPr sz="1100" spc="30" dirty="0">
                <a:latin typeface="Trebuchet MS"/>
                <a:cs typeface="Trebuchet MS"/>
              </a:rPr>
              <a:t>tion/Min-Max</a:t>
            </a:r>
            <a:r>
              <a:rPr sz="1100" spc="-85" dirty="0">
                <a:latin typeface="Trebuchet MS"/>
                <a:cs typeface="Trebuchet MS"/>
              </a:rPr>
              <a:t> </a:t>
            </a:r>
            <a:r>
              <a:rPr sz="1100" spc="25" dirty="0">
                <a:latin typeface="Trebuchet MS"/>
                <a:cs typeface="Trebuchet MS"/>
              </a:rPr>
              <a:t>Scaling:</a:t>
            </a:r>
            <a:r>
              <a:rPr sz="1100" spc="-20" dirty="0">
                <a:latin typeface="Trebuchet MS"/>
                <a:cs typeface="Trebuchet MS"/>
              </a:rPr>
              <a:t> </a:t>
            </a:r>
            <a:r>
              <a:rPr sz="1100" spc="30" dirty="0">
                <a:latin typeface="Trebuchet MS"/>
                <a:cs typeface="Trebuchet MS"/>
              </a:rPr>
              <a:t>Scaling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spc="30" dirty="0">
                <a:latin typeface="Trebuchet MS"/>
                <a:cs typeface="Trebuchet MS"/>
              </a:rPr>
              <a:t>d</a:t>
            </a:r>
            <a:r>
              <a:rPr sz="1100" spc="20" dirty="0">
                <a:latin typeface="Trebuchet MS"/>
                <a:cs typeface="Trebuchet MS"/>
              </a:rPr>
              <a:t>a</a:t>
            </a:r>
            <a:r>
              <a:rPr sz="1100" dirty="0">
                <a:latin typeface="Trebuchet MS"/>
                <a:cs typeface="Trebuchet MS"/>
              </a:rPr>
              <a:t>ta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spc="-45" dirty="0">
                <a:latin typeface="Trebuchet MS"/>
                <a:cs typeface="Trebuchet MS"/>
              </a:rPr>
              <a:t>t</a:t>
            </a:r>
            <a:r>
              <a:rPr sz="1100" spc="5" dirty="0">
                <a:latin typeface="Trebuchet MS"/>
                <a:cs typeface="Trebuchet MS"/>
              </a:rPr>
              <a:t>o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spc="30" dirty="0">
                <a:latin typeface="Trebuchet MS"/>
                <a:cs typeface="Trebuchet MS"/>
              </a:rPr>
              <a:t>a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spc="-25" dirty="0">
                <a:latin typeface="Trebuchet MS"/>
                <a:cs typeface="Trebuchet MS"/>
              </a:rPr>
              <a:t>fi</a:t>
            </a:r>
            <a:r>
              <a:rPr sz="1100" spc="-40" dirty="0">
                <a:latin typeface="Trebuchet MS"/>
                <a:cs typeface="Trebuchet MS"/>
              </a:rPr>
              <a:t>x</a:t>
            </a:r>
            <a:r>
              <a:rPr sz="1100" spc="5" dirty="0">
                <a:latin typeface="Trebuchet MS"/>
                <a:cs typeface="Trebuchet MS"/>
              </a:rPr>
              <a:t>ed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spc="-25" dirty="0">
                <a:latin typeface="Trebuchet MS"/>
                <a:cs typeface="Trebuchet MS"/>
              </a:rPr>
              <a:t>r</a:t>
            </a:r>
            <a:r>
              <a:rPr sz="1100" spc="30" dirty="0">
                <a:latin typeface="Trebuchet MS"/>
                <a:cs typeface="Trebuchet MS"/>
              </a:rPr>
              <a:t>an</a:t>
            </a:r>
            <a:r>
              <a:rPr sz="1100" spc="15" dirty="0">
                <a:latin typeface="Trebuchet MS"/>
                <a:cs typeface="Trebuchet MS"/>
              </a:rPr>
              <a:t>g</a:t>
            </a:r>
            <a:r>
              <a:rPr sz="1100" spc="-40" dirty="0">
                <a:latin typeface="Trebuchet MS"/>
                <a:cs typeface="Trebuchet MS"/>
              </a:rPr>
              <a:t>e</a:t>
            </a:r>
            <a:r>
              <a:rPr sz="1100" spc="-114" dirty="0">
                <a:latin typeface="Trebuchet MS"/>
                <a:cs typeface="Trebuchet MS"/>
              </a:rPr>
              <a:t>,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spc="-10" dirty="0">
                <a:latin typeface="Trebuchet MS"/>
                <a:cs typeface="Trebuchet MS"/>
              </a:rPr>
              <a:t>typical</a:t>
            </a:r>
            <a:r>
              <a:rPr sz="1100" spc="-15" dirty="0">
                <a:latin typeface="Trebuchet MS"/>
                <a:cs typeface="Trebuchet MS"/>
              </a:rPr>
              <a:t>ly  </a:t>
            </a:r>
            <a:r>
              <a:rPr sz="1100" spc="-5" dirty="0">
                <a:latin typeface="Trebuchet MS"/>
                <a:cs typeface="Trebuchet MS"/>
              </a:rPr>
              <a:t>between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spc="40" dirty="0">
                <a:latin typeface="Trebuchet MS"/>
                <a:cs typeface="Trebuchet MS"/>
              </a:rPr>
              <a:t>0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spc="30" dirty="0">
                <a:latin typeface="Trebuchet MS"/>
                <a:cs typeface="Trebuchet MS"/>
              </a:rPr>
              <a:t>and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spc="-70" dirty="0">
                <a:latin typeface="Trebuchet MS"/>
                <a:cs typeface="Trebuchet MS"/>
              </a:rPr>
              <a:t>1,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spc="-20" dirty="0">
                <a:latin typeface="Trebuchet MS"/>
                <a:cs typeface="Trebuchet MS"/>
              </a:rPr>
              <a:t>to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spc="10" dirty="0">
                <a:latin typeface="Trebuchet MS"/>
                <a:cs typeface="Trebuchet MS"/>
              </a:rPr>
              <a:t>standardize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spc="5" dirty="0">
                <a:latin typeface="Trebuchet MS"/>
                <a:cs typeface="Trebuchet MS"/>
              </a:rPr>
              <a:t>features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spc="-10" dirty="0">
                <a:latin typeface="Trebuchet MS"/>
                <a:cs typeface="Trebuchet MS"/>
              </a:rPr>
              <a:t>with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spc="-15" dirty="0">
                <a:latin typeface="Trebuchet MS"/>
                <a:cs typeface="Trebuchet MS"/>
              </a:rPr>
              <a:t>different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spc="15" dirty="0">
                <a:latin typeface="Trebuchet MS"/>
                <a:cs typeface="Trebuchet MS"/>
              </a:rPr>
              <a:t>scales.</a:t>
            </a:r>
            <a:endParaRPr sz="1100">
              <a:latin typeface="Trebuchet MS"/>
              <a:cs typeface="Trebuchet MS"/>
            </a:endParaRPr>
          </a:p>
          <a:p>
            <a:pPr marL="289560" marR="53340" indent="-139065">
              <a:lnSpc>
                <a:spcPct val="102600"/>
              </a:lnSpc>
              <a:spcBef>
                <a:spcPts val="300"/>
              </a:spcBef>
              <a:buClr>
                <a:srgbClr val="4E2A84"/>
              </a:buClr>
              <a:buFont typeface="Verdana"/>
              <a:buChar char="•"/>
              <a:tabLst>
                <a:tab pos="290195" algn="l"/>
              </a:tabLst>
            </a:pPr>
            <a:r>
              <a:rPr sz="1100" spc="20" dirty="0">
                <a:latin typeface="Trebuchet MS"/>
                <a:cs typeface="Trebuchet MS"/>
              </a:rPr>
              <a:t>Standardization</a:t>
            </a:r>
            <a:r>
              <a:rPr sz="1100" spc="-80" dirty="0">
                <a:latin typeface="Trebuchet MS"/>
                <a:cs typeface="Trebuchet MS"/>
              </a:rPr>
              <a:t> </a:t>
            </a:r>
            <a:r>
              <a:rPr sz="1100" spc="30" dirty="0">
                <a:latin typeface="Trebuchet MS"/>
                <a:cs typeface="Trebuchet MS"/>
              </a:rPr>
              <a:t>(Z-Score</a:t>
            </a:r>
            <a:r>
              <a:rPr sz="1100" spc="-80" dirty="0">
                <a:latin typeface="Trebuchet MS"/>
                <a:cs typeface="Trebuchet MS"/>
              </a:rPr>
              <a:t> </a:t>
            </a:r>
            <a:r>
              <a:rPr sz="1100" spc="5" dirty="0">
                <a:latin typeface="Trebuchet MS"/>
                <a:cs typeface="Trebuchet MS"/>
              </a:rPr>
              <a:t>Normalization):</a:t>
            </a:r>
            <a:r>
              <a:rPr sz="1100" spc="-10" dirty="0">
                <a:latin typeface="Trebuchet MS"/>
                <a:cs typeface="Trebuchet MS"/>
              </a:rPr>
              <a:t> </a:t>
            </a:r>
            <a:r>
              <a:rPr sz="1100" dirty="0">
                <a:latin typeface="Trebuchet MS"/>
                <a:cs typeface="Trebuchet MS"/>
              </a:rPr>
              <a:t>Centering</a:t>
            </a:r>
            <a:r>
              <a:rPr sz="1100" spc="-90" dirty="0">
                <a:latin typeface="Trebuchet MS"/>
                <a:cs typeface="Trebuchet MS"/>
              </a:rPr>
              <a:t> </a:t>
            </a:r>
            <a:r>
              <a:rPr sz="1100" spc="10" dirty="0">
                <a:latin typeface="Trebuchet MS"/>
                <a:cs typeface="Trebuchet MS"/>
              </a:rPr>
              <a:t>data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15" dirty="0">
                <a:latin typeface="Trebuchet MS"/>
                <a:cs typeface="Trebuchet MS"/>
              </a:rPr>
              <a:t>around</a:t>
            </a:r>
            <a:r>
              <a:rPr sz="1100" spc="-90" dirty="0">
                <a:latin typeface="Trebuchet MS"/>
                <a:cs typeface="Trebuchet MS"/>
              </a:rPr>
              <a:t> </a:t>
            </a:r>
            <a:r>
              <a:rPr sz="1100" spc="-5" dirty="0">
                <a:latin typeface="Trebuchet MS"/>
                <a:cs typeface="Trebuchet MS"/>
              </a:rPr>
              <a:t>the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20" dirty="0">
                <a:latin typeface="Trebuchet MS"/>
                <a:cs typeface="Trebuchet MS"/>
              </a:rPr>
              <a:t>mean </a:t>
            </a:r>
            <a:r>
              <a:rPr sz="1100" spc="-315" dirty="0">
                <a:latin typeface="Trebuchet MS"/>
                <a:cs typeface="Trebuchet MS"/>
              </a:rPr>
              <a:t> </a:t>
            </a:r>
            <a:r>
              <a:rPr sz="1100" spc="30" dirty="0">
                <a:latin typeface="Trebuchet MS"/>
                <a:cs typeface="Trebuchet MS"/>
              </a:rPr>
              <a:t>and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spc="25" dirty="0">
                <a:latin typeface="Trebuchet MS"/>
                <a:cs typeface="Trebuchet MS"/>
              </a:rPr>
              <a:t>scaling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spc="-20" dirty="0">
                <a:latin typeface="Trebuchet MS"/>
                <a:cs typeface="Trebuchet MS"/>
              </a:rPr>
              <a:t>to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dirty="0">
                <a:latin typeface="Trebuchet MS"/>
                <a:cs typeface="Trebuchet MS"/>
              </a:rPr>
              <a:t>have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dirty="0">
                <a:latin typeface="Trebuchet MS"/>
                <a:cs typeface="Trebuchet MS"/>
              </a:rPr>
              <a:t>unit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dirty="0">
                <a:latin typeface="Trebuchet MS"/>
                <a:cs typeface="Trebuchet MS"/>
              </a:rPr>
              <a:t>variance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-25" dirty="0">
                <a:latin typeface="Trebuchet MS"/>
                <a:cs typeface="Trebuchet MS"/>
              </a:rPr>
              <a:t>(0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spc="-5" dirty="0">
                <a:latin typeface="Trebuchet MS"/>
                <a:cs typeface="Trebuchet MS"/>
              </a:rPr>
              <a:t>mean,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40" dirty="0">
                <a:latin typeface="Trebuchet MS"/>
                <a:cs typeface="Trebuchet MS"/>
              </a:rPr>
              <a:t>1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spc="20" dirty="0">
                <a:latin typeface="Trebuchet MS"/>
                <a:cs typeface="Trebuchet MS"/>
              </a:rPr>
              <a:t>standard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spc="-30" dirty="0">
                <a:latin typeface="Trebuchet MS"/>
                <a:cs typeface="Trebuchet MS"/>
              </a:rPr>
              <a:t>deviation).</a:t>
            </a:r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8581" y="77733"/>
            <a:ext cx="334772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40" dirty="0"/>
              <a:t>Pyth</a:t>
            </a:r>
            <a:r>
              <a:rPr spc="-15" dirty="0"/>
              <a:t>o</a:t>
            </a:r>
            <a:r>
              <a:rPr spc="-35" dirty="0"/>
              <a:t>n</a:t>
            </a:r>
            <a:r>
              <a:rPr spc="-120" dirty="0"/>
              <a:t> </a:t>
            </a:r>
            <a:r>
              <a:rPr spc="135" dirty="0"/>
              <a:t>C</a:t>
            </a:r>
            <a:r>
              <a:rPr spc="-10" dirty="0"/>
              <a:t>od</a:t>
            </a:r>
            <a:r>
              <a:rPr spc="-15" dirty="0"/>
              <a:t>e</a:t>
            </a:r>
            <a:r>
              <a:rPr spc="-120" dirty="0"/>
              <a:t> </a:t>
            </a:r>
            <a:r>
              <a:rPr spc="114" dirty="0"/>
              <a:t>f</a:t>
            </a:r>
            <a:r>
              <a:rPr spc="-15" dirty="0"/>
              <a:t>o</a:t>
            </a:r>
            <a:r>
              <a:rPr spc="-50" dirty="0"/>
              <a:t>r</a:t>
            </a:r>
            <a:r>
              <a:rPr spc="-120" dirty="0"/>
              <a:t> </a:t>
            </a:r>
            <a:r>
              <a:rPr spc="-50" dirty="0"/>
              <a:t>D</a:t>
            </a:r>
            <a:r>
              <a:rPr spc="70" dirty="0"/>
              <a:t>a</a:t>
            </a:r>
            <a:r>
              <a:rPr spc="10" dirty="0"/>
              <a:t>t</a:t>
            </a:r>
            <a:r>
              <a:rPr spc="35" dirty="0"/>
              <a:t>a</a:t>
            </a:r>
            <a:r>
              <a:rPr spc="-120" dirty="0"/>
              <a:t> </a:t>
            </a:r>
            <a:r>
              <a:rPr spc="-100" dirty="0"/>
              <a:t>T</a:t>
            </a:r>
            <a:r>
              <a:rPr spc="-80" dirty="0"/>
              <a:t>r</a:t>
            </a:r>
            <a:r>
              <a:rPr dirty="0"/>
              <a:t>a</a:t>
            </a:r>
            <a:r>
              <a:rPr spc="-5" dirty="0"/>
              <a:t>n</a:t>
            </a:r>
            <a:r>
              <a:rPr spc="80" dirty="0"/>
              <a:t>s</a:t>
            </a:r>
            <a:r>
              <a:rPr spc="35" dirty="0"/>
              <a:t>f</a:t>
            </a:r>
            <a:r>
              <a:rPr spc="-15" dirty="0"/>
              <a:t>o</a:t>
            </a:r>
            <a:r>
              <a:rPr spc="-35" dirty="0"/>
              <a:t>r</a:t>
            </a:r>
            <a:r>
              <a:rPr spc="-85" dirty="0"/>
              <a:t>m</a:t>
            </a:r>
            <a:r>
              <a:rPr spc="45" dirty="0"/>
              <a:t>at</a:t>
            </a:r>
            <a:r>
              <a:rPr spc="15" dirty="0"/>
              <a:t>i</a:t>
            </a:r>
            <a:r>
              <a:rPr spc="-15" dirty="0"/>
              <a:t>o</a:t>
            </a:r>
            <a:r>
              <a:rPr spc="-35" dirty="0"/>
              <a:t>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59677" y="684876"/>
            <a:ext cx="5041265" cy="2633345"/>
            <a:chOff x="359677" y="684876"/>
            <a:chExt cx="5041265" cy="2633345"/>
          </a:xfrm>
        </p:grpSpPr>
        <p:sp>
          <p:nvSpPr>
            <p:cNvPr id="4" name="object 4"/>
            <p:cNvSpPr/>
            <p:nvPr/>
          </p:nvSpPr>
          <p:spPr>
            <a:xfrm>
              <a:off x="359994" y="685192"/>
              <a:ext cx="5040630" cy="2632710"/>
            </a:xfrm>
            <a:custGeom>
              <a:avLst/>
              <a:gdLst/>
              <a:ahLst/>
              <a:cxnLst/>
              <a:rect l="l" t="t" r="r" b="b"/>
              <a:pathLst>
                <a:path w="5040630" h="2632710">
                  <a:moveTo>
                    <a:pt x="4986064" y="0"/>
                  </a:moveTo>
                  <a:lnTo>
                    <a:pt x="54000" y="0"/>
                  </a:lnTo>
                  <a:lnTo>
                    <a:pt x="32980" y="4243"/>
                  </a:lnTo>
                  <a:lnTo>
                    <a:pt x="15816" y="15816"/>
                  </a:lnTo>
                  <a:lnTo>
                    <a:pt x="4243" y="32980"/>
                  </a:lnTo>
                  <a:lnTo>
                    <a:pt x="0" y="54000"/>
                  </a:lnTo>
                  <a:lnTo>
                    <a:pt x="0" y="2578364"/>
                  </a:lnTo>
                  <a:lnTo>
                    <a:pt x="4243" y="2599384"/>
                  </a:lnTo>
                  <a:lnTo>
                    <a:pt x="15816" y="2616548"/>
                  </a:lnTo>
                  <a:lnTo>
                    <a:pt x="32980" y="2628121"/>
                  </a:lnTo>
                  <a:lnTo>
                    <a:pt x="54000" y="2632364"/>
                  </a:lnTo>
                  <a:lnTo>
                    <a:pt x="4986064" y="2632364"/>
                  </a:lnTo>
                  <a:lnTo>
                    <a:pt x="5007084" y="2628121"/>
                  </a:lnTo>
                  <a:lnTo>
                    <a:pt x="5024248" y="2616548"/>
                  </a:lnTo>
                  <a:lnTo>
                    <a:pt x="5035821" y="2599384"/>
                  </a:lnTo>
                  <a:lnTo>
                    <a:pt x="5040064" y="2578364"/>
                  </a:lnTo>
                  <a:lnTo>
                    <a:pt x="5040064" y="54000"/>
                  </a:lnTo>
                  <a:lnTo>
                    <a:pt x="5035821" y="32980"/>
                  </a:lnTo>
                  <a:lnTo>
                    <a:pt x="5024248" y="15816"/>
                  </a:lnTo>
                  <a:lnTo>
                    <a:pt x="5007084" y="4243"/>
                  </a:lnTo>
                  <a:lnTo>
                    <a:pt x="4986064" y="0"/>
                  </a:lnTo>
                  <a:close/>
                </a:path>
              </a:pathLst>
            </a:custGeom>
            <a:solidFill>
              <a:srgbClr val="3F3F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77994" y="922180"/>
              <a:ext cx="5004435" cy="2377440"/>
            </a:xfrm>
            <a:custGeom>
              <a:avLst/>
              <a:gdLst/>
              <a:ahLst/>
              <a:cxnLst/>
              <a:rect l="l" t="t" r="r" b="b"/>
              <a:pathLst>
                <a:path w="5004435" h="2377440">
                  <a:moveTo>
                    <a:pt x="5004065" y="0"/>
                  </a:moveTo>
                  <a:lnTo>
                    <a:pt x="0" y="0"/>
                  </a:lnTo>
                  <a:lnTo>
                    <a:pt x="0" y="2341376"/>
                  </a:lnTo>
                  <a:lnTo>
                    <a:pt x="2829" y="2355389"/>
                  </a:lnTo>
                  <a:lnTo>
                    <a:pt x="10544" y="2366832"/>
                  </a:lnTo>
                  <a:lnTo>
                    <a:pt x="21987" y="2374547"/>
                  </a:lnTo>
                  <a:lnTo>
                    <a:pt x="36000" y="2377377"/>
                  </a:lnTo>
                  <a:lnTo>
                    <a:pt x="4968064" y="2377377"/>
                  </a:lnTo>
                  <a:lnTo>
                    <a:pt x="4982077" y="2374547"/>
                  </a:lnTo>
                  <a:lnTo>
                    <a:pt x="4993521" y="2366832"/>
                  </a:lnTo>
                  <a:lnTo>
                    <a:pt x="5001236" y="2355389"/>
                  </a:lnTo>
                  <a:lnTo>
                    <a:pt x="5004065" y="2341376"/>
                  </a:lnTo>
                  <a:lnTo>
                    <a:pt x="5004065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59994" y="685192"/>
              <a:ext cx="2304415" cy="2632710"/>
            </a:xfrm>
            <a:custGeom>
              <a:avLst/>
              <a:gdLst/>
              <a:ahLst/>
              <a:cxnLst/>
              <a:rect l="l" t="t" r="r" b="b"/>
              <a:pathLst>
                <a:path w="2304415" h="2632710">
                  <a:moveTo>
                    <a:pt x="1602062" y="0"/>
                  </a:moveTo>
                  <a:lnTo>
                    <a:pt x="54000" y="0"/>
                  </a:lnTo>
                  <a:lnTo>
                    <a:pt x="32980" y="4243"/>
                  </a:lnTo>
                  <a:lnTo>
                    <a:pt x="15816" y="15816"/>
                  </a:lnTo>
                  <a:lnTo>
                    <a:pt x="4243" y="32980"/>
                  </a:lnTo>
                  <a:lnTo>
                    <a:pt x="0" y="54000"/>
                  </a:lnTo>
                  <a:lnTo>
                    <a:pt x="0" y="2578364"/>
                  </a:lnTo>
                  <a:lnTo>
                    <a:pt x="4243" y="2599384"/>
                  </a:lnTo>
                  <a:lnTo>
                    <a:pt x="15816" y="2616548"/>
                  </a:lnTo>
                  <a:lnTo>
                    <a:pt x="32980" y="2628121"/>
                  </a:lnTo>
                  <a:lnTo>
                    <a:pt x="54000" y="2632364"/>
                  </a:lnTo>
                  <a:lnTo>
                    <a:pt x="2304026" y="2632364"/>
                  </a:lnTo>
                  <a:lnTo>
                    <a:pt x="1602062" y="0"/>
                  </a:lnTo>
                  <a:close/>
                </a:path>
              </a:pathLst>
            </a:custGeom>
            <a:solidFill>
              <a:srgbClr val="4D2A8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59994" y="685192"/>
              <a:ext cx="2304415" cy="2632710"/>
            </a:xfrm>
            <a:custGeom>
              <a:avLst/>
              <a:gdLst/>
              <a:ahLst/>
              <a:cxnLst/>
              <a:rect l="l" t="t" r="r" b="b"/>
              <a:pathLst>
                <a:path w="2304415" h="2632710">
                  <a:moveTo>
                    <a:pt x="54000" y="2632364"/>
                  </a:moveTo>
                  <a:lnTo>
                    <a:pt x="32980" y="2628121"/>
                  </a:lnTo>
                  <a:lnTo>
                    <a:pt x="15816" y="2616548"/>
                  </a:lnTo>
                  <a:lnTo>
                    <a:pt x="4243" y="2599384"/>
                  </a:lnTo>
                  <a:lnTo>
                    <a:pt x="0" y="2578364"/>
                  </a:lnTo>
                  <a:lnTo>
                    <a:pt x="0" y="54000"/>
                  </a:lnTo>
                  <a:lnTo>
                    <a:pt x="4243" y="32980"/>
                  </a:lnTo>
                  <a:lnTo>
                    <a:pt x="15816" y="15816"/>
                  </a:lnTo>
                  <a:lnTo>
                    <a:pt x="32980" y="4243"/>
                  </a:lnTo>
                  <a:lnTo>
                    <a:pt x="54000" y="0"/>
                  </a:lnTo>
                  <a:lnTo>
                    <a:pt x="1602062" y="0"/>
                  </a:lnTo>
                  <a:lnTo>
                    <a:pt x="2304026" y="2632364"/>
                  </a:lnTo>
                  <a:lnTo>
                    <a:pt x="54000" y="2632364"/>
                  </a:lnTo>
                </a:path>
              </a:pathLst>
            </a:custGeom>
            <a:ln w="3175">
              <a:solidFill>
                <a:srgbClr val="4D2A8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962056" y="685192"/>
              <a:ext cx="2935605" cy="2632710"/>
            </a:xfrm>
            <a:custGeom>
              <a:avLst/>
              <a:gdLst/>
              <a:ahLst/>
              <a:cxnLst/>
              <a:rect l="l" t="t" r="r" b="b"/>
              <a:pathLst>
                <a:path w="2935604" h="2632710">
                  <a:moveTo>
                    <a:pt x="2935564" y="0"/>
                  </a:moveTo>
                  <a:lnTo>
                    <a:pt x="0" y="0"/>
                  </a:lnTo>
                  <a:lnTo>
                    <a:pt x="701963" y="2632364"/>
                  </a:lnTo>
                  <a:lnTo>
                    <a:pt x="1169970" y="2632364"/>
                  </a:lnTo>
                  <a:lnTo>
                    <a:pt x="2935564" y="0"/>
                  </a:lnTo>
                  <a:close/>
                </a:path>
              </a:pathLst>
            </a:custGeom>
            <a:solidFill>
              <a:srgbClr val="3F1F6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962056" y="685192"/>
              <a:ext cx="2935605" cy="2632710"/>
            </a:xfrm>
            <a:custGeom>
              <a:avLst/>
              <a:gdLst/>
              <a:ahLst/>
              <a:cxnLst/>
              <a:rect l="l" t="t" r="r" b="b"/>
              <a:pathLst>
                <a:path w="2935604" h="2632710">
                  <a:moveTo>
                    <a:pt x="0" y="0"/>
                  </a:moveTo>
                  <a:lnTo>
                    <a:pt x="701963" y="2632364"/>
                  </a:lnTo>
                  <a:lnTo>
                    <a:pt x="1169970" y="2632364"/>
                  </a:lnTo>
                  <a:lnTo>
                    <a:pt x="2935564" y="0"/>
                  </a:lnTo>
                  <a:lnTo>
                    <a:pt x="0" y="0"/>
                  </a:lnTo>
                </a:path>
              </a:pathLst>
            </a:custGeom>
            <a:ln w="3175">
              <a:solidFill>
                <a:srgbClr val="3F1F6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132027" y="685192"/>
              <a:ext cx="1917700" cy="2632710"/>
            </a:xfrm>
            <a:custGeom>
              <a:avLst/>
              <a:gdLst/>
              <a:ahLst/>
              <a:cxnLst/>
              <a:rect l="l" t="t" r="r" b="b"/>
              <a:pathLst>
                <a:path w="1917700" h="2632710">
                  <a:moveTo>
                    <a:pt x="1917645" y="0"/>
                  </a:moveTo>
                  <a:lnTo>
                    <a:pt x="1765594" y="0"/>
                  </a:lnTo>
                  <a:lnTo>
                    <a:pt x="0" y="2632364"/>
                  </a:lnTo>
                  <a:lnTo>
                    <a:pt x="1404020" y="2632364"/>
                  </a:lnTo>
                  <a:lnTo>
                    <a:pt x="1917645" y="0"/>
                  </a:lnTo>
                  <a:close/>
                </a:path>
              </a:pathLst>
            </a:custGeom>
            <a:solidFill>
              <a:srgbClr val="3817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132027" y="685192"/>
              <a:ext cx="1917700" cy="2632710"/>
            </a:xfrm>
            <a:custGeom>
              <a:avLst/>
              <a:gdLst/>
              <a:ahLst/>
              <a:cxnLst/>
              <a:rect l="l" t="t" r="r" b="b"/>
              <a:pathLst>
                <a:path w="1917700" h="2632710">
                  <a:moveTo>
                    <a:pt x="0" y="2632364"/>
                  </a:moveTo>
                  <a:lnTo>
                    <a:pt x="1765594" y="0"/>
                  </a:lnTo>
                  <a:lnTo>
                    <a:pt x="1917645" y="0"/>
                  </a:lnTo>
                  <a:lnTo>
                    <a:pt x="1404020" y="2632364"/>
                  </a:lnTo>
                  <a:lnTo>
                    <a:pt x="0" y="2632364"/>
                  </a:lnTo>
                </a:path>
              </a:pathLst>
            </a:custGeom>
            <a:ln w="3175">
              <a:solidFill>
                <a:srgbClr val="3817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36048" y="685192"/>
              <a:ext cx="864235" cy="2632710"/>
            </a:xfrm>
            <a:custGeom>
              <a:avLst/>
              <a:gdLst/>
              <a:ahLst/>
              <a:cxnLst/>
              <a:rect l="l" t="t" r="r" b="b"/>
              <a:pathLst>
                <a:path w="864235" h="2632710">
                  <a:moveTo>
                    <a:pt x="810010" y="0"/>
                  </a:moveTo>
                  <a:lnTo>
                    <a:pt x="513624" y="0"/>
                  </a:lnTo>
                  <a:lnTo>
                    <a:pt x="0" y="2632364"/>
                  </a:lnTo>
                  <a:lnTo>
                    <a:pt x="143999" y="2632364"/>
                  </a:lnTo>
                  <a:lnTo>
                    <a:pt x="864010" y="2308373"/>
                  </a:lnTo>
                  <a:lnTo>
                    <a:pt x="864010" y="54000"/>
                  </a:lnTo>
                  <a:lnTo>
                    <a:pt x="859767" y="32980"/>
                  </a:lnTo>
                  <a:lnTo>
                    <a:pt x="848194" y="15816"/>
                  </a:lnTo>
                  <a:lnTo>
                    <a:pt x="831030" y="4243"/>
                  </a:lnTo>
                  <a:lnTo>
                    <a:pt x="810010" y="0"/>
                  </a:lnTo>
                  <a:close/>
                </a:path>
              </a:pathLst>
            </a:custGeom>
            <a:solidFill>
              <a:srgbClr val="47247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36048" y="685192"/>
              <a:ext cx="864235" cy="2632710"/>
            </a:xfrm>
            <a:custGeom>
              <a:avLst/>
              <a:gdLst/>
              <a:ahLst/>
              <a:cxnLst/>
              <a:rect l="l" t="t" r="r" b="b"/>
              <a:pathLst>
                <a:path w="864235" h="2632710">
                  <a:moveTo>
                    <a:pt x="0" y="2632364"/>
                  </a:moveTo>
                  <a:lnTo>
                    <a:pt x="513624" y="0"/>
                  </a:lnTo>
                  <a:lnTo>
                    <a:pt x="810010" y="0"/>
                  </a:lnTo>
                  <a:lnTo>
                    <a:pt x="831030" y="4243"/>
                  </a:lnTo>
                  <a:lnTo>
                    <a:pt x="848194" y="15816"/>
                  </a:lnTo>
                  <a:lnTo>
                    <a:pt x="859767" y="32980"/>
                  </a:lnTo>
                  <a:lnTo>
                    <a:pt x="864010" y="54000"/>
                  </a:lnTo>
                  <a:lnTo>
                    <a:pt x="864010" y="2308373"/>
                  </a:lnTo>
                  <a:lnTo>
                    <a:pt x="143999" y="2632364"/>
                  </a:lnTo>
                  <a:lnTo>
                    <a:pt x="0" y="2632364"/>
                  </a:lnTo>
                </a:path>
              </a:pathLst>
            </a:custGeom>
            <a:ln w="3175">
              <a:solidFill>
                <a:srgbClr val="47247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680047" y="2993565"/>
              <a:ext cx="720090" cy="324485"/>
            </a:xfrm>
            <a:custGeom>
              <a:avLst/>
              <a:gdLst/>
              <a:ahLst/>
              <a:cxnLst/>
              <a:rect l="l" t="t" r="r" b="b"/>
              <a:pathLst>
                <a:path w="720089" h="324485">
                  <a:moveTo>
                    <a:pt x="720011" y="0"/>
                  </a:moveTo>
                  <a:lnTo>
                    <a:pt x="0" y="323991"/>
                  </a:lnTo>
                  <a:lnTo>
                    <a:pt x="666011" y="323991"/>
                  </a:lnTo>
                  <a:lnTo>
                    <a:pt x="687030" y="319747"/>
                  </a:lnTo>
                  <a:lnTo>
                    <a:pt x="704195" y="308175"/>
                  </a:lnTo>
                  <a:lnTo>
                    <a:pt x="715767" y="291010"/>
                  </a:lnTo>
                  <a:lnTo>
                    <a:pt x="720011" y="269991"/>
                  </a:lnTo>
                  <a:lnTo>
                    <a:pt x="720011" y="0"/>
                  </a:lnTo>
                  <a:close/>
                </a:path>
              </a:pathLst>
            </a:custGeom>
            <a:solidFill>
              <a:srgbClr val="4D2A8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680047" y="2993565"/>
              <a:ext cx="720090" cy="324485"/>
            </a:xfrm>
            <a:custGeom>
              <a:avLst/>
              <a:gdLst/>
              <a:ahLst/>
              <a:cxnLst/>
              <a:rect l="l" t="t" r="r" b="b"/>
              <a:pathLst>
                <a:path w="720089" h="324485">
                  <a:moveTo>
                    <a:pt x="0" y="323991"/>
                  </a:moveTo>
                  <a:lnTo>
                    <a:pt x="720011" y="0"/>
                  </a:lnTo>
                  <a:lnTo>
                    <a:pt x="720011" y="269991"/>
                  </a:lnTo>
                  <a:lnTo>
                    <a:pt x="715767" y="291010"/>
                  </a:lnTo>
                  <a:lnTo>
                    <a:pt x="704195" y="308175"/>
                  </a:lnTo>
                  <a:lnTo>
                    <a:pt x="687030" y="319747"/>
                  </a:lnTo>
                  <a:lnTo>
                    <a:pt x="666011" y="323991"/>
                  </a:lnTo>
                  <a:lnTo>
                    <a:pt x="0" y="323991"/>
                  </a:lnTo>
                </a:path>
              </a:pathLst>
            </a:custGeom>
            <a:ln w="3175">
              <a:solidFill>
                <a:srgbClr val="4D2A8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77994" y="922180"/>
              <a:ext cx="5004435" cy="2377440"/>
            </a:xfrm>
            <a:custGeom>
              <a:avLst/>
              <a:gdLst/>
              <a:ahLst/>
              <a:cxnLst/>
              <a:rect l="l" t="t" r="r" b="b"/>
              <a:pathLst>
                <a:path w="5004435" h="2377440">
                  <a:moveTo>
                    <a:pt x="5004065" y="0"/>
                  </a:moveTo>
                  <a:lnTo>
                    <a:pt x="0" y="0"/>
                  </a:lnTo>
                  <a:lnTo>
                    <a:pt x="0" y="2341376"/>
                  </a:lnTo>
                  <a:lnTo>
                    <a:pt x="2829" y="2355389"/>
                  </a:lnTo>
                  <a:lnTo>
                    <a:pt x="10544" y="2366832"/>
                  </a:lnTo>
                  <a:lnTo>
                    <a:pt x="21987" y="2374547"/>
                  </a:lnTo>
                  <a:lnTo>
                    <a:pt x="36000" y="2377377"/>
                  </a:lnTo>
                  <a:lnTo>
                    <a:pt x="4968064" y="2377377"/>
                  </a:lnTo>
                  <a:lnTo>
                    <a:pt x="4982077" y="2374547"/>
                  </a:lnTo>
                  <a:lnTo>
                    <a:pt x="4993521" y="2366832"/>
                  </a:lnTo>
                  <a:lnTo>
                    <a:pt x="5001236" y="2355389"/>
                  </a:lnTo>
                  <a:lnTo>
                    <a:pt x="5004065" y="2341376"/>
                  </a:lnTo>
                  <a:lnTo>
                    <a:pt x="5004065" y="0"/>
                  </a:lnTo>
                  <a:close/>
                </a:path>
              </a:pathLst>
            </a:custGeom>
            <a:solidFill>
              <a:srgbClr val="E3DF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545299" y="687983"/>
            <a:ext cx="4261485" cy="226123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10" dirty="0">
                <a:solidFill>
                  <a:srgbClr val="FFFFFF"/>
                </a:solidFill>
                <a:latin typeface="Trebuchet MS"/>
                <a:cs typeface="Trebuchet MS"/>
              </a:rPr>
              <a:t>Python</a:t>
            </a:r>
            <a:r>
              <a:rPr sz="11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FFFFFF"/>
                </a:solidFill>
                <a:latin typeface="Trebuchet MS"/>
                <a:cs typeface="Trebuchet MS"/>
              </a:rPr>
              <a:t>Code</a:t>
            </a:r>
            <a:endParaRPr sz="1100">
              <a:latin typeface="Trebuchet MS"/>
              <a:cs typeface="Trebuchet MS"/>
            </a:endParaRPr>
          </a:p>
          <a:p>
            <a:pPr marL="12700" marR="2327910">
              <a:lnSpc>
                <a:spcPct val="101499"/>
              </a:lnSpc>
              <a:spcBef>
                <a:spcPts val="944"/>
              </a:spcBef>
            </a:pPr>
            <a:r>
              <a:rPr sz="900" spc="-5" dirty="0">
                <a:latin typeface="Courier New"/>
                <a:cs typeface="Courier New"/>
              </a:rPr>
              <a:t>#</a:t>
            </a:r>
            <a:r>
              <a:rPr sz="900" spc="-15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Import</a:t>
            </a:r>
            <a:r>
              <a:rPr sz="900" spc="-15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necessary</a:t>
            </a:r>
            <a:r>
              <a:rPr sz="900" spc="-15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libraries </a:t>
            </a:r>
            <a:r>
              <a:rPr sz="900" spc="-525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import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numpy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as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np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900" spc="-5" dirty="0">
                <a:latin typeface="Courier New"/>
                <a:cs typeface="Courier New"/>
              </a:rPr>
              <a:t>import</a:t>
            </a:r>
            <a:r>
              <a:rPr sz="900" spc="-25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pandas</a:t>
            </a:r>
            <a:r>
              <a:rPr sz="900" spc="-20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as</a:t>
            </a:r>
            <a:r>
              <a:rPr sz="900" spc="-20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pd</a:t>
            </a:r>
            <a:endParaRPr sz="900">
              <a:latin typeface="Courier New"/>
              <a:cs typeface="Courier New"/>
            </a:endParaRPr>
          </a:p>
          <a:p>
            <a:pPr marL="12700" marR="5080">
              <a:lnSpc>
                <a:spcPct val="101499"/>
              </a:lnSpc>
            </a:pPr>
            <a:r>
              <a:rPr sz="900" spc="-5" dirty="0">
                <a:latin typeface="Courier New"/>
                <a:cs typeface="Courier New"/>
              </a:rPr>
              <a:t>from</a:t>
            </a:r>
            <a:r>
              <a:rPr sz="900" spc="10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sklearn.preprocessing</a:t>
            </a:r>
            <a:r>
              <a:rPr sz="900" spc="10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import</a:t>
            </a:r>
            <a:r>
              <a:rPr sz="900" spc="15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StandardScaler,</a:t>
            </a:r>
            <a:r>
              <a:rPr sz="900" spc="10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MinMaxScaler </a:t>
            </a:r>
            <a:r>
              <a:rPr sz="900" spc="-525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import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matplotlib.pyplot as plt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9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900" spc="-5" dirty="0">
                <a:latin typeface="Courier New"/>
                <a:cs typeface="Courier New"/>
              </a:rPr>
              <a:t>#</a:t>
            </a:r>
            <a:r>
              <a:rPr sz="900" spc="-15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Create</a:t>
            </a:r>
            <a:r>
              <a:rPr sz="900" spc="-15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a</a:t>
            </a:r>
            <a:r>
              <a:rPr sz="900" spc="-15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sample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dataset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spc="-5" dirty="0">
                <a:latin typeface="Courier New"/>
                <a:cs typeface="Courier New"/>
              </a:rPr>
              <a:t>data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= {'Feature1':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[1, 2,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3, 4, 5],</a:t>
            </a:r>
            <a:endParaRPr sz="900">
              <a:latin typeface="Courier New"/>
              <a:cs typeface="Courier New"/>
            </a:endParaRPr>
          </a:p>
          <a:p>
            <a:pPr marL="558800">
              <a:lnSpc>
                <a:spcPct val="100000"/>
              </a:lnSpc>
              <a:spcBef>
                <a:spcPts val="15"/>
              </a:spcBef>
            </a:pPr>
            <a:r>
              <a:rPr sz="900" spc="-5" dirty="0">
                <a:latin typeface="Courier New"/>
                <a:cs typeface="Courier New"/>
              </a:rPr>
              <a:t>'Feature2':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[10,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20,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30, 40,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50],</a:t>
            </a:r>
            <a:endParaRPr sz="900">
              <a:latin typeface="Courier New"/>
              <a:cs typeface="Courier New"/>
            </a:endParaRPr>
          </a:p>
          <a:p>
            <a:pPr marL="558800">
              <a:lnSpc>
                <a:spcPct val="100000"/>
              </a:lnSpc>
              <a:spcBef>
                <a:spcPts val="15"/>
              </a:spcBef>
            </a:pPr>
            <a:r>
              <a:rPr sz="900" spc="-5" dirty="0">
                <a:latin typeface="Courier New"/>
                <a:cs typeface="Courier New"/>
              </a:rPr>
              <a:t>'Feature3':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[100, 200, 300, 400, 500]}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spc="-5" dirty="0">
                <a:latin typeface="Courier New"/>
                <a:cs typeface="Courier New"/>
              </a:rPr>
              <a:t>df</a:t>
            </a:r>
            <a:r>
              <a:rPr sz="900" spc="-25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=</a:t>
            </a:r>
            <a:r>
              <a:rPr sz="900" spc="-20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pd.DataFrame(data)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950">
              <a:latin typeface="Courier New"/>
              <a:cs typeface="Courier New"/>
            </a:endParaRPr>
          </a:p>
          <a:p>
            <a:pPr marL="12700" marR="1303020">
              <a:lnSpc>
                <a:spcPct val="101499"/>
              </a:lnSpc>
            </a:pPr>
            <a:r>
              <a:rPr sz="900" spc="-5" dirty="0">
                <a:latin typeface="Courier New"/>
                <a:cs typeface="Courier New"/>
              </a:rPr>
              <a:t># Log Transformation on Feature1 </a:t>
            </a:r>
            <a:r>
              <a:rPr sz="900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df['Feature1_log']</a:t>
            </a:r>
            <a:r>
              <a:rPr sz="900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=</a:t>
            </a:r>
            <a:r>
              <a:rPr sz="900" spc="5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np.log(df['Feature1'])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439651" y="3472435"/>
            <a:ext cx="295275" cy="11874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r>
              <a:rPr sz="600" spc="5" dirty="0">
                <a:solidFill>
                  <a:srgbClr val="CCCCCC"/>
                </a:solidFill>
                <a:latin typeface="Trebuchet MS"/>
                <a:cs typeface="Trebuchet MS"/>
              </a:rPr>
              <a:t>20/58</a:t>
            </a:r>
            <a:endParaRPr sz="60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8581" y="77733"/>
            <a:ext cx="334772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40" dirty="0"/>
              <a:t>Pyth</a:t>
            </a:r>
            <a:r>
              <a:rPr spc="-15" dirty="0"/>
              <a:t>o</a:t>
            </a:r>
            <a:r>
              <a:rPr spc="-35" dirty="0"/>
              <a:t>n</a:t>
            </a:r>
            <a:r>
              <a:rPr spc="-120" dirty="0"/>
              <a:t> </a:t>
            </a:r>
            <a:r>
              <a:rPr spc="135" dirty="0"/>
              <a:t>C</a:t>
            </a:r>
            <a:r>
              <a:rPr spc="-10" dirty="0"/>
              <a:t>od</a:t>
            </a:r>
            <a:r>
              <a:rPr spc="-15" dirty="0"/>
              <a:t>e</a:t>
            </a:r>
            <a:r>
              <a:rPr spc="-120" dirty="0"/>
              <a:t> </a:t>
            </a:r>
            <a:r>
              <a:rPr spc="114" dirty="0"/>
              <a:t>f</a:t>
            </a:r>
            <a:r>
              <a:rPr spc="-15" dirty="0"/>
              <a:t>o</a:t>
            </a:r>
            <a:r>
              <a:rPr spc="-50" dirty="0"/>
              <a:t>r</a:t>
            </a:r>
            <a:r>
              <a:rPr spc="-120" dirty="0"/>
              <a:t> </a:t>
            </a:r>
            <a:r>
              <a:rPr spc="-50" dirty="0"/>
              <a:t>D</a:t>
            </a:r>
            <a:r>
              <a:rPr spc="70" dirty="0"/>
              <a:t>a</a:t>
            </a:r>
            <a:r>
              <a:rPr spc="10" dirty="0"/>
              <a:t>t</a:t>
            </a:r>
            <a:r>
              <a:rPr spc="35" dirty="0"/>
              <a:t>a</a:t>
            </a:r>
            <a:r>
              <a:rPr spc="-120" dirty="0"/>
              <a:t> </a:t>
            </a:r>
            <a:r>
              <a:rPr spc="-100" dirty="0"/>
              <a:t>T</a:t>
            </a:r>
            <a:r>
              <a:rPr spc="-80" dirty="0"/>
              <a:t>r</a:t>
            </a:r>
            <a:r>
              <a:rPr dirty="0"/>
              <a:t>a</a:t>
            </a:r>
            <a:r>
              <a:rPr spc="-5" dirty="0"/>
              <a:t>n</a:t>
            </a:r>
            <a:r>
              <a:rPr spc="80" dirty="0"/>
              <a:t>s</a:t>
            </a:r>
            <a:r>
              <a:rPr spc="35" dirty="0"/>
              <a:t>f</a:t>
            </a:r>
            <a:r>
              <a:rPr spc="-15" dirty="0"/>
              <a:t>o</a:t>
            </a:r>
            <a:r>
              <a:rPr spc="-35" dirty="0"/>
              <a:t>r</a:t>
            </a:r>
            <a:r>
              <a:rPr spc="-85" dirty="0"/>
              <a:t>m</a:t>
            </a:r>
            <a:r>
              <a:rPr spc="45" dirty="0"/>
              <a:t>at</a:t>
            </a:r>
            <a:r>
              <a:rPr spc="15" dirty="0"/>
              <a:t>i</a:t>
            </a:r>
            <a:r>
              <a:rPr spc="-15" dirty="0"/>
              <a:t>o</a:t>
            </a:r>
            <a:r>
              <a:rPr spc="-35" dirty="0"/>
              <a:t>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59677" y="740553"/>
            <a:ext cx="5041265" cy="2494280"/>
            <a:chOff x="359677" y="740553"/>
            <a:chExt cx="5041265" cy="2494280"/>
          </a:xfrm>
        </p:grpSpPr>
        <p:sp>
          <p:nvSpPr>
            <p:cNvPr id="4" name="object 4"/>
            <p:cNvSpPr/>
            <p:nvPr/>
          </p:nvSpPr>
          <p:spPr>
            <a:xfrm>
              <a:off x="359994" y="740870"/>
              <a:ext cx="5040630" cy="2493645"/>
            </a:xfrm>
            <a:custGeom>
              <a:avLst/>
              <a:gdLst/>
              <a:ahLst/>
              <a:cxnLst/>
              <a:rect l="l" t="t" r="r" b="b"/>
              <a:pathLst>
                <a:path w="5040630" h="2493645">
                  <a:moveTo>
                    <a:pt x="4986064" y="0"/>
                  </a:moveTo>
                  <a:lnTo>
                    <a:pt x="54000" y="0"/>
                  </a:lnTo>
                  <a:lnTo>
                    <a:pt x="32980" y="4243"/>
                  </a:lnTo>
                  <a:lnTo>
                    <a:pt x="15816" y="15816"/>
                  </a:lnTo>
                  <a:lnTo>
                    <a:pt x="4243" y="32980"/>
                  </a:lnTo>
                  <a:lnTo>
                    <a:pt x="0" y="54000"/>
                  </a:lnTo>
                  <a:lnTo>
                    <a:pt x="0" y="2439184"/>
                  </a:lnTo>
                  <a:lnTo>
                    <a:pt x="4243" y="2460204"/>
                  </a:lnTo>
                  <a:lnTo>
                    <a:pt x="15816" y="2477368"/>
                  </a:lnTo>
                  <a:lnTo>
                    <a:pt x="32980" y="2488941"/>
                  </a:lnTo>
                  <a:lnTo>
                    <a:pt x="54000" y="2493184"/>
                  </a:lnTo>
                  <a:lnTo>
                    <a:pt x="4986064" y="2493184"/>
                  </a:lnTo>
                  <a:lnTo>
                    <a:pt x="5007084" y="2488941"/>
                  </a:lnTo>
                  <a:lnTo>
                    <a:pt x="5024248" y="2477368"/>
                  </a:lnTo>
                  <a:lnTo>
                    <a:pt x="5035821" y="2460204"/>
                  </a:lnTo>
                  <a:lnTo>
                    <a:pt x="5040064" y="2439184"/>
                  </a:lnTo>
                  <a:lnTo>
                    <a:pt x="5040064" y="54000"/>
                  </a:lnTo>
                  <a:lnTo>
                    <a:pt x="5035821" y="32980"/>
                  </a:lnTo>
                  <a:lnTo>
                    <a:pt x="5024248" y="15816"/>
                  </a:lnTo>
                  <a:lnTo>
                    <a:pt x="5007084" y="4243"/>
                  </a:lnTo>
                  <a:lnTo>
                    <a:pt x="4986064" y="0"/>
                  </a:lnTo>
                  <a:close/>
                </a:path>
              </a:pathLst>
            </a:custGeom>
            <a:solidFill>
              <a:srgbClr val="3F3F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77994" y="977857"/>
              <a:ext cx="5004435" cy="2238375"/>
            </a:xfrm>
            <a:custGeom>
              <a:avLst/>
              <a:gdLst/>
              <a:ahLst/>
              <a:cxnLst/>
              <a:rect l="l" t="t" r="r" b="b"/>
              <a:pathLst>
                <a:path w="5004435" h="2238375">
                  <a:moveTo>
                    <a:pt x="5004065" y="0"/>
                  </a:moveTo>
                  <a:lnTo>
                    <a:pt x="0" y="0"/>
                  </a:lnTo>
                  <a:lnTo>
                    <a:pt x="0" y="2202196"/>
                  </a:lnTo>
                  <a:lnTo>
                    <a:pt x="2829" y="2216209"/>
                  </a:lnTo>
                  <a:lnTo>
                    <a:pt x="10544" y="2227652"/>
                  </a:lnTo>
                  <a:lnTo>
                    <a:pt x="21987" y="2235367"/>
                  </a:lnTo>
                  <a:lnTo>
                    <a:pt x="36000" y="2238197"/>
                  </a:lnTo>
                  <a:lnTo>
                    <a:pt x="4968064" y="2238197"/>
                  </a:lnTo>
                  <a:lnTo>
                    <a:pt x="4982077" y="2235367"/>
                  </a:lnTo>
                  <a:lnTo>
                    <a:pt x="4993521" y="2227652"/>
                  </a:lnTo>
                  <a:lnTo>
                    <a:pt x="5001236" y="2216209"/>
                  </a:lnTo>
                  <a:lnTo>
                    <a:pt x="5004065" y="2202196"/>
                  </a:lnTo>
                  <a:lnTo>
                    <a:pt x="5004065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59994" y="740870"/>
              <a:ext cx="2304415" cy="2493645"/>
            </a:xfrm>
            <a:custGeom>
              <a:avLst/>
              <a:gdLst/>
              <a:ahLst/>
              <a:cxnLst/>
              <a:rect l="l" t="t" r="r" b="b"/>
              <a:pathLst>
                <a:path w="2304415" h="2493645">
                  <a:moveTo>
                    <a:pt x="1639177" y="0"/>
                  </a:moveTo>
                  <a:lnTo>
                    <a:pt x="54000" y="0"/>
                  </a:lnTo>
                  <a:lnTo>
                    <a:pt x="32980" y="4243"/>
                  </a:lnTo>
                  <a:lnTo>
                    <a:pt x="15816" y="15816"/>
                  </a:lnTo>
                  <a:lnTo>
                    <a:pt x="4243" y="32980"/>
                  </a:lnTo>
                  <a:lnTo>
                    <a:pt x="0" y="54000"/>
                  </a:lnTo>
                  <a:lnTo>
                    <a:pt x="0" y="2439184"/>
                  </a:lnTo>
                  <a:lnTo>
                    <a:pt x="15816" y="2477368"/>
                  </a:lnTo>
                  <a:lnTo>
                    <a:pt x="54000" y="2493184"/>
                  </a:lnTo>
                  <a:lnTo>
                    <a:pt x="2304026" y="2493184"/>
                  </a:lnTo>
                  <a:lnTo>
                    <a:pt x="1639177" y="0"/>
                  </a:lnTo>
                  <a:close/>
                </a:path>
              </a:pathLst>
            </a:custGeom>
            <a:solidFill>
              <a:srgbClr val="4D2A8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59994" y="740870"/>
              <a:ext cx="2304415" cy="2493645"/>
            </a:xfrm>
            <a:custGeom>
              <a:avLst/>
              <a:gdLst/>
              <a:ahLst/>
              <a:cxnLst/>
              <a:rect l="l" t="t" r="r" b="b"/>
              <a:pathLst>
                <a:path w="2304415" h="2493645">
                  <a:moveTo>
                    <a:pt x="2304026" y="2493184"/>
                  </a:moveTo>
                  <a:lnTo>
                    <a:pt x="54000" y="2493184"/>
                  </a:lnTo>
                  <a:lnTo>
                    <a:pt x="15816" y="2477368"/>
                  </a:lnTo>
                  <a:lnTo>
                    <a:pt x="0" y="2439184"/>
                  </a:lnTo>
                  <a:lnTo>
                    <a:pt x="0" y="54000"/>
                  </a:lnTo>
                  <a:lnTo>
                    <a:pt x="4243" y="32980"/>
                  </a:lnTo>
                  <a:lnTo>
                    <a:pt x="15816" y="15816"/>
                  </a:lnTo>
                  <a:lnTo>
                    <a:pt x="32980" y="4243"/>
                  </a:lnTo>
                  <a:lnTo>
                    <a:pt x="54000" y="0"/>
                  </a:lnTo>
                  <a:lnTo>
                    <a:pt x="1639177" y="0"/>
                  </a:lnTo>
                  <a:lnTo>
                    <a:pt x="2304026" y="2493184"/>
                  </a:lnTo>
                </a:path>
              </a:pathLst>
            </a:custGeom>
            <a:ln w="3175">
              <a:solidFill>
                <a:srgbClr val="4D2A8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999171" y="740870"/>
              <a:ext cx="2805430" cy="2493645"/>
            </a:xfrm>
            <a:custGeom>
              <a:avLst/>
              <a:gdLst/>
              <a:ahLst/>
              <a:cxnLst/>
              <a:rect l="l" t="t" r="r" b="b"/>
              <a:pathLst>
                <a:path w="2805429" h="2493645">
                  <a:moveTo>
                    <a:pt x="2805098" y="0"/>
                  </a:moveTo>
                  <a:lnTo>
                    <a:pt x="0" y="0"/>
                  </a:lnTo>
                  <a:lnTo>
                    <a:pt x="664849" y="2493184"/>
                  </a:lnTo>
                  <a:lnTo>
                    <a:pt x="1132856" y="2493184"/>
                  </a:lnTo>
                  <a:lnTo>
                    <a:pt x="2805098" y="0"/>
                  </a:lnTo>
                  <a:close/>
                </a:path>
              </a:pathLst>
            </a:custGeom>
            <a:solidFill>
              <a:srgbClr val="3F1F6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999171" y="740870"/>
              <a:ext cx="2805430" cy="2493645"/>
            </a:xfrm>
            <a:custGeom>
              <a:avLst/>
              <a:gdLst/>
              <a:ahLst/>
              <a:cxnLst/>
              <a:rect l="l" t="t" r="r" b="b"/>
              <a:pathLst>
                <a:path w="2805429" h="2493645">
                  <a:moveTo>
                    <a:pt x="2805098" y="0"/>
                  </a:moveTo>
                  <a:lnTo>
                    <a:pt x="0" y="0"/>
                  </a:lnTo>
                  <a:lnTo>
                    <a:pt x="664849" y="2493184"/>
                  </a:lnTo>
                  <a:lnTo>
                    <a:pt x="1132856" y="2493184"/>
                  </a:lnTo>
                  <a:lnTo>
                    <a:pt x="2805098" y="0"/>
                  </a:lnTo>
                </a:path>
              </a:pathLst>
            </a:custGeom>
            <a:ln w="3175">
              <a:solidFill>
                <a:srgbClr val="3F1F6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132027" y="740870"/>
              <a:ext cx="1891030" cy="2493645"/>
            </a:xfrm>
            <a:custGeom>
              <a:avLst/>
              <a:gdLst/>
              <a:ahLst/>
              <a:cxnLst/>
              <a:rect l="l" t="t" r="r" b="b"/>
              <a:pathLst>
                <a:path w="1891029" h="2493645">
                  <a:moveTo>
                    <a:pt x="1890488" y="0"/>
                  </a:moveTo>
                  <a:lnTo>
                    <a:pt x="1672242" y="0"/>
                  </a:lnTo>
                  <a:lnTo>
                    <a:pt x="0" y="2493184"/>
                  </a:lnTo>
                  <a:lnTo>
                    <a:pt x="1404020" y="2493184"/>
                  </a:lnTo>
                  <a:lnTo>
                    <a:pt x="1890488" y="0"/>
                  </a:lnTo>
                  <a:close/>
                </a:path>
              </a:pathLst>
            </a:custGeom>
            <a:solidFill>
              <a:srgbClr val="3817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132027" y="740870"/>
              <a:ext cx="1891030" cy="2493645"/>
            </a:xfrm>
            <a:custGeom>
              <a:avLst/>
              <a:gdLst/>
              <a:ahLst/>
              <a:cxnLst/>
              <a:rect l="l" t="t" r="r" b="b"/>
              <a:pathLst>
                <a:path w="1891029" h="2493645">
                  <a:moveTo>
                    <a:pt x="1404020" y="2493184"/>
                  </a:moveTo>
                  <a:lnTo>
                    <a:pt x="0" y="2493184"/>
                  </a:lnTo>
                  <a:lnTo>
                    <a:pt x="1672242" y="0"/>
                  </a:lnTo>
                  <a:lnTo>
                    <a:pt x="1890488" y="0"/>
                  </a:lnTo>
                  <a:lnTo>
                    <a:pt x="1404020" y="2493184"/>
                  </a:lnTo>
                </a:path>
              </a:pathLst>
            </a:custGeom>
            <a:ln w="3175">
              <a:solidFill>
                <a:srgbClr val="3817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36048" y="740870"/>
              <a:ext cx="864235" cy="2493645"/>
            </a:xfrm>
            <a:custGeom>
              <a:avLst/>
              <a:gdLst/>
              <a:ahLst/>
              <a:cxnLst/>
              <a:rect l="l" t="t" r="r" b="b"/>
              <a:pathLst>
                <a:path w="864235" h="2493645">
                  <a:moveTo>
                    <a:pt x="810010" y="0"/>
                  </a:moveTo>
                  <a:lnTo>
                    <a:pt x="486467" y="0"/>
                  </a:lnTo>
                  <a:lnTo>
                    <a:pt x="0" y="2493184"/>
                  </a:lnTo>
                  <a:lnTo>
                    <a:pt x="143999" y="2493184"/>
                  </a:lnTo>
                  <a:lnTo>
                    <a:pt x="864010" y="2169193"/>
                  </a:lnTo>
                  <a:lnTo>
                    <a:pt x="864010" y="54000"/>
                  </a:lnTo>
                  <a:lnTo>
                    <a:pt x="859767" y="32980"/>
                  </a:lnTo>
                  <a:lnTo>
                    <a:pt x="848194" y="15816"/>
                  </a:lnTo>
                  <a:lnTo>
                    <a:pt x="831030" y="4243"/>
                  </a:lnTo>
                  <a:lnTo>
                    <a:pt x="810010" y="0"/>
                  </a:lnTo>
                  <a:close/>
                </a:path>
              </a:pathLst>
            </a:custGeom>
            <a:solidFill>
              <a:srgbClr val="47247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36048" y="740870"/>
              <a:ext cx="864235" cy="2493645"/>
            </a:xfrm>
            <a:custGeom>
              <a:avLst/>
              <a:gdLst/>
              <a:ahLst/>
              <a:cxnLst/>
              <a:rect l="l" t="t" r="r" b="b"/>
              <a:pathLst>
                <a:path w="864235" h="2493645">
                  <a:moveTo>
                    <a:pt x="143999" y="2493184"/>
                  </a:moveTo>
                  <a:lnTo>
                    <a:pt x="0" y="2493184"/>
                  </a:lnTo>
                  <a:lnTo>
                    <a:pt x="486467" y="0"/>
                  </a:lnTo>
                  <a:lnTo>
                    <a:pt x="810010" y="0"/>
                  </a:lnTo>
                  <a:lnTo>
                    <a:pt x="831030" y="4243"/>
                  </a:lnTo>
                  <a:lnTo>
                    <a:pt x="848194" y="15816"/>
                  </a:lnTo>
                  <a:lnTo>
                    <a:pt x="859767" y="32980"/>
                  </a:lnTo>
                  <a:lnTo>
                    <a:pt x="864010" y="54000"/>
                  </a:lnTo>
                  <a:lnTo>
                    <a:pt x="864010" y="2169193"/>
                  </a:lnTo>
                  <a:lnTo>
                    <a:pt x="143999" y="2493184"/>
                  </a:lnTo>
                </a:path>
              </a:pathLst>
            </a:custGeom>
            <a:ln w="3175">
              <a:solidFill>
                <a:srgbClr val="47247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680047" y="2910063"/>
              <a:ext cx="720090" cy="324485"/>
            </a:xfrm>
            <a:custGeom>
              <a:avLst/>
              <a:gdLst/>
              <a:ahLst/>
              <a:cxnLst/>
              <a:rect l="l" t="t" r="r" b="b"/>
              <a:pathLst>
                <a:path w="720089" h="324485">
                  <a:moveTo>
                    <a:pt x="720011" y="0"/>
                  </a:moveTo>
                  <a:lnTo>
                    <a:pt x="0" y="323991"/>
                  </a:lnTo>
                  <a:lnTo>
                    <a:pt x="666010" y="323991"/>
                  </a:lnTo>
                  <a:lnTo>
                    <a:pt x="687030" y="319747"/>
                  </a:lnTo>
                  <a:lnTo>
                    <a:pt x="704195" y="308175"/>
                  </a:lnTo>
                  <a:lnTo>
                    <a:pt x="715767" y="291010"/>
                  </a:lnTo>
                  <a:lnTo>
                    <a:pt x="720011" y="269991"/>
                  </a:lnTo>
                  <a:lnTo>
                    <a:pt x="720011" y="0"/>
                  </a:lnTo>
                  <a:close/>
                </a:path>
              </a:pathLst>
            </a:custGeom>
            <a:solidFill>
              <a:srgbClr val="4D2A8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680047" y="2910063"/>
              <a:ext cx="720090" cy="324485"/>
            </a:xfrm>
            <a:custGeom>
              <a:avLst/>
              <a:gdLst/>
              <a:ahLst/>
              <a:cxnLst/>
              <a:rect l="l" t="t" r="r" b="b"/>
              <a:pathLst>
                <a:path w="720089" h="324485">
                  <a:moveTo>
                    <a:pt x="720011" y="0"/>
                  </a:moveTo>
                  <a:lnTo>
                    <a:pt x="720011" y="269991"/>
                  </a:lnTo>
                  <a:lnTo>
                    <a:pt x="715767" y="291010"/>
                  </a:lnTo>
                  <a:lnTo>
                    <a:pt x="704195" y="308175"/>
                  </a:lnTo>
                  <a:lnTo>
                    <a:pt x="687030" y="319747"/>
                  </a:lnTo>
                  <a:lnTo>
                    <a:pt x="666010" y="323991"/>
                  </a:lnTo>
                  <a:lnTo>
                    <a:pt x="0" y="323991"/>
                  </a:lnTo>
                  <a:lnTo>
                    <a:pt x="720011" y="0"/>
                  </a:lnTo>
                </a:path>
              </a:pathLst>
            </a:custGeom>
            <a:ln w="3175">
              <a:solidFill>
                <a:srgbClr val="4D2A8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77994" y="977857"/>
              <a:ext cx="5004435" cy="2238375"/>
            </a:xfrm>
            <a:custGeom>
              <a:avLst/>
              <a:gdLst/>
              <a:ahLst/>
              <a:cxnLst/>
              <a:rect l="l" t="t" r="r" b="b"/>
              <a:pathLst>
                <a:path w="5004435" h="2238375">
                  <a:moveTo>
                    <a:pt x="5004065" y="0"/>
                  </a:moveTo>
                  <a:lnTo>
                    <a:pt x="0" y="0"/>
                  </a:lnTo>
                  <a:lnTo>
                    <a:pt x="0" y="2202196"/>
                  </a:lnTo>
                  <a:lnTo>
                    <a:pt x="2829" y="2216209"/>
                  </a:lnTo>
                  <a:lnTo>
                    <a:pt x="10544" y="2227652"/>
                  </a:lnTo>
                  <a:lnTo>
                    <a:pt x="21987" y="2235367"/>
                  </a:lnTo>
                  <a:lnTo>
                    <a:pt x="36000" y="2238197"/>
                  </a:lnTo>
                  <a:lnTo>
                    <a:pt x="4968064" y="2238197"/>
                  </a:lnTo>
                  <a:lnTo>
                    <a:pt x="4982077" y="2235367"/>
                  </a:lnTo>
                  <a:lnTo>
                    <a:pt x="4993521" y="2227652"/>
                  </a:lnTo>
                  <a:lnTo>
                    <a:pt x="5001236" y="2216209"/>
                  </a:lnTo>
                  <a:lnTo>
                    <a:pt x="5004065" y="2202196"/>
                  </a:lnTo>
                  <a:lnTo>
                    <a:pt x="5004065" y="0"/>
                  </a:lnTo>
                  <a:close/>
                </a:path>
              </a:pathLst>
            </a:custGeom>
            <a:solidFill>
              <a:srgbClr val="E3DF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545299" y="743659"/>
            <a:ext cx="5218430" cy="212153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10" dirty="0">
                <a:solidFill>
                  <a:srgbClr val="FFFFFF"/>
                </a:solidFill>
                <a:latin typeface="Trebuchet MS"/>
                <a:cs typeface="Trebuchet MS"/>
              </a:rPr>
              <a:t>Python</a:t>
            </a:r>
            <a:r>
              <a:rPr sz="11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FFFFFF"/>
                </a:solidFill>
                <a:latin typeface="Trebuchet MS"/>
                <a:cs typeface="Trebuchet MS"/>
              </a:rPr>
              <a:t>Code</a:t>
            </a:r>
            <a:endParaRPr sz="1100" dirty="0">
              <a:latin typeface="Trebuchet MS"/>
              <a:cs typeface="Trebuchet MS"/>
            </a:endParaRPr>
          </a:p>
          <a:p>
            <a:pPr marL="12700" marR="2122805">
              <a:lnSpc>
                <a:spcPct val="101499"/>
              </a:lnSpc>
              <a:spcBef>
                <a:spcPts val="944"/>
              </a:spcBef>
            </a:pPr>
            <a:r>
              <a:rPr sz="900" spc="-5" dirty="0">
                <a:latin typeface="Courier New"/>
                <a:cs typeface="Courier New"/>
              </a:rPr>
              <a:t># Square Root Transformation on Feature2 </a:t>
            </a:r>
            <a:r>
              <a:rPr sz="900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df['Feature2_sqrt']</a:t>
            </a:r>
            <a:r>
              <a:rPr sz="900" spc="5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=</a:t>
            </a:r>
            <a:r>
              <a:rPr sz="900" spc="5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np.sqrt(df['Feature2'])</a:t>
            </a:r>
            <a:endParaRPr sz="9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950" dirty="0">
              <a:latin typeface="Courier New"/>
              <a:cs typeface="Courier New"/>
            </a:endParaRPr>
          </a:p>
          <a:p>
            <a:pPr marL="12700" marR="3216275">
              <a:lnSpc>
                <a:spcPct val="101499"/>
              </a:lnSpc>
            </a:pPr>
            <a:r>
              <a:rPr sz="900" spc="-5" dirty="0">
                <a:latin typeface="Courier New"/>
                <a:cs typeface="Courier New"/>
              </a:rPr>
              <a:t>#</a:t>
            </a:r>
            <a:r>
              <a:rPr sz="900" spc="-15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Min-Max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Scaling</a:t>
            </a:r>
            <a:r>
              <a:rPr sz="900" spc="-15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on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Feature3 </a:t>
            </a:r>
            <a:r>
              <a:rPr sz="900" spc="-525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scaler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=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MinMaxScaler()</a:t>
            </a:r>
            <a:endParaRPr sz="9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spc="-5" dirty="0">
                <a:latin typeface="Courier New"/>
                <a:cs typeface="Courier New"/>
              </a:rPr>
              <a:t>df['Feature3_scaled']</a:t>
            </a:r>
            <a:r>
              <a:rPr sz="900" spc="35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=</a:t>
            </a:r>
            <a:r>
              <a:rPr sz="900" spc="35" dirty="0">
                <a:latin typeface="Courier New"/>
                <a:cs typeface="Courier New"/>
              </a:rPr>
              <a:t> </a:t>
            </a:r>
            <a:r>
              <a:rPr sz="900" spc="-20" dirty="0">
                <a:latin typeface="Courier New"/>
                <a:cs typeface="Courier New"/>
              </a:rPr>
              <a:t>scaler.fit_transform(df[['Feature3']])</a:t>
            </a:r>
            <a:endParaRPr sz="9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950" dirty="0">
              <a:latin typeface="Courier New"/>
              <a:cs typeface="Courier New"/>
            </a:endParaRPr>
          </a:p>
          <a:p>
            <a:pPr marL="12700" marR="2533015">
              <a:lnSpc>
                <a:spcPct val="101499"/>
              </a:lnSpc>
            </a:pPr>
            <a:r>
              <a:rPr sz="900" spc="-5" dirty="0">
                <a:latin typeface="Courier New"/>
                <a:cs typeface="Courier New"/>
              </a:rPr>
              <a:t># Standardization (Z-Score) on Feature3 </a:t>
            </a:r>
            <a:r>
              <a:rPr sz="900" spc="-525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scaler_standard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= StandardScaler()</a:t>
            </a:r>
            <a:endParaRPr sz="9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900" spc="-5" dirty="0">
                <a:latin typeface="Courier New"/>
                <a:cs typeface="Courier New"/>
              </a:rPr>
              <a:t>df['Feature3_standardized']</a:t>
            </a:r>
            <a:r>
              <a:rPr sz="900" spc="15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=</a:t>
            </a:r>
            <a:r>
              <a:rPr sz="900" spc="15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scaler_standard.fit_transform(df[['Feature3']])</a:t>
            </a:r>
            <a:endParaRPr sz="9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950" dirty="0">
              <a:latin typeface="Courier New"/>
              <a:cs typeface="Courier New"/>
            </a:endParaRPr>
          </a:p>
          <a:p>
            <a:pPr marL="12700" marR="2737485">
              <a:lnSpc>
                <a:spcPct val="101499"/>
              </a:lnSpc>
            </a:pPr>
            <a:r>
              <a:rPr sz="900" spc="-5" dirty="0">
                <a:latin typeface="Courier New"/>
                <a:cs typeface="Courier New"/>
              </a:rPr>
              <a:t># Displaying the transformed dataset </a:t>
            </a:r>
            <a:r>
              <a:rPr sz="900" spc="-530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print(df)</a:t>
            </a:r>
            <a:endParaRPr sz="900" dirty="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439651" y="3472435"/>
            <a:ext cx="295275" cy="11874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r>
              <a:rPr sz="600" spc="5" dirty="0">
                <a:solidFill>
                  <a:srgbClr val="CCCCCC"/>
                </a:solidFill>
                <a:latin typeface="Trebuchet MS"/>
                <a:cs typeface="Trebuchet MS"/>
              </a:rPr>
              <a:t>21/58</a:t>
            </a:r>
            <a:endParaRPr sz="60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8581" y="77733"/>
            <a:ext cx="334772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40" dirty="0"/>
              <a:t>Pyth</a:t>
            </a:r>
            <a:r>
              <a:rPr spc="-15" dirty="0"/>
              <a:t>o</a:t>
            </a:r>
            <a:r>
              <a:rPr spc="-35" dirty="0"/>
              <a:t>n</a:t>
            </a:r>
            <a:r>
              <a:rPr spc="-120" dirty="0"/>
              <a:t> </a:t>
            </a:r>
            <a:r>
              <a:rPr spc="135" dirty="0"/>
              <a:t>C</a:t>
            </a:r>
            <a:r>
              <a:rPr spc="-10" dirty="0"/>
              <a:t>od</a:t>
            </a:r>
            <a:r>
              <a:rPr spc="-15" dirty="0"/>
              <a:t>e</a:t>
            </a:r>
            <a:r>
              <a:rPr spc="-120" dirty="0"/>
              <a:t> </a:t>
            </a:r>
            <a:r>
              <a:rPr spc="114" dirty="0"/>
              <a:t>f</a:t>
            </a:r>
            <a:r>
              <a:rPr spc="-15" dirty="0"/>
              <a:t>o</a:t>
            </a:r>
            <a:r>
              <a:rPr spc="-50" dirty="0"/>
              <a:t>r</a:t>
            </a:r>
            <a:r>
              <a:rPr spc="-120" dirty="0"/>
              <a:t> </a:t>
            </a:r>
            <a:r>
              <a:rPr spc="-50" dirty="0"/>
              <a:t>D</a:t>
            </a:r>
            <a:r>
              <a:rPr spc="70" dirty="0"/>
              <a:t>a</a:t>
            </a:r>
            <a:r>
              <a:rPr spc="10" dirty="0"/>
              <a:t>t</a:t>
            </a:r>
            <a:r>
              <a:rPr spc="35" dirty="0"/>
              <a:t>a</a:t>
            </a:r>
            <a:r>
              <a:rPr spc="-120" dirty="0"/>
              <a:t> </a:t>
            </a:r>
            <a:r>
              <a:rPr spc="-100" dirty="0"/>
              <a:t>T</a:t>
            </a:r>
            <a:r>
              <a:rPr spc="-80" dirty="0"/>
              <a:t>r</a:t>
            </a:r>
            <a:r>
              <a:rPr dirty="0"/>
              <a:t>a</a:t>
            </a:r>
            <a:r>
              <a:rPr spc="-5" dirty="0"/>
              <a:t>n</a:t>
            </a:r>
            <a:r>
              <a:rPr spc="80" dirty="0"/>
              <a:t>s</a:t>
            </a:r>
            <a:r>
              <a:rPr spc="35" dirty="0"/>
              <a:t>f</a:t>
            </a:r>
            <a:r>
              <a:rPr spc="-15" dirty="0"/>
              <a:t>o</a:t>
            </a:r>
            <a:r>
              <a:rPr spc="-35" dirty="0"/>
              <a:t>r</a:t>
            </a:r>
            <a:r>
              <a:rPr spc="-85" dirty="0"/>
              <a:t>m</a:t>
            </a:r>
            <a:r>
              <a:rPr spc="45" dirty="0"/>
              <a:t>at</a:t>
            </a:r>
            <a:r>
              <a:rPr spc="15" dirty="0"/>
              <a:t>i</a:t>
            </a:r>
            <a:r>
              <a:rPr spc="-15" dirty="0"/>
              <a:t>o</a:t>
            </a:r>
            <a:r>
              <a:rPr spc="-35" dirty="0"/>
              <a:t>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59677" y="684876"/>
            <a:ext cx="5041265" cy="2633345"/>
            <a:chOff x="359677" y="684876"/>
            <a:chExt cx="5041265" cy="2633345"/>
          </a:xfrm>
        </p:grpSpPr>
        <p:sp>
          <p:nvSpPr>
            <p:cNvPr id="4" name="object 4"/>
            <p:cNvSpPr/>
            <p:nvPr/>
          </p:nvSpPr>
          <p:spPr>
            <a:xfrm>
              <a:off x="359994" y="685192"/>
              <a:ext cx="5040630" cy="2632710"/>
            </a:xfrm>
            <a:custGeom>
              <a:avLst/>
              <a:gdLst/>
              <a:ahLst/>
              <a:cxnLst/>
              <a:rect l="l" t="t" r="r" b="b"/>
              <a:pathLst>
                <a:path w="5040630" h="2632710">
                  <a:moveTo>
                    <a:pt x="4986064" y="0"/>
                  </a:moveTo>
                  <a:lnTo>
                    <a:pt x="54000" y="0"/>
                  </a:lnTo>
                  <a:lnTo>
                    <a:pt x="32980" y="4243"/>
                  </a:lnTo>
                  <a:lnTo>
                    <a:pt x="15816" y="15816"/>
                  </a:lnTo>
                  <a:lnTo>
                    <a:pt x="4243" y="32980"/>
                  </a:lnTo>
                  <a:lnTo>
                    <a:pt x="0" y="54000"/>
                  </a:lnTo>
                  <a:lnTo>
                    <a:pt x="0" y="2578364"/>
                  </a:lnTo>
                  <a:lnTo>
                    <a:pt x="4243" y="2599384"/>
                  </a:lnTo>
                  <a:lnTo>
                    <a:pt x="15816" y="2616548"/>
                  </a:lnTo>
                  <a:lnTo>
                    <a:pt x="32980" y="2628121"/>
                  </a:lnTo>
                  <a:lnTo>
                    <a:pt x="54000" y="2632364"/>
                  </a:lnTo>
                  <a:lnTo>
                    <a:pt x="4986064" y="2632364"/>
                  </a:lnTo>
                  <a:lnTo>
                    <a:pt x="5007084" y="2628121"/>
                  </a:lnTo>
                  <a:lnTo>
                    <a:pt x="5024248" y="2616548"/>
                  </a:lnTo>
                  <a:lnTo>
                    <a:pt x="5035821" y="2599384"/>
                  </a:lnTo>
                  <a:lnTo>
                    <a:pt x="5040064" y="2578364"/>
                  </a:lnTo>
                  <a:lnTo>
                    <a:pt x="5040064" y="54000"/>
                  </a:lnTo>
                  <a:lnTo>
                    <a:pt x="5035821" y="32980"/>
                  </a:lnTo>
                  <a:lnTo>
                    <a:pt x="5024248" y="15816"/>
                  </a:lnTo>
                  <a:lnTo>
                    <a:pt x="5007084" y="4243"/>
                  </a:lnTo>
                  <a:lnTo>
                    <a:pt x="4986064" y="0"/>
                  </a:lnTo>
                  <a:close/>
                </a:path>
              </a:pathLst>
            </a:custGeom>
            <a:solidFill>
              <a:srgbClr val="3F3F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77994" y="922180"/>
              <a:ext cx="5004435" cy="2377440"/>
            </a:xfrm>
            <a:custGeom>
              <a:avLst/>
              <a:gdLst/>
              <a:ahLst/>
              <a:cxnLst/>
              <a:rect l="l" t="t" r="r" b="b"/>
              <a:pathLst>
                <a:path w="5004435" h="2377440">
                  <a:moveTo>
                    <a:pt x="5004065" y="0"/>
                  </a:moveTo>
                  <a:lnTo>
                    <a:pt x="0" y="0"/>
                  </a:lnTo>
                  <a:lnTo>
                    <a:pt x="0" y="2341376"/>
                  </a:lnTo>
                  <a:lnTo>
                    <a:pt x="2829" y="2355389"/>
                  </a:lnTo>
                  <a:lnTo>
                    <a:pt x="10544" y="2366832"/>
                  </a:lnTo>
                  <a:lnTo>
                    <a:pt x="21987" y="2374547"/>
                  </a:lnTo>
                  <a:lnTo>
                    <a:pt x="36000" y="2377377"/>
                  </a:lnTo>
                  <a:lnTo>
                    <a:pt x="4968064" y="2377377"/>
                  </a:lnTo>
                  <a:lnTo>
                    <a:pt x="4982077" y="2374547"/>
                  </a:lnTo>
                  <a:lnTo>
                    <a:pt x="4993521" y="2366832"/>
                  </a:lnTo>
                  <a:lnTo>
                    <a:pt x="5001236" y="2355389"/>
                  </a:lnTo>
                  <a:lnTo>
                    <a:pt x="5004065" y="2341376"/>
                  </a:lnTo>
                  <a:lnTo>
                    <a:pt x="5004065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59994" y="685192"/>
              <a:ext cx="2304415" cy="2632710"/>
            </a:xfrm>
            <a:custGeom>
              <a:avLst/>
              <a:gdLst/>
              <a:ahLst/>
              <a:cxnLst/>
              <a:rect l="l" t="t" r="r" b="b"/>
              <a:pathLst>
                <a:path w="2304415" h="2632710">
                  <a:moveTo>
                    <a:pt x="1602062" y="0"/>
                  </a:moveTo>
                  <a:lnTo>
                    <a:pt x="54000" y="0"/>
                  </a:lnTo>
                  <a:lnTo>
                    <a:pt x="32980" y="4243"/>
                  </a:lnTo>
                  <a:lnTo>
                    <a:pt x="15816" y="15816"/>
                  </a:lnTo>
                  <a:lnTo>
                    <a:pt x="4243" y="32980"/>
                  </a:lnTo>
                  <a:lnTo>
                    <a:pt x="0" y="54000"/>
                  </a:lnTo>
                  <a:lnTo>
                    <a:pt x="0" y="2578364"/>
                  </a:lnTo>
                  <a:lnTo>
                    <a:pt x="4243" y="2599384"/>
                  </a:lnTo>
                  <a:lnTo>
                    <a:pt x="15816" y="2616548"/>
                  </a:lnTo>
                  <a:lnTo>
                    <a:pt x="32980" y="2628121"/>
                  </a:lnTo>
                  <a:lnTo>
                    <a:pt x="54000" y="2632364"/>
                  </a:lnTo>
                  <a:lnTo>
                    <a:pt x="2304026" y="2632364"/>
                  </a:lnTo>
                  <a:lnTo>
                    <a:pt x="1602062" y="0"/>
                  </a:lnTo>
                  <a:close/>
                </a:path>
              </a:pathLst>
            </a:custGeom>
            <a:solidFill>
              <a:srgbClr val="4D2A8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59994" y="685192"/>
              <a:ext cx="2304415" cy="2632710"/>
            </a:xfrm>
            <a:custGeom>
              <a:avLst/>
              <a:gdLst/>
              <a:ahLst/>
              <a:cxnLst/>
              <a:rect l="l" t="t" r="r" b="b"/>
              <a:pathLst>
                <a:path w="2304415" h="2632710">
                  <a:moveTo>
                    <a:pt x="54000" y="2632364"/>
                  </a:moveTo>
                  <a:lnTo>
                    <a:pt x="32980" y="2628121"/>
                  </a:lnTo>
                  <a:lnTo>
                    <a:pt x="15816" y="2616548"/>
                  </a:lnTo>
                  <a:lnTo>
                    <a:pt x="4243" y="2599384"/>
                  </a:lnTo>
                  <a:lnTo>
                    <a:pt x="0" y="2578364"/>
                  </a:lnTo>
                  <a:lnTo>
                    <a:pt x="0" y="54000"/>
                  </a:lnTo>
                  <a:lnTo>
                    <a:pt x="4243" y="32980"/>
                  </a:lnTo>
                  <a:lnTo>
                    <a:pt x="15816" y="15816"/>
                  </a:lnTo>
                  <a:lnTo>
                    <a:pt x="32980" y="4243"/>
                  </a:lnTo>
                  <a:lnTo>
                    <a:pt x="54000" y="0"/>
                  </a:lnTo>
                  <a:lnTo>
                    <a:pt x="1602062" y="0"/>
                  </a:lnTo>
                  <a:lnTo>
                    <a:pt x="2304026" y="2632364"/>
                  </a:lnTo>
                  <a:lnTo>
                    <a:pt x="54000" y="2632364"/>
                  </a:lnTo>
                </a:path>
              </a:pathLst>
            </a:custGeom>
            <a:ln w="3175">
              <a:solidFill>
                <a:srgbClr val="4D2A8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962056" y="685192"/>
              <a:ext cx="2935605" cy="2632710"/>
            </a:xfrm>
            <a:custGeom>
              <a:avLst/>
              <a:gdLst/>
              <a:ahLst/>
              <a:cxnLst/>
              <a:rect l="l" t="t" r="r" b="b"/>
              <a:pathLst>
                <a:path w="2935604" h="2632710">
                  <a:moveTo>
                    <a:pt x="2935564" y="0"/>
                  </a:moveTo>
                  <a:lnTo>
                    <a:pt x="0" y="0"/>
                  </a:lnTo>
                  <a:lnTo>
                    <a:pt x="701963" y="2632364"/>
                  </a:lnTo>
                  <a:lnTo>
                    <a:pt x="1169970" y="2632364"/>
                  </a:lnTo>
                  <a:lnTo>
                    <a:pt x="2935564" y="0"/>
                  </a:lnTo>
                  <a:close/>
                </a:path>
              </a:pathLst>
            </a:custGeom>
            <a:solidFill>
              <a:srgbClr val="3F1F6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962056" y="685192"/>
              <a:ext cx="2935605" cy="2632710"/>
            </a:xfrm>
            <a:custGeom>
              <a:avLst/>
              <a:gdLst/>
              <a:ahLst/>
              <a:cxnLst/>
              <a:rect l="l" t="t" r="r" b="b"/>
              <a:pathLst>
                <a:path w="2935604" h="2632710">
                  <a:moveTo>
                    <a:pt x="0" y="0"/>
                  </a:moveTo>
                  <a:lnTo>
                    <a:pt x="701963" y="2632364"/>
                  </a:lnTo>
                  <a:lnTo>
                    <a:pt x="1169970" y="2632364"/>
                  </a:lnTo>
                  <a:lnTo>
                    <a:pt x="2935564" y="0"/>
                  </a:lnTo>
                  <a:lnTo>
                    <a:pt x="0" y="0"/>
                  </a:lnTo>
                </a:path>
              </a:pathLst>
            </a:custGeom>
            <a:ln w="3175">
              <a:solidFill>
                <a:srgbClr val="3F1F6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132027" y="685192"/>
              <a:ext cx="1917700" cy="2632710"/>
            </a:xfrm>
            <a:custGeom>
              <a:avLst/>
              <a:gdLst/>
              <a:ahLst/>
              <a:cxnLst/>
              <a:rect l="l" t="t" r="r" b="b"/>
              <a:pathLst>
                <a:path w="1917700" h="2632710">
                  <a:moveTo>
                    <a:pt x="1917645" y="0"/>
                  </a:moveTo>
                  <a:lnTo>
                    <a:pt x="1765594" y="0"/>
                  </a:lnTo>
                  <a:lnTo>
                    <a:pt x="0" y="2632364"/>
                  </a:lnTo>
                  <a:lnTo>
                    <a:pt x="1404020" y="2632364"/>
                  </a:lnTo>
                  <a:lnTo>
                    <a:pt x="1917645" y="0"/>
                  </a:lnTo>
                  <a:close/>
                </a:path>
              </a:pathLst>
            </a:custGeom>
            <a:solidFill>
              <a:srgbClr val="3817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132027" y="685192"/>
              <a:ext cx="1917700" cy="2632710"/>
            </a:xfrm>
            <a:custGeom>
              <a:avLst/>
              <a:gdLst/>
              <a:ahLst/>
              <a:cxnLst/>
              <a:rect l="l" t="t" r="r" b="b"/>
              <a:pathLst>
                <a:path w="1917700" h="2632710">
                  <a:moveTo>
                    <a:pt x="0" y="2632364"/>
                  </a:moveTo>
                  <a:lnTo>
                    <a:pt x="1765594" y="0"/>
                  </a:lnTo>
                  <a:lnTo>
                    <a:pt x="1917645" y="0"/>
                  </a:lnTo>
                  <a:lnTo>
                    <a:pt x="1404020" y="2632364"/>
                  </a:lnTo>
                  <a:lnTo>
                    <a:pt x="0" y="2632364"/>
                  </a:lnTo>
                </a:path>
              </a:pathLst>
            </a:custGeom>
            <a:ln w="3175">
              <a:solidFill>
                <a:srgbClr val="3817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36048" y="685192"/>
              <a:ext cx="864235" cy="2632710"/>
            </a:xfrm>
            <a:custGeom>
              <a:avLst/>
              <a:gdLst/>
              <a:ahLst/>
              <a:cxnLst/>
              <a:rect l="l" t="t" r="r" b="b"/>
              <a:pathLst>
                <a:path w="864235" h="2632710">
                  <a:moveTo>
                    <a:pt x="810010" y="0"/>
                  </a:moveTo>
                  <a:lnTo>
                    <a:pt x="513624" y="0"/>
                  </a:lnTo>
                  <a:lnTo>
                    <a:pt x="0" y="2632364"/>
                  </a:lnTo>
                  <a:lnTo>
                    <a:pt x="143999" y="2632364"/>
                  </a:lnTo>
                  <a:lnTo>
                    <a:pt x="864010" y="2308373"/>
                  </a:lnTo>
                  <a:lnTo>
                    <a:pt x="864010" y="54000"/>
                  </a:lnTo>
                  <a:lnTo>
                    <a:pt x="859767" y="32980"/>
                  </a:lnTo>
                  <a:lnTo>
                    <a:pt x="848194" y="15816"/>
                  </a:lnTo>
                  <a:lnTo>
                    <a:pt x="831030" y="4243"/>
                  </a:lnTo>
                  <a:lnTo>
                    <a:pt x="810010" y="0"/>
                  </a:lnTo>
                  <a:close/>
                </a:path>
              </a:pathLst>
            </a:custGeom>
            <a:solidFill>
              <a:srgbClr val="47247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36048" y="685192"/>
              <a:ext cx="864235" cy="2632710"/>
            </a:xfrm>
            <a:custGeom>
              <a:avLst/>
              <a:gdLst/>
              <a:ahLst/>
              <a:cxnLst/>
              <a:rect l="l" t="t" r="r" b="b"/>
              <a:pathLst>
                <a:path w="864235" h="2632710">
                  <a:moveTo>
                    <a:pt x="0" y="2632364"/>
                  </a:moveTo>
                  <a:lnTo>
                    <a:pt x="513624" y="0"/>
                  </a:lnTo>
                  <a:lnTo>
                    <a:pt x="810010" y="0"/>
                  </a:lnTo>
                  <a:lnTo>
                    <a:pt x="831030" y="4243"/>
                  </a:lnTo>
                  <a:lnTo>
                    <a:pt x="848194" y="15816"/>
                  </a:lnTo>
                  <a:lnTo>
                    <a:pt x="859767" y="32980"/>
                  </a:lnTo>
                  <a:lnTo>
                    <a:pt x="864010" y="54000"/>
                  </a:lnTo>
                  <a:lnTo>
                    <a:pt x="864010" y="2308373"/>
                  </a:lnTo>
                  <a:lnTo>
                    <a:pt x="143999" y="2632364"/>
                  </a:lnTo>
                  <a:lnTo>
                    <a:pt x="0" y="2632364"/>
                  </a:lnTo>
                </a:path>
              </a:pathLst>
            </a:custGeom>
            <a:ln w="3175">
              <a:solidFill>
                <a:srgbClr val="47247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680047" y="2993565"/>
              <a:ext cx="720090" cy="324485"/>
            </a:xfrm>
            <a:custGeom>
              <a:avLst/>
              <a:gdLst/>
              <a:ahLst/>
              <a:cxnLst/>
              <a:rect l="l" t="t" r="r" b="b"/>
              <a:pathLst>
                <a:path w="720089" h="324485">
                  <a:moveTo>
                    <a:pt x="720011" y="0"/>
                  </a:moveTo>
                  <a:lnTo>
                    <a:pt x="0" y="323991"/>
                  </a:lnTo>
                  <a:lnTo>
                    <a:pt x="666011" y="323991"/>
                  </a:lnTo>
                  <a:lnTo>
                    <a:pt x="687030" y="319747"/>
                  </a:lnTo>
                  <a:lnTo>
                    <a:pt x="704195" y="308175"/>
                  </a:lnTo>
                  <a:lnTo>
                    <a:pt x="715767" y="291010"/>
                  </a:lnTo>
                  <a:lnTo>
                    <a:pt x="720011" y="269991"/>
                  </a:lnTo>
                  <a:lnTo>
                    <a:pt x="720011" y="0"/>
                  </a:lnTo>
                  <a:close/>
                </a:path>
              </a:pathLst>
            </a:custGeom>
            <a:solidFill>
              <a:srgbClr val="4D2A8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680047" y="2993565"/>
              <a:ext cx="720090" cy="324485"/>
            </a:xfrm>
            <a:custGeom>
              <a:avLst/>
              <a:gdLst/>
              <a:ahLst/>
              <a:cxnLst/>
              <a:rect l="l" t="t" r="r" b="b"/>
              <a:pathLst>
                <a:path w="720089" h="324485">
                  <a:moveTo>
                    <a:pt x="0" y="323991"/>
                  </a:moveTo>
                  <a:lnTo>
                    <a:pt x="720011" y="0"/>
                  </a:lnTo>
                  <a:lnTo>
                    <a:pt x="720011" y="269991"/>
                  </a:lnTo>
                  <a:lnTo>
                    <a:pt x="715767" y="291010"/>
                  </a:lnTo>
                  <a:lnTo>
                    <a:pt x="704195" y="308175"/>
                  </a:lnTo>
                  <a:lnTo>
                    <a:pt x="687030" y="319747"/>
                  </a:lnTo>
                  <a:lnTo>
                    <a:pt x="666011" y="323991"/>
                  </a:lnTo>
                  <a:lnTo>
                    <a:pt x="0" y="323991"/>
                  </a:lnTo>
                </a:path>
              </a:pathLst>
            </a:custGeom>
            <a:ln w="3175">
              <a:solidFill>
                <a:srgbClr val="4D2A8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77994" y="922180"/>
              <a:ext cx="5004435" cy="2377440"/>
            </a:xfrm>
            <a:custGeom>
              <a:avLst/>
              <a:gdLst/>
              <a:ahLst/>
              <a:cxnLst/>
              <a:rect l="l" t="t" r="r" b="b"/>
              <a:pathLst>
                <a:path w="5004435" h="2377440">
                  <a:moveTo>
                    <a:pt x="5004065" y="0"/>
                  </a:moveTo>
                  <a:lnTo>
                    <a:pt x="0" y="0"/>
                  </a:lnTo>
                  <a:lnTo>
                    <a:pt x="0" y="2341376"/>
                  </a:lnTo>
                  <a:lnTo>
                    <a:pt x="2829" y="2355389"/>
                  </a:lnTo>
                  <a:lnTo>
                    <a:pt x="10544" y="2366832"/>
                  </a:lnTo>
                  <a:lnTo>
                    <a:pt x="21987" y="2374547"/>
                  </a:lnTo>
                  <a:lnTo>
                    <a:pt x="36000" y="2377377"/>
                  </a:lnTo>
                  <a:lnTo>
                    <a:pt x="4968064" y="2377377"/>
                  </a:lnTo>
                  <a:lnTo>
                    <a:pt x="4982077" y="2374547"/>
                  </a:lnTo>
                  <a:lnTo>
                    <a:pt x="4993521" y="2366832"/>
                  </a:lnTo>
                  <a:lnTo>
                    <a:pt x="5001236" y="2355389"/>
                  </a:lnTo>
                  <a:lnTo>
                    <a:pt x="5004065" y="2341376"/>
                  </a:lnTo>
                  <a:lnTo>
                    <a:pt x="5004065" y="0"/>
                  </a:lnTo>
                  <a:close/>
                </a:path>
              </a:pathLst>
            </a:custGeom>
            <a:solidFill>
              <a:srgbClr val="E3DF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13995">
              <a:lnSpc>
                <a:spcPct val="100000"/>
              </a:lnSpc>
              <a:spcBef>
                <a:spcPts val="90"/>
              </a:spcBef>
            </a:pPr>
            <a:r>
              <a:rPr spc="10" dirty="0">
                <a:solidFill>
                  <a:srgbClr val="FFFFFF"/>
                </a:solidFill>
              </a:rPr>
              <a:t>Python</a:t>
            </a:r>
            <a:r>
              <a:rPr spc="-100" dirty="0">
                <a:solidFill>
                  <a:srgbClr val="FFFFFF"/>
                </a:solidFill>
              </a:rPr>
              <a:t> </a:t>
            </a:r>
            <a:r>
              <a:rPr spc="5" dirty="0">
                <a:solidFill>
                  <a:srgbClr val="FFFFFF"/>
                </a:solidFill>
              </a:rPr>
              <a:t>Code</a:t>
            </a:r>
          </a:p>
          <a:p>
            <a:pPr marL="213995" marR="1849755">
              <a:lnSpc>
                <a:spcPct val="101499"/>
              </a:lnSpc>
              <a:spcBef>
                <a:spcPts val="944"/>
              </a:spcBef>
            </a:pPr>
            <a:r>
              <a:rPr sz="900" spc="-5" dirty="0">
                <a:latin typeface="Courier New"/>
                <a:cs typeface="Courier New"/>
              </a:rPr>
              <a:t># Plotting the original</a:t>
            </a:r>
            <a:r>
              <a:rPr sz="900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and transformed data </a:t>
            </a:r>
            <a:r>
              <a:rPr sz="900" spc="-525" dirty="0">
                <a:latin typeface="Courier New"/>
                <a:cs typeface="Courier New"/>
              </a:rPr>
              <a:t> </a:t>
            </a:r>
            <a:r>
              <a:rPr sz="900" spc="-50" dirty="0">
                <a:latin typeface="Courier New"/>
                <a:cs typeface="Courier New"/>
              </a:rPr>
              <a:t>plt.figure(figsize=(10,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6))</a:t>
            </a:r>
            <a:endParaRPr sz="900" dirty="0">
              <a:latin typeface="Courier New"/>
              <a:cs typeface="Courier New"/>
            </a:endParaRPr>
          </a:p>
          <a:p>
            <a:pPr marL="213995" marR="1986280">
              <a:lnSpc>
                <a:spcPct val="101499"/>
              </a:lnSpc>
            </a:pPr>
            <a:r>
              <a:rPr sz="900" spc="-5" dirty="0">
                <a:latin typeface="Courier New"/>
                <a:cs typeface="Courier New"/>
              </a:rPr>
              <a:t>plt.subplot(2, 2, 1) </a:t>
            </a:r>
            <a:r>
              <a:rPr sz="900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plt.plot(df['Feature1'],</a:t>
            </a:r>
            <a:r>
              <a:rPr sz="900" spc="10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label='Feature1') </a:t>
            </a:r>
            <a:r>
              <a:rPr sz="900" spc="-525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plt.title('Original Feature1') </a:t>
            </a:r>
            <a:r>
              <a:rPr sz="900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plt.subplot(2,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2, 2)</a:t>
            </a:r>
            <a:endParaRPr sz="900" dirty="0">
              <a:latin typeface="Courier New"/>
              <a:cs typeface="Courier New"/>
            </a:endParaRPr>
          </a:p>
          <a:p>
            <a:pPr marL="213995" marR="619760">
              <a:lnSpc>
                <a:spcPct val="101499"/>
              </a:lnSpc>
            </a:pPr>
            <a:r>
              <a:rPr sz="900" spc="-5" dirty="0">
                <a:latin typeface="Courier New"/>
                <a:cs typeface="Courier New"/>
              </a:rPr>
              <a:t>plt.plot(df['Feature1_log'],</a:t>
            </a:r>
            <a:r>
              <a:rPr sz="900" spc="15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label='Log</a:t>
            </a:r>
            <a:r>
              <a:rPr sz="900" spc="20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Transformed</a:t>
            </a:r>
            <a:r>
              <a:rPr sz="900" spc="15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Feature1') </a:t>
            </a:r>
            <a:r>
              <a:rPr sz="900" spc="-525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plt.title('Log Transformed Feature1')</a:t>
            </a:r>
            <a:endParaRPr sz="900" dirty="0">
              <a:latin typeface="Courier New"/>
              <a:cs typeface="Courier New"/>
            </a:endParaRPr>
          </a:p>
          <a:p>
            <a:pPr marL="213995" marR="1986280">
              <a:lnSpc>
                <a:spcPct val="101499"/>
              </a:lnSpc>
            </a:pPr>
            <a:r>
              <a:rPr sz="900" spc="-5" dirty="0">
                <a:latin typeface="Courier New"/>
                <a:cs typeface="Courier New"/>
              </a:rPr>
              <a:t>plt.subplot(2, 2, 3) </a:t>
            </a:r>
            <a:r>
              <a:rPr sz="900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plt.plot(df['Feature2'],</a:t>
            </a:r>
            <a:r>
              <a:rPr sz="900" spc="10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label='Feature2') </a:t>
            </a:r>
            <a:r>
              <a:rPr sz="900" spc="-525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plt.title('Original Feature2') </a:t>
            </a:r>
            <a:r>
              <a:rPr sz="900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plt.subplot(2,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2, 4)</a:t>
            </a:r>
            <a:endParaRPr sz="900" dirty="0">
              <a:latin typeface="Courier New"/>
              <a:cs typeface="Courier New"/>
            </a:endParaRPr>
          </a:p>
          <a:p>
            <a:pPr marL="213995" marR="5080">
              <a:lnSpc>
                <a:spcPct val="101499"/>
              </a:lnSpc>
            </a:pPr>
            <a:r>
              <a:rPr sz="900" spc="-5" dirty="0">
                <a:latin typeface="Courier New"/>
                <a:cs typeface="Courier New"/>
              </a:rPr>
              <a:t>plt.plot(df['Feature2_sqrt'],</a:t>
            </a:r>
            <a:r>
              <a:rPr sz="900" spc="15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label='Square</a:t>
            </a:r>
            <a:r>
              <a:rPr sz="900" spc="20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Root</a:t>
            </a:r>
            <a:r>
              <a:rPr sz="900" spc="15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Transformed</a:t>
            </a:r>
            <a:r>
              <a:rPr sz="900" spc="20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Feature2') </a:t>
            </a:r>
            <a:r>
              <a:rPr sz="900" spc="-525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plt.title('Square Root Transformed Feature2')</a:t>
            </a:r>
            <a:endParaRPr sz="900" dirty="0">
              <a:latin typeface="Courier New"/>
              <a:cs typeface="Courier New"/>
            </a:endParaRPr>
          </a:p>
          <a:p>
            <a:pPr marL="213995">
              <a:lnSpc>
                <a:spcPct val="100000"/>
              </a:lnSpc>
              <a:spcBef>
                <a:spcPts val="15"/>
              </a:spcBef>
            </a:pPr>
            <a:r>
              <a:rPr sz="900" spc="-5" dirty="0">
                <a:latin typeface="Courier New"/>
                <a:cs typeface="Courier New"/>
              </a:rPr>
              <a:t>plt.tight_layout()</a:t>
            </a:r>
            <a:endParaRPr sz="900" dirty="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439651" y="3472435"/>
            <a:ext cx="295275" cy="11874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r>
              <a:rPr sz="600" spc="5" dirty="0">
                <a:solidFill>
                  <a:srgbClr val="CCCCCC"/>
                </a:solidFill>
                <a:latin typeface="Trebuchet MS"/>
                <a:cs typeface="Trebuchet MS"/>
              </a:rPr>
              <a:t>22/58</a:t>
            </a:r>
            <a:endParaRPr sz="60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5439651" y="3472435"/>
            <a:ext cx="295275" cy="11874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r>
              <a:rPr sz="600" spc="5" dirty="0">
                <a:solidFill>
                  <a:srgbClr val="CCCCCC"/>
                </a:solidFill>
                <a:latin typeface="Trebuchet MS"/>
                <a:cs typeface="Trebuchet MS"/>
              </a:rPr>
              <a:t>23/58</a:t>
            </a:r>
            <a:endParaRPr sz="600">
              <a:latin typeface="Trebuchet MS"/>
              <a:cs typeface="Trebuchet MS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8581" y="73720"/>
            <a:ext cx="176339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50" dirty="0"/>
              <a:t>D</a:t>
            </a:r>
            <a:r>
              <a:rPr spc="70" dirty="0"/>
              <a:t>a</a:t>
            </a:r>
            <a:r>
              <a:rPr spc="10" dirty="0"/>
              <a:t>t</a:t>
            </a:r>
            <a:r>
              <a:rPr spc="35" dirty="0"/>
              <a:t>a</a:t>
            </a:r>
            <a:r>
              <a:rPr spc="-120" dirty="0"/>
              <a:t> </a:t>
            </a:r>
            <a:r>
              <a:rPr spc="70" dirty="0"/>
              <a:t>A</a:t>
            </a:r>
            <a:r>
              <a:rPr spc="-25" dirty="0"/>
              <a:t>ug</a:t>
            </a:r>
            <a:r>
              <a:rPr spc="-45" dirty="0"/>
              <a:t>m</a:t>
            </a:r>
            <a:r>
              <a:rPr spc="-30" dirty="0"/>
              <a:t>e</a:t>
            </a:r>
            <a:r>
              <a:rPr spc="-45" dirty="0"/>
              <a:t>n</a:t>
            </a:r>
            <a:r>
              <a:rPr spc="50" dirty="0"/>
              <a:t>t</a:t>
            </a:r>
            <a:r>
              <a:rPr spc="45" dirty="0"/>
              <a:t>at</a:t>
            </a:r>
            <a:r>
              <a:rPr spc="15" dirty="0"/>
              <a:t>i</a:t>
            </a:r>
            <a:r>
              <a:rPr spc="-15" dirty="0"/>
              <a:t>o</a:t>
            </a:r>
            <a:r>
              <a:rPr spc="-35" dirty="0"/>
              <a:t>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294" y="596657"/>
            <a:ext cx="5034280" cy="276542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120014">
              <a:lnSpc>
                <a:spcPct val="102600"/>
              </a:lnSpc>
              <a:spcBef>
                <a:spcPts val="55"/>
              </a:spcBef>
            </a:pPr>
            <a:r>
              <a:rPr sz="1100" spc="20" dirty="0">
                <a:latin typeface="Trebuchet MS"/>
                <a:cs typeface="Trebuchet MS"/>
              </a:rPr>
              <a:t>Data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spc="10" dirty="0">
                <a:latin typeface="Trebuchet MS"/>
                <a:cs typeface="Trebuchet MS"/>
              </a:rPr>
              <a:t>augmentation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40" dirty="0">
                <a:latin typeface="Trebuchet MS"/>
                <a:cs typeface="Trebuchet MS"/>
              </a:rPr>
              <a:t>is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spc="30" dirty="0">
                <a:latin typeface="Trebuchet MS"/>
                <a:cs typeface="Trebuchet MS"/>
              </a:rPr>
              <a:t>a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dirty="0">
                <a:latin typeface="Trebuchet MS"/>
                <a:cs typeface="Trebuchet MS"/>
              </a:rPr>
              <a:t>technique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40" dirty="0">
                <a:latin typeface="Trebuchet MS"/>
                <a:cs typeface="Trebuchet MS"/>
              </a:rPr>
              <a:t>used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spc="-20" dirty="0">
                <a:latin typeface="Trebuchet MS"/>
                <a:cs typeface="Trebuchet MS"/>
              </a:rPr>
              <a:t>to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15" dirty="0">
                <a:latin typeface="Trebuchet MS"/>
                <a:cs typeface="Trebuchet MS"/>
              </a:rPr>
              <a:t>increase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-5" dirty="0">
                <a:latin typeface="Trebuchet MS"/>
                <a:cs typeface="Trebuchet MS"/>
              </a:rPr>
              <a:t>the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spc="15" dirty="0">
                <a:latin typeface="Trebuchet MS"/>
                <a:cs typeface="Trebuchet MS"/>
              </a:rPr>
              <a:t>size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30" dirty="0">
                <a:latin typeface="Trebuchet MS"/>
                <a:cs typeface="Trebuchet MS"/>
              </a:rPr>
              <a:t>and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-15" dirty="0">
                <a:latin typeface="Trebuchet MS"/>
                <a:cs typeface="Trebuchet MS"/>
              </a:rPr>
              <a:t>variability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spc="-15" dirty="0">
                <a:latin typeface="Trebuchet MS"/>
                <a:cs typeface="Trebuchet MS"/>
              </a:rPr>
              <a:t>of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30" dirty="0">
                <a:latin typeface="Trebuchet MS"/>
                <a:cs typeface="Trebuchet MS"/>
              </a:rPr>
              <a:t>a </a:t>
            </a:r>
            <a:r>
              <a:rPr sz="1100" spc="-315" dirty="0">
                <a:latin typeface="Trebuchet MS"/>
                <a:cs typeface="Trebuchet MS"/>
              </a:rPr>
              <a:t> </a:t>
            </a:r>
            <a:r>
              <a:rPr sz="1100" spc="15" dirty="0">
                <a:latin typeface="Trebuchet MS"/>
                <a:cs typeface="Trebuchet MS"/>
              </a:rPr>
              <a:t>dataset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spc="-10" dirty="0">
                <a:latin typeface="Trebuchet MS"/>
                <a:cs typeface="Trebuchet MS"/>
              </a:rPr>
              <a:t>by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5" dirty="0">
                <a:latin typeface="Trebuchet MS"/>
                <a:cs typeface="Trebuchet MS"/>
              </a:rPr>
              <a:t>applying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spc="15" dirty="0">
                <a:latin typeface="Trebuchet MS"/>
                <a:cs typeface="Trebuchet MS"/>
              </a:rPr>
              <a:t>random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15" dirty="0">
                <a:latin typeface="Trebuchet MS"/>
                <a:cs typeface="Trebuchet MS"/>
              </a:rPr>
              <a:t>transformations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-5" dirty="0">
                <a:latin typeface="Trebuchet MS"/>
                <a:cs typeface="Trebuchet MS"/>
              </a:rPr>
              <a:t>or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dirty="0">
                <a:latin typeface="Trebuchet MS"/>
                <a:cs typeface="Trebuchet MS"/>
              </a:rPr>
              <a:t>modifications.</a:t>
            </a:r>
            <a:r>
              <a:rPr sz="1100" spc="-20" dirty="0">
                <a:latin typeface="Trebuchet MS"/>
                <a:cs typeface="Trebuchet MS"/>
              </a:rPr>
              <a:t> </a:t>
            </a:r>
            <a:r>
              <a:rPr sz="1100" spc="-25" dirty="0">
                <a:latin typeface="Trebuchet MS"/>
                <a:cs typeface="Trebuchet MS"/>
              </a:rPr>
              <a:t>It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40" dirty="0">
                <a:latin typeface="Trebuchet MS"/>
                <a:cs typeface="Trebuchet MS"/>
              </a:rPr>
              <a:t>is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spc="-5" dirty="0">
                <a:latin typeface="Trebuchet MS"/>
                <a:cs typeface="Trebuchet MS"/>
              </a:rPr>
              <a:t>particularly </a:t>
            </a:r>
            <a:r>
              <a:rPr sz="1100" spc="-315" dirty="0">
                <a:latin typeface="Trebuchet MS"/>
                <a:cs typeface="Trebuchet MS"/>
              </a:rPr>
              <a:t> </a:t>
            </a:r>
            <a:r>
              <a:rPr sz="1100" dirty="0">
                <a:latin typeface="Trebuchet MS"/>
                <a:cs typeface="Trebuchet MS"/>
              </a:rPr>
              <a:t>important </a:t>
            </a:r>
            <a:r>
              <a:rPr sz="1100" spc="-20" dirty="0">
                <a:latin typeface="Trebuchet MS"/>
                <a:cs typeface="Trebuchet MS"/>
              </a:rPr>
              <a:t>for </a:t>
            </a:r>
            <a:r>
              <a:rPr sz="1100" dirty="0">
                <a:latin typeface="Trebuchet MS"/>
                <a:cs typeface="Trebuchet MS"/>
              </a:rPr>
              <a:t>improving </a:t>
            </a:r>
            <a:r>
              <a:rPr sz="1100" spc="5" dirty="0">
                <a:latin typeface="Trebuchet MS"/>
                <a:cs typeface="Trebuchet MS"/>
              </a:rPr>
              <a:t>model </a:t>
            </a:r>
            <a:r>
              <a:rPr sz="1100" dirty="0">
                <a:latin typeface="Trebuchet MS"/>
                <a:cs typeface="Trebuchet MS"/>
              </a:rPr>
              <a:t>generalization </a:t>
            </a:r>
            <a:r>
              <a:rPr sz="1100" spc="30" dirty="0">
                <a:latin typeface="Trebuchet MS"/>
                <a:cs typeface="Trebuchet MS"/>
              </a:rPr>
              <a:t>and </a:t>
            </a:r>
            <a:r>
              <a:rPr sz="1100" spc="-5" dirty="0">
                <a:latin typeface="Trebuchet MS"/>
                <a:cs typeface="Trebuchet MS"/>
              </a:rPr>
              <a:t>preventing </a:t>
            </a:r>
            <a:r>
              <a:rPr sz="1100" spc="-25" dirty="0">
                <a:latin typeface="Trebuchet MS"/>
                <a:cs typeface="Trebuchet MS"/>
              </a:rPr>
              <a:t>overfitting. </a:t>
            </a:r>
            <a:r>
              <a:rPr sz="1100" spc="15" dirty="0">
                <a:latin typeface="Trebuchet MS"/>
                <a:cs typeface="Trebuchet MS"/>
              </a:rPr>
              <a:t>This </a:t>
            </a:r>
            <a:r>
              <a:rPr sz="1100" spc="-320" dirty="0">
                <a:latin typeface="Trebuchet MS"/>
                <a:cs typeface="Trebuchet MS"/>
              </a:rPr>
              <a:t> </a:t>
            </a:r>
            <a:r>
              <a:rPr sz="1100" dirty="0">
                <a:latin typeface="Trebuchet MS"/>
                <a:cs typeface="Trebuchet MS"/>
              </a:rPr>
              <a:t>technique </a:t>
            </a:r>
            <a:r>
              <a:rPr sz="1100" spc="40" dirty="0">
                <a:latin typeface="Trebuchet MS"/>
                <a:cs typeface="Trebuchet MS"/>
              </a:rPr>
              <a:t>is </a:t>
            </a:r>
            <a:r>
              <a:rPr sz="1100" spc="10" dirty="0">
                <a:latin typeface="Trebuchet MS"/>
                <a:cs typeface="Trebuchet MS"/>
              </a:rPr>
              <a:t>commonly </a:t>
            </a:r>
            <a:r>
              <a:rPr sz="1100" spc="40" dirty="0">
                <a:latin typeface="Trebuchet MS"/>
                <a:cs typeface="Trebuchet MS"/>
              </a:rPr>
              <a:t>used </a:t>
            </a:r>
            <a:r>
              <a:rPr sz="1100" dirty="0">
                <a:latin typeface="Trebuchet MS"/>
                <a:cs typeface="Trebuchet MS"/>
              </a:rPr>
              <a:t>in </a:t>
            </a:r>
            <a:r>
              <a:rPr sz="1100" spc="5" dirty="0">
                <a:latin typeface="Trebuchet MS"/>
                <a:cs typeface="Trebuchet MS"/>
              </a:rPr>
              <a:t>deep </a:t>
            </a:r>
            <a:r>
              <a:rPr sz="1100" spc="-10" dirty="0">
                <a:latin typeface="Trebuchet MS"/>
                <a:cs typeface="Trebuchet MS"/>
              </a:rPr>
              <a:t>learning, </a:t>
            </a:r>
            <a:r>
              <a:rPr sz="1100" spc="5" dirty="0">
                <a:latin typeface="Trebuchet MS"/>
                <a:cs typeface="Trebuchet MS"/>
              </a:rPr>
              <a:t>especially </a:t>
            </a:r>
            <a:r>
              <a:rPr sz="1100" dirty="0">
                <a:latin typeface="Trebuchet MS"/>
                <a:cs typeface="Trebuchet MS"/>
              </a:rPr>
              <a:t>in </a:t>
            </a:r>
            <a:r>
              <a:rPr sz="1100" spc="-15" dirty="0">
                <a:latin typeface="Trebuchet MS"/>
                <a:cs typeface="Trebuchet MS"/>
              </a:rPr>
              <a:t>image, </a:t>
            </a:r>
            <a:r>
              <a:rPr sz="1100" spc="-50" dirty="0">
                <a:latin typeface="Trebuchet MS"/>
                <a:cs typeface="Trebuchet MS"/>
              </a:rPr>
              <a:t>text, </a:t>
            </a:r>
            <a:r>
              <a:rPr sz="1100" spc="30" dirty="0">
                <a:latin typeface="Trebuchet MS"/>
                <a:cs typeface="Trebuchet MS"/>
              </a:rPr>
              <a:t>and </a:t>
            </a:r>
            <a:r>
              <a:rPr sz="1100" spc="35" dirty="0">
                <a:latin typeface="Trebuchet MS"/>
                <a:cs typeface="Trebuchet MS"/>
              </a:rPr>
              <a:t> </a:t>
            </a:r>
            <a:r>
              <a:rPr sz="1100" spc="10" dirty="0">
                <a:latin typeface="Trebuchet MS"/>
                <a:cs typeface="Trebuchet MS"/>
              </a:rPr>
              <a:t>audio</a:t>
            </a:r>
            <a:r>
              <a:rPr sz="1100" spc="-105" dirty="0">
                <a:latin typeface="Trebuchet MS"/>
                <a:cs typeface="Trebuchet MS"/>
              </a:rPr>
              <a:t> </a:t>
            </a:r>
            <a:r>
              <a:rPr sz="1100" spc="25" dirty="0">
                <a:latin typeface="Trebuchet MS"/>
                <a:cs typeface="Trebuchet MS"/>
              </a:rPr>
              <a:t>processing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spc="20" dirty="0">
                <a:latin typeface="Trebuchet MS"/>
                <a:cs typeface="Trebuchet MS"/>
              </a:rPr>
              <a:t>tasks.</a:t>
            </a:r>
            <a:endParaRPr sz="1100">
              <a:latin typeface="Trebuchet MS"/>
              <a:cs typeface="Trebuchet MS"/>
            </a:endParaRPr>
          </a:p>
          <a:p>
            <a:pPr marL="289560" indent="-139065">
              <a:lnSpc>
                <a:spcPct val="100000"/>
              </a:lnSpc>
              <a:spcBef>
                <a:spcPts val="335"/>
              </a:spcBef>
              <a:buClr>
                <a:srgbClr val="4E2A84"/>
              </a:buClr>
              <a:buFont typeface="Verdana"/>
              <a:buChar char="•"/>
              <a:tabLst>
                <a:tab pos="290195" algn="l"/>
              </a:tabLst>
            </a:pPr>
            <a:r>
              <a:rPr sz="1100" spc="20" dirty="0">
                <a:latin typeface="Trebuchet MS"/>
                <a:cs typeface="Trebuchet MS"/>
              </a:rPr>
              <a:t>Purpose:</a:t>
            </a:r>
            <a:r>
              <a:rPr sz="1100" spc="-15" dirty="0">
                <a:latin typeface="Trebuchet MS"/>
                <a:cs typeface="Trebuchet MS"/>
              </a:rPr>
              <a:t> </a:t>
            </a:r>
            <a:r>
              <a:rPr sz="1100" spc="15" dirty="0">
                <a:latin typeface="Trebuchet MS"/>
                <a:cs typeface="Trebuchet MS"/>
              </a:rPr>
              <a:t>Increase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15" dirty="0">
                <a:latin typeface="Trebuchet MS"/>
                <a:cs typeface="Trebuchet MS"/>
              </a:rPr>
              <a:t>dataset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15" dirty="0">
                <a:latin typeface="Trebuchet MS"/>
                <a:cs typeface="Trebuchet MS"/>
              </a:rPr>
              <a:t>size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-10" dirty="0">
                <a:latin typeface="Trebuchet MS"/>
                <a:cs typeface="Trebuchet MS"/>
              </a:rPr>
              <a:t>by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dirty="0">
                <a:latin typeface="Trebuchet MS"/>
                <a:cs typeface="Trebuchet MS"/>
              </a:rPr>
              <a:t>generating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dirty="0">
                <a:latin typeface="Trebuchet MS"/>
                <a:cs typeface="Trebuchet MS"/>
              </a:rPr>
              <a:t>more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10" dirty="0">
                <a:latin typeface="Trebuchet MS"/>
                <a:cs typeface="Trebuchet MS"/>
              </a:rPr>
              <a:t>data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-5" dirty="0">
                <a:latin typeface="Trebuchet MS"/>
                <a:cs typeface="Trebuchet MS"/>
              </a:rPr>
              <a:t>from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dirty="0">
                <a:latin typeface="Trebuchet MS"/>
                <a:cs typeface="Trebuchet MS"/>
              </a:rPr>
              <a:t>existing</a:t>
            </a:r>
            <a:r>
              <a:rPr sz="1100" spc="-90" dirty="0">
                <a:latin typeface="Trebuchet MS"/>
                <a:cs typeface="Trebuchet MS"/>
              </a:rPr>
              <a:t> </a:t>
            </a:r>
            <a:r>
              <a:rPr sz="1100" spc="-10" dirty="0">
                <a:latin typeface="Trebuchet MS"/>
                <a:cs typeface="Trebuchet MS"/>
              </a:rPr>
              <a:t>data.</a:t>
            </a:r>
            <a:endParaRPr sz="1100">
              <a:latin typeface="Trebuchet MS"/>
              <a:cs typeface="Trebuchet MS"/>
            </a:endParaRPr>
          </a:p>
          <a:p>
            <a:pPr marL="289560" indent="-139065">
              <a:lnSpc>
                <a:spcPct val="100000"/>
              </a:lnSpc>
              <a:spcBef>
                <a:spcPts val="334"/>
              </a:spcBef>
              <a:buClr>
                <a:srgbClr val="4E2A84"/>
              </a:buClr>
              <a:buFont typeface="Verdana"/>
              <a:buChar char="•"/>
              <a:tabLst>
                <a:tab pos="290195" algn="l"/>
              </a:tabLst>
            </a:pPr>
            <a:r>
              <a:rPr sz="1100" spc="15" dirty="0">
                <a:latin typeface="Trebuchet MS"/>
                <a:cs typeface="Trebuchet MS"/>
              </a:rPr>
              <a:t>Benefits:</a:t>
            </a:r>
            <a:endParaRPr sz="1100">
              <a:latin typeface="Trebuchet MS"/>
              <a:cs typeface="Trebuchet MS"/>
            </a:endParaRPr>
          </a:p>
          <a:p>
            <a:pPr marL="566420" lvl="1" indent="-139065">
              <a:lnSpc>
                <a:spcPct val="100000"/>
              </a:lnSpc>
              <a:spcBef>
                <a:spcPts val="229"/>
              </a:spcBef>
              <a:buClr>
                <a:srgbClr val="4E2A84"/>
              </a:buClr>
              <a:buFont typeface="Verdana"/>
              <a:buChar char="•"/>
              <a:tabLst>
                <a:tab pos="567055" algn="l"/>
              </a:tabLst>
            </a:pPr>
            <a:r>
              <a:rPr sz="1100" spc="5" dirty="0">
                <a:latin typeface="Trebuchet MS"/>
                <a:cs typeface="Trebuchet MS"/>
              </a:rPr>
              <a:t>Improves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5" dirty="0">
                <a:latin typeface="Trebuchet MS"/>
                <a:cs typeface="Trebuchet MS"/>
              </a:rPr>
              <a:t>model</a:t>
            </a:r>
            <a:r>
              <a:rPr sz="1100" spc="-90" dirty="0">
                <a:latin typeface="Trebuchet MS"/>
                <a:cs typeface="Trebuchet MS"/>
              </a:rPr>
              <a:t> </a:t>
            </a:r>
            <a:r>
              <a:rPr sz="1100" dirty="0">
                <a:latin typeface="Trebuchet MS"/>
                <a:cs typeface="Trebuchet MS"/>
              </a:rPr>
              <a:t>generalization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-10" dirty="0">
                <a:latin typeface="Trebuchet MS"/>
                <a:cs typeface="Trebuchet MS"/>
              </a:rPr>
              <a:t>by</a:t>
            </a:r>
            <a:r>
              <a:rPr sz="1100" spc="-90" dirty="0">
                <a:latin typeface="Trebuchet MS"/>
                <a:cs typeface="Trebuchet MS"/>
              </a:rPr>
              <a:t> </a:t>
            </a:r>
            <a:r>
              <a:rPr sz="1100" dirty="0">
                <a:latin typeface="Trebuchet MS"/>
                <a:cs typeface="Trebuchet MS"/>
              </a:rPr>
              <a:t>introducing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-45" dirty="0">
                <a:latin typeface="Trebuchet MS"/>
                <a:cs typeface="Trebuchet MS"/>
              </a:rPr>
              <a:t>variety.</a:t>
            </a:r>
            <a:endParaRPr sz="1100">
              <a:latin typeface="Trebuchet MS"/>
              <a:cs typeface="Trebuchet MS"/>
            </a:endParaRPr>
          </a:p>
          <a:p>
            <a:pPr marL="566420" lvl="1" indent="-139065">
              <a:lnSpc>
                <a:spcPct val="100000"/>
              </a:lnSpc>
              <a:spcBef>
                <a:spcPts val="35"/>
              </a:spcBef>
              <a:buClr>
                <a:srgbClr val="4E2A84"/>
              </a:buClr>
              <a:buFont typeface="Verdana"/>
              <a:buChar char="•"/>
              <a:tabLst>
                <a:tab pos="567055" algn="l"/>
              </a:tabLst>
            </a:pPr>
            <a:r>
              <a:rPr sz="1100" spc="30" dirty="0">
                <a:latin typeface="Trebuchet MS"/>
                <a:cs typeface="Trebuchet MS"/>
              </a:rPr>
              <a:t>Reduces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-15" dirty="0">
                <a:latin typeface="Trebuchet MS"/>
                <a:cs typeface="Trebuchet MS"/>
              </a:rPr>
              <a:t>overfitting</a:t>
            </a:r>
            <a:r>
              <a:rPr sz="1100" spc="-90" dirty="0">
                <a:latin typeface="Trebuchet MS"/>
                <a:cs typeface="Trebuchet MS"/>
              </a:rPr>
              <a:t> </a:t>
            </a:r>
            <a:r>
              <a:rPr sz="1100" spc="-10" dirty="0">
                <a:latin typeface="Trebuchet MS"/>
                <a:cs typeface="Trebuchet MS"/>
              </a:rPr>
              <a:t>by</a:t>
            </a:r>
            <a:r>
              <a:rPr sz="1100" spc="-90" dirty="0">
                <a:latin typeface="Trebuchet MS"/>
                <a:cs typeface="Trebuchet MS"/>
              </a:rPr>
              <a:t> </a:t>
            </a:r>
            <a:r>
              <a:rPr sz="1100" spc="-5" dirty="0">
                <a:latin typeface="Trebuchet MS"/>
                <a:cs typeface="Trebuchet MS"/>
              </a:rPr>
              <a:t>providing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dirty="0">
                <a:latin typeface="Trebuchet MS"/>
                <a:cs typeface="Trebuchet MS"/>
              </a:rPr>
              <a:t>more</a:t>
            </a:r>
            <a:r>
              <a:rPr sz="1100" spc="-90" dirty="0">
                <a:latin typeface="Trebuchet MS"/>
                <a:cs typeface="Trebuchet MS"/>
              </a:rPr>
              <a:t> </a:t>
            </a:r>
            <a:r>
              <a:rPr sz="1100" dirty="0">
                <a:latin typeface="Trebuchet MS"/>
                <a:cs typeface="Trebuchet MS"/>
              </a:rPr>
              <a:t>diverse</a:t>
            </a:r>
            <a:r>
              <a:rPr sz="1100" spc="-90" dirty="0">
                <a:latin typeface="Trebuchet MS"/>
                <a:cs typeface="Trebuchet MS"/>
              </a:rPr>
              <a:t> </a:t>
            </a:r>
            <a:r>
              <a:rPr sz="1100" spc="10" dirty="0">
                <a:latin typeface="Trebuchet MS"/>
                <a:cs typeface="Trebuchet MS"/>
              </a:rPr>
              <a:t>examples</a:t>
            </a:r>
            <a:r>
              <a:rPr sz="1100" spc="-90" dirty="0">
                <a:latin typeface="Trebuchet MS"/>
                <a:cs typeface="Trebuchet MS"/>
              </a:rPr>
              <a:t> </a:t>
            </a:r>
            <a:r>
              <a:rPr sz="1100" spc="10" dirty="0">
                <a:latin typeface="Trebuchet MS"/>
                <a:cs typeface="Trebuchet MS"/>
              </a:rPr>
              <a:t>during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-15" dirty="0">
                <a:latin typeface="Trebuchet MS"/>
                <a:cs typeface="Trebuchet MS"/>
              </a:rPr>
              <a:t>training.</a:t>
            </a:r>
            <a:endParaRPr sz="1100">
              <a:latin typeface="Trebuchet MS"/>
              <a:cs typeface="Trebuchet MS"/>
            </a:endParaRPr>
          </a:p>
          <a:p>
            <a:pPr marL="289560" indent="-139065">
              <a:lnSpc>
                <a:spcPct val="100000"/>
              </a:lnSpc>
              <a:spcBef>
                <a:spcPts val="335"/>
              </a:spcBef>
              <a:buClr>
                <a:srgbClr val="4E2A84"/>
              </a:buClr>
              <a:buFont typeface="Verdana"/>
              <a:buChar char="•"/>
              <a:tabLst>
                <a:tab pos="290195" algn="l"/>
              </a:tabLst>
            </a:pPr>
            <a:r>
              <a:rPr sz="1100" spc="30" dirty="0">
                <a:latin typeface="Trebuchet MS"/>
                <a:cs typeface="Trebuchet MS"/>
              </a:rPr>
              <a:t>Common</a:t>
            </a:r>
            <a:r>
              <a:rPr sz="1100" spc="-85" dirty="0">
                <a:latin typeface="Trebuchet MS"/>
                <a:cs typeface="Trebuchet MS"/>
              </a:rPr>
              <a:t> </a:t>
            </a:r>
            <a:r>
              <a:rPr sz="1100" spc="-30" dirty="0">
                <a:latin typeface="Trebuchet MS"/>
                <a:cs typeface="Trebuchet MS"/>
              </a:rPr>
              <a:t>t</a:t>
            </a:r>
            <a:r>
              <a:rPr sz="1100" spc="15" dirty="0">
                <a:latin typeface="Trebuchet MS"/>
                <a:cs typeface="Trebuchet MS"/>
              </a:rPr>
              <a:t>e</a:t>
            </a:r>
            <a:r>
              <a:rPr sz="1100" spc="5" dirty="0">
                <a:latin typeface="Trebuchet MS"/>
                <a:cs typeface="Trebuchet MS"/>
              </a:rPr>
              <a:t>c</a:t>
            </a:r>
            <a:r>
              <a:rPr sz="1100" spc="35" dirty="0">
                <a:latin typeface="Trebuchet MS"/>
                <a:cs typeface="Trebuchet MS"/>
              </a:rPr>
              <a:t>hniques</a:t>
            </a:r>
            <a:r>
              <a:rPr sz="1100" spc="-85" dirty="0">
                <a:latin typeface="Trebuchet MS"/>
                <a:cs typeface="Trebuchet MS"/>
              </a:rPr>
              <a:t> </a:t>
            </a:r>
            <a:r>
              <a:rPr sz="1100" spc="-30" dirty="0">
                <a:latin typeface="Trebuchet MS"/>
                <a:cs typeface="Trebuchet MS"/>
              </a:rPr>
              <a:t>f</a:t>
            </a:r>
            <a:r>
              <a:rPr sz="1100" dirty="0">
                <a:latin typeface="Trebuchet MS"/>
                <a:cs typeface="Trebuchet MS"/>
              </a:rPr>
              <a:t>or</a:t>
            </a:r>
            <a:r>
              <a:rPr sz="1100" spc="-85" dirty="0">
                <a:latin typeface="Trebuchet MS"/>
                <a:cs typeface="Trebuchet MS"/>
              </a:rPr>
              <a:t> </a:t>
            </a:r>
            <a:r>
              <a:rPr sz="1100" spc="20" dirty="0">
                <a:latin typeface="Trebuchet MS"/>
                <a:cs typeface="Trebuchet MS"/>
              </a:rPr>
              <a:t>ima</a:t>
            </a:r>
            <a:r>
              <a:rPr sz="1100" spc="15" dirty="0">
                <a:latin typeface="Trebuchet MS"/>
                <a:cs typeface="Trebuchet MS"/>
              </a:rPr>
              <a:t>g</a:t>
            </a:r>
            <a:r>
              <a:rPr sz="1100" dirty="0">
                <a:latin typeface="Trebuchet MS"/>
                <a:cs typeface="Trebuchet MS"/>
              </a:rPr>
              <a:t>e</a:t>
            </a:r>
            <a:r>
              <a:rPr sz="1100" spc="-85" dirty="0">
                <a:latin typeface="Trebuchet MS"/>
                <a:cs typeface="Trebuchet MS"/>
              </a:rPr>
              <a:t> </a:t>
            </a:r>
            <a:r>
              <a:rPr sz="1100" spc="35" dirty="0">
                <a:latin typeface="Trebuchet MS"/>
                <a:cs typeface="Trebuchet MS"/>
              </a:rPr>
              <a:t>d</a:t>
            </a:r>
            <a:r>
              <a:rPr sz="1100" spc="25" dirty="0">
                <a:latin typeface="Trebuchet MS"/>
                <a:cs typeface="Trebuchet MS"/>
              </a:rPr>
              <a:t>a</a:t>
            </a:r>
            <a:r>
              <a:rPr sz="1100" spc="-20" dirty="0">
                <a:latin typeface="Trebuchet MS"/>
                <a:cs typeface="Trebuchet MS"/>
              </a:rPr>
              <a:t>ta:</a:t>
            </a:r>
            <a:endParaRPr sz="1100">
              <a:latin typeface="Trebuchet MS"/>
              <a:cs typeface="Trebuchet MS"/>
            </a:endParaRPr>
          </a:p>
          <a:p>
            <a:pPr marL="566420" lvl="1" indent="-139065">
              <a:lnSpc>
                <a:spcPct val="100000"/>
              </a:lnSpc>
              <a:spcBef>
                <a:spcPts val="235"/>
              </a:spcBef>
              <a:buClr>
                <a:srgbClr val="4E2A84"/>
              </a:buClr>
              <a:buFont typeface="Verdana"/>
              <a:buChar char="•"/>
              <a:tabLst>
                <a:tab pos="567055" algn="l"/>
              </a:tabLst>
            </a:pPr>
            <a:r>
              <a:rPr sz="1100" dirty="0">
                <a:latin typeface="Trebuchet MS"/>
                <a:cs typeface="Trebuchet MS"/>
              </a:rPr>
              <a:t>Rotation</a:t>
            </a:r>
            <a:endParaRPr sz="1100">
              <a:latin typeface="Trebuchet MS"/>
              <a:cs typeface="Trebuchet MS"/>
            </a:endParaRPr>
          </a:p>
          <a:p>
            <a:pPr marL="566420" lvl="1" indent="-139065">
              <a:lnSpc>
                <a:spcPct val="100000"/>
              </a:lnSpc>
              <a:spcBef>
                <a:spcPts val="35"/>
              </a:spcBef>
              <a:buClr>
                <a:srgbClr val="4E2A84"/>
              </a:buClr>
              <a:buFont typeface="Verdana"/>
              <a:buChar char="•"/>
              <a:tabLst>
                <a:tab pos="567055" algn="l"/>
              </a:tabLst>
            </a:pPr>
            <a:r>
              <a:rPr sz="1100" spc="10" dirty="0">
                <a:latin typeface="Trebuchet MS"/>
                <a:cs typeface="Trebuchet MS"/>
              </a:rPr>
              <a:t>Flipping</a:t>
            </a:r>
            <a:endParaRPr sz="1100">
              <a:latin typeface="Trebuchet MS"/>
              <a:cs typeface="Trebuchet MS"/>
            </a:endParaRPr>
          </a:p>
          <a:p>
            <a:pPr marL="566420" lvl="1" indent="-139065">
              <a:lnSpc>
                <a:spcPct val="100000"/>
              </a:lnSpc>
              <a:spcBef>
                <a:spcPts val="35"/>
              </a:spcBef>
              <a:buClr>
                <a:srgbClr val="4E2A84"/>
              </a:buClr>
              <a:buFont typeface="Verdana"/>
              <a:buChar char="•"/>
              <a:tabLst>
                <a:tab pos="567055" algn="l"/>
              </a:tabLst>
            </a:pPr>
            <a:r>
              <a:rPr sz="1100" spc="15" dirty="0">
                <a:latin typeface="Trebuchet MS"/>
                <a:cs typeface="Trebuchet MS"/>
              </a:rPr>
              <a:t>Zooming</a:t>
            </a:r>
            <a:endParaRPr sz="1100">
              <a:latin typeface="Trebuchet MS"/>
              <a:cs typeface="Trebuchet MS"/>
            </a:endParaRPr>
          </a:p>
          <a:p>
            <a:pPr marL="566420" lvl="1" indent="-139065">
              <a:lnSpc>
                <a:spcPct val="100000"/>
              </a:lnSpc>
              <a:spcBef>
                <a:spcPts val="35"/>
              </a:spcBef>
              <a:buClr>
                <a:srgbClr val="4E2A84"/>
              </a:buClr>
              <a:buFont typeface="Verdana"/>
              <a:buChar char="•"/>
              <a:tabLst>
                <a:tab pos="567055" algn="l"/>
              </a:tabLst>
            </a:pPr>
            <a:r>
              <a:rPr sz="1100" spc="5" dirty="0">
                <a:latin typeface="Trebuchet MS"/>
                <a:cs typeface="Trebuchet MS"/>
              </a:rPr>
              <a:t>Cropping</a:t>
            </a:r>
            <a:endParaRPr sz="1100">
              <a:latin typeface="Trebuchet MS"/>
              <a:cs typeface="Trebuchet MS"/>
            </a:endParaRPr>
          </a:p>
          <a:p>
            <a:pPr marL="566420" lvl="1" indent="-139065">
              <a:lnSpc>
                <a:spcPct val="100000"/>
              </a:lnSpc>
              <a:spcBef>
                <a:spcPts val="35"/>
              </a:spcBef>
              <a:buClr>
                <a:srgbClr val="4E2A84"/>
              </a:buClr>
              <a:buFont typeface="Verdana"/>
              <a:buChar char="•"/>
              <a:tabLst>
                <a:tab pos="567055" algn="l"/>
              </a:tabLst>
            </a:pPr>
            <a:r>
              <a:rPr sz="1100" spc="-5" dirty="0">
                <a:latin typeface="Trebuchet MS"/>
                <a:cs typeface="Trebuchet MS"/>
              </a:rPr>
              <a:t>Translation</a:t>
            </a:r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8581" y="73720"/>
            <a:ext cx="176339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50" dirty="0"/>
              <a:t>D</a:t>
            </a:r>
            <a:r>
              <a:rPr spc="70" dirty="0"/>
              <a:t>a</a:t>
            </a:r>
            <a:r>
              <a:rPr spc="10" dirty="0"/>
              <a:t>t</a:t>
            </a:r>
            <a:r>
              <a:rPr spc="35" dirty="0"/>
              <a:t>a</a:t>
            </a:r>
            <a:r>
              <a:rPr spc="-120" dirty="0"/>
              <a:t> </a:t>
            </a:r>
            <a:r>
              <a:rPr spc="70" dirty="0"/>
              <a:t>A</a:t>
            </a:r>
            <a:r>
              <a:rPr spc="-25" dirty="0"/>
              <a:t>ug</a:t>
            </a:r>
            <a:r>
              <a:rPr spc="-45" dirty="0"/>
              <a:t>m</a:t>
            </a:r>
            <a:r>
              <a:rPr spc="-30" dirty="0"/>
              <a:t>e</a:t>
            </a:r>
            <a:r>
              <a:rPr spc="-45" dirty="0"/>
              <a:t>n</a:t>
            </a:r>
            <a:r>
              <a:rPr spc="50" dirty="0"/>
              <a:t>t</a:t>
            </a:r>
            <a:r>
              <a:rPr spc="45" dirty="0"/>
              <a:t>at</a:t>
            </a:r>
            <a:r>
              <a:rPr spc="15" dirty="0"/>
              <a:t>i</a:t>
            </a:r>
            <a:r>
              <a:rPr spc="-15" dirty="0"/>
              <a:t>o</a:t>
            </a:r>
            <a:r>
              <a:rPr spc="-35" dirty="0"/>
              <a:t>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294" y="504187"/>
            <a:ext cx="4655185" cy="269684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289560" indent="-139065">
              <a:lnSpc>
                <a:spcPct val="100000"/>
              </a:lnSpc>
              <a:spcBef>
                <a:spcPts val="250"/>
              </a:spcBef>
              <a:buClr>
                <a:srgbClr val="4E2A84"/>
              </a:buClr>
              <a:buFont typeface="Verdana"/>
              <a:buChar char="•"/>
              <a:tabLst>
                <a:tab pos="290195" algn="l"/>
              </a:tabLst>
            </a:pPr>
            <a:r>
              <a:rPr sz="1100" spc="30" dirty="0">
                <a:latin typeface="Trebuchet MS"/>
                <a:cs typeface="Trebuchet MS"/>
              </a:rPr>
              <a:t>Common</a:t>
            </a:r>
            <a:r>
              <a:rPr sz="1100" spc="-85" dirty="0">
                <a:latin typeface="Trebuchet MS"/>
                <a:cs typeface="Trebuchet MS"/>
              </a:rPr>
              <a:t> </a:t>
            </a:r>
            <a:r>
              <a:rPr sz="1100" spc="-30" dirty="0">
                <a:latin typeface="Trebuchet MS"/>
                <a:cs typeface="Trebuchet MS"/>
              </a:rPr>
              <a:t>t</a:t>
            </a:r>
            <a:r>
              <a:rPr sz="1100" spc="15" dirty="0">
                <a:latin typeface="Trebuchet MS"/>
                <a:cs typeface="Trebuchet MS"/>
              </a:rPr>
              <a:t>e</a:t>
            </a:r>
            <a:r>
              <a:rPr sz="1100" spc="5" dirty="0">
                <a:latin typeface="Trebuchet MS"/>
                <a:cs typeface="Trebuchet MS"/>
              </a:rPr>
              <a:t>c</a:t>
            </a:r>
            <a:r>
              <a:rPr sz="1100" spc="35" dirty="0">
                <a:latin typeface="Trebuchet MS"/>
                <a:cs typeface="Trebuchet MS"/>
              </a:rPr>
              <a:t>hniques</a:t>
            </a:r>
            <a:r>
              <a:rPr sz="1100" spc="-85" dirty="0">
                <a:latin typeface="Trebuchet MS"/>
                <a:cs typeface="Trebuchet MS"/>
              </a:rPr>
              <a:t> </a:t>
            </a:r>
            <a:r>
              <a:rPr sz="1100" spc="-30" dirty="0">
                <a:latin typeface="Trebuchet MS"/>
                <a:cs typeface="Trebuchet MS"/>
              </a:rPr>
              <a:t>f</a:t>
            </a:r>
            <a:r>
              <a:rPr sz="1100" dirty="0">
                <a:latin typeface="Trebuchet MS"/>
                <a:cs typeface="Trebuchet MS"/>
              </a:rPr>
              <a:t>or</a:t>
            </a:r>
            <a:r>
              <a:rPr sz="1100" spc="-85" dirty="0">
                <a:latin typeface="Trebuchet MS"/>
                <a:cs typeface="Trebuchet MS"/>
              </a:rPr>
              <a:t> </a:t>
            </a:r>
            <a:r>
              <a:rPr sz="1100" spc="-30" dirty="0">
                <a:latin typeface="Trebuchet MS"/>
                <a:cs typeface="Trebuchet MS"/>
              </a:rPr>
              <a:t>t</a:t>
            </a:r>
            <a:r>
              <a:rPr sz="1100" spc="-15" dirty="0">
                <a:latin typeface="Trebuchet MS"/>
                <a:cs typeface="Trebuchet MS"/>
              </a:rPr>
              <a:t>ext</a:t>
            </a:r>
            <a:r>
              <a:rPr sz="1100" spc="-85" dirty="0">
                <a:latin typeface="Trebuchet MS"/>
                <a:cs typeface="Trebuchet MS"/>
              </a:rPr>
              <a:t> </a:t>
            </a:r>
            <a:r>
              <a:rPr sz="1100" spc="35" dirty="0">
                <a:latin typeface="Trebuchet MS"/>
                <a:cs typeface="Trebuchet MS"/>
              </a:rPr>
              <a:t>d</a:t>
            </a:r>
            <a:r>
              <a:rPr sz="1100" spc="25" dirty="0">
                <a:latin typeface="Trebuchet MS"/>
                <a:cs typeface="Trebuchet MS"/>
              </a:rPr>
              <a:t>a</a:t>
            </a:r>
            <a:r>
              <a:rPr sz="1100" spc="-20" dirty="0">
                <a:latin typeface="Trebuchet MS"/>
                <a:cs typeface="Trebuchet MS"/>
              </a:rPr>
              <a:t>ta:</a:t>
            </a:r>
            <a:endParaRPr sz="1100">
              <a:latin typeface="Trebuchet MS"/>
              <a:cs typeface="Trebuchet MS"/>
            </a:endParaRPr>
          </a:p>
          <a:p>
            <a:pPr marL="566420" lvl="1" indent="-139065">
              <a:lnSpc>
                <a:spcPct val="100000"/>
              </a:lnSpc>
              <a:spcBef>
                <a:spcPts val="150"/>
              </a:spcBef>
              <a:buClr>
                <a:srgbClr val="4E2A84"/>
              </a:buClr>
              <a:buFont typeface="Verdana"/>
              <a:buChar char="•"/>
              <a:tabLst>
                <a:tab pos="567055" algn="l"/>
              </a:tabLst>
            </a:pPr>
            <a:r>
              <a:rPr sz="1100" spc="40" dirty="0">
                <a:latin typeface="Trebuchet MS"/>
                <a:cs typeface="Trebuchet MS"/>
              </a:rPr>
              <a:t>Syno</a:t>
            </a:r>
            <a:r>
              <a:rPr sz="1100" spc="25" dirty="0">
                <a:latin typeface="Trebuchet MS"/>
                <a:cs typeface="Trebuchet MS"/>
              </a:rPr>
              <a:t>n</a:t>
            </a:r>
            <a:r>
              <a:rPr sz="1100" spc="10" dirty="0">
                <a:latin typeface="Trebuchet MS"/>
                <a:cs typeface="Trebuchet MS"/>
              </a:rPr>
              <a:t>ym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spc="65" dirty="0">
                <a:latin typeface="Trebuchet MS"/>
                <a:cs typeface="Trebuchet MS"/>
              </a:rPr>
              <a:t>R</a:t>
            </a:r>
            <a:r>
              <a:rPr sz="1100" spc="5" dirty="0">
                <a:latin typeface="Trebuchet MS"/>
                <a:cs typeface="Trebuchet MS"/>
              </a:rPr>
              <a:t>eplacement</a:t>
            </a:r>
            <a:endParaRPr sz="1100">
              <a:latin typeface="Trebuchet MS"/>
              <a:cs typeface="Trebuchet MS"/>
            </a:endParaRPr>
          </a:p>
          <a:p>
            <a:pPr marL="566420" lvl="1" indent="-139065">
              <a:lnSpc>
                <a:spcPct val="100000"/>
              </a:lnSpc>
              <a:spcBef>
                <a:spcPts val="35"/>
              </a:spcBef>
              <a:buClr>
                <a:srgbClr val="4E2A84"/>
              </a:buClr>
              <a:buFont typeface="Verdana"/>
              <a:buChar char="•"/>
              <a:tabLst>
                <a:tab pos="567055" algn="l"/>
              </a:tabLst>
            </a:pPr>
            <a:r>
              <a:rPr sz="1100" spc="35" dirty="0">
                <a:latin typeface="Trebuchet MS"/>
                <a:cs typeface="Trebuchet MS"/>
              </a:rPr>
              <a:t>Random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spc="5" dirty="0">
                <a:latin typeface="Trebuchet MS"/>
                <a:cs typeface="Trebuchet MS"/>
              </a:rPr>
              <a:t>De</a:t>
            </a:r>
            <a:r>
              <a:rPr sz="1100" spc="-5" dirty="0">
                <a:latin typeface="Trebuchet MS"/>
                <a:cs typeface="Trebuchet MS"/>
              </a:rPr>
              <a:t>l</a:t>
            </a:r>
            <a:r>
              <a:rPr sz="1100" spc="-25" dirty="0">
                <a:latin typeface="Trebuchet MS"/>
                <a:cs typeface="Trebuchet MS"/>
              </a:rPr>
              <a:t>e</a:t>
            </a:r>
            <a:r>
              <a:rPr sz="1100" spc="-10" dirty="0">
                <a:latin typeface="Trebuchet MS"/>
                <a:cs typeface="Trebuchet MS"/>
              </a:rPr>
              <a:t>tion</a:t>
            </a:r>
            <a:endParaRPr sz="1100">
              <a:latin typeface="Trebuchet MS"/>
              <a:cs typeface="Trebuchet MS"/>
            </a:endParaRPr>
          </a:p>
          <a:p>
            <a:pPr marL="566420" lvl="1" indent="-139065">
              <a:lnSpc>
                <a:spcPct val="100000"/>
              </a:lnSpc>
              <a:spcBef>
                <a:spcPts val="35"/>
              </a:spcBef>
              <a:buClr>
                <a:srgbClr val="4E2A84"/>
              </a:buClr>
              <a:buFont typeface="Verdana"/>
              <a:buChar char="•"/>
              <a:tabLst>
                <a:tab pos="567055" algn="l"/>
              </a:tabLst>
            </a:pPr>
            <a:r>
              <a:rPr sz="1100" spc="35" dirty="0">
                <a:latin typeface="Trebuchet MS"/>
                <a:cs typeface="Trebuchet MS"/>
              </a:rPr>
              <a:t>Random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spc="20" dirty="0">
                <a:latin typeface="Trebuchet MS"/>
                <a:cs typeface="Trebuchet MS"/>
              </a:rPr>
              <a:t>Inse</a:t>
            </a:r>
            <a:r>
              <a:rPr sz="1100" spc="30" dirty="0">
                <a:latin typeface="Trebuchet MS"/>
                <a:cs typeface="Trebuchet MS"/>
              </a:rPr>
              <a:t>r</a:t>
            </a:r>
            <a:r>
              <a:rPr sz="1100" spc="-10" dirty="0">
                <a:latin typeface="Trebuchet MS"/>
                <a:cs typeface="Trebuchet MS"/>
              </a:rPr>
              <a:t>tion</a:t>
            </a:r>
            <a:endParaRPr sz="1100">
              <a:latin typeface="Trebuchet MS"/>
              <a:cs typeface="Trebuchet MS"/>
            </a:endParaRPr>
          </a:p>
          <a:p>
            <a:pPr marL="566420" lvl="1" indent="-139065">
              <a:lnSpc>
                <a:spcPct val="100000"/>
              </a:lnSpc>
              <a:spcBef>
                <a:spcPts val="35"/>
              </a:spcBef>
              <a:buClr>
                <a:srgbClr val="4E2A84"/>
              </a:buClr>
              <a:buFont typeface="Verdana"/>
              <a:buChar char="•"/>
              <a:tabLst>
                <a:tab pos="567055" algn="l"/>
              </a:tabLst>
            </a:pPr>
            <a:r>
              <a:rPr sz="1100" spc="-65" dirty="0">
                <a:latin typeface="Trebuchet MS"/>
                <a:cs typeface="Trebuchet MS"/>
              </a:rPr>
              <a:t>Text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spc="-5" dirty="0">
                <a:latin typeface="Trebuchet MS"/>
                <a:cs typeface="Trebuchet MS"/>
              </a:rPr>
              <a:t>Generation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-75" dirty="0">
                <a:latin typeface="Trebuchet MS"/>
                <a:cs typeface="Trebuchet MS"/>
              </a:rPr>
              <a:t>(e.g.,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35" dirty="0">
                <a:latin typeface="Trebuchet MS"/>
                <a:cs typeface="Trebuchet MS"/>
              </a:rPr>
              <a:t>using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15" dirty="0">
                <a:latin typeface="Trebuchet MS"/>
                <a:cs typeface="Trebuchet MS"/>
              </a:rPr>
              <a:t>language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spc="5" dirty="0">
                <a:latin typeface="Trebuchet MS"/>
                <a:cs typeface="Trebuchet MS"/>
              </a:rPr>
              <a:t>models)</a:t>
            </a:r>
            <a:endParaRPr sz="1100">
              <a:latin typeface="Trebuchet MS"/>
              <a:cs typeface="Trebuchet MS"/>
            </a:endParaRPr>
          </a:p>
          <a:p>
            <a:pPr marL="289560" indent="-139065">
              <a:lnSpc>
                <a:spcPct val="100000"/>
              </a:lnSpc>
              <a:spcBef>
                <a:spcPts val="204"/>
              </a:spcBef>
              <a:buClr>
                <a:srgbClr val="4E2A84"/>
              </a:buClr>
              <a:buFont typeface="Verdana"/>
              <a:buChar char="•"/>
              <a:tabLst>
                <a:tab pos="290195" algn="l"/>
              </a:tabLst>
            </a:pPr>
            <a:r>
              <a:rPr sz="1100" spc="30" dirty="0">
                <a:latin typeface="Trebuchet MS"/>
                <a:cs typeface="Trebuchet MS"/>
              </a:rPr>
              <a:t>Common</a:t>
            </a:r>
            <a:r>
              <a:rPr sz="1100" spc="-85" dirty="0">
                <a:latin typeface="Trebuchet MS"/>
                <a:cs typeface="Trebuchet MS"/>
              </a:rPr>
              <a:t> </a:t>
            </a:r>
            <a:r>
              <a:rPr sz="1100" spc="-30" dirty="0">
                <a:latin typeface="Trebuchet MS"/>
                <a:cs typeface="Trebuchet MS"/>
              </a:rPr>
              <a:t>t</a:t>
            </a:r>
            <a:r>
              <a:rPr sz="1100" spc="15" dirty="0">
                <a:latin typeface="Trebuchet MS"/>
                <a:cs typeface="Trebuchet MS"/>
              </a:rPr>
              <a:t>e</a:t>
            </a:r>
            <a:r>
              <a:rPr sz="1100" spc="5" dirty="0">
                <a:latin typeface="Trebuchet MS"/>
                <a:cs typeface="Trebuchet MS"/>
              </a:rPr>
              <a:t>c</a:t>
            </a:r>
            <a:r>
              <a:rPr sz="1100" spc="35" dirty="0">
                <a:latin typeface="Trebuchet MS"/>
                <a:cs typeface="Trebuchet MS"/>
              </a:rPr>
              <a:t>hniques</a:t>
            </a:r>
            <a:r>
              <a:rPr sz="1100" spc="-85" dirty="0">
                <a:latin typeface="Trebuchet MS"/>
                <a:cs typeface="Trebuchet MS"/>
              </a:rPr>
              <a:t> </a:t>
            </a:r>
            <a:r>
              <a:rPr sz="1100" spc="-30" dirty="0">
                <a:latin typeface="Trebuchet MS"/>
                <a:cs typeface="Trebuchet MS"/>
              </a:rPr>
              <a:t>f</a:t>
            </a:r>
            <a:r>
              <a:rPr sz="1100" dirty="0">
                <a:latin typeface="Trebuchet MS"/>
                <a:cs typeface="Trebuchet MS"/>
              </a:rPr>
              <a:t>or</a:t>
            </a:r>
            <a:r>
              <a:rPr sz="1100" spc="-85" dirty="0">
                <a:latin typeface="Trebuchet MS"/>
                <a:cs typeface="Trebuchet MS"/>
              </a:rPr>
              <a:t> </a:t>
            </a:r>
            <a:r>
              <a:rPr sz="1100" spc="25" dirty="0">
                <a:latin typeface="Trebuchet MS"/>
                <a:cs typeface="Trebuchet MS"/>
              </a:rPr>
              <a:t>a</a:t>
            </a:r>
            <a:r>
              <a:rPr sz="1100" spc="15" dirty="0">
                <a:latin typeface="Trebuchet MS"/>
                <a:cs typeface="Trebuchet MS"/>
              </a:rPr>
              <a:t>udio</a:t>
            </a:r>
            <a:r>
              <a:rPr sz="1100" spc="-85" dirty="0">
                <a:latin typeface="Trebuchet MS"/>
                <a:cs typeface="Trebuchet MS"/>
              </a:rPr>
              <a:t> </a:t>
            </a:r>
            <a:r>
              <a:rPr sz="1100" spc="35" dirty="0">
                <a:latin typeface="Trebuchet MS"/>
                <a:cs typeface="Trebuchet MS"/>
              </a:rPr>
              <a:t>d</a:t>
            </a:r>
            <a:r>
              <a:rPr sz="1100" spc="25" dirty="0">
                <a:latin typeface="Trebuchet MS"/>
                <a:cs typeface="Trebuchet MS"/>
              </a:rPr>
              <a:t>a</a:t>
            </a:r>
            <a:r>
              <a:rPr sz="1100" spc="-20" dirty="0">
                <a:latin typeface="Trebuchet MS"/>
                <a:cs typeface="Trebuchet MS"/>
              </a:rPr>
              <a:t>ta:</a:t>
            </a:r>
            <a:endParaRPr sz="1100">
              <a:latin typeface="Trebuchet MS"/>
              <a:cs typeface="Trebuchet MS"/>
            </a:endParaRPr>
          </a:p>
          <a:p>
            <a:pPr marL="566420" lvl="1" indent="-139065">
              <a:lnSpc>
                <a:spcPct val="100000"/>
              </a:lnSpc>
              <a:spcBef>
                <a:spcPts val="150"/>
              </a:spcBef>
              <a:buClr>
                <a:srgbClr val="4E2A84"/>
              </a:buClr>
              <a:buFont typeface="Verdana"/>
              <a:buChar char="•"/>
              <a:tabLst>
                <a:tab pos="567055" algn="l"/>
              </a:tabLst>
            </a:pPr>
            <a:r>
              <a:rPr sz="1100" spc="-15" dirty="0">
                <a:latin typeface="Trebuchet MS"/>
                <a:cs typeface="Trebuchet MS"/>
              </a:rPr>
              <a:t>Time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5" dirty="0">
                <a:latin typeface="Trebuchet MS"/>
                <a:cs typeface="Trebuchet MS"/>
              </a:rPr>
              <a:t>Stretching</a:t>
            </a:r>
            <a:r>
              <a:rPr sz="1100" spc="-90" dirty="0">
                <a:latin typeface="Trebuchet MS"/>
                <a:cs typeface="Trebuchet MS"/>
              </a:rPr>
              <a:t> </a:t>
            </a:r>
            <a:r>
              <a:rPr sz="1100" spc="5" dirty="0">
                <a:latin typeface="Trebuchet MS"/>
                <a:cs typeface="Trebuchet MS"/>
              </a:rPr>
              <a:t>(changing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25" dirty="0">
                <a:latin typeface="Trebuchet MS"/>
                <a:cs typeface="Trebuchet MS"/>
              </a:rPr>
              <a:t>speed</a:t>
            </a:r>
            <a:r>
              <a:rPr sz="1100" spc="-90" dirty="0">
                <a:latin typeface="Trebuchet MS"/>
                <a:cs typeface="Trebuchet MS"/>
              </a:rPr>
              <a:t> </a:t>
            </a:r>
            <a:r>
              <a:rPr sz="1100" spc="-5" dirty="0">
                <a:latin typeface="Trebuchet MS"/>
                <a:cs typeface="Trebuchet MS"/>
              </a:rPr>
              <a:t>without</a:t>
            </a:r>
            <a:r>
              <a:rPr sz="1100" spc="-90" dirty="0">
                <a:latin typeface="Trebuchet MS"/>
                <a:cs typeface="Trebuchet MS"/>
              </a:rPr>
              <a:t> </a:t>
            </a:r>
            <a:r>
              <a:rPr sz="1100" spc="-5" dirty="0">
                <a:latin typeface="Trebuchet MS"/>
                <a:cs typeface="Trebuchet MS"/>
              </a:rPr>
              <a:t>altering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-20" dirty="0">
                <a:latin typeface="Trebuchet MS"/>
                <a:cs typeface="Trebuchet MS"/>
              </a:rPr>
              <a:t>pitch)</a:t>
            </a:r>
            <a:endParaRPr sz="1100">
              <a:latin typeface="Trebuchet MS"/>
              <a:cs typeface="Trebuchet MS"/>
            </a:endParaRPr>
          </a:p>
          <a:p>
            <a:pPr marL="566420" lvl="1" indent="-139065">
              <a:lnSpc>
                <a:spcPct val="100000"/>
              </a:lnSpc>
              <a:spcBef>
                <a:spcPts val="35"/>
              </a:spcBef>
              <a:buClr>
                <a:srgbClr val="4E2A84"/>
              </a:buClr>
              <a:buFont typeface="Verdana"/>
              <a:buChar char="•"/>
              <a:tabLst>
                <a:tab pos="567055" algn="l"/>
              </a:tabLst>
            </a:pPr>
            <a:r>
              <a:rPr sz="1100" dirty="0">
                <a:latin typeface="Trebuchet MS"/>
                <a:cs typeface="Trebuchet MS"/>
              </a:rPr>
              <a:t>Pitch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15" dirty="0">
                <a:latin typeface="Trebuchet MS"/>
                <a:cs typeface="Trebuchet MS"/>
              </a:rPr>
              <a:t>Shifting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5" dirty="0">
                <a:latin typeface="Trebuchet MS"/>
                <a:cs typeface="Trebuchet MS"/>
              </a:rPr>
              <a:t>(changing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-5" dirty="0">
                <a:latin typeface="Trebuchet MS"/>
                <a:cs typeface="Trebuchet MS"/>
              </a:rPr>
              <a:t>pitch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-5" dirty="0">
                <a:latin typeface="Trebuchet MS"/>
                <a:cs typeface="Trebuchet MS"/>
              </a:rPr>
              <a:t>without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-5" dirty="0">
                <a:latin typeface="Trebuchet MS"/>
                <a:cs typeface="Trebuchet MS"/>
              </a:rPr>
              <a:t>altering</a:t>
            </a:r>
            <a:r>
              <a:rPr sz="1100" spc="-90" dirty="0">
                <a:latin typeface="Trebuchet MS"/>
                <a:cs typeface="Trebuchet MS"/>
              </a:rPr>
              <a:t> </a:t>
            </a:r>
            <a:r>
              <a:rPr sz="1100" spc="5" dirty="0">
                <a:latin typeface="Trebuchet MS"/>
                <a:cs typeface="Trebuchet MS"/>
              </a:rPr>
              <a:t>speed)</a:t>
            </a:r>
            <a:endParaRPr sz="1100">
              <a:latin typeface="Trebuchet MS"/>
              <a:cs typeface="Trebuchet MS"/>
            </a:endParaRPr>
          </a:p>
          <a:p>
            <a:pPr marL="566420" marR="89535" lvl="1" indent="-139065">
              <a:lnSpc>
                <a:spcPct val="102699"/>
              </a:lnSpc>
              <a:buClr>
                <a:srgbClr val="4E2A84"/>
              </a:buClr>
              <a:buFont typeface="Verdana"/>
              <a:buChar char="•"/>
              <a:tabLst>
                <a:tab pos="567055" algn="l"/>
              </a:tabLst>
            </a:pPr>
            <a:r>
              <a:rPr sz="1100" spc="35" dirty="0">
                <a:latin typeface="Trebuchet MS"/>
                <a:cs typeface="Trebuchet MS"/>
              </a:rPr>
              <a:t>Noise</a:t>
            </a:r>
            <a:r>
              <a:rPr sz="1100" spc="-90" dirty="0">
                <a:latin typeface="Trebuchet MS"/>
                <a:cs typeface="Trebuchet MS"/>
              </a:rPr>
              <a:t> </a:t>
            </a:r>
            <a:r>
              <a:rPr sz="1100" spc="-15" dirty="0">
                <a:latin typeface="Trebuchet MS"/>
                <a:cs typeface="Trebuchet MS"/>
              </a:rPr>
              <a:t>Injection</a:t>
            </a:r>
            <a:r>
              <a:rPr sz="1100" spc="-85" dirty="0">
                <a:latin typeface="Trebuchet MS"/>
                <a:cs typeface="Trebuchet MS"/>
              </a:rPr>
              <a:t> </a:t>
            </a:r>
            <a:r>
              <a:rPr sz="1100" dirty="0">
                <a:latin typeface="Trebuchet MS"/>
                <a:cs typeface="Trebuchet MS"/>
              </a:rPr>
              <a:t>(adding</a:t>
            </a:r>
            <a:r>
              <a:rPr sz="1100" spc="-90" dirty="0">
                <a:latin typeface="Trebuchet MS"/>
                <a:cs typeface="Trebuchet MS"/>
              </a:rPr>
              <a:t> </a:t>
            </a:r>
            <a:r>
              <a:rPr sz="1100" spc="15" dirty="0">
                <a:latin typeface="Trebuchet MS"/>
                <a:cs typeface="Trebuchet MS"/>
              </a:rPr>
              <a:t>background</a:t>
            </a:r>
            <a:r>
              <a:rPr sz="1100" spc="-85" dirty="0">
                <a:latin typeface="Trebuchet MS"/>
                <a:cs typeface="Trebuchet MS"/>
              </a:rPr>
              <a:t> </a:t>
            </a:r>
            <a:r>
              <a:rPr sz="1100" spc="20" dirty="0">
                <a:latin typeface="Trebuchet MS"/>
                <a:cs typeface="Trebuchet MS"/>
              </a:rPr>
              <a:t>noise</a:t>
            </a:r>
            <a:r>
              <a:rPr sz="1100" spc="-90" dirty="0">
                <a:latin typeface="Trebuchet MS"/>
                <a:cs typeface="Trebuchet MS"/>
              </a:rPr>
              <a:t> </a:t>
            </a:r>
            <a:r>
              <a:rPr sz="1100" spc="-20" dirty="0">
                <a:latin typeface="Trebuchet MS"/>
                <a:cs typeface="Trebuchet MS"/>
              </a:rPr>
              <a:t>to</a:t>
            </a:r>
            <a:r>
              <a:rPr sz="1100" spc="-85" dirty="0">
                <a:latin typeface="Trebuchet MS"/>
                <a:cs typeface="Trebuchet MS"/>
              </a:rPr>
              <a:t> </a:t>
            </a:r>
            <a:r>
              <a:rPr sz="1100" spc="10" dirty="0">
                <a:latin typeface="Trebuchet MS"/>
                <a:cs typeface="Trebuchet MS"/>
              </a:rPr>
              <a:t>simulate</a:t>
            </a:r>
            <a:r>
              <a:rPr sz="1100" spc="-90" dirty="0">
                <a:latin typeface="Trebuchet MS"/>
                <a:cs typeface="Trebuchet MS"/>
              </a:rPr>
              <a:t> </a:t>
            </a:r>
            <a:r>
              <a:rPr sz="1100" spc="-5" dirty="0">
                <a:latin typeface="Trebuchet MS"/>
                <a:cs typeface="Trebuchet MS"/>
              </a:rPr>
              <a:t>real-world </a:t>
            </a:r>
            <a:r>
              <a:rPr sz="1100" spc="-315" dirty="0">
                <a:latin typeface="Trebuchet MS"/>
                <a:cs typeface="Trebuchet MS"/>
              </a:rPr>
              <a:t> </a:t>
            </a:r>
            <a:r>
              <a:rPr sz="1100" dirty="0">
                <a:latin typeface="Trebuchet MS"/>
                <a:cs typeface="Trebuchet MS"/>
              </a:rPr>
              <a:t>conditions)</a:t>
            </a:r>
            <a:endParaRPr sz="1100">
              <a:latin typeface="Trebuchet MS"/>
              <a:cs typeface="Trebuchet MS"/>
            </a:endParaRPr>
          </a:p>
          <a:p>
            <a:pPr marL="566420" lvl="1" indent="-139065">
              <a:lnSpc>
                <a:spcPct val="100000"/>
              </a:lnSpc>
              <a:spcBef>
                <a:spcPts val="35"/>
              </a:spcBef>
              <a:buClr>
                <a:srgbClr val="4E2A84"/>
              </a:buClr>
              <a:buFont typeface="Verdana"/>
              <a:buChar char="•"/>
              <a:tabLst>
                <a:tab pos="567055" algn="l"/>
              </a:tabLst>
            </a:pPr>
            <a:r>
              <a:rPr sz="1100" spc="35" dirty="0">
                <a:latin typeface="Trebuchet MS"/>
                <a:cs typeface="Trebuchet MS"/>
              </a:rPr>
              <a:t>Random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spc="5" dirty="0">
                <a:latin typeface="Trebuchet MS"/>
                <a:cs typeface="Trebuchet MS"/>
              </a:rPr>
              <a:t>Cropping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spc="-5" dirty="0">
                <a:latin typeface="Trebuchet MS"/>
                <a:cs typeface="Trebuchet MS"/>
              </a:rPr>
              <a:t>(randomly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dirty="0">
                <a:latin typeface="Trebuchet MS"/>
                <a:cs typeface="Trebuchet MS"/>
              </a:rPr>
              <a:t>cutting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spc="25" dirty="0">
                <a:latin typeface="Trebuchet MS"/>
                <a:cs typeface="Trebuchet MS"/>
              </a:rPr>
              <a:t>sections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-15" dirty="0">
                <a:latin typeface="Trebuchet MS"/>
                <a:cs typeface="Trebuchet MS"/>
              </a:rPr>
              <a:t>of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spc="-5" dirty="0">
                <a:latin typeface="Trebuchet MS"/>
                <a:cs typeface="Trebuchet MS"/>
              </a:rPr>
              <a:t>the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spc="-10" dirty="0">
                <a:latin typeface="Trebuchet MS"/>
                <a:cs typeface="Trebuchet MS"/>
              </a:rPr>
              <a:t>audio)</a:t>
            </a:r>
            <a:endParaRPr sz="1100">
              <a:latin typeface="Trebuchet MS"/>
              <a:cs typeface="Trebuchet MS"/>
            </a:endParaRPr>
          </a:p>
          <a:p>
            <a:pPr marL="566420" lvl="1" indent="-139065">
              <a:lnSpc>
                <a:spcPct val="100000"/>
              </a:lnSpc>
              <a:spcBef>
                <a:spcPts val="35"/>
              </a:spcBef>
              <a:buClr>
                <a:srgbClr val="4E2A84"/>
              </a:buClr>
              <a:buFont typeface="Verdana"/>
              <a:buChar char="•"/>
              <a:tabLst>
                <a:tab pos="567055" algn="l"/>
              </a:tabLst>
            </a:pPr>
            <a:r>
              <a:rPr sz="1100" spc="-5" dirty="0">
                <a:latin typeface="Trebuchet MS"/>
                <a:cs typeface="Trebuchet MS"/>
              </a:rPr>
              <a:t>Volume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5" dirty="0">
                <a:latin typeface="Trebuchet MS"/>
                <a:cs typeface="Trebuchet MS"/>
              </a:rPr>
              <a:t>Adjustment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-15" dirty="0">
                <a:latin typeface="Trebuchet MS"/>
                <a:cs typeface="Trebuchet MS"/>
              </a:rPr>
              <a:t>(altering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-5" dirty="0">
                <a:latin typeface="Trebuchet MS"/>
                <a:cs typeface="Trebuchet MS"/>
              </a:rPr>
              <a:t>the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dirty="0">
                <a:latin typeface="Trebuchet MS"/>
                <a:cs typeface="Trebuchet MS"/>
              </a:rPr>
              <a:t>volume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-5" dirty="0">
                <a:latin typeface="Trebuchet MS"/>
                <a:cs typeface="Trebuchet MS"/>
              </a:rPr>
              <a:t>or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35" dirty="0">
                <a:latin typeface="Trebuchet MS"/>
                <a:cs typeface="Trebuchet MS"/>
              </a:rPr>
              <a:t>loudness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-15" dirty="0">
                <a:latin typeface="Trebuchet MS"/>
                <a:cs typeface="Trebuchet MS"/>
              </a:rPr>
              <a:t>of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-5" dirty="0">
                <a:latin typeface="Trebuchet MS"/>
                <a:cs typeface="Trebuchet MS"/>
              </a:rPr>
              <a:t>the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-10" dirty="0">
                <a:latin typeface="Trebuchet MS"/>
                <a:cs typeface="Trebuchet MS"/>
              </a:rPr>
              <a:t>audio)</a:t>
            </a:r>
            <a:endParaRPr sz="1100">
              <a:latin typeface="Trebuchet MS"/>
              <a:cs typeface="Trebuchet MS"/>
            </a:endParaRPr>
          </a:p>
          <a:p>
            <a:pPr marL="566420" lvl="1" indent="-139065">
              <a:lnSpc>
                <a:spcPct val="100000"/>
              </a:lnSpc>
              <a:spcBef>
                <a:spcPts val="35"/>
              </a:spcBef>
              <a:buClr>
                <a:srgbClr val="4E2A84"/>
              </a:buClr>
              <a:buFont typeface="Verdana"/>
              <a:buChar char="•"/>
              <a:tabLst>
                <a:tab pos="567055" algn="l"/>
              </a:tabLst>
            </a:pPr>
            <a:r>
              <a:rPr sz="1100" spc="30" dirty="0">
                <a:latin typeface="Trebuchet MS"/>
                <a:cs typeface="Trebuchet MS"/>
              </a:rPr>
              <a:t>Speed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-10" dirty="0">
                <a:latin typeface="Trebuchet MS"/>
                <a:cs typeface="Trebuchet MS"/>
              </a:rPr>
              <a:t>Variation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5" dirty="0">
                <a:latin typeface="Trebuchet MS"/>
                <a:cs typeface="Trebuchet MS"/>
              </a:rPr>
              <a:t>(changing</a:t>
            </a:r>
            <a:r>
              <a:rPr sz="1100" spc="-90" dirty="0">
                <a:latin typeface="Trebuchet MS"/>
                <a:cs typeface="Trebuchet MS"/>
              </a:rPr>
              <a:t> </a:t>
            </a:r>
            <a:r>
              <a:rPr sz="1100" spc="-5" dirty="0">
                <a:latin typeface="Trebuchet MS"/>
                <a:cs typeface="Trebuchet MS"/>
              </a:rPr>
              <a:t>the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10" dirty="0">
                <a:latin typeface="Trebuchet MS"/>
                <a:cs typeface="Trebuchet MS"/>
              </a:rPr>
              <a:t>playback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25" dirty="0">
                <a:latin typeface="Trebuchet MS"/>
                <a:cs typeface="Trebuchet MS"/>
              </a:rPr>
              <a:t>speed</a:t>
            </a:r>
            <a:r>
              <a:rPr sz="1100" spc="-90" dirty="0">
                <a:latin typeface="Trebuchet MS"/>
                <a:cs typeface="Trebuchet MS"/>
              </a:rPr>
              <a:t> </a:t>
            </a:r>
            <a:r>
              <a:rPr sz="1100" spc="-15" dirty="0">
                <a:latin typeface="Trebuchet MS"/>
                <a:cs typeface="Trebuchet MS"/>
              </a:rPr>
              <a:t>of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-5" dirty="0">
                <a:latin typeface="Trebuchet MS"/>
                <a:cs typeface="Trebuchet MS"/>
              </a:rPr>
              <a:t>the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-10" dirty="0">
                <a:latin typeface="Trebuchet MS"/>
                <a:cs typeface="Trebuchet MS"/>
              </a:rPr>
              <a:t>audio)</a:t>
            </a:r>
            <a:endParaRPr sz="1100">
              <a:latin typeface="Trebuchet MS"/>
              <a:cs typeface="Trebuchet MS"/>
            </a:endParaRPr>
          </a:p>
          <a:p>
            <a:pPr marL="566420" lvl="1" indent="-139065">
              <a:lnSpc>
                <a:spcPct val="100000"/>
              </a:lnSpc>
              <a:spcBef>
                <a:spcPts val="35"/>
              </a:spcBef>
              <a:buClr>
                <a:srgbClr val="4E2A84"/>
              </a:buClr>
              <a:buFont typeface="Verdana"/>
              <a:buChar char="•"/>
              <a:tabLst>
                <a:tab pos="567055" algn="l"/>
              </a:tabLst>
            </a:pPr>
            <a:r>
              <a:rPr sz="1100" spc="-5" dirty="0">
                <a:latin typeface="Trebuchet MS"/>
                <a:cs typeface="Trebuchet MS"/>
              </a:rPr>
              <a:t>Reverberation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dirty="0">
                <a:latin typeface="Trebuchet MS"/>
                <a:cs typeface="Trebuchet MS"/>
              </a:rPr>
              <a:t>(adding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10" dirty="0">
                <a:latin typeface="Trebuchet MS"/>
                <a:cs typeface="Trebuchet MS"/>
              </a:rPr>
              <a:t>simulated</a:t>
            </a:r>
            <a:r>
              <a:rPr sz="1100" spc="-90" dirty="0">
                <a:latin typeface="Trebuchet MS"/>
                <a:cs typeface="Trebuchet MS"/>
              </a:rPr>
              <a:t> </a:t>
            </a:r>
            <a:r>
              <a:rPr sz="1100" spc="5" dirty="0">
                <a:latin typeface="Trebuchet MS"/>
                <a:cs typeface="Trebuchet MS"/>
              </a:rPr>
              <a:t>echo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-5" dirty="0">
                <a:latin typeface="Trebuchet MS"/>
                <a:cs typeface="Trebuchet MS"/>
              </a:rPr>
              <a:t>or</a:t>
            </a:r>
            <a:r>
              <a:rPr sz="1100" spc="-90" dirty="0">
                <a:latin typeface="Trebuchet MS"/>
                <a:cs typeface="Trebuchet MS"/>
              </a:rPr>
              <a:t> </a:t>
            </a:r>
            <a:r>
              <a:rPr sz="1100" spc="-10" dirty="0">
                <a:latin typeface="Trebuchet MS"/>
                <a:cs typeface="Trebuchet MS"/>
              </a:rPr>
              <a:t>reverberation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-15" dirty="0">
                <a:latin typeface="Trebuchet MS"/>
                <a:cs typeface="Trebuchet MS"/>
              </a:rPr>
              <a:t>effects)</a:t>
            </a:r>
            <a:endParaRPr sz="11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1100" spc="45" dirty="0">
                <a:latin typeface="Trebuchet MS"/>
                <a:cs typeface="Trebuchet MS"/>
              </a:rPr>
              <a:t>D</a:t>
            </a:r>
            <a:r>
              <a:rPr sz="1100" spc="30" dirty="0">
                <a:latin typeface="Trebuchet MS"/>
                <a:cs typeface="Trebuchet MS"/>
              </a:rPr>
              <a:t>a</a:t>
            </a:r>
            <a:r>
              <a:rPr sz="1100" dirty="0">
                <a:latin typeface="Trebuchet MS"/>
                <a:cs typeface="Trebuchet MS"/>
              </a:rPr>
              <a:t>ta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spc="25" dirty="0">
                <a:latin typeface="Trebuchet MS"/>
                <a:cs typeface="Trebuchet MS"/>
              </a:rPr>
              <a:t>a</a:t>
            </a:r>
            <a:r>
              <a:rPr sz="1100" spc="15" dirty="0">
                <a:latin typeface="Trebuchet MS"/>
                <a:cs typeface="Trebuchet MS"/>
              </a:rPr>
              <a:t>ugment</a:t>
            </a:r>
            <a:r>
              <a:rPr sz="1100" spc="5" dirty="0">
                <a:latin typeface="Trebuchet MS"/>
                <a:cs typeface="Trebuchet MS"/>
              </a:rPr>
              <a:t>a</a:t>
            </a:r>
            <a:r>
              <a:rPr sz="1100" spc="-10" dirty="0">
                <a:latin typeface="Trebuchet MS"/>
                <a:cs typeface="Trebuchet MS"/>
              </a:rPr>
              <a:t>tion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spc="40" dirty="0">
                <a:latin typeface="Trebuchet MS"/>
                <a:cs typeface="Trebuchet MS"/>
              </a:rPr>
              <a:t>is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spc="-10" dirty="0">
                <a:latin typeface="Trebuchet MS"/>
                <a:cs typeface="Trebuchet MS"/>
              </a:rPr>
              <a:t>critical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spc="-45" dirty="0">
                <a:latin typeface="Trebuchet MS"/>
                <a:cs typeface="Trebuchet MS"/>
              </a:rPr>
              <a:t>f</a:t>
            </a:r>
            <a:r>
              <a:rPr sz="1100" spc="-5" dirty="0">
                <a:latin typeface="Trebuchet MS"/>
                <a:cs typeface="Trebuchet MS"/>
              </a:rPr>
              <a:t>or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spc="5" dirty="0">
                <a:latin typeface="Trebuchet MS"/>
                <a:cs typeface="Trebuchet MS"/>
              </a:rPr>
              <a:t>imp</a:t>
            </a:r>
            <a:r>
              <a:rPr sz="1100" spc="-20" dirty="0">
                <a:latin typeface="Trebuchet MS"/>
                <a:cs typeface="Trebuchet MS"/>
              </a:rPr>
              <a:t>r</a:t>
            </a:r>
            <a:r>
              <a:rPr sz="1100" spc="-5" dirty="0">
                <a:latin typeface="Trebuchet MS"/>
                <a:cs typeface="Trebuchet MS"/>
              </a:rPr>
              <a:t>o</a:t>
            </a:r>
            <a:r>
              <a:rPr sz="1100" dirty="0">
                <a:latin typeface="Trebuchet MS"/>
                <a:cs typeface="Trebuchet MS"/>
              </a:rPr>
              <a:t>ving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spc="-5" dirty="0">
                <a:latin typeface="Trebuchet MS"/>
                <a:cs typeface="Trebuchet MS"/>
              </a:rPr>
              <a:t>the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spc="-10" dirty="0">
                <a:latin typeface="Trebuchet MS"/>
                <a:cs typeface="Trebuchet MS"/>
              </a:rPr>
              <a:t>per</a:t>
            </a:r>
            <a:r>
              <a:rPr sz="1100" spc="-25" dirty="0">
                <a:latin typeface="Trebuchet MS"/>
                <a:cs typeface="Trebuchet MS"/>
              </a:rPr>
              <a:t>f</a:t>
            </a:r>
            <a:r>
              <a:rPr sz="1100" spc="-5" dirty="0">
                <a:latin typeface="Trebuchet MS"/>
                <a:cs typeface="Trebuchet MS"/>
              </a:rPr>
              <a:t>or</a:t>
            </a:r>
            <a:r>
              <a:rPr sz="1100" spc="20" dirty="0">
                <a:latin typeface="Trebuchet MS"/>
                <a:cs typeface="Trebuchet MS"/>
              </a:rPr>
              <a:t>mance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dirty="0">
                <a:latin typeface="Trebuchet MS"/>
                <a:cs typeface="Trebuchet MS"/>
              </a:rPr>
              <a:t>o</a:t>
            </a:r>
            <a:r>
              <a:rPr sz="1100" spc="-25" dirty="0">
                <a:latin typeface="Trebuchet MS"/>
                <a:cs typeface="Trebuchet MS"/>
              </a:rPr>
              <a:t>f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spc="25" dirty="0">
                <a:latin typeface="Trebuchet MS"/>
                <a:cs typeface="Trebuchet MS"/>
              </a:rPr>
              <a:t>model</a:t>
            </a:r>
            <a:r>
              <a:rPr sz="1100" spc="10" dirty="0">
                <a:latin typeface="Trebuchet MS"/>
                <a:cs typeface="Trebuchet MS"/>
              </a:rPr>
              <a:t>s</a:t>
            </a:r>
            <a:r>
              <a:rPr sz="1100" spc="-114" dirty="0">
                <a:latin typeface="Trebuchet MS"/>
                <a:cs typeface="Trebuchet MS"/>
              </a:rPr>
              <a:t>,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7294" y="3180993"/>
            <a:ext cx="4721860" cy="36385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sz="1100" spc="5" dirty="0">
                <a:latin typeface="Trebuchet MS"/>
                <a:cs typeface="Trebuchet MS"/>
              </a:rPr>
              <a:t>especially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spc="10" dirty="0">
                <a:latin typeface="Trebuchet MS"/>
                <a:cs typeface="Trebuchet MS"/>
              </a:rPr>
              <a:t>when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spc="5" dirty="0">
                <a:latin typeface="Trebuchet MS"/>
                <a:cs typeface="Trebuchet MS"/>
              </a:rPr>
              <a:t>dealing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-10" dirty="0">
                <a:latin typeface="Trebuchet MS"/>
                <a:cs typeface="Trebuchet MS"/>
              </a:rPr>
              <a:t>with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spc="-10" dirty="0">
                <a:latin typeface="Trebuchet MS"/>
                <a:cs typeface="Trebuchet MS"/>
              </a:rPr>
              <a:t>limited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spc="-10" dirty="0">
                <a:latin typeface="Trebuchet MS"/>
                <a:cs typeface="Trebuchet MS"/>
              </a:rPr>
              <a:t>data.</a:t>
            </a:r>
            <a:r>
              <a:rPr sz="1100" spc="-15" dirty="0">
                <a:latin typeface="Trebuchet MS"/>
                <a:cs typeface="Trebuchet MS"/>
              </a:rPr>
              <a:t> </a:t>
            </a:r>
            <a:r>
              <a:rPr sz="1100" spc="35" dirty="0">
                <a:latin typeface="Trebuchet MS"/>
                <a:cs typeface="Trebuchet MS"/>
              </a:rPr>
              <a:t>By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spc="5" dirty="0">
                <a:latin typeface="Trebuchet MS"/>
                <a:cs typeface="Trebuchet MS"/>
              </a:rPr>
              <a:t>applying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spc="5" dirty="0">
                <a:latin typeface="Trebuchet MS"/>
                <a:cs typeface="Trebuchet MS"/>
              </a:rPr>
              <a:t>transformations,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-5" dirty="0">
                <a:latin typeface="Trebuchet MS"/>
                <a:cs typeface="Trebuchet MS"/>
              </a:rPr>
              <a:t>the </a:t>
            </a:r>
            <a:r>
              <a:rPr sz="1100" spc="-315" dirty="0">
                <a:latin typeface="Trebuchet MS"/>
                <a:cs typeface="Trebuchet MS"/>
              </a:rPr>
              <a:t> </a:t>
            </a:r>
            <a:r>
              <a:rPr sz="1100" spc="5" dirty="0">
                <a:latin typeface="Trebuchet MS"/>
                <a:cs typeface="Trebuchet MS"/>
              </a:rPr>
              <a:t>model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spc="25" dirty="0">
                <a:latin typeface="Trebuchet MS"/>
                <a:cs typeface="Trebuchet MS"/>
              </a:rPr>
              <a:t>can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spc="-25" dirty="0">
                <a:latin typeface="Trebuchet MS"/>
                <a:cs typeface="Trebuchet MS"/>
              </a:rPr>
              <a:t>l</a:t>
            </a:r>
            <a:r>
              <a:rPr sz="1100" dirty="0">
                <a:latin typeface="Trebuchet MS"/>
                <a:cs typeface="Trebuchet MS"/>
              </a:rPr>
              <a:t>ear</a:t>
            </a:r>
            <a:r>
              <a:rPr sz="1100" spc="35" dirty="0">
                <a:latin typeface="Trebuchet MS"/>
                <a:cs typeface="Trebuchet MS"/>
              </a:rPr>
              <a:t>n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spc="10" dirty="0">
                <a:latin typeface="Trebuchet MS"/>
                <a:cs typeface="Trebuchet MS"/>
              </a:rPr>
              <a:t>mo</a:t>
            </a:r>
            <a:r>
              <a:rPr sz="1100" spc="-5" dirty="0">
                <a:latin typeface="Trebuchet MS"/>
                <a:cs typeface="Trebuchet MS"/>
              </a:rPr>
              <a:t>r</a:t>
            </a:r>
            <a:r>
              <a:rPr sz="1100" spc="-15" dirty="0">
                <a:latin typeface="Trebuchet MS"/>
                <a:cs typeface="Trebuchet MS"/>
              </a:rPr>
              <a:t>e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spc="-35" dirty="0">
                <a:latin typeface="Trebuchet MS"/>
                <a:cs typeface="Trebuchet MS"/>
              </a:rPr>
              <a:t>r</a:t>
            </a:r>
            <a:r>
              <a:rPr sz="1100" spc="45" dirty="0">
                <a:latin typeface="Trebuchet MS"/>
                <a:cs typeface="Trebuchet MS"/>
              </a:rPr>
              <a:t>obu</a:t>
            </a:r>
            <a:r>
              <a:rPr sz="1100" spc="25" dirty="0">
                <a:latin typeface="Trebuchet MS"/>
                <a:cs typeface="Trebuchet MS"/>
              </a:rPr>
              <a:t>s</a:t>
            </a:r>
            <a:r>
              <a:rPr sz="1100" spc="-35" dirty="0">
                <a:latin typeface="Trebuchet MS"/>
                <a:cs typeface="Trebuchet MS"/>
              </a:rPr>
              <a:t>t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spc="-30" dirty="0">
                <a:latin typeface="Trebuchet MS"/>
                <a:cs typeface="Trebuchet MS"/>
              </a:rPr>
              <a:t>f</a:t>
            </a:r>
            <a:r>
              <a:rPr sz="1100" spc="10" dirty="0">
                <a:latin typeface="Trebuchet MS"/>
                <a:cs typeface="Trebuchet MS"/>
              </a:rPr>
              <a:t>e</a:t>
            </a:r>
            <a:r>
              <a:rPr sz="1100" dirty="0">
                <a:latin typeface="Trebuchet MS"/>
                <a:cs typeface="Trebuchet MS"/>
              </a:rPr>
              <a:t>a</a:t>
            </a:r>
            <a:r>
              <a:rPr sz="1100" spc="-5" dirty="0">
                <a:latin typeface="Trebuchet MS"/>
                <a:cs typeface="Trebuchet MS"/>
              </a:rPr>
              <a:t>tu</a:t>
            </a:r>
            <a:r>
              <a:rPr sz="1100" spc="-20" dirty="0">
                <a:latin typeface="Trebuchet MS"/>
                <a:cs typeface="Trebuchet MS"/>
              </a:rPr>
              <a:t>r</a:t>
            </a:r>
            <a:r>
              <a:rPr sz="1100" spc="55" dirty="0">
                <a:latin typeface="Trebuchet MS"/>
                <a:cs typeface="Trebuchet MS"/>
              </a:rPr>
              <a:t>e</a:t>
            </a:r>
            <a:r>
              <a:rPr sz="1100" spc="25" dirty="0">
                <a:latin typeface="Trebuchet MS"/>
                <a:cs typeface="Trebuchet MS"/>
              </a:rPr>
              <a:t>s</a:t>
            </a:r>
            <a:r>
              <a:rPr sz="1100" spc="-120" dirty="0">
                <a:latin typeface="Trebuchet MS"/>
                <a:cs typeface="Trebuchet MS"/>
              </a:rPr>
              <a:t>.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65051" y="3468108"/>
            <a:ext cx="23177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20" dirty="0">
                <a:solidFill>
                  <a:srgbClr val="CCCCCC"/>
                </a:solidFill>
                <a:latin typeface="Trebuchet MS"/>
                <a:cs typeface="Trebuchet MS"/>
              </a:rPr>
              <a:t>2</a:t>
            </a:r>
            <a:r>
              <a:rPr sz="600" spc="40" dirty="0">
                <a:solidFill>
                  <a:srgbClr val="CCCCCC"/>
                </a:solidFill>
                <a:latin typeface="Trebuchet MS"/>
                <a:cs typeface="Trebuchet MS"/>
              </a:rPr>
              <a:t>4</a:t>
            </a:r>
            <a:r>
              <a:rPr sz="600" spc="-75" dirty="0">
                <a:solidFill>
                  <a:srgbClr val="CCCCCC"/>
                </a:solidFill>
                <a:latin typeface="Trebuchet MS"/>
                <a:cs typeface="Trebuchet MS"/>
              </a:rPr>
              <a:t>/</a:t>
            </a:r>
            <a:r>
              <a:rPr sz="600" spc="20" dirty="0">
                <a:solidFill>
                  <a:srgbClr val="CCCCCC"/>
                </a:solidFill>
                <a:latin typeface="Trebuchet MS"/>
                <a:cs typeface="Trebuchet MS"/>
              </a:rPr>
              <a:t>58</a:t>
            </a:r>
            <a:endParaRPr sz="60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3"/>
          <p:cNvGrpSpPr/>
          <p:nvPr/>
        </p:nvGrpSpPr>
        <p:grpSpPr>
          <a:xfrm>
            <a:off x="368300" y="350529"/>
            <a:ext cx="5041265" cy="2494280"/>
            <a:chOff x="359677" y="740553"/>
            <a:chExt cx="5041265" cy="2494280"/>
          </a:xfrm>
        </p:grpSpPr>
        <p:sp>
          <p:nvSpPr>
            <p:cNvPr id="3" name="object 4"/>
            <p:cNvSpPr/>
            <p:nvPr/>
          </p:nvSpPr>
          <p:spPr>
            <a:xfrm>
              <a:off x="359994" y="740870"/>
              <a:ext cx="5040630" cy="2493645"/>
            </a:xfrm>
            <a:custGeom>
              <a:avLst/>
              <a:gdLst/>
              <a:ahLst/>
              <a:cxnLst/>
              <a:rect l="l" t="t" r="r" b="b"/>
              <a:pathLst>
                <a:path w="5040630" h="2493645">
                  <a:moveTo>
                    <a:pt x="4986064" y="0"/>
                  </a:moveTo>
                  <a:lnTo>
                    <a:pt x="54000" y="0"/>
                  </a:lnTo>
                  <a:lnTo>
                    <a:pt x="32980" y="4243"/>
                  </a:lnTo>
                  <a:lnTo>
                    <a:pt x="15816" y="15816"/>
                  </a:lnTo>
                  <a:lnTo>
                    <a:pt x="4243" y="32980"/>
                  </a:lnTo>
                  <a:lnTo>
                    <a:pt x="0" y="54000"/>
                  </a:lnTo>
                  <a:lnTo>
                    <a:pt x="0" y="2439184"/>
                  </a:lnTo>
                  <a:lnTo>
                    <a:pt x="4243" y="2460204"/>
                  </a:lnTo>
                  <a:lnTo>
                    <a:pt x="15816" y="2477368"/>
                  </a:lnTo>
                  <a:lnTo>
                    <a:pt x="32980" y="2488941"/>
                  </a:lnTo>
                  <a:lnTo>
                    <a:pt x="54000" y="2493184"/>
                  </a:lnTo>
                  <a:lnTo>
                    <a:pt x="4986064" y="2493184"/>
                  </a:lnTo>
                  <a:lnTo>
                    <a:pt x="5007084" y="2488941"/>
                  </a:lnTo>
                  <a:lnTo>
                    <a:pt x="5024248" y="2477368"/>
                  </a:lnTo>
                  <a:lnTo>
                    <a:pt x="5035821" y="2460204"/>
                  </a:lnTo>
                  <a:lnTo>
                    <a:pt x="5040064" y="2439184"/>
                  </a:lnTo>
                  <a:lnTo>
                    <a:pt x="5040064" y="54000"/>
                  </a:lnTo>
                  <a:lnTo>
                    <a:pt x="5035821" y="32980"/>
                  </a:lnTo>
                  <a:lnTo>
                    <a:pt x="5024248" y="15816"/>
                  </a:lnTo>
                  <a:lnTo>
                    <a:pt x="5007084" y="4243"/>
                  </a:lnTo>
                  <a:lnTo>
                    <a:pt x="4986064" y="0"/>
                  </a:lnTo>
                  <a:close/>
                </a:path>
              </a:pathLst>
            </a:custGeom>
            <a:solidFill>
              <a:srgbClr val="3F3F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5"/>
            <p:cNvSpPr/>
            <p:nvPr/>
          </p:nvSpPr>
          <p:spPr>
            <a:xfrm>
              <a:off x="377994" y="977857"/>
              <a:ext cx="5004435" cy="2238375"/>
            </a:xfrm>
            <a:custGeom>
              <a:avLst/>
              <a:gdLst/>
              <a:ahLst/>
              <a:cxnLst/>
              <a:rect l="l" t="t" r="r" b="b"/>
              <a:pathLst>
                <a:path w="5004435" h="2238375">
                  <a:moveTo>
                    <a:pt x="5004065" y="0"/>
                  </a:moveTo>
                  <a:lnTo>
                    <a:pt x="0" y="0"/>
                  </a:lnTo>
                  <a:lnTo>
                    <a:pt x="0" y="2202196"/>
                  </a:lnTo>
                  <a:lnTo>
                    <a:pt x="2829" y="2216209"/>
                  </a:lnTo>
                  <a:lnTo>
                    <a:pt x="10544" y="2227652"/>
                  </a:lnTo>
                  <a:lnTo>
                    <a:pt x="21987" y="2235367"/>
                  </a:lnTo>
                  <a:lnTo>
                    <a:pt x="36000" y="2238197"/>
                  </a:lnTo>
                  <a:lnTo>
                    <a:pt x="4968064" y="2238197"/>
                  </a:lnTo>
                  <a:lnTo>
                    <a:pt x="4982077" y="2235367"/>
                  </a:lnTo>
                  <a:lnTo>
                    <a:pt x="4993521" y="2227652"/>
                  </a:lnTo>
                  <a:lnTo>
                    <a:pt x="5001236" y="2216209"/>
                  </a:lnTo>
                  <a:lnTo>
                    <a:pt x="5004065" y="2202196"/>
                  </a:lnTo>
                  <a:lnTo>
                    <a:pt x="5004065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6"/>
            <p:cNvSpPr/>
            <p:nvPr/>
          </p:nvSpPr>
          <p:spPr>
            <a:xfrm>
              <a:off x="359994" y="740870"/>
              <a:ext cx="2304415" cy="2493645"/>
            </a:xfrm>
            <a:custGeom>
              <a:avLst/>
              <a:gdLst/>
              <a:ahLst/>
              <a:cxnLst/>
              <a:rect l="l" t="t" r="r" b="b"/>
              <a:pathLst>
                <a:path w="2304415" h="2493645">
                  <a:moveTo>
                    <a:pt x="1639177" y="0"/>
                  </a:moveTo>
                  <a:lnTo>
                    <a:pt x="54000" y="0"/>
                  </a:lnTo>
                  <a:lnTo>
                    <a:pt x="32980" y="4243"/>
                  </a:lnTo>
                  <a:lnTo>
                    <a:pt x="15816" y="15816"/>
                  </a:lnTo>
                  <a:lnTo>
                    <a:pt x="4243" y="32980"/>
                  </a:lnTo>
                  <a:lnTo>
                    <a:pt x="0" y="54000"/>
                  </a:lnTo>
                  <a:lnTo>
                    <a:pt x="0" y="2439184"/>
                  </a:lnTo>
                  <a:lnTo>
                    <a:pt x="15816" y="2477368"/>
                  </a:lnTo>
                  <a:lnTo>
                    <a:pt x="54000" y="2493184"/>
                  </a:lnTo>
                  <a:lnTo>
                    <a:pt x="2304026" y="2493184"/>
                  </a:lnTo>
                  <a:lnTo>
                    <a:pt x="1639177" y="0"/>
                  </a:lnTo>
                  <a:close/>
                </a:path>
              </a:pathLst>
            </a:custGeom>
            <a:solidFill>
              <a:srgbClr val="4D2A8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7"/>
            <p:cNvSpPr/>
            <p:nvPr/>
          </p:nvSpPr>
          <p:spPr>
            <a:xfrm>
              <a:off x="359994" y="740870"/>
              <a:ext cx="2304415" cy="2493645"/>
            </a:xfrm>
            <a:custGeom>
              <a:avLst/>
              <a:gdLst/>
              <a:ahLst/>
              <a:cxnLst/>
              <a:rect l="l" t="t" r="r" b="b"/>
              <a:pathLst>
                <a:path w="2304415" h="2493645">
                  <a:moveTo>
                    <a:pt x="2304026" y="2493184"/>
                  </a:moveTo>
                  <a:lnTo>
                    <a:pt x="54000" y="2493184"/>
                  </a:lnTo>
                  <a:lnTo>
                    <a:pt x="15816" y="2477368"/>
                  </a:lnTo>
                  <a:lnTo>
                    <a:pt x="0" y="2439184"/>
                  </a:lnTo>
                  <a:lnTo>
                    <a:pt x="0" y="54000"/>
                  </a:lnTo>
                  <a:lnTo>
                    <a:pt x="4243" y="32980"/>
                  </a:lnTo>
                  <a:lnTo>
                    <a:pt x="15816" y="15816"/>
                  </a:lnTo>
                  <a:lnTo>
                    <a:pt x="32980" y="4243"/>
                  </a:lnTo>
                  <a:lnTo>
                    <a:pt x="54000" y="0"/>
                  </a:lnTo>
                  <a:lnTo>
                    <a:pt x="1639177" y="0"/>
                  </a:lnTo>
                  <a:lnTo>
                    <a:pt x="2304026" y="2493184"/>
                  </a:lnTo>
                </a:path>
              </a:pathLst>
            </a:custGeom>
            <a:ln w="3175">
              <a:solidFill>
                <a:srgbClr val="4D2A8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8"/>
            <p:cNvSpPr/>
            <p:nvPr/>
          </p:nvSpPr>
          <p:spPr>
            <a:xfrm>
              <a:off x="1999171" y="740870"/>
              <a:ext cx="2805430" cy="2493645"/>
            </a:xfrm>
            <a:custGeom>
              <a:avLst/>
              <a:gdLst/>
              <a:ahLst/>
              <a:cxnLst/>
              <a:rect l="l" t="t" r="r" b="b"/>
              <a:pathLst>
                <a:path w="2805429" h="2493645">
                  <a:moveTo>
                    <a:pt x="2805098" y="0"/>
                  </a:moveTo>
                  <a:lnTo>
                    <a:pt x="0" y="0"/>
                  </a:lnTo>
                  <a:lnTo>
                    <a:pt x="664849" y="2493184"/>
                  </a:lnTo>
                  <a:lnTo>
                    <a:pt x="1132856" y="2493184"/>
                  </a:lnTo>
                  <a:lnTo>
                    <a:pt x="2805098" y="0"/>
                  </a:lnTo>
                  <a:close/>
                </a:path>
              </a:pathLst>
            </a:custGeom>
            <a:solidFill>
              <a:srgbClr val="3F1F6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9"/>
            <p:cNvSpPr/>
            <p:nvPr/>
          </p:nvSpPr>
          <p:spPr>
            <a:xfrm>
              <a:off x="1999171" y="740870"/>
              <a:ext cx="2805430" cy="2493645"/>
            </a:xfrm>
            <a:custGeom>
              <a:avLst/>
              <a:gdLst/>
              <a:ahLst/>
              <a:cxnLst/>
              <a:rect l="l" t="t" r="r" b="b"/>
              <a:pathLst>
                <a:path w="2805429" h="2493645">
                  <a:moveTo>
                    <a:pt x="2805098" y="0"/>
                  </a:moveTo>
                  <a:lnTo>
                    <a:pt x="0" y="0"/>
                  </a:lnTo>
                  <a:lnTo>
                    <a:pt x="664849" y="2493184"/>
                  </a:lnTo>
                  <a:lnTo>
                    <a:pt x="1132856" y="2493184"/>
                  </a:lnTo>
                  <a:lnTo>
                    <a:pt x="2805098" y="0"/>
                  </a:lnTo>
                </a:path>
              </a:pathLst>
            </a:custGeom>
            <a:ln w="3175">
              <a:solidFill>
                <a:srgbClr val="3F1F6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10"/>
            <p:cNvSpPr/>
            <p:nvPr/>
          </p:nvSpPr>
          <p:spPr>
            <a:xfrm>
              <a:off x="3132027" y="740870"/>
              <a:ext cx="1891030" cy="2493645"/>
            </a:xfrm>
            <a:custGeom>
              <a:avLst/>
              <a:gdLst/>
              <a:ahLst/>
              <a:cxnLst/>
              <a:rect l="l" t="t" r="r" b="b"/>
              <a:pathLst>
                <a:path w="1891029" h="2493645">
                  <a:moveTo>
                    <a:pt x="1890488" y="0"/>
                  </a:moveTo>
                  <a:lnTo>
                    <a:pt x="1672242" y="0"/>
                  </a:lnTo>
                  <a:lnTo>
                    <a:pt x="0" y="2493184"/>
                  </a:lnTo>
                  <a:lnTo>
                    <a:pt x="1404020" y="2493184"/>
                  </a:lnTo>
                  <a:lnTo>
                    <a:pt x="1890488" y="0"/>
                  </a:lnTo>
                  <a:close/>
                </a:path>
              </a:pathLst>
            </a:custGeom>
            <a:solidFill>
              <a:srgbClr val="3817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1"/>
            <p:cNvSpPr/>
            <p:nvPr/>
          </p:nvSpPr>
          <p:spPr>
            <a:xfrm>
              <a:off x="3132027" y="740870"/>
              <a:ext cx="1891030" cy="2493645"/>
            </a:xfrm>
            <a:custGeom>
              <a:avLst/>
              <a:gdLst/>
              <a:ahLst/>
              <a:cxnLst/>
              <a:rect l="l" t="t" r="r" b="b"/>
              <a:pathLst>
                <a:path w="1891029" h="2493645">
                  <a:moveTo>
                    <a:pt x="1404020" y="2493184"/>
                  </a:moveTo>
                  <a:lnTo>
                    <a:pt x="0" y="2493184"/>
                  </a:lnTo>
                  <a:lnTo>
                    <a:pt x="1672242" y="0"/>
                  </a:lnTo>
                  <a:lnTo>
                    <a:pt x="1890488" y="0"/>
                  </a:lnTo>
                  <a:lnTo>
                    <a:pt x="1404020" y="2493184"/>
                  </a:lnTo>
                </a:path>
              </a:pathLst>
            </a:custGeom>
            <a:ln w="3175">
              <a:solidFill>
                <a:srgbClr val="3817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2"/>
            <p:cNvSpPr/>
            <p:nvPr/>
          </p:nvSpPr>
          <p:spPr>
            <a:xfrm>
              <a:off x="4536048" y="740870"/>
              <a:ext cx="864235" cy="2493645"/>
            </a:xfrm>
            <a:custGeom>
              <a:avLst/>
              <a:gdLst/>
              <a:ahLst/>
              <a:cxnLst/>
              <a:rect l="l" t="t" r="r" b="b"/>
              <a:pathLst>
                <a:path w="864235" h="2493645">
                  <a:moveTo>
                    <a:pt x="810010" y="0"/>
                  </a:moveTo>
                  <a:lnTo>
                    <a:pt x="486467" y="0"/>
                  </a:lnTo>
                  <a:lnTo>
                    <a:pt x="0" y="2493184"/>
                  </a:lnTo>
                  <a:lnTo>
                    <a:pt x="143999" y="2493184"/>
                  </a:lnTo>
                  <a:lnTo>
                    <a:pt x="864010" y="2169193"/>
                  </a:lnTo>
                  <a:lnTo>
                    <a:pt x="864010" y="54000"/>
                  </a:lnTo>
                  <a:lnTo>
                    <a:pt x="859767" y="32980"/>
                  </a:lnTo>
                  <a:lnTo>
                    <a:pt x="848194" y="15816"/>
                  </a:lnTo>
                  <a:lnTo>
                    <a:pt x="831030" y="4243"/>
                  </a:lnTo>
                  <a:lnTo>
                    <a:pt x="810010" y="0"/>
                  </a:lnTo>
                  <a:close/>
                </a:path>
              </a:pathLst>
            </a:custGeom>
            <a:solidFill>
              <a:srgbClr val="47247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3"/>
            <p:cNvSpPr/>
            <p:nvPr/>
          </p:nvSpPr>
          <p:spPr>
            <a:xfrm>
              <a:off x="4536048" y="740870"/>
              <a:ext cx="864235" cy="2493645"/>
            </a:xfrm>
            <a:custGeom>
              <a:avLst/>
              <a:gdLst/>
              <a:ahLst/>
              <a:cxnLst/>
              <a:rect l="l" t="t" r="r" b="b"/>
              <a:pathLst>
                <a:path w="864235" h="2493645">
                  <a:moveTo>
                    <a:pt x="143999" y="2493184"/>
                  </a:moveTo>
                  <a:lnTo>
                    <a:pt x="0" y="2493184"/>
                  </a:lnTo>
                  <a:lnTo>
                    <a:pt x="486467" y="0"/>
                  </a:lnTo>
                  <a:lnTo>
                    <a:pt x="810010" y="0"/>
                  </a:lnTo>
                  <a:lnTo>
                    <a:pt x="831030" y="4243"/>
                  </a:lnTo>
                  <a:lnTo>
                    <a:pt x="848194" y="15816"/>
                  </a:lnTo>
                  <a:lnTo>
                    <a:pt x="859767" y="32980"/>
                  </a:lnTo>
                  <a:lnTo>
                    <a:pt x="864010" y="54000"/>
                  </a:lnTo>
                  <a:lnTo>
                    <a:pt x="864010" y="2169193"/>
                  </a:lnTo>
                  <a:lnTo>
                    <a:pt x="143999" y="2493184"/>
                  </a:lnTo>
                </a:path>
              </a:pathLst>
            </a:custGeom>
            <a:ln w="3175">
              <a:solidFill>
                <a:srgbClr val="47247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4"/>
            <p:cNvSpPr/>
            <p:nvPr/>
          </p:nvSpPr>
          <p:spPr>
            <a:xfrm>
              <a:off x="4680047" y="2910063"/>
              <a:ext cx="720090" cy="324485"/>
            </a:xfrm>
            <a:custGeom>
              <a:avLst/>
              <a:gdLst/>
              <a:ahLst/>
              <a:cxnLst/>
              <a:rect l="l" t="t" r="r" b="b"/>
              <a:pathLst>
                <a:path w="720089" h="324485">
                  <a:moveTo>
                    <a:pt x="720011" y="0"/>
                  </a:moveTo>
                  <a:lnTo>
                    <a:pt x="0" y="323991"/>
                  </a:lnTo>
                  <a:lnTo>
                    <a:pt x="666010" y="323991"/>
                  </a:lnTo>
                  <a:lnTo>
                    <a:pt x="687030" y="319747"/>
                  </a:lnTo>
                  <a:lnTo>
                    <a:pt x="704195" y="308175"/>
                  </a:lnTo>
                  <a:lnTo>
                    <a:pt x="715767" y="291010"/>
                  </a:lnTo>
                  <a:lnTo>
                    <a:pt x="720011" y="269991"/>
                  </a:lnTo>
                  <a:lnTo>
                    <a:pt x="720011" y="0"/>
                  </a:lnTo>
                  <a:close/>
                </a:path>
              </a:pathLst>
            </a:custGeom>
            <a:solidFill>
              <a:srgbClr val="4D2A8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5"/>
            <p:cNvSpPr/>
            <p:nvPr/>
          </p:nvSpPr>
          <p:spPr>
            <a:xfrm>
              <a:off x="4680047" y="2910063"/>
              <a:ext cx="720090" cy="324485"/>
            </a:xfrm>
            <a:custGeom>
              <a:avLst/>
              <a:gdLst/>
              <a:ahLst/>
              <a:cxnLst/>
              <a:rect l="l" t="t" r="r" b="b"/>
              <a:pathLst>
                <a:path w="720089" h="324485">
                  <a:moveTo>
                    <a:pt x="720011" y="0"/>
                  </a:moveTo>
                  <a:lnTo>
                    <a:pt x="720011" y="269991"/>
                  </a:lnTo>
                  <a:lnTo>
                    <a:pt x="715767" y="291010"/>
                  </a:lnTo>
                  <a:lnTo>
                    <a:pt x="704195" y="308175"/>
                  </a:lnTo>
                  <a:lnTo>
                    <a:pt x="687030" y="319747"/>
                  </a:lnTo>
                  <a:lnTo>
                    <a:pt x="666010" y="323991"/>
                  </a:lnTo>
                  <a:lnTo>
                    <a:pt x="0" y="323991"/>
                  </a:lnTo>
                  <a:lnTo>
                    <a:pt x="720011" y="0"/>
                  </a:lnTo>
                </a:path>
              </a:pathLst>
            </a:custGeom>
            <a:ln w="3175">
              <a:solidFill>
                <a:srgbClr val="4D2A8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6"/>
            <p:cNvSpPr/>
            <p:nvPr/>
          </p:nvSpPr>
          <p:spPr>
            <a:xfrm>
              <a:off x="377994" y="977857"/>
              <a:ext cx="5004435" cy="2238375"/>
            </a:xfrm>
            <a:custGeom>
              <a:avLst/>
              <a:gdLst/>
              <a:ahLst/>
              <a:cxnLst/>
              <a:rect l="l" t="t" r="r" b="b"/>
              <a:pathLst>
                <a:path w="5004435" h="2238375">
                  <a:moveTo>
                    <a:pt x="5004065" y="0"/>
                  </a:moveTo>
                  <a:lnTo>
                    <a:pt x="0" y="0"/>
                  </a:lnTo>
                  <a:lnTo>
                    <a:pt x="0" y="2202196"/>
                  </a:lnTo>
                  <a:lnTo>
                    <a:pt x="2829" y="2216209"/>
                  </a:lnTo>
                  <a:lnTo>
                    <a:pt x="10544" y="2227652"/>
                  </a:lnTo>
                  <a:lnTo>
                    <a:pt x="21987" y="2235367"/>
                  </a:lnTo>
                  <a:lnTo>
                    <a:pt x="36000" y="2238197"/>
                  </a:lnTo>
                  <a:lnTo>
                    <a:pt x="4968064" y="2238197"/>
                  </a:lnTo>
                  <a:lnTo>
                    <a:pt x="4982077" y="2235367"/>
                  </a:lnTo>
                  <a:lnTo>
                    <a:pt x="4993521" y="2227652"/>
                  </a:lnTo>
                  <a:lnTo>
                    <a:pt x="5001236" y="2216209"/>
                  </a:lnTo>
                  <a:lnTo>
                    <a:pt x="5004065" y="2202196"/>
                  </a:lnTo>
                  <a:lnTo>
                    <a:pt x="5004065" y="0"/>
                  </a:lnTo>
                  <a:close/>
                </a:path>
              </a:pathLst>
            </a:custGeom>
            <a:solidFill>
              <a:srgbClr val="E3DF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Rectangle 16"/>
          <p:cNvSpPr/>
          <p:nvPr/>
        </p:nvSpPr>
        <p:spPr>
          <a:xfrm>
            <a:off x="897622" y="962025"/>
            <a:ext cx="379104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707636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5439651" y="3472435"/>
            <a:ext cx="295275" cy="11874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r>
              <a:rPr sz="600" spc="5" dirty="0">
                <a:solidFill>
                  <a:srgbClr val="CCCCCC"/>
                </a:solidFill>
                <a:latin typeface="Trebuchet MS"/>
                <a:cs typeface="Trebuchet MS"/>
              </a:rPr>
              <a:t>2/58</a:t>
            </a:r>
            <a:endParaRPr sz="600">
              <a:latin typeface="Trebuchet MS"/>
              <a:cs typeface="Trebuchet MS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8581" y="73631"/>
            <a:ext cx="380682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0" dirty="0"/>
              <a:t>Common</a:t>
            </a:r>
            <a:r>
              <a:rPr spc="-120" dirty="0"/>
              <a:t> </a:t>
            </a:r>
            <a:r>
              <a:rPr spc="-20" dirty="0"/>
              <a:t>Techniques</a:t>
            </a:r>
            <a:r>
              <a:rPr spc="-114" dirty="0"/>
              <a:t> </a:t>
            </a:r>
            <a:r>
              <a:rPr spc="-20" dirty="0"/>
              <a:t>in</a:t>
            </a:r>
            <a:r>
              <a:rPr spc="-110" dirty="0"/>
              <a:t> </a:t>
            </a:r>
            <a:r>
              <a:rPr spc="15" dirty="0"/>
              <a:t>Data</a:t>
            </a:r>
            <a:r>
              <a:rPr spc="-114" dirty="0"/>
              <a:t> </a:t>
            </a:r>
            <a:r>
              <a:rPr spc="-15" dirty="0"/>
              <a:t>Preprocessing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92100" y="352425"/>
            <a:ext cx="4728794" cy="2762936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r>
              <a:rPr lang="en-US" sz="1100" dirty="0" smtClean="0">
                <a:latin typeface="Trebuchet MS" pitchFamily="34" charset="0"/>
              </a:rPr>
              <a:t>Common data preprocessing techniques include:</a:t>
            </a:r>
          </a:p>
          <a:p>
            <a:endParaRPr lang="en-US" sz="1100" dirty="0" smtClean="0">
              <a:latin typeface="Trebuchet MS" pitchFamily="34" charset="0"/>
            </a:endParaRPr>
          </a:p>
          <a:p>
            <a:pPr marL="171450" indent="-171450">
              <a:buClr>
                <a:srgbClr val="7030A0"/>
              </a:buClr>
              <a:buFont typeface="Arial" pitchFamily="34" charset="0"/>
              <a:buChar char="•"/>
            </a:pPr>
            <a:r>
              <a:rPr lang="en-US" sz="1100" b="1" dirty="0" smtClean="0">
                <a:latin typeface="Trebuchet MS" pitchFamily="34" charset="0"/>
              </a:rPr>
              <a:t>Handling Missing Data</a:t>
            </a:r>
            <a:r>
              <a:rPr lang="en-US" sz="1100" dirty="0" smtClean="0">
                <a:latin typeface="Trebuchet MS" pitchFamily="34" charset="0"/>
              </a:rPr>
              <a:t>: Removing or imputing missing values.</a:t>
            </a:r>
          </a:p>
          <a:p>
            <a:pPr>
              <a:buClr>
                <a:srgbClr val="7030A0"/>
              </a:buClr>
            </a:pPr>
            <a:endParaRPr lang="en-US" sz="1100" dirty="0" smtClean="0">
              <a:latin typeface="Trebuchet MS" pitchFamily="34" charset="0"/>
            </a:endParaRPr>
          </a:p>
          <a:p>
            <a:pPr marL="171450" indent="-171450">
              <a:buClr>
                <a:srgbClr val="7030A0"/>
              </a:buClr>
              <a:buFont typeface="Arial" pitchFamily="34" charset="0"/>
              <a:buChar char="•"/>
            </a:pPr>
            <a:r>
              <a:rPr lang="en-US" sz="1100" b="1" dirty="0" smtClean="0">
                <a:latin typeface="Trebuchet MS" pitchFamily="34" charset="0"/>
              </a:rPr>
              <a:t>Encoding Categorical Data</a:t>
            </a:r>
            <a:r>
              <a:rPr lang="en-US" sz="1100" dirty="0" smtClean="0">
                <a:latin typeface="Trebuchet MS" pitchFamily="34" charset="0"/>
              </a:rPr>
              <a:t>: Converting categories into numerical values with methods like one-hot encoding.</a:t>
            </a:r>
          </a:p>
          <a:p>
            <a:pPr>
              <a:buClr>
                <a:srgbClr val="7030A0"/>
              </a:buClr>
            </a:pPr>
            <a:endParaRPr lang="en-US" sz="1100" dirty="0" smtClean="0">
              <a:latin typeface="Trebuchet MS" pitchFamily="34" charset="0"/>
            </a:endParaRPr>
          </a:p>
          <a:p>
            <a:pPr marL="171450" indent="-171450">
              <a:buClr>
                <a:srgbClr val="7030A0"/>
              </a:buClr>
              <a:buFont typeface="Arial" pitchFamily="34" charset="0"/>
              <a:buChar char="•"/>
            </a:pPr>
            <a:r>
              <a:rPr lang="en-US" sz="1100" b="1" dirty="0" smtClean="0">
                <a:latin typeface="Trebuchet MS" pitchFamily="34" charset="0"/>
              </a:rPr>
              <a:t>Feature Scaling</a:t>
            </a:r>
            <a:r>
              <a:rPr lang="en-US" sz="1100" dirty="0" smtClean="0">
                <a:latin typeface="Trebuchet MS" pitchFamily="34" charset="0"/>
              </a:rPr>
              <a:t>: Normalizing or standardizing features for consistent scaling.</a:t>
            </a:r>
          </a:p>
          <a:p>
            <a:pPr>
              <a:buClr>
                <a:srgbClr val="7030A0"/>
              </a:buClr>
            </a:pPr>
            <a:endParaRPr lang="en-US" sz="1100" dirty="0" smtClean="0">
              <a:latin typeface="Trebuchet MS" pitchFamily="34" charset="0"/>
            </a:endParaRPr>
          </a:p>
          <a:p>
            <a:pPr marL="171450" indent="-171450">
              <a:buClr>
                <a:srgbClr val="7030A0"/>
              </a:buClr>
              <a:buFont typeface="Arial" pitchFamily="34" charset="0"/>
              <a:buChar char="•"/>
            </a:pPr>
            <a:r>
              <a:rPr lang="en-US" sz="1100" b="1" dirty="0" smtClean="0">
                <a:latin typeface="Trebuchet MS" pitchFamily="34" charset="0"/>
              </a:rPr>
              <a:t>Outlier Detection</a:t>
            </a:r>
            <a:r>
              <a:rPr lang="en-US" sz="1100" dirty="0" smtClean="0">
                <a:latin typeface="Trebuchet MS" pitchFamily="34" charset="0"/>
              </a:rPr>
              <a:t>: Identifying and addressing outliers to prevent skewed analysis.</a:t>
            </a:r>
          </a:p>
          <a:p>
            <a:pPr>
              <a:buClr>
                <a:srgbClr val="7030A0"/>
              </a:buClr>
            </a:pPr>
            <a:endParaRPr lang="en-US" sz="1100" dirty="0" smtClean="0">
              <a:latin typeface="Trebuchet MS" pitchFamily="34" charset="0"/>
            </a:endParaRPr>
          </a:p>
          <a:p>
            <a:r>
              <a:rPr lang="en-US" sz="1100" dirty="0" smtClean="0">
                <a:latin typeface="Trebuchet MS" pitchFamily="34" charset="0"/>
              </a:rPr>
              <a:t>These steps optimize data for better machine learning model performance.</a:t>
            </a:r>
          </a:p>
          <a:p>
            <a:pPr marL="12700">
              <a:lnSpc>
                <a:spcPct val="100000"/>
              </a:lnSpc>
              <a:spcBef>
                <a:spcPts val="225"/>
              </a:spcBef>
            </a:pPr>
            <a:endParaRPr sz="1100" dirty="0">
              <a:latin typeface="Trebuchet MS" pitchFamily="34" charset="0"/>
              <a:cs typeface="Trebuchet MS"/>
            </a:endParaRPr>
          </a:p>
        </p:txBody>
      </p:sp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5439651" y="3472435"/>
            <a:ext cx="295275" cy="11874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r>
              <a:rPr sz="600" spc="5" dirty="0">
                <a:solidFill>
                  <a:srgbClr val="CCCCCC"/>
                </a:solidFill>
                <a:latin typeface="Trebuchet MS"/>
                <a:cs typeface="Trebuchet MS"/>
              </a:rPr>
              <a:t>3/58</a:t>
            </a:r>
            <a:endParaRPr sz="600">
              <a:latin typeface="Trebuchet MS"/>
              <a:cs typeface="Trebuchet MS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8581" y="73720"/>
            <a:ext cx="198310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Ha</a:t>
            </a:r>
            <a:r>
              <a:rPr spc="-5" dirty="0"/>
              <a:t>n</a:t>
            </a:r>
            <a:r>
              <a:rPr spc="-15" dirty="0"/>
              <a:t>dli</a:t>
            </a:r>
            <a:r>
              <a:rPr spc="-40" dirty="0"/>
              <a:t>n</a:t>
            </a:r>
            <a:r>
              <a:rPr spc="10" dirty="0"/>
              <a:t>g</a:t>
            </a:r>
            <a:r>
              <a:rPr spc="-120" dirty="0"/>
              <a:t> </a:t>
            </a:r>
            <a:r>
              <a:rPr spc="25" dirty="0"/>
              <a:t>M</a:t>
            </a:r>
            <a:r>
              <a:rPr dirty="0"/>
              <a:t>i</a:t>
            </a:r>
            <a:r>
              <a:rPr spc="-10" dirty="0"/>
              <a:t>s</a:t>
            </a:r>
            <a:r>
              <a:rPr spc="-5" dirty="0"/>
              <a:t>s</a:t>
            </a:r>
            <a:r>
              <a:rPr spc="-15" dirty="0"/>
              <a:t>i</a:t>
            </a:r>
            <a:r>
              <a:rPr spc="-45" dirty="0"/>
              <a:t>n</a:t>
            </a:r>
            <a:r>
              <a:rPr spc="10" dirty="0"/>
              <a:t>g</a:t>
            </a:r>
            <a:r>
              <a:rPr spc="-120" dirty="0"/>
              <a:t> </a:t>
            </a:r>
            <a:r>
              <a:rPr spc="-50" dirty="0"/>
              <a:t>D</a:t>
            </a:r>
            <a:r>
              <a:rPr spc="70" dirty="0"/>
              <a:t>a</a:t>
            </a:r>
            <a:r>
              <a:rPr spc="10" dirty="0"/>
              <a:t>t</a:t>
            </a:r>
            <a:r>
              <a:rPr spc="35" dirty="0"/>
              <a:t>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294" y="828216"/>
            <a:ext cx="4919345" cy="21983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71120">
              <a:lnSpc>
                <a:spcPct val="102600"/>
              </a:lnSpc>
              <a:spcBef>
                <a:spcPts val="55"/>
              </a:spcBef>
            </a:pPr>
            <a:r>
              <a:rPr sz="1100" spc="25" dirty="0">
                <a:latin typeface="Trebuchet MS"/>
                <a:cs typeface="Trebuchet MS"/>
              </a:rPr>
              <a:t>Handling</a:t>
            </a:r>
            <a:r>
              <a:rPr sz="1100" spc="-85" dirty="0">
                <a:latin typeface="Trebuchet MS"/>
                <a:cs typeface="Trebuchet MS"/>
              </a:rPr>
              <a:t> </a:t>
            </a:r>
            <a:r>
              <a:rPr sz="1100" spc="65" dirty="0">
                <a:latin typeface="Trebuchet MS"/>
                <a:cs typeface="Trebuchet MS"/>
              </a:rPr>
              <a:t>Missing</a:t>
            </a:r>
            <a:r>
              <a:rPr sz="1100" spc="-80" dirty="0">
                <a:latin typeface="Trebuchet MS"/>
                <a:cs typeface="Trebuchet MS"/>
              </a:rPr>
              <a:t> </a:t>
            </a:r>
            <a:r>
              <a:rPr sz="1100" spc="25" dirty="0">
                <a:latin typeface="Trebuchet MS"/>
                <a:cs typeface="Trebuchet MS"/>
              </a:rPr>
              <a:t>Data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40" dirty="0">
                <a:latin typeface="Trebuchet MS"/>
                <a:cs typeface="Trebuchet MS"/>
              </a:rPr>
              <a:t>is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30" dirty="0">
                <a:latin typeface="Trebuchet MS"/>
                <a:cs typeface="Trebuchet MS"/>
              </a:rPr>
              <a:t>a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-10" dirty="0">
                <a:latin typeface="Trebuchet MS"/>
                <a:cs typeface="Trebuchet MS"/>
              </a:rPr>
              <a:t>critical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spc="15" dirty="0">
                <a:latin typeface="Trebuchet MS"/>
                <a:cs typeface="Trebuchet MS"/>
              </a:rPr>
              <a:t>step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dirty="0">
                <a:latin typeface="Trebuchet MS"/>
                <a:cs typeface="Trebuchet MS"/>
              </a:rPr>
              <a:t>in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10" dirty="0">
                <a:latin typeface="Trebuchet MS"/>
                <a:cs typeface="Trebuchet MS"/>
              </a:rPr>
              <a:t>data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5" dirty="0">
                <a:latin typeface="Trebuchet MS"/>
                <a:cs typeface="Trebuchet MS"/>
              </a:rPr>
              <a:t>preprocessing.</a:t>
            </a:r>
            <a:r>
              <a:rPr sz="1100" spc="-20" dirty="0">
                <a:latin typeface="Trebuchet MS"/>
                <a:cs typeface="Trebuchet MS"/>
              </a:rPr>
              <a:t> </a:t>
            </a:r>
            <a:r>
              <a:rPr sz="1100" spc="55" dirty="0">
                <a:latin typeface="Trebuchet MS"/>
                <a:cs typeface="Trebuchet MS"/>
              </a:rPr>
              <a:t>Many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spc="15" dirty="0">
                <a:latin typeface="Trebuchet MS"/>
                <a:cs typeface="Trebuchet MS"/>
              </a:rPr>
              <a:t>machine </a:t>
            </a:r>
            <a:r>
              <a:rPr sz="1100" spc="-315" dirty="0">
                <a:latin typeface="Trebuchet MS"/>
                <a:cs typeface="Trebuchet MS"/>
              </a:rPr>
              <a:t> </a:t>
            </a:r>
            <a:r>
              <a:rPr sz="1100" spc="5" dirty="0">
                <a:latin typeface="Trebuchet MS"/>
                <a:cs typeface="Trebuchet MS"/>
              </a:rPr>
              <a:t>learning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spc="15" dirty="0">
                <a:latin typeface="Trebuchet MS"/>
                <a:cs typeface="Trebuchet MS"/>
              </a:rPr>
              <a:t>algorithms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spc="10" dirty="0">
                <a:latin typeface="Trebuchet MS"/>
                <a:cs typeface="Trebuchet MS"/>
              </a:rPr>
              <a:t>cannot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15" dirty="0">
                <a:latin typeface="Trebuchet MS"/>
                <a:cs typeface="Trebuchet MS"/>
              </a:rPr>
              <a:t>handle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spc="35" dirty="0">
                <a:latin typeface="Trebuchet MS"/>
                <a:cs typeface="Trebuchet MS"/>
              </a:rPr>
              <a:t>missing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dirty="0">
                <a:latin typeface="Trebuchet MS"/>
                <a:cs typeface="Trebuchet MS"/>
              </a:rPr>
              <a:t>values,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30" dirty="0">
                <a:latin typeface="Trebuchet MS"/>
                <a:cs typeface="Trebuchet MS"/>
              </a:rPr>
              <a:t>and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dirty="0">
                <a:latin typeface="Trebuchet MS"/>
                <a:cs typeface="Trebuchet MS"/>
              </a:rPr>
              <a:t>improper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spc="15" dirty="0">
                <a:latin typeface="Trebuchet MS"/>
                <a:cs typeface="Trebuchet MS"/>
              </a:rPr>
              <a:t>handling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-15" dirty="0">
                <a:latin typeface="Trebuchet MS"/>
                <a:cs typeface="Trebuchet MS"/>
              </a:rPr>
              <a:t>of </a:t>
            </a:r>
            <a:r>
              <a:rPr sz="1100" spc="-10" dirty="0">
                <a:latin typeface="Trebuchet MS"/>
                <a:cs typeface="Trebuchet MS"/>
              </a:rPr>
              <a:t> </a:t>
            </a:r>
            <a:r>
              <a:rPr sz="1100" spc="35" dirty="0">
                <a:latin typeface="Trebuchet MS"/>
                <a:cs typeface="Trebuchet MS"/>
              </a:rPr>
              <a:t>missing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spc="10" dirty="0">
                <a:latin typeface="Trebuchet MS"/>
                <a:cs typeface="Trebuchet MS"/>
              </a:rPr>
              <a:t>data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spc="25" dirty="0">
                <a:latin typeface="Trebuchet MS"/>
                <a:cs typeface="Trebuchet MS"/>
              </a:rPr>
              <a:t>can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5" dirty="0">
                <a:latin typeface="Trebuchet MS"/>
                <a:cs typeface="Trebuchet MS"/>
              </a:rPr>
              <a:t>lead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spc="-20" dirty="0">
                <a:latin typeface="Trebuchet MS"/>
                <a:cs typeface="Trebuchet MS"/>
              </a:rPr>
              <a:t>to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dirty="0">
                <a:latin typeface="Trebuchet MS"/>
                <a:cs typeface="Trebuchet MS"/>
              </a:rPr>
              <a:t>inaccurate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5" dirty="0">
                <a:latin typeface="Trebuchet MS"/>
                <a:cs typeface="Trebuchet MS"/>
              </a:rPr>
              <a:t>predictions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spc="-5" dirty="0">
                <a:latin typeface="Trebuchet MS"/>
                <a:cs typeface="Trebuchet MS"/>
              </a:rPr>
              <a:t>or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spc="25" dirty="0">
                <a:latin typeface="Trebuchet MS"/>
                <a:cs typeface="Trebuchet MS"/>
              </a:rPr>
              <a:t>biased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dirty="0">
                <a:latin typeface="Trebuchet MS"/>
                <a:cs typeface="Trebuchet MS"/>
              </a:rPr>
              <a:t>models.</a:t>
            </a: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15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100" spc="-15" dirty="0">
                <a:latin typeface="Trebuchet MS"/>
                <a:cs typeface="Trebuchet MS"/>
              </a:rPr>
              <a:t>The</a:t>
            </a:r>
            <a:r>
              <a:rPr sz="1100" spc="-20" dirty="0">
                <a:latin typeface="Trebuchet MS"/>
                <a:cs typeface="Trebuchet MS"/>
              </a:rPr>
              <a:t>r</a:t>
            </a:r>
            <a:r>
              <a:rPr sz="1100" spc="-15" dirty="0">
                <a:latin typeface="Trebuchet MS"/>
                <a:cs typeface="Trebuchet MS"/>
              </a:rPr>
              <a:t>e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spc="10" dirty="0">
                <a:latin typeface="Trebuchet MS"/>
                <a:cs typeface="Trebuchet MS"/>
              </a:rPr>
              <a:t>a</a:t>
            </a:r>
            <a:r>
              <a:rPr sz="1100" spc="-5" dirty="0">
                <a:latin typeface="Trebuchet MS"/>
                <a:cs typeface="Trebuchet MS"/>
              </a:rPr>
              <a:t>r</a:t>
            </a:r>
            <a:r>
              <a:rPr sz="1100" spc="-15" dirty="0">
                <a:latin typeface="Trebuchet MS"/>
                <a:cs typeface="Trebuchet MS"/>
              </a:rPr>
              <a:t>e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spc="40" dirty="0">
                <a:latin typeface="Trebuchet MS"/>
                <a:cs typeface="Trebuchet MS"/>
              </a:rPr>
              <a:t>s</a:t>
            </a:r>
            <a:r>
              <a:rPr sz="1100" spc="50" dirty="0">
                <a:latin typeface="Trebuchet MS"/>
                <a:cs typeface="Trebuchet MS"/>
              </a:rPr>
              <a:t>e</a:t>
            </a:r>
            <a:r>
              <a:rPr sz="1100" spc="-40" dirty="0">
                <a:latin typeface="Trebuchet MS"/>
                <a:cs typeface="Trebuchet MS"/>
              </a:rPr>
              <a:t>v</a:t>
            </a:r>
            <a:r>
              <a:rPr sz="1100" spc="-15" dirty="0">
                <a:latin typeface="Trebuchet MS"/>
                <a:cs typeface="Trebuchet MS"/>
              </a:rPr>
              <a:t>e</a:t>
            </a:r>
            <a:r>
              <a:rPr sz="1100" spc="-25" dirty="0">
                <a:latin typeface="Trebuchet MS"/>
                <a:cs typeface="Trebuchet MS"/>
              </a:rPr>
              <a:t>r</a:t>
            </a:r>
            <a:r>
              <a:rPr sz="1100" spc="5" dirty="0">
                <a:latin typeface="Trebuchet MS"/>
                <a:cs typeface="Trebuchet MS"/>
              </a:rPr>
              <a:t>al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spc="-10" dirty="0">
                <a:latin typeface="Trebuchet MS"/>
                <a:cs typeface="Trebuchet MS"/>
              </a:rPr>
              <a:t>w</a:t>
            </a:r>
            <a:r>
              <a:rPr sz="1100" spc="15" dirty="0">
                <a:latin typeface="Trebuchet MS"/>
                <a:cs typeface="Trebuchet MS"/>
              </a:rPr>
              <a:t>a</a:t>
            </a:r>
            <a:r>
              <a:rPr sz="1100" spc="-35" dirty="0">
                <a:latin typeface="Trebuchet MS"/>
                <a:cs typeface="Trebuchet MS"/>
              </a:rPr>
              <a:t>y</a:t>
            </a:r>
            <a:r>
              <a:rPr sz="1100" spc="110" dirty="0">
                <a:latin typeface="Trebuchet MS"/>
                <a:cs typeface="Trebuchet MS"/>
              </a:rPr>
              <a:t>s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spc="-45" dirty="0">
                <a:latin typeface="Trebuchet MS"/>
                <a:cs typeface="Trebuchet MS"/>
              </a:rPr>
              <a:t>t</a:t>
            </a:r>
            <a:r>
              <a:rPr sz="1100" spc="5" dirty="0">
                <a:latin typeface="Trebuchet MS"/>
                <a:cs typeface="Trebuchet MS"/>
              </a:rPr>
              <a:t>o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spc="20" dirty="0">
                <a:latin typeface="Trebuchet MS"/>
                <a:cs typeface="Trebuchet MS"/>
              </a:rPr>
              <a:t>hand</a:t>
            </a:r>
            <a:r>
              <a:rPr sz="1100" spc="5" dirty="0">
                <a:latin typeface="Trebuchet MS"/>
                <a:cs typeface="Trebuchet MS"/>
              </a:rPr>
              <a:t>l</a:t>
            </a:r>
            <a:r>
              <a:rPr sz="1100" spc="-15" dirty="0">
                <a:latin typeface="Trebuchet MS"/>
                <a:cs typeface="Trebuchet MS"/>
              </a:rPr>
              <a:t>e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spc="35" dirty="0">
                <a:latin typeface="Trebuchet MS"/>
                <a:cs typeface="Trebuchet MS"/>
              </a:rPr>
              <a:t>missing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spc="30" dirty="0">
                <a:latin typeface="Trebuchet MS"/>
                <a:cs typeface="Trebuchet MS"/>
              </a:rPr>
              <a:t>d</a:t>
            </a:r>
            <a:r>
              <a:rPr sz="1100" spc="20" dirty="0">
                <a:latin typeface="Trebuchet MS"/>
                <a:cs typeface="Trebuchet MS"/>
              </a:rPr>
              <a:t>a</a:t>
            </a:r>
            <a:r>
              <a:rPr sz="1100" spc="-30" dirty="0">
                <a:latin typeface="Trebuchet MS"/>
                <a:cs typeface="Trebuchet MS"/>
              </a:rPr>
              <a:t>ta:</a:t>
            </a:r>
            <a:endParaRPr sz="1100" dirty="0">
              <a:latin typeface="Trebuchet MS"/>
              <a:cs typeface="Trebuchet MS"/>
            </a:endParaRPr>
          </a:p>
          <a:p>
            <a:pPr marL="289560" marR="5080" indent="-139065">
              <a:lnSpc>
                <a:spcPct val="102600"/>
              </a:lnSpc>
              <a:spcBef>
                <a:spcPts val="300"/>
              </a:spcBef>
              <a:buClr>
                <a:srgbClr val="4E2A84"/>
              </a:buClr>
              <a:buFont typeface="Verdana"/>
              <a:buChar char="•"/>
              <a:tabLst>
                <a:tab pos="290195" algn="l"/>
              </a:tabLst>
            </a:pPr>
            <a:r>
              <a:rPr sz="1100" spc="15" dirty="0">
                <a:latin typeface="Trebuchet MS"/>
                <a:cs typeface="Trebuchet MS"/>
              </a:rPr>
              <a:t>Remove</a:t>
            </a:r>
            <a:r>
              <a:rPr sz="1100" spc="-80" dirty="0">
                <a:latin typeface="Trebuchet MS"/>
                <a:cs typeface="Trebuchet MS"/>
              </a:rPr>
              <a:t> </a:t>
            </a:r>
            <a:r>
              <a:rPr sz="1100" spc="45" dirty="0">
                <a:latin typeface="Trebuchet MS"/>
                <a:cs typeface="Trebuchet MS"/>
              </a:rPr>
              <a:t>missing</a:t>
            </a:r>
            <a:r>
              <a:rPr sz="1100" spc="-80" dirty="0">
                <a:latin typeface="Trebuchet MS"/>
                <a:cs typeface="Trebuchet MS"/>
              </a:rPr>
              <a:t> </a:t>
            </a:r>
            <a:r>
              <a:rPr sz="1100" spc="10" dirty="0">
                <a:latin typeface="Trebuchet MS"/>
                <a:cs typeface="Trebuchet MS"/>
              </a:rPr>
              <a:t>values:</a:t>
            </a:r>
            <a:r>
              <a:rPr sz="1100" spc="-15" dirty="0">
                <a:latin typeface="Trebuchet MS"/>
                <a:cs typeface="Trebuchet MS"/>
              </a:rPr>
              <a:t> </a:t>
            </a:r>
            <a:r>
              <a:rPr sz="1100" spc="-20" dirty="0">
                <a:latin typeface="Trebuchet MS"/>
                <a:cs typeface="Trebuchet MS"/>
              </a:rPr>
              <a:t>If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30" dirty="0">
                <a:latin typeface="Trebuchet MS"/>
                <a:cs typeface="Trebuchet MS"/>
              </a:rPr>
              <a:t>a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-15" dirty="0">
                <a:latin typeface="Trebuchet MS"/>
                <a:cs typeface="Trebuchet MS"/>
              </a:rPr>
              <a:t>row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-5" dirty="0">
                <a:latin typeface="Trebuchet MS"/>
                <a:cs typeface="Trebuchet MS"/>
              </a:rPr>
              <a:t>or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15" dirty="0">
                <a:latin typeface="Trebuchet MS"/>
                <a:cs typeface="Trebuchet MS"/>
              </a:rPr>
              <a:t>column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20" dirty="0">
                <a:latin typeface="Trebuchet MS"/>
                <a:cs typeface="Trebuchet MS"/>
              </a:rPr>
              <a:t>contains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35" dirty="0">
                <a:latin typeface="Trebuchet MS"/>
                <a:cs typeface="Trebuchet MS"/>
              </a:rPr>
              <a:t>missing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dirty="0">
                <a:latin typeface="Trebuchet MS"/>
                <a:cs typeface="Trebuchet MS"/>
              </a:rPr>
              <a:t>values,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-35" dirty="0">
                <a:latin typeface="Trebuchet MS"/>
                <a:cs typeface="Trebuchet MS"/>
              </a:rPr>
              <a:t>it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25" dirty="0">
                <a:latin typeface="Trebuchet MS"/>
                <a:cs typeface="Trebuchet MS"/>
              </a:rPr>
              <a:t>can </a:t>
            </a:r>
            <a:r>
              <a:rPr sz="1100" spc="-320" dirty="0">
                <a:latin typeface="Trebuchet MS"/>
                <a:cs typeface="Trebuchet MS"/>
              </a:rPr>
              <a:t> </a:t>
            </a:r>
            <a:r>
              <a:rPr sz="1100" spc="5" dirty="0">
                <a:latin typeface="Trebuchet MS"/>
                <a:cs typeface="Trebuchet MS"/>
              </a:rPr>
              <a:t>be</a:t>
            </a:r>
            <a:r>
              <a:rPr sz="1100" spc="-105" dirty="0">
                <a:latin typeface="Trebuchet MS"/>
                <a:cs typeface="Trebuchet MS"/>
              </a:rPr>
              <a:t> </a:t>
            </a:r>
            <a:r>
              <a:rPr sz="1100" spc="-5" dirty="0">
                <a:latin typeface="Trebuchet MS"/>
                <a:cs typeface="Trebuchet MS"/>
              </a:rPr>
              <a:t>removed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spc="-40" dirty="0">
                <a:latin typeface="Trebuchet MS"/>
                <a:cs typeface="Trebuchet MS"/>
              </a:rPr>
              <a:t>entirely.</a:t>
            </a:r>
            <a:endParaRPr sz="1100" dirty="0">
              <a:latin typeface="Trebuchet MS"/>
              <a:cs typeface="Trebuchet MS"/>
            </a:endParaRPr>
          </a:p>
          <a:p>
            <a:pPr marL="289560" marR="237490" indent="-139065">
              <a:lnSpc>
                <a:spcPct val="102600"/>
              </a:lnSpc>
              <a:spcBef>
                <a:spcPts val="300"/>
              </a:spcBef>
              <a:buClr>
                <a:srgbClr val="4E2A84"/>
              </a:buClr>
              <a:buFont typeface="Verdana"/>
              <a:buChar char="•"/>
              <a:tabLst>
                <a:tab pos="290195" algn="l"/>
              </a:tabLst>
            </a:pPr>
            <a:r>
              <a:rPr sz="1100" spc="5" dirty="0">
                <a:latin typeface="Trebuchet MS"/>
                <a:cs typeface="Trebuchet MS"/>
              </a:rPr>
              <a:t>Imputation:</a:t>
            </a:r>
            <a:r>
              <a:rPr sz="1100" spc="-15" dirty="0">
                <a:latin typeface="Trebuchet MS"/>
                <a:cs typeface="Trebuchet MS"/>
              </a:rPr>
              <a:t> </a:t>
            </a:r>
            <a:r>
              <a:rPr sz="1100" spc="55" dirty="0">
                <a:latin typeface="Trebuchet MS"/>
                <a:cs typeface="Trebuchet MS"/>
              </a:rPr>
              <a:t>Missing</a:t>
            </a:r>
            <a:r>
              <a:rPr sz="1100" spc="-90" dirty="0">
                <a:latin typeface="Trebuchet MS"/>
                <a:cs typeface="Trebuchet MS"/>
              </a:rPr>
              <a:t> </a:t>
            </a:r>
            <a:r>
              <a:rPr sz="1100" spc="20" dirty="0">
                <a:latin typeface="Trebuchet MS"/>
                <a:cs typeface="Trebuchet MS"/>
              </a:rPr>
              <a:t>values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25" dirty="0">
                <a:latin typeface="Trebuchet MS"/>
                <a:cs typeface="Trebuchet MS"/>
              </a:rPr>
              <a:t>can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5" dirty="0">
                <a:latin typeface="Trebuchet MS"/>
                <a:cs typeface="Trebuchet MS"/>
              </a:rPr>
              <a:t>be</a:t>
            </a:r>
            <a:r>
              <a:rPr sz="1100" spc="-90" dirty="0">
                <a:latin typeface="Trebuchet MS"/>
                <a:cs typeface="Trebuchet MS"/>
              </a:rPr>
              <a:t> </a:t>
            </a:r>
            <a:r>
              <a:rPr sz="1100" spc="-15" dirty="0">
                <a:latin typeface="Trebuchet MS"/>
                <a:cs typeface="Trebuchet MS"/>
              </a:rPr>
              <a:t>filled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-10" dirty="0">
                <a:latin typeface="Trebuchet MS"/>
                <a:cs typeface="Trebuchet MS"/>
              </a:rPr>
              <a:t>with</a:t>
            </a:r>
            <a:r>
              <a:rPr sz="1100" spc="-90" dirty="0">
                <a:latin typeface="Trebuchet MS"/>
                <a:cs typeface="Trebuchet MS"/>
              </a:rPr>
              <a:t> </a:t>
            </a:r>
            <a:r>
              <a:rPr sz="1100" spc="5" dirty="0">
                <a:latin typeface="Trebuchet MS"/>
                <a:cs typeface="Trebuchet MS"/>
              </a:rPr>
              <a:t>statistical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35" dirty="0">
                <a:latin typeface="Trebuchet MS"/>
                <a:cs typeface="Trebuchet MS"/>
              </a:rPr>
              <a:t>measures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-15" dirty="0">
                <a:latin typeface="Trebuchet MS"/>
                <a:cs typeface="Trebuchet MS"/>
              </a:rPr>
              <a:t>like </a:t>
            </a:r>
            <a:r>
              <a:rPr sz="1100" spc="-315" dirty="0">
                <a:latin typeface="Trebuchet MS"/>
                <a:cs typeface="Trebuchet MS"/>
              </a:rPr>
              <a:t> </a:t>
            </a:r>
            <a:r>
              <a:rPr sz="1100" spc="-5" dirty="0">
                <a:latin typeface="Trebuchet MS"/>
                <a:cs typeface="Trebuchet MS"/>
              </a:rPr>
              <a:t>mean,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-5" dirty="0">
                <a:latin typeface="Trebuchet MS"/>
                <a:cs typeface="Trebuchet MS"/>
              </a:rPr>
              <a:t>median,</a:t>
            </a:r>
            <a:r>
              <a:rPr sz="1100" spc="-90" dirty="0">
                <a:latin typeface="Trebuchet MS"/>
                <a:cs typeface="Trebuchet MS"/>
              </a:rPr>
              <a:t> </a:t>
            </a:r>
            <a:r>
              <a:rPr sz="1100" spc="-20" dirty="0">
                <a:latin typeface="Trebuchet MS"/>
                <a:cs typeface="Trebuchet MS"/>
              </a:rPr>
              <a:t>mode,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-5" dirty="0">
                <a:latin typeface="Trebuchet MS"/>
                <a:cs typeface="Trebuchet MS"/>
              </a:rPr>
              <a:t>or</a:t>
            </a:r>
            <a:r>
              <a:rPr sz="1100" spc="-90" dirty="0">
                <a:latin typeface="Trebuchet MS"/>
                <a:cs typeface="Trebuchet MS"/>
              </a:rPr>
              <a:t> </a:t>
            </a:r>
            <a:r>
              <a:rPr sz="1100" spc="-10" dirty="0">
                <a:latin typeface="Trebuchet MS"/>
                <a:cs typeface="Trebuchet MS"/>
              </a:rPr>
              <a:t>by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35" dirty="0">
                <a:latin typeface="Trebuchet MS"/>
                <a:cs typeface="Trebuchet MS"/>
              </a:rPr>
              <a:t>using</a:t>
            </a:r>
            <a:r>
              <a:rPr sz="1100" spc="-90" dirty="0">
                <a:latin typeface="Trebuchet MS"/>
                <a:cs typeface="Trebuchet MS"/>
              </a:rPr>
              <a:t> </a:t>
            </a:r>
            <a:r>
              <a:rPr sz="1100" dirty="0">
                <a:latin typeface="Trebuchet MS"/>
                <a:cs typeface="Trebuchet MS"/>
              </a:rPr>
              <a:t>more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15" dirty="0">
                <a:latin typeface="Trebuchet MS"/>
                <a:cs typeface="Trebuchet MS"/>
              </a:rPr>
              <a:t>advanced</a:t>
            </a:r>
            <a:r>
              <a:rPr sz="1100" spc="-90" dirty="0">
                <a:latin typeface="Trebuchet MS"/>
                <a:cs typeface="Trebuchet MS"/>
              </a:rPr>
              <a:t> </a:t>
            </a:r>
            <a:r>
              <a:rPr sz="1100" dirty="0">
                <a:latin typeface="Trebuchet MS"/>
                <a:cs typeface="Trebuchet MS"/>
              </a:rPr>
              <a:t>imputation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dirty="0">
                <a:latin typeface="Trebuchet MS"/>
                <a:cs typeface="Trebuchet MS"/>
              </a:rPr>
              <a:t>methods.</a:t>
            </a: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400" dirty="0">
              <a:latin typeface="Trebuchet MS"/>
              <a:cs typeface="Trebuchet MS"/>
            </a:endParaRPr>
          </a:p>
          <a:p>
            <a:pPr marL="12700" marR="20955">
              <a:lnSpc>
                <a:spcPct val="102699"/>
              </a:lnSpc>
            </a:pPr>
            <a:r>
              <a:rPr sz="1100" spc="10" dirty="0">
                <a:latin typeface="Trebuchet MS"/>
                <a:cs typeface="Trebuchet MS"/>
              </a:rPr>
              <a:t>In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spc="-5" dirty="0">
                <a:latin typeface="Trebuchet MS"/>
                <a:cs typeface="Trebuchet MS"/>
              </a:rPr>
              <a:t>Python,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-15" dirty="0">
                <a:latin typeface="Trebuchet MS"/>
                <a:cs typeface="Trebuchet MS"/>
              </a:rPr>
              <a:t>we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25" dirty="0">
                <a:latin typeface="Trebuchet MS"/>
                <a:cs typeface="Trebuchet MS"/>
              </a:rPr>
              <a:t>can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15" dirty="0">
                <a:latin typeface="Trebuchet MS"/>
                <a:cs typeface="Trebuchet MS"/>
              </a:rPr>
              <a:t>handle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spc="35" dirty="0">
                <a:latin typeface="Trebuchet MS"/>
                <a:cs typeface="Trebuchet MS"/>
              </a:rPr>
              <a:t>missing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10" dirty="0">
                <a:latin typeface="Trebuchet MS"/>
                <a:cs typeface="Trebuchet MS"/>
              </a:rPr>
              <a:t>data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35" dirty="0">
                <a:latin typeface="Trebuchet MS"/>
                <a:cs typeface="Trebuchet MS"/>
              </a:rPr>
              <a:t>using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-5" dirty="0">
                <a:latin typeface="Trebuchet MS"/>
                <a:cs typeface="Trebuchet MS"/>
              </a:rPr>
              <a:t>the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-15" dirty="0">
                <a:latin typeface="Trebuchet MS"/>
                <a:cs typeface="Trebuchet MS"/>
              </a:rPr>
              <a:t>‘pandas‘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spc="-35" dirty="0">
                <a:latin typeface="Trebuchet MS"/>
                <a:cs typeface="Trebuchet MS"/>
              </a:rPr>
              <a:t>library.</a:t>
            </a:r>
            <a:r>
              <a:rPr sz="1100" spc="-20" dirty="0">
                <a:latin typeface="Trebuchet MS"/>
                <a:cs typeface="Trebuchet MS"/>
              </a:rPr>
              <a:t> </a:t>
            </a:r>
            <a:r>
              <a:rPr sz="1100" spc="-15" dirty="0">
                <a:latin typeface="Trebuchet MS"/>
                <a:cs typeface="Trebuchet MS"/>
              </a:rPr>
              <a:t>The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-10" dirty="0">
                <a:latin typeface="Trebuchet MS"/>
                <a:cs typeface="Trebuchet MS"/>
              </a:rPr>
              <a:t>following </a:t>
            </a:r>
            <a:r>
              <a:rPr sz="1100" spc="-315" dirty="0">
                <a:latin typeface="Trebuchet MS"/>
                <a:cs typeface="Trebuchet MS"/>
              </a:rPr>
              <a:t> </a:t>
            </a:r>
            <a:r>
              <a:rPr sz="1100" spc="5" dirty="0">
                <a:latin typeface="Trebuchet MS"/>
                <a:cs typeface="Trebuchet MS"/>
              </a:rPr>
              <a:t>code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spc="15" dirty="0">
                <a:latin typeface="Trebuchet MS"/>
                <a:cs typeface="Trebuchet MS"/>
              </a:rPr>
              <a:t>demonstrates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spc="5" dirty="0">
                <a:latin typeface="Trebuchet MS"/>
                <a:cs typeface="Trebuchet MS"/>
              </a:rPr>
              <a:t>both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spc="-5" dirty="0">
                <a:latin typeface="Trebuchet MS"/>
                <a:cs typeface="Trebuchet MS"/>
              </a:rPr>
              <a:t>removal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spc="30" dirty="0">
                <a:latin typeface="Trebuchet MS"/>
                <a:cs typeface="Trebuchet MS"/>
              </a:rPr>
              <a:t>and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dirty="0">
                <a:latin typeface="Trebuchet MS"/>
                <a:cs typeface="Trebuchet MS"/>
              </a:rPr>
              <a:t>imputation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dirty="0">
                <a:latin typeface="Trebuchet MS"/>
                <a:cs typeface="Trebuchet MS"/>
              </a:rPr>
              <a:t>techniques.</a:t>
            </a:r>
          </a:p>
        </p:txBody>
      </p:sp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8581" y="73174"/>
            <a:ext cx="195770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40" dirty="0"/>
              <a:t>Pyth</a:t>
            </a:r>
            <a:r>
              <a:rPr spc="-15" dirty="0"/>
              <a:t>o</a:t>
            </a:r>
            <a:r>
              <a:rPr spc="-35" dirty="0"/>
              <a:t>n</a:t>
            </a:r>
            <a:r>
              <a:rPr spc="-120" dirty="0"/>
              <a:t> </a:t>
            </a:r>
            <a:r>
              <a:rPr spc="135" dirty="0"/>
              <a:t>C</a:t>
            </a:r>
            <a:r>
              <a:rPr spc="-10" dirty="0"/>
              <a:t>od</a:t>
            </a:r>
            <a:r>
              <a:rPr spc="-15" dirty="0"/>
              <a:t>e</a:t>
            </a:r>
            <a:r>
              <a:rPr spc="-120" dirty="0"/>
              <a:t> </a:t>
            </a:r>
            <a:r>
              <a:rPr spc="-20" dirty="0"/>
              <a:t>E</a:t>
            </a:r>
            <a:r>
              <a:rPr spc="-95" dirty="0"/>
              <a:t>x</a:t>
            </a:r>
            <a:r>
              <a:rPr spc="-10" dirty="0"/>
              <a:t>am</a:t>
            </a:r>
            <a:r>
              <a:rPr spc="-15" dirty="0"/>
              <a:t>p</a:t>
            </a:r>
            <a:r>
              <a:rPr spc="-35" dirty="0"/>
              <a:t>l</a:t>
            </a:r>
            <a:r>
              <a:rPr spc="-15" dirty="0"/>
              <a:t>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59677" y="685230"/>
            <a:ext cx="5041265" cy="2632710"/>
            <a:chOff x="359677" y="685230"/>
            <a:chExt cx="5041265" cy="2632710"/>
          </a:xfrm>
        </p:grpSpPr>
        <p:sp>
          <p:nvSpPr>
            <p:cNvPr id="4" name="object 4"/>
            <p:cNvSpPr/>
            <p:nvPr/>
          </p:nvSpPr>
          <p:spPr>
            <a:xfrm>
              <a:off x="359994" y="685547"/>
              <a:ext cx="5040630" cy="2632075"/>
            </a:xfrm>
            <a:custGeom>
              <a:avLst/>
              <a:gdLst/>
              <a:ahLst/>
              <a:cxnLst/>
              <a:rect l="l" t="t" r="r" b="b"/>
              <a:pathLst>
                <a:path w="5040630" h="2632075">
                  <a:moveTo>
                    <a:pt x="4986064" y="0"/>
                  </a:moveTo>
                  <a:lnTo>
                    <a:pt x="54000" y="0"/>
                  </a:lnTo>
                  <a:lnTo>
                    <a:pt x="32980" y="4243"/>
                  </a:lnTo>
                  <a:lnTo>
                    <a:pt x="15816" y="15816"/>
                  </a:lnTo>
                  <a:lnTo>
                    <a:pt x="4243" y="32980"/>
                  </a:lnTo>
                  <a:lnTo>
                    <a:pt x="0" y="54000"/>
                  </a:lnTo>
                  <a:lnTo>
                    <a:pt x="0" y="2577476"/>
                  </a:lnTo>
                  <a:lnTo>
                    <a:pt x="4243" y="2598496"/>
                  </a:lnTo>
                  <a:lnTo>
                    <a:pt x="15816" y="2615660"/>
                  </a:lnTo>
                  <a:lnTo>
                    <a:pt x="32980" y="2627233"/>
                  </a:lnTo>
                  <a:lnTo>
                    <a:pt x="54000" y="2631476"/>
                  </a:lnTo>
                  <a:lnTo>
                    <a:pt x="4986064" y="2631476"/>
                  </a:lnTo>
                  <a:lnTo>
                    <a:pt x="5007084" y="2627233"/>
                  </a:lnTo>
                  <a:lnTo>
                    <a:pt x="5024248" y="2615660"/>
                  </a:lnTo>
                  <a:lnTo>
                    <a:pt x="5035821" y="2598496"/>
                  </a:lnTo>
                  <a:lnTo>
                    <a:pt x="5040064" y="2577476"/>
                  </a:lnTo>
                  <a:lnTo>
                    <a:pt x="5040064" y="54000"/>
                  </a:lnTo>
                  <a:lnTo>
                    <a:pt x="5035821" y="32980"/>
                  </a:lnTo>
                  <a:lnTo>
                    <a:pt x="5024248" y="15816"/>
                  </a:lnTo>
                  <a:lnTo>
                    <a:pt x="5007084" y="4243"/>
                  </a:lnTo>
                  <a:lnTo>
                    <a:pt x="4986064" y="0"/>
                  </a:lnTo>
                  <a:close/>
                </a:path>
              </a:pathLst>
            </a:custGeom>
            <a:solidFill>
              <a:srgbClr val="3F3F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77994" y="925860"/>
              <a:ext cx="5004435" cy="2373630"/>
            </a:xfrm>
            <a:custGeom>
              <a:avLst/>
              <a:gdLst/>
              <a:ahLst/>
              <a:cxnLst/>
              <a:rect l="l" t="t" r="r" b="b"/>
              <a:pathLst>
                <a:path w="5004435" h="2373629">
                  <a:moveTo>
                    <a:pt x="5004065" y="0"/>
                  </a:moveTo>
                  <a:lnTo>
                    <a:pt x="0" y="0"/>
                  </a:lnTo>
                  <a:lnTo>
                    <a:pt x="0" y="2337163"/>
                  </a:lnTo>
                  <a:lnTo>
                    <a:pt x="2829" y="2351176"/>
                  </a:lnTo>
                  <a:lnTo>
                    <a:pt x="10544" y="2362619"/>
                  </a:lnTo>
                  <a:lnTo>
                    <a:pt x="21987" y="2370334"/>
                  </a:lnTo>
                  <a:lnTo>
                    <a:pt x="36000" y="2373163"/>
                  </a:lnTo>
                  <a:lnTo>
                    <a:pt x="4968064" y="2373163"/>
                  </a:lnTo>
                  <a:lnTo>
                    <a:pt x="4982077" y="2370334"/>
                  </a:lnTo>
                  <a:lnTo>
                    <a:pt x="4993521" y="2362619"/>
                  </a:lnTo>
                  <a:lnTo>
                    <a:pt x="5001236" y="2351176"/>
                  </a:lnTo>
                  <a:lnTo>
                    <a:pt x="5004065" y="2337163"/>
                  </a:lnTo>
                  <a:lnTo>
                    <a:pt x="5004065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59994" y="685547"/>
              <a:ext cx="2304415" cy="2632075"/>
            </a:xfrm>
            <a:custGeom>
              <a:avLst/>
              <a:gdLst/>
              <a:ahLst/>
              <a:cxnLst/>
              <a:rect l="l" t="t" r="r" b="b"/>
              <a:pathLst>
                <a:path w="2304415" h="2632075">
                  <a:moveTo>
                    <a:pt x="1602299" y="0"/>
                  </a:moveTo>
                  <a:lnTo>
                    <a:pt x="54000" y="0"/>
                  </a:lnTo>
                  <a:lnTo>
                    <a:pt x="32980" y="4243"/>
                  </a:lnTo>
                  <a:lnTo>
                    <a:pt x="15816" y="15816"/>
                  </a:lnTo>
                  <a:lnTo>
                    <a:pt x="4243" y="32980"/>
                  </a:lnTo>
                  <a:lnTo>
                    <a:pt x="0" y="54000"/>
                  </a:lnTo>
                  <a:lnTo>
                    <a:pt x="0" y="2577476"/>
                  </a:lnTo>
                  <a:lnTo>
                    <a:pt x="4243" y="2598496"/>
                  </a:lnTo>
                  <a:lnTo>
                    <a:pt x="15816" y="2615660"/>
                  </a:lnTo>
                  <a:lnTo>
                    <a:pt x="32980" y="2627233"/>
                  </a:lnTo>
                  <a:lnTo>
                    <a:pt x="54000" y="2631476"/>
                  </a:lnTo>
                  <a:lnTo>
                    <a:pt x="2304026" y="2631476"/>
                  </a:lnTo>
                  <a:lnTo>
                    <a:pt x="1602299" y="0"/>
                  </a:lnTo>
                  <a:close/>
                </a:path>
              </a:pathLst>
            </a:custGeom>
            <a:solidFill>
              <a:srgbClr val="4D2A8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59994" y="685547"/>
              <a:ext cx="2304415" cy="2632075"/>
            </a:xfrm>
            <a:custGeom>
              <a:avLst/>
              <a:gdLst/>
              <a:ahLst/>
              <a:cxnLst/>
              <a:rect l="l" t="t" r="r" b="b"/>
              <a:pathLst>
                <a:path w="2304415" h="2632075">
                  <a:moveTo>
                    <a:pt x="54000" y="2631476"/>
                  </a:moveTo>
                  <a:lnTo>
                    <a:pt x="32980" y="2627233"/>
                  </a:lnTo>
                  <a:lnTo>
                    <a:pt x="15816" y="2615660"/>
                  </a:lnTo>
                  <a:lnTo>
                    <a:pt x="4243" y="2598496"/>
                  </a:lnTo>
                  <a:lnTo>
                    <a:pt x="0" y="2577476"/>
                  </a:lnTo>
                  <a:lnTo>
                    <a:pt x="0" y="54000"/>
                  </a:lnTo>
                  <a:lnTo>
                    <a:pt x="4243" y="32980"/>
                  </a:lnTo>
                  <a:lnTo>
                    <a:pt x="15816" y="15816"/>
                  </a:lnTo>
                  <a:lnTo>
                    <a:pt x="32980" y="4243"/>
                  </a:lnTo>
                  <a:lnTo>
                    <a:pt x="54000" y="0"/>
                  </a:lnTo>
                  <a:lnTo>
                    <a:pt x="1602299" y="0"/>
                  </a:lnTo>
                  <a:lnTo>
                    <a:pt x="2304026" y="2631476"/>
                  </a:lnTo>
                  <a:lnTo>
                    <a:pt x="54000" y="2631476"/>
                  </a:lnTo>
                </a:path>
              </a:pathLst>
            </a:custGeom>
            <a:ln w="3175">
              <a:solidFill>
                <a:srgbClr val="4D2A8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962293" y="685547"/>
              <a:ext cx="2934970" cy="2632075"/>
            </a:xfrm>
            <a:custGeom>
              <a:avLst/>
              <a:gdLst/>
              <a:ahLst/>
              <a:cxnLst/>
              <a:rect l="l" t="t" r="r" b="b"/>
              <a:pathLst>
                <a:path w="2934970" h="2632075">
                  <a:moveTo>
                    <a:pt x="2934732" y="0"/>
                  </a:moveTo>
                  <a:lnTo>
                    <a:pt x="0" y="0"/>
                  </a:lnTo>
                  <a:lnTo>
                    <a:pt x="701726" y="2631476"/>
                  </a:lnTo>
                  <a:lnTo>
                    <a:pt x="1169733" y="2631476"/>
                  </a:lnTo>
                  <a:lnTo>
                    <a:pt x="2934732" y="0"/>
                  </a:lnTo>
                  <a:close/>
                </a:path>
              </a:pathLst>
            </a:custGeom>
            <a:solidFill>
              <a:srgbClr val="3F1F6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962293" y="685547"/>
              <a:ext cx="2934970" cy="2632075"/>
            </a:xfrm>
            <a:custGeom>
              <a:avLst/>
              <a:gdLst/>
              <a:ahLst/>
              <a:cxnLst/>
              <a:rect l="l" t="t" r="r" b="b"/>
              <a:pathLst>
                <a:path w="2934970" h="2632075">
                  <a:moveTo>
                    <a:pt x="0" y="0"/>
                  </a:moveTo>
                  <a:lnTo>
                    <a:pt x="701726" y="2631476"/>
                  </a:lnTo>
                  <a:lnTo>
                    <a:pt x="1169733" y="2631476"/>
                  </a:lnTo>
                  <a:lnTo>
                    <a:pt x="2934732" y="0"/>
                  </a:lnTo>
                  <a:lnTo>
                    <a:pt x="0" y="0"/>
                  </a:lnTo>
                </a:path>
              </a:pathLst>
            </a:custGeom>
            <a:ln w="3175">
              <a:solidFill>
                <a:srgbClr val="3F1F6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132027" y="685547"/>
              <a:ext cx="1917700" cy="2632075"/>
            </a:xfrm>
            <a:custGeom>
              <a:avLst/>
              <a:gdLst/>
              <a:ahLst/>
              <a:cxnLst/>
              <a:rect l="l" t="t" r="r" b="b"/>
              <a:pathLst>
                <a:path w="1917700" h="2632075">
                  <a:moveTo>
                    <a:pt x="1917472" y="0"/>
                  </a:moveTo>
                  <a:lnTo>
                    <a:pt x="1764998" y="0"/>
                  </a:lnTo>
                  <a:lnTo>
                    <a:pt x="0" y="2631476"/>
                  </a:lnTo>
                  <a:lnTo>
                    <a:pt x="1404020" y="2631476"/>
                  </a:lnTo>
                  <a:lnTo>
                    <a:pt x="1917472" y="0"/>
                  </a:lnTo>
                  <a:close/>
                </a:path>
              </a:pathLst>
            </a:custGeom>
            <a:solidFill>
              <a:srgbClr val="3817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132027" y="685547"/>
              <a:ext cx="1917700" cy="2632075"/>
            </a:xfrm>
            <a:custGeom>
              <a:avLst/>
              <a:gdLst/>
              <a:ahLst/>
              <a:cxnLst/>
              <a:rect l="l" t="t" r="r" b="b"/>
              <a:pathLst>
                <a:path w="1917700" h="2632075">
                  <a:moveTo>
                    <a:pt x="0" y="2631476"/>
                  </a:moveTo>
                  <a:lnTo>
                    <a:pt x="1764998" y="0"/>
                  </a:lnTo>
                  <a:lnTo>
                    <a:pt x="1917472" y="0"/>
                  </a:lnTo>
                  <a:lnTo>
                    <a:pt x="1404020" y="2631476"/>
                  </a:lnTo>
                  <a:lnTo>
                    <a:pt x="0" y="2631476"/>
                  </a:lnTo>
                </a:path>
              </a:pathLst>
            </a:custGeom>
            <a:ln w="3175">
              <a:solidFill>
                <a:srgbClr val="3817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36048" y="685547"/>
              <a:ext cx="864235" cy="2632075"/>
            </a:xfrm>
            <a:custGeom>
              <a:avLst/>
              <a:gdLst/>
              <a:ahLst/>
              <a:cxnLst/>
              <a:rect l="l" t="t" r="r" b="b"/>
              <a:pathLst>
                <a:path w="864235" h="2632075">
                  <a:moveTo>
                    <a:pt x="810010" y="0"/>
                  </a:moveTo>
                  <a:lnTo>
                    <a:pt x="513451" y="0"/>
                  </a:lnTo>
                  <a:lnTo>
                    <a:pt x="0" y="2631476"/>
                  </a:lnTo>
                  <a:lnTo>
                    <a:pt x="143999" y="2631476"/>
                  </a:lnTo>
                  <a:lnTo>
                    <a:pt x="864010" y="2307485"/>
                  </a:lnTo>
                  <a:lnTo>
                    <a:pt x="864010" y="54000"/>
                  </a:lnTo>
                  <a:lnTo>
                    <a:pt x="859767" y="32980"/>
                  </a:lnTo>
                  <a:lnTo>
                    <a:pt x="848194" y="15816"/>
                  </a:lnTo>
                  <a:lnTo>
                    <a:pt x="831030" y="4243"/>
                  </a:lnTo>
                  <a:lnTo>
                    <a:pt x="810010" y="0"/>
                  </a:lnTo>
                  <a:close/>
                </a:path>
              </a:pathLst>
            </a:custGeom>
            <a:solidFill>
              <a:srgbClr val="47247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36048" y="685547"/>
              <a:ext cx="864235" cy="2632075"/>
            </a:xfrm>
            <a:custGeom>
              <a:avLst/>
              <a:gdLst/>
              <a:ahLst/>
              <a:cxnLst/>
              <a:rect l="l" t="t" r="r" b="b"/>
              <a:pathLst>
                <a:path w="864235" h="2632075">
                  <a:moveTo>
                    <a:pt x="0" y="2631476"/>
                  </a:moveTo>
                  <a:lnTo>
                    <a:pt x="513451" y="0"/>
                  </a:lnTo>
                  <a:lnTo>
                    <a:pt x="810010" y="0"/>
                  </a:lnTo>
                  <a:lnTo>
                    <a:pt x="831030" y="4243"/>
                  </a:lnTo>
                  <a:lnTo>
                    <a:pt x="848194" y="15816"/>
                  </a:lnTo>
                  <a:lnTo>
                    <a:pt x="859767" y="32980"/>
                  </a:lnTo>
                  <a:lnTo>
                    <a:pt x="864010" y="54000"/>
                  </a:lnTo>
                  <a:lnTo>
                    <a:pt x="864010" y="2307485"/>
                  </a:lnTo>
                  <a:lnTo>
                    <a:pt x="143999" y="2631476"/>
                  </a:lnTo>
                  <a:lnTo>
                    <a:pt x="0" y="2631476"/>
                  </a:lnTo>
                </a:path>
              </a:pathLst>
            </a:custGeom>
            <a:ln w="3175">
              <a:solidFill>
                <a:srgbClr val="47247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680047" y="2993032"/>
              <a:ext cx="720090" cy="324485"/>
            </a:xfrm>
            <a:custGeom>
              <a:avLst/>
              <a:gdLst/>
              <a:ahLst/>
              <a:cxnLst/>
              <a:rect l="l" t="t" r="r" b="b"/>
              <a:pathLst>
                <a:path w="720089" h="324485">
                  <a:moveTo>
                    <a:pt x="720011" y="0"/>
                  </a:moveTo>
                  <a:lnTo>
                    <a:pt x="0" y="323991"/>
                  </a:lnTo>
                  <a:lnTo>
                    <a:pt x="666011" y="323991"/>
                  </a:lnTo>
                  <a:lnTo>
                    <a:pt x="687030" y="319747"/>
                  </a:lnTo>
                  <a:lnTo>
                    <a:pt x="704195" y="308175"/>
                  </a:lnTo>
                  <a:lnTo>
                    <a:pt x="715767" y="291010"/>
                  </a:lnTo>
                  <a:lnTo>
                    <a:pt x="720011" y="269991"/>
                  </a:lnTo>
                  <a:lnTo>
                    <a:pt x="720011" y="0"/>
                  </a:lnTo>
                  <a:close/>
                </a:path>
              </a:pathLst>
            </a:custGeom>
            <a:solidFill>
              <a:srgbClr val="4D2A8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680047" y="2993032"/>
              <a:ext cx="720090" cy="324485"/>
            </a:xfrm>
            <a:custGeom>
              <a:avLst/>
              <a:gdLst/>
              <a:ahLst/>
              <a:cxnLst/>
              <a:rect l="l" t="t" r="r" b="b"/>
              <a:pathLst>
                <a:path w="720089" h="324485">
                  <a:moveTo>
                    <a:pt x="0" y="323991"/>
                  </a:moveTo>
                  <a:lnTo>
                    <a:pt x="720011" y="0"/>
                  </a:lnTo>
                  <a:lnTo>
                    <a:pt x="720011" y="269991"/>
                  </a:lnTo>
                  <a:lnTo>
                    <a:pt x="715767" y="291010"/>
                  </a:lnTo>
                  <a:lnTo>
                    <a:pt x="704195" y="308175"/>
                  </a:lnTo>
                  <a:lnTo>
                    <a:pt x="687030" y="319747"/>
                  </a:lnTo>
                  <a:lnTo>
                    <a:pt x="666011" y="323991"/>
                  </a:lnTo>
                  <a:lnTo>
                    <a:pt x="0" y="323991"/>
                  </a:lnTo>
                </a:path>
              </a:pathLst>
            </a:custGeom>
            <a:ln w="3175">
              <a:solidFill>
                <a:srgbClr val="4D2A8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77994" y="925860"/>
              <a:ext cx="5004435" cy="2373630"/>
            </a:xfrm>
            <a:custGeom>
              <a:avLst/>
              <a:gdLst/>
              <a:ahLst/>
              <a:cxnLst/>
              <a:rect l="l" t="t" r="r" b="b"/>
              <a:pathLst>
                <a:path w="5004435" h="2373629">
                  <a:moveTo>
                    <a:pt x="5004065" y="0"/>
                  </a:moveTo>
                  <a:lnTo>
                    <a:pt x="0" y="0"/>
                  </a:lnTo>
                  <a:lnTo>
                    <a:pt x="0" y="2337163"/>
                  </a:lnTo>
                  <a:lnTo>
                    <a:pt x="2829" y="2351176"/>
                  </a:lnTo>
                  <a:lnTo>
                    <a:pt x="10544" y="2362619"/>
                  </a:lnTo>
                  <a:lnTo>
                    <a:pt x="21987" y="2370334"/>
                  </a:lnTo>
                  <a:lnTo>
                    <a:pt x="36000" y="2373163"/>
                  </a:lnTo>
                  <a:lnTo>
                    <a:pt x="4968064" y="2373163"/>
                  </a:lnTo>
                  <a:lnTo>
                    <a:pt x="4982077" y="2370334"/>
                  </a:lnTo>
                  <a:lnTo>
                    <a:pt x="4993521" y="2362619"/>
                  </a:lnTo>
                  <a:lnTo>
                    <a:pt x="5001236" y="2351176"/>
                  </a:lnTo>
                  <a:lnTo>
                    <a:pt x="5004065" y="2337163"/>
                  </a:lnTo>
                  <a:lnTo>
                    <a:pt x="5004065" y="0"/>
                  </a:lnTo>
                  <a:close/>
                </a:path>
              </a:pathLst>
            </a:custGeom>
            <a:solidFill>
              <a:srgbClr val="E3DF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545299" y="689164"/>
            <a:ext cx="3373754" cy="239839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10" dirty="0">
                <a:solidFill>
                  <a:srgbClr val="FFFFFF"/>
                </a:solidFill>
                <a:latin typeface="Trebuchet MS"/>
                <a:cs typeface="Trebuchet MS"/>
              </a:rPr>
              <a:t>Python</a:t>
            </a:r>
            <a:r>
              <a:rPr sz="11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FFFFFF"/>
                </a:solidFill>
                <a:latin typeface="Trebuchet MS"/>
                <a:cs typeface="Trebuchet MS"/>
              </a:rPr>
              <a:t>Code</a:t>
            </a:r>
            <a:r>
              <a:rPr sz="11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100" spc="-20" dirty="0">
                <a:solidFill>
                  <a:srgbClr val="FFFFFF"/>
                </a:solidFill>
                <a:latin typeface="Trebuchet MS"/>
                <a:cs typeface="Trebuchet MS"/>
              </a:rPr>
              <a:t>for</a:t>
            </a:r>
            <a:r>
              <a:rPr sz="11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100" spc="10" dirty="0">
                <a:solidFill>
                  <a:srgbClr val="FFFFFF"/>
                </a:solidFill>
                <a:latin typeface="Trebuchet MS"/>
                <a:cs typeface="Trebuchet MS"/>
              </a:rPr>
              <a:t>Removing</a:t>
            </a:r>
            <a:r>
              <a:rPr sz="11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100" spc="30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11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100" spc="10" dirty="0">
                <a:solidFill>
                  <a:srgbClr val="FFFFFF"/>
                </a:solidFill>
                <a:latin typeface="Trebuchet MS"/>
                <a:cs typeface="Trebuchet MS"/>
              </a:rPr>
              <a:t>Imputing</a:t>
            </a:r>
            <a:r>
              <a:rPr sz="11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100" spc="55" dirty="0">
                <a:solidFill>
                  <a:srgbClr val="FFFFFF"/>
                </a:solidFill>
                <a:latin typeface="Trebuchet MS"/>
                <a:cs typeface="Trebuchet MS"/>
              </a:rPr>
              <a:t>Missing</a:t>
            </a:r>
            <a:r>
              <a:rPr sz="11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100" spc="20" dirty="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endParaRPr sz="1100">
              <a:latin typeface="Trebuchet MS"/>
              <a:cs typeface="Trebuchet MS"/>
            </a:endParaRPr>
          </a:p>
          <a:p>
            <a:pPr marL="12700" marR="2054225">
              <a:lnSpc>
                <a:spcPct val="101499"/>
              </a:lnSpc>
              <a:spcBef>
                <a:spcPts val="935"/>
              </a:spcBef>
            </a:pPr>
            <a:r>
              <a:rPr sz="900" spc="-5" dirty="0">
                <a:latin typeface="Courier New"/>
                <a:cs typeface="Courier New"/>
              </a:rPr>
              <a:t>import</a:t>
            </a:r>
            <a:r>
              <a:rPr sz="900" spc="-25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pandas</a:t>
            </a:r>
            <a:r>
              <a:rPr sz="900" spc="-25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as</a:t>
            </a:r>
            <a:r>
              <a:rPr sz="900" spc="-20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pd </a:t>
            </a:r>
            <a:r>
              <a:rPr sz="900" spc="-525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import</a:t>
            </a:r>
            <a:r>
              <a:rPr sz="900" spc="-20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numpy</a:t>
            </a:r>
            <a:r>
              <a:rPr sz="900" spc="-20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as</a:t>
            </a:r>
            <a:r>
              <a:rPr sz="900" spc="-20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np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950">
              <a:latin typeface="Courier New"/>
              <a:cs typeface="Courier New"/>
            </a:endParaRPr>
          </a:p>
          <a:p>
            <a:pPr marL="12700" marR="756285">
              <a:lnSpc>
                <a:spcPct val="101499"/>
              </a:lnSpc>
              <a:spcBef>
                <a:spcPts val="5"/>
              </a:spcBef>
            </a:pPr>
            <a:r>
              <a:rPr sz="900" spc="-5" dirty="0">
                <a:latin typeface="Courier New"/>
                <a:cs typeface="Courier New"/>
              </a:rPr>
              <a:t># Sample DataFrame with missing values </a:t>
            </a:r>
            <a:r>
              <a:rPr sz="900" spc="-530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data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= {'A':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[1, 2, np.nan,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4, 5],</a:t>
            </a:r>
            <a:endParaRPr sz="900">
              <a:latin typeface="Courier New"/>
              <a:cs typeface="Courier New"/>
            </a:endParaRPr>
          </a:p>
          <a:p>
            <a:pPr marL="558800">
              <a:lnSpc>
                <a:spcPct val="100000"/>
              </a:lnSpc>
              <a:spcBef>
                <a:spcPts val="15"/>
              </a:spcBef>
            </a:pPr>
            <a:r>
              <a:rPr sz="900" spc="-5" dirty="0">
                <a:latin typeface="Courier New"/>
                <a:cs typeface="Courier New"/>
              </a:rPr>
              <a:t>'B':</a:t>
            </a:r>
            <a:r>
              <a:rPr sz="900" spc="-15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[np.nan,</a:t>
            </a:r>
            <a:r>
              <a:rPr sz="900" spc="-15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2,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3,</a:t>
            </a:r>
            <a:r>
              <a:rPr sz="900" spc="-15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4,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5],</a:t>
            </a:r>
            <a:endParaRPr sz="900">
              <a:latin typeface="Courier New"/>
              <a:cs typeface="Courier New"/>
            </a:endParaRPr>
          </a:p>
          <a:p>
            <a:pPr marL="558800">
              <a:lnSpc>
                <a:spcPct val="100000"/>
              </a:lnSpc>
              <a:spcBef>
                <a:spcPts val="15"/>
              </a:spcBef>
            </a:pPr>
            <a:r>
              <a:rPr sz="900" spc="-5" dirty="0">
                <a:latin typeface="Courier New"/>
                <a:cs typeface="Courier New"/>
              </a:rPr>
              <a:t>'C':</a:t>
            </a:r>
            <a:r>
              <a:rPr sz="900" spc="-15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[1,</a:t>
            </a:r>
            <a:r>
              <a:rPr sz="900" spc="-15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2,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3,</a:t>
            </a:r>
            <a:r>
              <a:rPr sz="900" spc="-15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4,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np.nan]}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9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900" spc="-5" dirty="0">
                <a:latin typeface="Courier New"/>
                <a:cs typeface="Courier New"/>
              </a:rPr>
              <a:t>df</a:t>
            </a:r>
            <a:r>
              <a:rPr sz="900" spc="-25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=</a:t>
            </a:r>
            <a:r>
              <a:rPr sz="900" spc="-20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pd.DataFrame(data)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950">
              <a:latin typeface="Courier New"/>
              <a:cs typeface="Courier New"/>
            </a:endParaRPr>
          </a:p>
          <a:p>
            <a:pPr marL="12700" marR="961390">
              <a:lnSpc>
                <a:spcPct val="101499"/>
              </a:lnSpc>
            </a:pPr>
            <a:r>
              <a:rPr sz="900" spc="-5" dirty="0">
                <a:latin typeface="Courier New"/>
                <a:cs typeface="Courier New"/>
              </a:rPr>
              <a:t># Removing rows with missing values </a:t>
            </a:r>
            <a:r>
              <a:rPr sz="900" spc="-530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df_dropped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=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df.dropna()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950">
              <a:latin typeface="Courier New"/>
              <a:cs typeface="Courier New"/>
            </a:endParaRPr>
          </a:p>
          <a:p>
            <a:pPr marL="12700" marR="687705">
              <a:lnSpc>
                <a:spcPct val="101499"/>
              </a:lnSpc>
            </a:pPr>
            <a:r>
              <a:rPr sz="900" spc="-5" dirty="0">
                <a:latin typeface="Courier New"/>
                <a:cs typeface="Courier New"/>
              </a:rPr>
              <a:t># Imputing missing values with the mean </a:t>
            </a:r>
            <a:r>
              <a:rPr sz="900" spc="-530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df_imputed</a:t>
            </a:r>
            <a:r>
              <a:rPr sz="900" spc="-15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=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30" dirty="0">
                <a:latin typeface="Courier New"/>
                <a:cs typeface="Courier New"/>
              </a:rPr>
              <a:t>df.fillna(df.mean())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439651" y="3472435"/>
            <a:ext cx="295275" cy="11874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r>
              <a:rPr sz="600" spc="5" dirty="0">
                <a:solidFill>
                  <a:srgbClr val="CCCCCC"/>
                </a:solidFill>
                <a:latin typeface="Trebuchet MS"/>
                <a:cs typeface="Trebuchet MS"/>
              </a:rPr>
              <a:t>4/58</a:t>
            </a:r>
            <a:endParaRPr sz="60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5439651" y="3472435"/>
            <a:ext cx="295275" cy="11874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r>
              <a:rPr sz="600" spc="5" dirty="0">
                <a:solidFill>
                  <a:srgbClr val="CCCCCC"/>
                </a:solidFill>
                <a:latin typeface="Trebuchet MS"/>
                <a:cs typeface="Trebuchet MS"/>
              </a:rPr>
              <a:t>5/58</a:t>
            </a:r>
            <a:endParaRPr sz="600">
              <a:latin typeface="Trebuchet MS"/>
              <a:cs typeface="Trebuchet MS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38581" y="73631"/>
            <a:ext cx="163385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15" dirty="0">
                <a:solidFill>
                  <a:srgbClr val="4E2A84"/>
                </a:solidFill>
                <a:latin typeface="Verdana"/>
                <a:cs typeface="Verdana"/>
              </a:rPr>
              <a:t>D</a:t>
            </a:r>
            <a:r>
              <a:rPr sz="1400" spc="-10" dirty="0">
                <a:solidFill>
                  <a:srgbClr val="4E2A84"/>
                </a:solidFill>
                <a:latin typeface="Verdana"/>
                <a:cs typeface="Verdana"/>
              </a:rPr>
              <a:t>i</a:t>
            </a:r>
            <a:r>
              <a:rPr sz="1400" spc="-20" dirty="0">
                <a:solidFill>
                  <a:srgbClr val="4E2A84"/>
                </a:solidFill>
                <a:latin typeface="Verdana"/>
                <a:cs typeface="Verdana"/>
              </a:rPr>
              <a:t>s</a:t>
            </a:r>
            <a:r>
              <a:rPr sz="1400" spc="-10" dirty="0">
                <a:solidFill>
                  <a:srgbClr val="4E2A84"/>
                </a:solidFill>
                <a:latin typeface="Verdana"/>
                <a:cs typeface="Verdana"/>
              </a:rPr>
              <a:t>p</a:t>
            </a:r>
            <a:r>
              <a:rPr sz="1400" spc="-35" dirty="0">
                <a:solidFill>
                  <a:srgbClr val="4E2A84"/>
                </a:solidFill>
                <a:latin typeface="Verdana"/>
                <a:cs typeface="Verdana"/>
              </a:rPr>
              <a:t>l</a:t>
            </a:r>
            <a:r>
              <a:rPr sz="1400" spc="20" dirty="0">
                <a:solidFill>
                  <a:srgbClr val="4E2A84"/>
                </a:solidFill>
                <a:latin typeface="Verdana"/>
                <a:cs typeface="Verdana"/>
              </a:rPr>
              <a:t>a</a:t>
            </a:r>
            <a:r>
              <a:rPr sz="1400" spc="5" dirty="0">
                <a:solidFill>
                  <a:srgbClr val="4E2A84"/>
                </a:solidFill>
                <a:latin typeface="Verdana"/>
                <a:cs typeface="Verdana"/>
              </a:rPr>
              <a:t>yi</a:t>
            </a:r>
            <a:r>
              <a:rPr sz="1400" spc="-10" dirty="0">
                <a:solidFill>
                  <a:srgbClr val="4E2A84"/>
                </a:solidFill>
                <a:latin typeface="Verdana"/>
                <a:cs typeface="Verdana"/>
              </a:rPr>
              <a:t>n</a:t>
            </a:r>
            <a:r>
              <a:rPr sz="1400" spc="10" dirty="0">
                <a:solidFill>
                  <a:srgbClr val="4E2A84"/>
                </a:solidFill>
                <a:latin typeface="Verdana"/>
                <a:cs typeface="Verdana"/>
              </a:rPr>
              <a:t>g</a:t>
            </a:r>
            <a:r>
              <a:rPr sz="1400" spc="-120" dirty="0">
                <a:solidFill>
                  <a:srgbClr val="4E2A84"/>
                </a:solidFill>
                <a:latin typeface="Verdana"/>
                <a:cs typeface="Verdana"/>
              </a:rPr>
              <a:t> </a:t>
            </a:r>
            <a:r>
              <a:rPr sz="1400" spc="-55" dirty="0">
                <a:solidFill>
                  <a:srgbClr val="4E2A84"/>
                </a:solidFill>
                <a:latin typeface="Verdana"/>
                <a:cs typeface="Verdana"/>
              </a:rPr>
              <a:t>R</a:t>
            </a:r>
            <a:r>
              <a:rPr sz="1400" spc="-25" dirty="0">
                <a:solidFill>
                  <a:srgbClr val="4E2A84"/>
                </a:solidFill>
                <a:latin typeface="Verdana"/>
                <a:cs typeface="Verdana"/>
              </a:rPr>
              <a:t>e</a:t>
            </a:r>
            <a:r>
              <a:rPr sz="1400" spc="5" dirty="0">
                <a:solidFill>
                  <a:srgbClr val="4E2A84"/>
                </a:solidFill>
                <a:latin typeface="Verdana"/>
                <a:cs typeface="Verdana"/>
              </a:rPr>
              <a:t>sul</a:t>
            </a:r>
            <a:r>
              <a:rPr sz="1400" spc="-5" dirty="0">
                <a:solidFill>
                  <a:srgbClr val="4E2A84"/>
                </a:solidFill>
                <a:latin typeface="Verdana"/>
                <a:cs typeface="Verdana"/>
              </a:rPr>
              <a:t>t</a:t>
            </a:r>
            <a:r>
              <a:rPr sz="1400" dirty="0">
                <a:solidFill>
                  <a:srgbClr val="4E2A84"/>
                </a:solidFill>
                <a:latin typeface="Verdana"/>
                <a:cs typeface="Verdana"/>
              </a:rPr>
              <a:t>s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7294" y="1354072"/>
            <a:ext cx="4753610" cy="88011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99"/>
              </a:lnSpc>
              <a:spcBef>
                <a:spcPts val="55"/>
              </a:spcBef>
            </a:pPr>
            <a:r>
              <a:rPr sz="1100" spc="-20" dirty="0">
                <a:latin typeface="Trebuchet MS"/>
                <a:cs typeface="Trebuchet MS"/>
              </a:rPr>
              <a:t>After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dirty="0">
                <a:latin typeface="Trebuchet MS"/>
                <a:cs typeface="Trebuchet MS"/>
              </a:rPr>
              <a:t>performing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-5" dirty="0">
                <a:latin typeface="Trebuchet MS"/>
                <a:cs typeface="Trebuchet MS"/>
              </a:rPr>
              <a:t>the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10" dirty="0">
                <a:latin typeface="Trebuchet MS"/>
                <a:cs typeface="Trebuchet MS"/>
              </a:rPr>
              <a:t>data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15" dirty="0">
                <a:latin typeface="Trebuchet MS"/>
                <a:cs typeface="Trebuchet MS"/>
              </a:rPr>
              <a:t>preprocessing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10" dirty="0">
                <a:latin typeface="Trebuchet MS"/>
                <a:cs typeface="Trebuchet MS"/>
              </a:rPr>
              <a:t>steps,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-15" dirty="0">
                <a:latin typeface="Trebuchet MS"/>
                <a:cs typeface="Trebuchet MS"/>
              </a:rPr>
              <a:t>we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25" dirty="0">
                <a:latin typeface="Trebuchet MS"/>
                <a:cs typeface="Trebuchet MS"/>
              </a:rPr>
              <a:t>can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15" dirty="0">
                <a:latin typeface="Trebuchet MS"/>
                <a:cs typeface="Trebuchet MS"/>
              </a:rPr>
              <a:t>display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-5" dirty="0">
                <a:latin typeface="Trebuchet MS"/>
                <a:cs typeface="Trebuchet MS"/>
              </a:rPr>
              <a:t>the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25" dirty="0">
                <a:latin typeface="Trebuchet MS"/>
                <a:cs typeface="Trebuchet MS"/>
              </a:rPr>
              <a:t>results</a:t>
            </a:r>
            <a:r>
              <a:rPr sz="1100" spc="-90" dirty="0">
                <a:latin typeface="Trebuchet MS"/>
                <a:cs typeface="Trebuchet MS"/>
              </a:rPr>
              <a:t> </a:t>
            </a:r>
            <a:r>
              <a:rPr sz="1100" spc="-15" dirty="0">
                <a:latin typeface="Trebuchet MS"/>
                <a:cs typeface="Trebuchet MS"/>
              </a:rPr>
              <a:t>of </a:t>
            </a:r>
            <a:r>
              <a:rPr sz="1100" spc="-320" dirty="0">
                <a:latin typeface="Trebuchet MS"/>
                <a:cs typeface="Trebuchet MS"/>
              </a:rPr>
              <a:t> </a:t>
            </a:r>
            <a:r>
              <a:rPr sz="1100" dirty="0">
                <a:latin typeface="Trebuchet MS"/>
                <a:cs typeface="Trebuchet MS"/>
              </a:rPr>
              <a:t>removing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spc="-5" dirty="0">
                <a:latin typeface="Trebuchet MS"/>
                <a:cs typeface="Trebuchet MS"/>
              </a:rPr>
              <a:t>or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spc="5" dirty="0">
                <a:latin typeface="Trebuchet MS"/>
                <a:cs typeface="Trebuchet MS"/>
              </a:rPr>
              <a:t>imputing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spc="-5" dirty="0">
                <a:latin typeface="Trebuchet MS"/>
                <a:cs typeface="Trebuchet MS"/>
              </a:rPr>
              <a:t>the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spc="35" dirty="0">
                <a:latin typeface="Trebuchet MS"/>
                <a:cs typeface="Trebuchet MS"/>
              </a:rPr>
              <a:t>missing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spc="-5" dirty="0">
                <a:latin typeface="Trebuchet MS"/>
                <a:cs typeface="Trebuchet MS"/>
              </a:rPr>
              <a:t>values.</a:t>
            </a:r>
            <a:endParaRPr sz="11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50">
              <a:latin typeface="Trebuchet MS"/>
              <a:cs typeface="Trebuchet MS"/>
            </a:endParaRPr>
          </a:p>
          <a:p>
            <a:pPr marL="12700" marR="574675">
              <a:lnSpc>
                <a:spcPct val="102600"/>
              </a:lnSpc>
            </a:pPr>
            <a:r>
              <a:rPr sz="1100" spc="-35" dirty="0">
                <a:latin typeface="Trebuchet MS"/>
                <a:cs typeface="Trebuchet MS"/>
              </a:rPr>
              <a:t>Here’s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spc="-5" dirty="0">
                <a:latin typeface="Trebuchet MS"/>
                <a:cs typeface="Trebuchet MS"/>
              </a:rPr>
              <a:t>the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10" dirty="0">
                <a:latin typeface="Trebuchet MS"/>
                <a:cs typeface="Trebuchet MS"/>
              </a:rPr>
              <a:t>Python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5" dirty="0">
                <a:latin typeface="Trebuchet MS"/>
                <a:cs typeface="Trebuchet MS"/>
              </a:rPr>
              <a:t>code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-20" dirty="0">
                <a:latin typeface="Trebuchet MS"/>
                <a:cs typeface="Trebuchet MS"/>
              </a:rPr>
              <a:t>to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15" dirty="0">
                <a:latin typeface="Trebuchet MS"/>
                <a:cs typeface="Trebuchet MS"/>
              </a:rPr>
              <a:t>display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-5" dirty="0">
                <a:latin typeface="Trebuchet MS"/>
                <a:cs typeface="Trebuchet MS"/>
              </a:rPr>
              <a:t>the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15" dirty="0">
                <a:latin typeface="Trebuchet MS"/>
                <a:cs typeface="Trebuchet MS"/>
              </a:rPr>
              <a:t>DataFrame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-15" dirty="0">
                <a:latin typeface="Trebuchet MS"/>
                <a:cs typeface="Trebuchet MS"/>
              </a:rPr>
              <a:t>after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spc="5" dirty="0">
                <a:latin typeface="Trebuchet MS"/>
                <a:cs typeface="Trebuchet MS"/>
              </a:rPr>
              <a:t>applying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-5" dirty="0">
                <a:latin typeface="Trebuchet MS"/>
                <a:cs typeface="Trebuchet MS"/>
              </a:rPr>
              <a:t>the </a:t>
            </a:r>
            <a:r>
              <a:rPr sz="1100" spc="-315" dirty="0">
                <a:latin typeface="Trebuchet MS"/>
                <a:cs typeface="Trebuchet MS"/>
              </a:rPr>
              <a:t> </a:t>
            </a:r>
            <a:r>
              <a:rPr sz="1100" spc="5" dirty="0">
                <a:latin typeface="Trebuchet MS"/>
                <a:cs typeface="Trebuchet MS"/>
              </a:rPr>
              <a:t>p</a:t>
            </a:r>
            <a:r>
              <a:rPr sz="1100" spc="-5" dirty="0">
                <a:latin typeface="Trebuchet MS"/>
                <a:cs typeface="Trebuchet MS"/>
              </a:rPr>
              <a:t>r</a:t>
            </a:r>
            <a:r>
              <a:rPr sz="1100" dirty="0">
                <a:latin typeface="Trebuchet MS"/>
                <a:cs typeface="Trebuchet MS"/>
              </a:rPr>
              <a:t>ep</a:t>
            </a:r>
            <a:r>
              <a:rPr sz="1100" spc="-20" dirty="0">
                <a:latin typeface="Trebuchet MS"/>
                <a:cs typeface="Trebuchet MS"/>
              </a:rPr>
              <a:t>r</a:t>
            </a:r>
            <a:r>
              <a:rPr sz="1100" spc="30" dirty="0">
                <a:latin typeface="Trebuchet MS"/>
                <a:cs typeface="Trebuchet MS"/>
              </a:rPr>
              <a:t>ocessing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spc="15" dirty="0">
                <a:latin typeface="Trebuchet MS"/>
                <a:cs typeface="Trebuchet MS"/>
              </a:rPr>
              <a:t>m</a:t>
            </a:r>
            <a:r>
              <a:rPr sz="1100" spc="5" dirty="0">
                <a:latin typeface="Trebuchet MS"/>
                <a:cs typeface="Trebuchet MS"/>
              </a:rPr>
              <a:t>ethods:</a:t>
            </a:r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8581" y="73631"/>
            <a:ext cx="279082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40" dirty="0"/>
              <a:t>Pyth</a:t>
            </a:r>
            <a:r>
              <a:rPr spc="-15" dirty="0"/>
              <a:t>o</a:t>
            </a:r>
            <a:r>
              <a:rPr spc="-35" dirty="0"/>
              <a:t>n</a:t>
            </a:r>
            <a:r>
              <a:rPr spc="-120" dirty="0"/>
              <a:t> </a:t>
            </a:r>
            <a:r>
              <a:rPr spc="135" dirty="0"/>
              <a:t>C</a:t>
            </a:r>
            <a:r>
              <a:rPr spc="-10" dirty="0"/>
              <a:t>od</a:t>
            </a:r>
            <a:r>
              <a:rPr spc="-15" dirty="0"/>
              <a:t>e</a:t>
            </a:r>
            <a:r>
              <a:rPr spc="-120" dirty="0"/>
              <a:t> </a:t>
            </a:r>
            <a:r>
              <a:rPr spc="50" dirty="0"/>
              <a:t>t</a:t>
            </a:r>
            <a:r>
              <a:rPr dirty="0"/>
              <a:t>o</a:t>
            </a:r>
            <a:r>
              <a:rPr spc="-120" dirty="0"/>
              <a:t> </a:t>
            </a:r>
            <a:r>
              <a:rPr spc="-15" dirty="0"/>
              <a:t>D</a:t>
            </a:r>
            <a:r>
              <a:rPr spc="-10" dirty="0"/>
              <a:t>i</a:t>
            </a:r>
            <a:r>
              <a:rPr spc="-20" dirty="0"/>
              <a:t>s</a:t>
            </a:r>
            <a:r>
              <a:rPr spc="-10" dirty="0"/>
              <a:t>p</a:t>
            </a:r>
            <a:r>
              <a:rPr spc="-35" dirty="0"/>
              <a:t>l</a:t>
            </a:r>
            <a:r>
              <a:rPr spc="20" dirty="0"/>
              <a:t>a</a:t>
            </a:r>
            <a:r>
              <a:rPr spc="65" dirty="0"/>
              <a:t>y</a:t>
            </a:r>
            <a:r>
              <a:rPr spc="-120" dirty="0"/>
              <a:t> </a:t>
            </a:r>
            <a:r>
              <a:rPr spc="-55" dirty="0"/>
              <a:t>R</a:t>
            </a:r>
            <a:r>
              <a:rPr spc="-25" dirty="0"/>
              <a:t>e</a:t>
            </a:r>
            <a:r>
              <a:rPr spc="5" dirty="0"/>
              <a:t>sul</a:t>
            </a:r>
            <a:r>
              <a:rPr spc="-5" dirty="0"/>
              <a:t>t</a:t>
            </a:r>
            <a:r>
              <a:rPr dirty="0"/>
              <a:t>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59677" y="1128925"/>
            <a:ext cx="5041265" cy="1523365"/>
            <a:chOff x="359677" y="1128925"/>
            <a:chExt cx="5041265" cy="1523365"/>
          </a:xfrm>
        </p:grpSpPr>
        <p:sp>
          <p:nvSpPr>
            <p:cNvPr id="4" name="object 4"/>
            <p:cNvSpPr/>
            <p:nvPr/>
          </p:nvSpPr>
          <p:spPr>
            <a:xfrm>
              <a:off x="359994" y="1129242"/>
              <a:ext cx="5040630" cy="1522730"/>
            </a:xfrm>
            <a:custGeom>
              <a:avLst/>
              <a:gdLst/>
              <a:ahLst/>
              <a:cxnLst/>
              <a:rect l="l" t="t" r="r" b="b"/>
              <a:pathLst>
                <a:path w="5040630" h="1522730">
                  <a:moveTo>
                    <a:pt x="4986064" y="0"/>
                  </a:moveTo>
                  <a:lnTo>
                    <a:pt x="54000" y="0"/>
                  </a:lnTo>
                  <a:lnTo>
                    <a:pt x="32980" y="4243"/>
                  </a:lnTo>
                  <a:lnTo>
                    <a:pt x="15816" y="15816"/>
                  </a:lnTo>
                  <a:lnTo>
                    <a:pt x="4243" y="32980"/>
                  </a:lnTo>
                  <a:lnTo>
                    <a:pt x="0" y="54000"/>
                  </a:lnTo>
                  <a:lnTo>
                    <a:pt x="0" y="1468250"/>
                  </a:lnTo>
                  <a:lnTo>
                    <a:pt x="4243" y="1489270"/>
                  </a:lnTo>
                  <a:lnTo>
                    <a:pt x="15816" y="1506434"/>
                  </a:lnTo>
                  <a:lnTo>
                    <a:pt x="32980" y="1518007"/>
                  </a:lnTo>
                  <a:lnTo>
                    <a:pt x="54000" y="1522251"/>
                  </a:lnTo>
                  <a:lnTo>
                    <a:pt x="4986064" y="1522251"/>
                  </a:lnTo>
                  <a:lnTo>
                    <a:pt x="5007084" y="1518007"/>
                  </a:lnTo>
                  <a:lnTo>
                    <a:pt x="5024248" y="1506434"/>
                  </a:lnTo>
                  <a:lnTo>
                    <a:pt x="5035821" y="1489270"/>
                  </a:lnTo>
                  <a:lnTo>
                    <a:pt x="5040064" y="1468250"/>
                  </a:lnTo>
                  <a:lnTo>
                    <a:pt x="5040064" y="54000"/>
                  </a:lnTo>
                  <a:lnTo>
                    <a:pt x="5035821" y="32980"/>
                  </a:lnTo>
                  <a:lnTo>
                    <a:pt x="5024248" y="15816"/>
                  </a:lnTo>
                  <a:lnTo>
                    <a:pt x="5007084" y="4243"/>
                  </a:lnTo>
                  <a:lnTo>
                    <a:pt x="4986064" y="0"/>
                  </a:lnTo>
                  <a:close/>
                </a:path>
              </a:pathLst>
            </a:custGeom>
            <a:solidFill>
              <a:srgbClr val="3F3F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77994" y="1369555"/>
              <a:ext cx="5004435" cy="1264285"/>
            </a:xfrm>
            <a:custGeom>
              <a:avLst/>
              <a:gdLst/>
              <a:ahLst/>
              <a:cxnLst/>
              <a:rect l="l" t="t" r="r" b="b"/>
              <a:pathLst>
                <a:path w="5004435" h="1264285">
                  <a:moveTo>
                    <a:pt x="5004065" y="0"/>
                  </a:moveTo>
                  <a:lnTo>
                    <a:pt x="0" y="0"/>
                  </a:lnTo>
                  <a:lnTo>
                    <a:pt x="0" y="1227937"/>
                  </a:lnTo>
                  <a:lnTo>
                    <a:pt x="2829" y="1241950"/>
                  </a:lnTo>
                  <a:lnTo>
                    <a:pt x="10544" y="1253393"/>
                  </a:lnTo>
                  <a:lnTo>
                    <a:pt x="21987" y="1261108"/>
                  </a:lnTo>
                  <a:lnTo>
                    <a:pt x="36000" y="1263938"/>
                  </a:lnTo>
                  <a:lnTo>
                    <a:pt x="4968064" y="1263938"/>
                  </a:lnTo>
                  <a:lnTo>
                    <a:pt x="4982077" y="1261108"/>
                  </a:lnTo>
                  <a:lnTo>
                    <a:pt x="4993521" y="1253393"/>
                  </a:lnTo>
                  <a:lnTo>
                    <a:pt x="5001236" y="1241950"/>
                  </a:lnTo>
                  <a:lnTo>
                    <a:pt x="5004065" y="1227937"/>
                  </a:lnTo>
                  <a:lnTo>
                    <a:pt x="5004065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59994" y="1129242"/>
              <a:ext cx="2304415" cy="1522730"/>
            </a:xfrm>
            <a:custGeom>
              <a:avLst/>
              <a:gdLst/>
              <a:ahLst/>
              <a:cxnLst/>
              <a:rect l="l" t="t" r="r" b="b"/>
              <a:pathLst>
                <a:path w="2304415" h="1522730">
                  <a:moveTo>
                    <a:pt x="1898092" y="0"/>
                  </a:moveTo>
                  <a:lnTo>
                    <a:pt x="54000" y="0"/>
                  </a:lnTo>
                  <a:lnTo>
                    <a:pt x="32980" y="4243"/>
                  </a:lnTo>
                  <a:lnTo>
                    <a:pt x="15816" y="15816"/>
                  </a:lnTo>
                  <a:lnTo>
                    <a:pt x="4243" y="32980"/>
                  </a:lnTo>
                  <a:lnTo>
                    <a:pt x="0" y="54000"/>
                  </a:lnTo>
                  <a:lnTo>
                    <a:pt x="0" y="1468250"/>
                  </a:lnTo>
                  <a:lnTo>
                    <a:pt x="4243" y="1489270"/>
                  </a:lnTo>
                  <a:lnTo>
                    <a:pt x="15816" y="1506434"/>
                  </a:lnTo>
                  <a:lnTo>
                    <a:pt x="32980" y="1518007"/>
                  </a:lnTo>
                  <a:lnTo>
                    <a:pt x="54000" y="1522251"/>
                  </a:lnTo>
                  <a:lnTo>
                    <a:pt x="2304026" y="1522251"/>
                  </a:lnTo>
                  <a:lnTo>
                    <a:pt x="1898092" y="0"/>
                  </a:lnTo>
                  <a:close/>
                </a:path>
              </a:pathLst>
            </a:custGeom>
            <a:solidFill>
              <a:srgbClr val="4D2A8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59994" y="1129242"/>
              <a:ext cx="2304415" cy="1522730"/>
            </a:xfrm>
            <a:custGeom>
              <a:avLst/>
              <a:gdLst/>
              <a:ahLst/>
              <a:cxnLst/>
              <a:rect l="l" t="t" r="r" b="b"/>
              <a:pathLst>
                <a:path w="2304415" h="1522730">
                  <a:moveTo>
                    <a:pt x="2304026" y="1522251"/>
                  </a:moveTo>
                  <a:lnTo>
                    <a:pt x="54000" y="1522251"/>
                  </a:lnTo>
                  <a:lnTo>
                    <a:pt x="32980" y="1518007"/>
                  </a:lnTo>
                  <a:lnTo>
                    <a:pt x="15816" y="1506434"/>
                  </a:lnTo>
                  <a:lnTo>
                    <a:pt x="4243" y="1489270"/>
                  </a:lnTo>
                  <a:lnTo>
                    <a:pt x="0" y="1468250"/>
                  </a:lnTo>
                  <a:lnTo>
                    <a:pt x="0" y="54000"/>
                  </a:lnTo>
                  <a:lnTo>
                    <a:pt x="4243" y="32980"/>
                  </a:lnTo>
                  <a:lnTo>
                    <a:pt x="15816" y="15816"/>
                  </a:lnTo>
                  <a:lnTo>
                    <a:pt x="32980" y="4243"/>
                  </a:lnTo>
                  <a:lnTo>
                    <a:pt x="54000" y="0"/>
                  </a:lnTo>
                  <a:lnTo>
                    <a:pt x="1898092" y="0"/>
                  </a:lnTo>
                  <a:lnTo>
                    <a:pt x="2304026" y="1522251"/>
                  </a:lnTo>
                </a:path>
              </a:pathLst>
            </a:custGeom>
            <a:ln w="3175">
              <a:solidFill>
                <a:srgbClr val="4D2A8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258087" y="1129242"/>
              <a:ext cx="1895475" cy="1522730"/>
            </a:xfrm>
            <a:custGeom>
              <a:avLst/>
              <a:gdLst/>
              <a:ahLst/>
              <a:cxnLst/>
              <a:rect l="l" t="t" r="r" b="b"/>
              <a:pathLst>
                <a:path w="1895475" h="1522730">
                  <a:moveTo>
                    <a:pt x="1894953" y="0"/>
                  </a:moveTo>
                  <a:lnTo>
                    <a:pt x="0" y="0"/>
                  </a:lnTo>
                  <a:lnTo>
                    <a:pt x="405933" y="1522251"/>
                  </a:lnTo>
                  <a:lnTo>
                    <a:pt x="873940" y="1522251"/>
                  </a:lnTo>
                  <a:lnTo>
                    <a:pt x="1894953" y="0"/>
                  </a:lnTo>
                  <a:close/>
                </a:path>
              </a:pathLst>
            </a:custGeom>
            <a:solidFill>
              <a:srgbClr val="3F1F6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258087" y="1129242"/>
              <a:ext cx="1895475" cy="1522730"/>
            </a:xfrm>
            <a:custGeom>
              <a:avLst/>
              <a:gdLst/>
              <a:ahLst/>
              <a:cxnLst/>
              <a:rect l="l" t="t" r="r" b="b"/>
              <a:pathLst>
                <a:path w="1895475" h="1522730">
                  <a:moveTo>
                    <a:pt x="1894953" y="0"/>
                  </a:moveTo>
                  <a:lnTo>
                    <a:pt x="0" y="0"/>
                  </a:lnTo>
                  <a:lnTo>
                    <a:pt x="405933" y="1522251"/>
                  </a:lnTo>
                  <a:lnTo>
                    <a:pt x="873940" y="1522251"/>
                  </a:lnTo>
                  <a:lnTo>
                    <a:pt x="1894953" y="0"/>
                  </a:lnTo>
                </a:path>
              </a:pathLst>
            </a:custGeom>
            <a:ln w="3175">
              <a:solidFill>
                <a:srgbClr val="3F1F6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132027" y="1129242"/>
              <a:ext cx="1701164" cy="1522730"/>
            </a:xfrm>
            <a:custGeom>
              <a:avLst/>
              <a:gdLst/>
              <a:ahLst/>
              <a:cxnLst/>
              <a:rect l="l" t="t" r="r" b="b"/>
              <a:pathLst>
                <a:path w="1701164" h="1522730">
                  <a:moveTo>
                    <a:pt x="1701040" y="0"/>
                  </a:moveTo>
                  <a:lnTo>
                    <a:pt x="1021012" y="0"/>
                  </a:lnTo>
                  <a:lnTo>
                    <a:pt x="0" y="1522251"/>
                  </a:lnTo>
                  <a:lnTo>
                    <a:pt x="1404020" y="1522251"/>
                  </a:lnTo>
                  <a:lnTo>
                    <a:pt x="1701040" y="0"/>
                  </a:lnTo>
                  <a:close/>
                </a:path>
              </a:pathLst>
            </a:custGeom>
            <a:solidFill>
              <a:srgbClr val="3817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132027" y="1129242"/>
              <a:ext cx="1701164" cy="1522730"/>
            </a:xfrm>
            <a:custGeom>
              <a:avLst/>
              <a:gdLst/>
              <a:ahLst/>
              <a:cxnLst/>
              <a:rect l="l" t="t" r="r" b="b"/>
              <a:pathLst>
                <a:path w="1701164" h="1522730">
                  <a:moveTo>
                    <a:pt x="1404020" y="1522251"/>
                  </a:moveTo>
                  <a:lnTo>
                    <a:pt x="0" y="1522251"/>
                  </a:lnTo>
                  <a:lnTo>
                    <a:pt x="1021012" y="0"/>
                  </a:lnTo>
                  <a:lnTo>
                    <a:pt x="1701040" y="0"/>
                  </a:lnTo>
                  <a:lnTo>
                    <a:pt x="1404020" y="1522251"/>
                  </a:lnTo>
                </a:path>
              </a:pathLst>
            </a:custGeom>
            <a:ln w="3175">
              <a:solidFill>
                <a:srgbClr val="3817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36048" y="1129242"/>
              <a:ext cx="864235" cy="1522730"/>
            </a:xfrm>
            <a:custGeom>
              <a:avLst/>
              <a:gdLst/>
              <a:ahLst/>
              <a:cxnLst/>
              <a:rect l="l" t="t" r="r" b="b"/>
              <a:pathLst>
                <a:path w="864235" h="1522730">
                  <a:moveTo>
                    <a:pt x="810010" y="0"/>
                  </a:moveTo>
                  <a:lnTo>
                    <a:pt x="297020" y="0"/>
                  </a:lnTo>
                  <a:lnTo>
                    <a:pt x="0" y="1522251"/>
                  </a:lnTo>
                  <a:lnTo>
                    <a:pt x="143999" y="1522251"/>
                  </a:lnTo>
                  <a:lnTo>
                    <a:pt x="864010" y="1198259"/>
                  </a:lnTo>
                  <a:lnTo>
                    <a:pt x="864010" y="54000"/>
                  </a:lnTo>
                  <a:lnTo>
                    <a:pt x="859767" y="32980"/>
                  </a:lnTo>
                  <a:lnTo>
                    <a:pt x="848194" y="15816"/>
                  </a:lnTo>
                  <a:lnTo>
                    <a:pt x="831030" y="4243"/>
                  </a:lnTo>
                  <a:lnTo>
                    <a:pt x="810010" y="0"/>
                  </a:lnTo>
                  <a:close/>
                </a:path>
              </a:pathLst>
            </a:custGeom>
            <a:solidFill>
              <a:srgbClr val="47247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36048" y="1129242"/>
              <a:ext cx="864235" cy="1522730"/>
            </a:xfrm>
            <a:custGeom>
              <a:avLst/>
              <a:gdLst/>
              <a:ahLst/>
              <a:cxnLst/>
              <a:rect l="l" t="t" r="r" b="b"/>
              <a:pathLst>
                <a:path w="864235" h="1522730">
                  <a:moveTo>
                    <a:pt x="143999" y="1522251"/>
                  </a:moveTo>
                  <a:lnTo>
                    <a:pt x="0" y="1522251"/>
                  </a:lnTo>
                  <a:lnTo>
                    <a:pt x="297020" y="0"/>
                  </a:lnTo>
                  <a:lnTo>
                    <a:pt x="810010" y="0"/>
                  </a:lnTo>
                  <a:lnTo>
                    <a:pt x="831030" y="4243"/>
                  </a:lnTo>
                  <a:lnTo>
                    <a:pt x="848194" y="15816"/>
                  </a:lnTo>
                  <a:lnTo>
                    <a:pt x="859767" y="32980"/>
                  </a:lnTo>
                  <a:lnTo>
                    <a:pt x="864010" y="54000"/>
                  </a:lnTo>
                  <a:lnTo>
                    <a:pt x="864010" y="1198259"/>
                  </a:lnTo>
                  <a:lnTo>
                    <a:pt x="143999" y="1522251"/>
                  </a:lnTo>
                </a:path>
              </a:pathLst>
            </a:custGeom>
            <a:ln w="3175">
              <a:solidFill>
                <a:srgbClr val="47247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680047" y="2327501"/>
              <a:ext cx="720090" cy="324485"/>
            </a:xfrm>
            <a:custGeom>
              <a:avLst/>
              <a:gdLst/>
              <a:ahLst/>
              <a:cxnLst/>
              <a:rect l="l" t="t" r="r" b="b"/>
              <a:pathLst>
                <a:path w="720089" h="324485">
                  <a:moveTo>
                    <a:pt x="720011" y="0"/>
                  </a:moveTo>
                  <a:lnTo>
                    <a:pt x="0" y="323991"/>
                  </a:lnTo>
                  <a:lnTo>
                    <a:pt x="666010" y="323991"/>
                  </a:lnTo>
                  <a:lnTo>
                    <a:pt x="687030" y="319747"/>
                  </a:lnTo>
                  <a:lnTo>
                    <a:pt x="704195" y="308175"/>
                  </a:lnTo>
                  <a:lnTo>
                    <a:pt x="715767" y="291010"/>
                  </a:lnTo>
                  <a:lnTo>
                    <a:pt x="720011" y="269991"/>
                  </a:lnTo>
                  <a:lnTo>
                    <a:pt x="720011" y="0"/>
                  </a:lnTo>
                  <a:close/>
                </a:path>
              </a:pathLst>
            </a:custGeom>
            <a:solidFill>
              <a:srgbClr val="4D2A8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680047" y="2327501"/>
              <a:ext cx="720090" cy="324485"/>
            </a:xfrm>
            <a:custGeom>
              <a:avLst/>
              <a:gdLst/>
              <a:ahLst/>
              <a:cxnLst/>
              <a:rect l="l" t="t" r="r" b="b"/>
              <a:pathLst>
                <a:path w="720089" h="324485">
                  <a:moveTo>
                    <a:pt x="720011" y="0"/>
                  </a:moveTo>
                  <a:lnTo>
                    <a:pt x="720011" y="269991"/>
                  </a:lnTo>
                  <a:lnTo>
                    <a:pt x="715767" y="291010"/>
                  </a:lnTo>
                  <a:lnTo>
                    <a:pt x="704195" y="308175"/>
                  </a:lnTo>
                  <a:lnTo>
                    <a:pt x="687030" y="319747"/>
                  </a:lnTo>
                  <a:lnTo>
                    <a:pt x="666010" y="323991"/>
                  </a:lnTo>
                  <a:lnTo>
                    <a:pt x="0" y="323991"/>
                  </a:lnTo>
                  <a:lnTo>
                    <a:pt x="720011" y="0"/>
                  </a:lnTo>
                </a:path>
              </a:pathLst>
            </a:custGeom>
            <a:ln w="3175">
              <a:solidFill>
                <a:srgbClr val="4D2A8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77994" y="1369555"/>
              <a:ext cx="5004435" cy="1264285"/>
            </a:xfrm>
            <a:custGeom>
              <a:avLst/>
              <a:gdLst/>
              <a:ahLst/>
              <a:cxnLst/>
              <a:rect l="l" t="t" r="r" b="b"/>
              <a:pathLst>
                <a:path w="5004435" h="1264285">
                  <a:moveTo>
                    <a:pt x="5004065" y="0"/>
                  </a:moveTo>
                  <a:lnTo>
                    <a:pt x="0" y="0"/>
                  </a:lnTo>
                  <a:lnTo>
                    <a:pt x="0" y="1227937"/>
                  </a:lnTo>
                  <a:lnTo>
                    <a:pt x="2829" y="1241950"/>
                  </a:lnTo>
                  <a:lnTo>
                    <a:pt x="10544" y="1253393"/>
                  </a:lnTo>
                  <a:lnTo>
                    <a:pt x="21987" y="1261108"/>
                  </a:lnTo>
                  <a:lnTo>
                    <a:pt x="36000" y="1263938"/>
                  </a:lnTo>
                  <a:lnTo>
                    <a:pt x="4968064" y="1263938"/>
                  </a:lnTo>
                  <a:lnTo>
                    <a:pt x="4982077" y="1261108"/>
                  </a:lnTo>
                  <a:lnTo>
                    <a:pt x="4993521" y="1253393"/>
                  </a:lnTo>
                  <a:lnTo>
                    <a:pt x="5001236" y="1241950"/>
                  </a:lnTo>
                  <a:lnTo>
                    <a:pt x="5004065" y="1227937"/>
                  </a:lnTo>
                  <a:lnTo>
                    <a:pt x="5004065" y="0"/>
                  </a:lnTo>
                  <a:close/>
                </a:path>
              </a:pathLst>
            </a:custGeom>
            <a:solidFill>
              <a:srgbClr val="E3DF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545299" y="1132863"/>
            <a:ext cx="3510279" cy="12890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25" dirty="0">
                <a:solidFill>
                  <a:srgbClr val="FFFFFF"/>
                </a:solidFill>
                <a:latin typeface="Trebuchet MS"/>
                <a:cs typeface="Trebuchet MS"/>
              </a:rPr>
              <a:t>Displ</a:t>
            </a:r>
            <a:r>
              <a:rPr sz="1100" spc="2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100" dirty="0">
                <a:solidFill>
                  <a:srgbClr val="FFFFFF"/>
                </a:solidFill>
                <a:latin typeface="Trebuchet MS"/>
                <a:cs typeface="Trebuchet MS"/>
              </a:rPr>
              <a:t>ying</a:t>
            </a:r>
            <a:r>
              <a:rPr sz="11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100" spc="6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100" spc="30" dirty="0">
                <a:solidFill>
                  <a:srgbClr val="FFFFFF"/>
                </a:solidFill>
                <a:latin typeface="Trebuchet MS"/>
                <a:cs typeface="Trebuchet MS"/>
              </a:rPr>
              <a:t>esults</a:t>
            </a:r>
            <a:r>
              <a:rPr sz="11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100" spc="-25" dirty="0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sz="11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100" spc="25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1100" spc="1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100" dirty="0">
                <a:solidFill>
                  <a:srgbClr val="FFFFFF"/>
                </a:solidFill>
                <a:latin typeface="Trebuchet MS"/>
                <a:cs typeface="Trebuchet MS"/>
              </a:rPr>
              <a:t>ep</a:t>
            </a:r>
            <a:r>
              <a:rPr sz="1100" spc="-2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100" spc="30" dirty="0">
                <a:solidFill>
                  <a:srgbClr val="FFFFFF"/>
                </a:solidFill>
                <a:latin typeface="Trebuchet MS"/>
                <a:cs typeface="Trebuchet MS"/>
              </a:rPr>
              <a:t>ocessing</a:t>
            </a:r>
            <a:endParaRPr sz="1100">
              <a:latin typeface="Trebuchet MS"/>
              <a:cs typeface="Trebuchet MS"/>
            </a:endParaRPr>
          </a:p>
          <a:p>
            <a:pPr marL="12700" marR="1576070">
              <a:lnSpc>
                <a:spcPct val="101499"/>
              </a:lnSpc>
              <a:spcBef>
                <a:spcPts val="965"/>
              </a:spcBef>
            </a:pPr>
            <a:r>
              <a:rPr sz="900" spc="-5" dirty="0">
                <a:latin typeface="Courier New"/>
                <a:cs typeface="Courier New"/>
              </a:rPr>
              <a:t># Display results </a:t>
            </a:r>
            <a:r>
              <a:rPr sz="900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print("Original</a:t>
            </a:r>
            <a:r>
              <a:rPr sz="900" spc="-30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DataFrame:") </a:t>
            </a:r>
            <a:r>
              <a:rPr sz="900" spc="-525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print(df)</a:t>
            </a:r>
            <a:endParaRPr sz="900">
              <a:latin typeface="Courier New"/>
              <a:cs typeface="Courier New"/>
            </a:endParaRPr>
          </a:p>
          <a:p>
            <a:pPr marL="12700" marR="5080">
              <a:lnSpc>
                <a:spcPct val="101499"/>
              </a:lnSpc>
            </a:pPr>
            <a:r>
              <a:rPr sz="900" spc="-5" dirty="0">
                <a:latin typeface="Courier New"/>
                <a:cs typeface="Courier New"/>
              </a:rPr>
              <a:t>print("\nDataFrame</a:t>
            </a:r>
            <a:r>
              <a:rPr sz="900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after</a:t>
            </a:r>
            <a:r>
              <a:rPr sz="900" spc="5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removing</a:t>
            </a:r>
            <a:r>
              <a:rPr sz="900" spc="5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missing</a:t>
            </a:r>
            <a:r>
              <a:rPr sz="900" spc="5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values:") </a:t>
            </a:r>
            <a:r>
              <a:rPr sz="900" spc="-525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print(df_dropped)</a:t>
            </a:r>
            <a:endParaRPr sz="900">
              <a:latin typeface="Courier New"/>
              <a:cs typeface="Courier New"/>
            </a:endParaRPr>
          </a:p>
          <a:p>
            <a:pPr marL="12700" marR="5080">
              <a:lnSpc>
                <a:spcPct val="101499"/>
              </a:lnSpc>
            </a:pPr>
            <a:r>
              <a:rPr sz="900" spc="-5" dirty="0">
                <a:latin typeface="Courier New"/>
                <a:cs typeface="Courier New"/>
              </a:rPr>
              <a:t>print("\nDataFrame</a:t>
            </a:r>
            <a:r>
              <a:rPr sz="900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after</a:t>
            </a:r>
            <a:r>
              <a:rPr sz="900" spc="5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imputing</a:t>
            </a:r>
            <a:r>
              <a:rPr sz="900" spc="5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missing</a:t>
            </a:r>
            <a:r>
              <a:rPr sz="900" spc="5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values:") </a:t>
            </a:r>
            <a:r>
              <a:rPr sz="900" spc="-525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print(df_imputed)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439651" y="3472435"/>
            <a:ext cx="295275" cy="11874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r>
              <a:rPr sz="600" spc="5" dirty="0">
                <a:solidFill>
                  <a:srgbClr val="CCCCCC"/>
                </a:solidFill>
                <a:latin typeface="Trebuchet MS"/>
                <a:cs typeface="Trebuchet MS"/>
              </a:rPr>
              <a:t>6/58</a:t>
            </a:r>
            <a:endParaRPr sz="60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5439651" y="3472435"/>
            <a:ext cx="295275" cy="11874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r>
              <a:rPr sz="600" spc="5" dirty="0">
                <a:solidFill>
                  <a:srgbClr val="CCCCCC"/>
                </a:solidFill>
                <a:latin typeface="Trebuchet MS"/>
                <a:cs typeface="Trebuchet MS"/>
              </a:rPr>
              <a:t>7/58</a:t>
            </a:r>
            <a:endParaRPr sz="600">
              <a:latin typeface="Trebuchet MS"/>
              <a:cs typeface="Trebuchet MS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8581" y="73720"/>
            <a:ext cx="238887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20" dirty="0"/>
              <a:t>E</a:t>
            </a:r>
            <a:r>
              <a:rPr spc="-25" dirty="0"/>
              <a:t>n</a:t>
            </a:r>
            <a:r>
              <a:rPr spc="80" dirty="0"/>
              <a:t>c</a:t>
            </a:r>
            <a:r>
              <a:rPr spc="-10" dirty="0"/>
              <a:t>odi</a:t>
            </a:r>
            <a:r>
              <a:rPr spc="-35" dirty="0"/>
              <a:t>n</a:t>
            </a:r>
            <a:r>
              <a:rPr spc="10" dirty="0"/>
              <a:t>g</a:t>
            </a:r>
            <a:r>
              <a:rPr spc="-120" dirty="0"/>
              <a:t> </a:t>
            </a:r>
            <a:r>
              <a:rPr spc="135" dirty="0"/>
              <a:t>C</a:t>
            </a:r>
            <a:r>
              <a:rPr spc="70" dirty="0"/>
              <a:t>a</a:t>
            </a:r>
            <a:r>
              <a:rPr spc="10" dirty="0"/>
              <a:t>t</a:t>
            </a:r>
            <a:r>
              <a:rPr spc="-30" dirty="0"/>
              <a:t>e</a:t>
            </a:r>
            <a:r>
              <a:rPr dirty="0"/>
              <a:t>g</a:t>
            </a:r>
            <a:r>
              <a:rPr spc="-15" dirty="0"/>
              <a:t>o</a:t>
            </a:r>
            <a:r>
              <a:rPr spc="-30" dirty="0"/>
              <a:t>ri</a:t>
            </a:r>
            <a:r>
              <a:rPr spc="80" dirty="0"/>
              <a:t>c</a:t>
            </a:r>
            <a:r>
              <a:rPr spc="5" dirty="0"/>
              <a:t>al</a:t>
            </a:r>
            <a:r>
              <a:rPr spc="-120" dirty="0"/>
              <a:t> </a:t>
            </a:r>
            <a:r>
              <a:rPr spc="-50" dirty="0"/>
              <a:t>D</a:t>
            </a:r>
            <a:r>
              <a:rPr spc="70" dirty="0"/>
              <a:t>a</a:t>
            </a:r>
            <a:r>
              <a:rPr spc="10" dirty="0"/>
              <a:t>t</a:t>
            </a:r>
            <a:r>
              <a:rPr spc="35" dirty="0"/>
              <a:t>a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535419" rIns="0" bIns="0" rtlCol="0">
            <a:spAutoFit/>
          </a:bodyPr>
          <a:lstStyle/>
          <a:p>
            <a:pPr marL="15875" marR="5080">
              <a:lnSpc>
                <a:spcPct val="102600"/>
              </a:lnSpc>
              <a:spcBef>
                <a:spcPts val="55"/>
              </a:spcBef>
            </a:pPr>
            <a:r>
              <a:rPr spc="10" dirty="0"/>
              <a:t>In </a:t>
            </a:r>
            <a:r>
              <a:rPr spc="20" dirty="0"/>
              <a:t>many </a:t>
            </a:r>
            <a:r>
              <a:rPr spc="10" dirty="0"/>
              <a:t>datasets, </a:t>
            </a:r>
            <a:r>
              <a:rPr spc="5" dirty="0"/>
              <a:t>especially </a:t>
            </a:r>
            <a:r>
              <a:rPr dirty="0"/>
              <a:t>in </a:t>
            </a:r>
            <a:r>
              <a:rPr spc="15" dirty="0"/>
              <a:t>machine </a:t>
            </a:r>
            <a:r>
              <a:rPr spc="5" dirty="0"/>
              <a:t>learning </a:t>
            </a:r>
            <a:r>
              <a:rPr spc="30" dirty="0"/>
              <a:t>and </a:t>
            </a:r>
            <a:r>
              <a:rPr spc="10" dirty="0"/>
              <a:t>data </a:t>
            </a:r>
            <a:r>
              <a:rPr spc="-5" dirty="0"/>
              <a:t>science, </a:t>
            </a:r>
            <a:r>
              <a:rPr spc="-15" dirty="0"/>
              <a:t>we </a:t>
            </a:r>
            <a:r>
              <a:rPr spc="-10" dirty="0"/>
              <a:t>often </a:t>
            </a:r>
            <a:r>
              <a:rPr spc="-5" dirty="0"/>
              <a:t> </a:t>
            </a:r>
            <a:r>
              <a:rPr spc="5" dirty="0"/>
              <a:t>encounter</a:t>
            </a:r>
            <a:r>
              <a:rPr spc="-95" dirty="0"/>
              <a:t> </a:t>
            </a:r>
            <a:r>
              <a:rPr spc="-5" dirty="0"/>
              <a:t>categorical</a:t>
            </a:r>
            <a:r>
              <a:rPr spc="-90" dirty="0"/>
              <a:t> </a:t>
            </a:r>
            <a:r>
              <a:rPr spc="-10" dirty="0"/>
              <a:t>data. </a:t>
            </a:r>
            <a:r>
              <a:rPr spc="-5" dirty="0"/>
              <a:t>Categorical</a:t>
            </a:r>
            <a:r>
              <a:rPr spc="-90" dirty="0"/>
              <a:t> </a:t>
            </a:r>
            <a:r>
              <a:rPr spc="10" dirty="0"/>
              <a:t>data</a:t>
            </a:r>
            <a:r>
              <a:rPr spc="-95" dirty="0"/>
              <a:t> </a:t>
            </a:r>
            <a:r>
              <a:rPr spc="15" dirty="0"/>
              <a:t>represents</a:t>
            </a:r>
            <a:r>
              <a:rPr spc="-90" dirty="0"/>
              <a:t> </a:t>
            </a:r>
            <a:r>
              <a:rPr spc="20" dirty="0"/>
              <a:t>values</a:t>
            </a:r>
            <a:r>
              <a:rPr spc="-90" dirty="0"/>
              <a:t> </a:t>
            </a:r>
            <a:r>
              <a:rPr spc="-5" dirty="0"/>
              <a:t>that</a:t>
            </a:r>
            <a:r>
              <a:rPr spc="-95" dirty="0"/>
              <a:t> </a:t>
            </a:r>
            <a:r>
              <a:rPr spc="5" dirty="0"/>
              <a:t>belong</a:t>
            </a:r>
            <a:r>
              <a:rPr spc="-90" dirty="0"/>
              <a:t> </a:t>
            </a:r>
            <a:r>
              <a:rPr spc="-20" dirty="0"/>
              <a:t>to</a:t>
            </a:r>
            <a:r>
              <a:rPr spc="-90" dirty="0"/>
              <a:t> </a:t>
            </a:r>
            <a:r>
              <a:rPr spc="30" dirty="0"/>
              <a:t>a </a:t>
            </a:r>
            <a:r>
              <a:rPr spc="-315" dirty="0"/>
              <a:t> </a:t>
            </a:r>
            <a:r>
              <a:rPr spc="5" dirty="0"/>
              <a:t>specific</a:t>
            </a:r>
            <a:r>
              <a:rPr spc="-95" dirty="0"/>
              <a:t> </a:t>
            </a:r>
            <a:r>
              <a:rPr spc="-30" dirty="0"/>
              <a:t>category,</a:t>
            </a:r>
            <a:r>
              <a:rPr spc="-90" dirty="0"/>
              <a:t> </a:t>
            </a:r>
            <a:r>
              <a:rPr spc="45" dirty="0"/>
              <a:t>such</a:t>
            </a:r>
            <a:r>
              <a:rPr spc="-95" dirty="0"/>
              <a:t> </a:t>
            </a:r>
            <a:r>
              <a:rPr spc="70" dirty="0"/>
              <a:t>as</a:t>
            </a:r>
            <a:r>
              <a:rPr spc="-90" dirty="0"/>
              <a:t> ”Red”, </a:t>
            </a:r>
            <a:r>
              <a:rPr spc="-85" dirty="0"/>
              <a:t>”Blue”,</a:t>
            </a:r>
            <a:r>
              <a:rPr spc="-95" dirty="0"/>
              <a:t> </a:t>
            </a:r>
            <a:r>
              <a:rPr spc="-65" dirty="0"/>
              <a:t>”Green”</a:t>
            </a:r>
            <a:r>
              <a:rPr spc="-90" dirty="0"/>
              <a:t> </a:t>
            </a:r>
            <a:r>
              <a:rPr spc="-20" dirty="0"/>
              <a:t>for</a:t>
            </a:r>
            <a:r>
              <a:rPr spc="-95" dirty="0"/>
              <a:t> </a:t>
            </a:r>
            <a:r>
              <a:rPr spc="10" dirty="0"/>
              <a:t>colors</a:t>
            </a:r>
            <a:r>
              <a:rPr spc="-90" dirty="0"/>
              <a:t> </a:t>
            </a:r>
            <a:r>
              <a:rPr spc="-5" dirty="0"/>
              <a:t>or</a:t>
            </a:r>
            <a:r>
              <a:rPr spc="-90" dirty="0"/>
              <a:t> </a:t>
            </a:r>
            <a:r>
              <a:rPr spc="-75" dirty="0"/>
              <a:t>”Male”,</a:t>
            </a:r>
            <a:r>
              <a:rPr spc="-95" dirty="0"/>
              <a:t> </a:t>
            </a:r>
            <a:r>
              <a:rPr spc="-45" dirty="0"/>
              <a:t>”Female”</a:t>
            </a:r>
            <a:r>
              <a:rPr spc="-90" dirty="0"/>
              <a:t> </a:t>
            </a:r>
            <a:r>
              <a:rPr spc="-20" dirty="0"/>
              <a:t>for </a:t>
            </a:r>
            <a:r>
              <a:rPr spc="-315" dirty="0"/>
              <a:t> </a:t>
            </a:r>
            <a:r>
              <a:rPr spc="-30" dirty="0"/>
              <a:t>gender.</a:t>
            </a:r>
          </a:p>
          <a:p>
            <a:pPr marL="15875" marR="185420">
              <a:lnSpc>
                <a:spcPct val="102600"/>
              </a:lnSpc>
            </a:pPr>
            <a:r>
              <a:rPr spc="30" dirty="0"/>
              <a:t>Since</a:t>
            </a:r>
            <a:r>
              <a:rPr spc="-100" dirty="0"/>
              <a:t> </a:t>
            </a:r>
            <a:r>
              <a:rPr spc="30" dirty="0"/>
              <a:t>most</a:t>
            </a:r>
            <a:r>
              <a:rPr spc="-100" dirty="0"/>
              <a:t> </a:t>
            </a:r>
            <a:r>
              <a:rPr spc="15" dirty="0"/>
              <a:t>machine</a:t>
            </a:r>
            <a:r>
              <a:rPr spc="-95" dirty="0"/>
              <a:t> </a:t>
            </a:r>
            <a:r>
              <a:rPr spc="5" dirty="0"/>
              <a:t>learning</a:t>
            </a:r>
            <a:r>
              <a:rPr spc="-100" dirty="0"/>
              <a:t> </a:t>
            </a:r>
            <a:r>
              <a:rPr spc="15" dirty="0"/>
              <a:t>algorithms</a:t>
            </a:r>
            <a:r>
              <a:rPr spc="-95" dirty="0"/>
              <a:t> </a:t>
            </a:r>
            <a:r>
              <a:rPr spc="-10" dirty="0"/>
              <a:t>require</a:t>
            </a:r>
            <a:r>
              <a:rPr spc="-100" dirty="0"/>
              <a:t> </a:t>
            </a:r>
            <a:r>
              <a:rPr spc="5" dirty="0"/>
              <a:t>numerical</a:t>
            </a:r>
            <a:r>
              <a:rPr spc="-95" dirty="0"/>
              <a:t> </a:t>
            </a:r>
            <a:r>
              <a:rPr spc="-10" dirty="0"/>
              <a:t>input,</a:t>
            </a:r>
            <a:r>
              <a:rPr spc="-100" dirty="0"/>
              <a:t> </a:t>
            </a:r>
            <a:r>
              <a:rPr spc="-15" dirty="0"/>
              <a:t>we</a:t>
            </a:r>
            <a:r>
              <a:rPr spc="-95" dirty="0"/>
              <a:t> </a:t>
            </a:r>
            <a:r>
              <a:rPr spc="5" dirty="0"/>
              <a:t>need</a:t>
            </a:r>
            <a:r>
              <a:rPr spc="-100" dirty="0"/>
              <a:t> </a:t>
            </a:r>
            <a:r>
              <a:rPr spc="-20" dirty="0"/>
              <a:t>to </a:t>
            </a:r>
            <a:r>
              <a:rPr spc="-315" dirty="0"/>
              <a:t> </a:t>
            </a:r>
            <a:r>
              <a:rPr spc="-10" dirty="0"/>
              <a:t>convert </a:t>
            </a:r>
            <a:r>
              <a:rPr spc="-5" dirty="0"/>
              <a:t>categorical </a:t>
            </a:r>
            <a:r>
              <a:rPr spc="10" dirty="0"/>
              <a:t>data </a:t>
            </a:r>
            <a:r>
              <a:rPr spc="-10" dirty="0"/>
              <a:t>into </a:t>
            </a:r>
            <a:r>
              <a:rPr spc="5" dirty="0"/>
              <a:t>numerical </a:t>
            </a:r>
            <a:r>
              <a:rPr spc="-20" dirty="0"/>
              <a:t>format. </a:t>
            </a:r>
            <a:r>
              <a:rPr spc="15" dirty="0"/>
              <a:t>This </a:t>
            </a:r>
            <a:r>
              <a:rPr spc="30" dirty="0"/>
              <a:t>process </a:t>
            </a:r>
            <a:r>
              <a:rPr spc="40" dirty="0"/>
              <a:t>is </a:t>
            </a:r>
            <a:r>
              <a:rPr spc="15" dirty="0"/>
              <a:t>known </a:t>
            </a:r>
            <a:r>
              <a:rPr spc="70" dirty="0"/>
              <a:t>as </a:t>
            </a:r>
            <a:r>
              <a:rPr spc="75" dirty="0"/>
              <a:t> </a:t>
            </a:r>
            <a:r>
              <a:rPr spc="-5" dirty="0"/>
              <a:t>encoding.</a:t>
            </a:r>
          </a:p>
        </p:txBody>
      </p:sp>
    </p:spTree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5439651" y="3472435"/>
            <a:ext cx="295275" cy="11874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r>
              <a:rPr sz="600" spc="5" dirty="0">
                <a:solidFill>
                  <a:srgbClr val="CCCCCC"/>
                </a:solidFill>
                <a:latin typeface="Trebuchet MS"/>
                <a:cs typeface="Trebuchet MS"/>
              </a:rPr>
              <a:t>8/58</a:t>
            </a:r>
            <a:endParaRPr sz="600">
              <a:latin typeface="Trebuchet MS"/>
              <a:cs typeface="Trebuchet MS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8581" y="77645"/>
            <a:ext cx="372110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14" dirty="0"/>
              <a:t>T</a:t>
            </a:r>
            <a:r>
              <a:rPr spc="-25" dirty="0"/>
              <a:t>e</a:t>
            </a:r>
            <a:r>
              <a:rPr spc="80" dirty="0"/>
              <a:t>c</a:t>
            </a:r>
            <a:r>
              <a:rPr spc="-30" dirty="0"/>
              <a:t>hn</a:t>
            </a:r>
            <a:r>
              <a:rPr spc="-25" dirty="0"/>
              <a:t>i</a:t>
            </a:r>
            <a:r>
              <a:rPr spc="-15" dirty="0"/>
              <a:t>qu</a:t>
            </a:r>
            <a:r>
              <a:rPr spc="-25" dirty="0"/>
              <a:t>e</a:t>
            </a:r>
            <a:r>
              <a:rPr dirty="0"/>
              <a:t>s</a:t>
            </a:r>
            <a:r>
              <a:rPr spc="-120" dirty="0"/>
              <a:t> </a:t>
            </a:r>
            <a:r>
              <a:rPr spc="114" dirty="0"/>
              <a:t>f</a:t>
            </a:r>
            <a:r>
              <a:rPr spc="-15" dirty="0"/>
              <a:t>o</a:t>
            </a:r>
            <a:r>
              <a:rPr spc="-50" dirty="0"/>
              <a:t>r</a:t>
            </a:r>
            <a:r>
              <a:rPr spc="-120" dirty="0"/>
              <a:t> </a:t>
            </a:r>
            <a:r>
              <a:rPr spc="-20" dirty="0"/>
              <a:t>E</a:t>
            </a:r>
            <a:r>
              <a:rPr spc="-25" dirty="0"/>
              <a:t>n</a:t>
            </a:r>
            <a:r>
              <a:rPr spc="80" dirty="0"/>
              <a:t>c</a:t>
            </a:r>
            <a:r>
              <a:rPr spc="-10" dirty="0"/>
              <a:t>odi</a:t>
            </a:r>
            <a:r>
              <a:rPr spc="-35" dirty="0"/>
              <a:t>n</a:t>
            </a:r>
            <a:r>
              <a:rPr spc="10" dirty="0"/>
              <a:t>g</a:t>
            </a:r>
            <a:r>
              <a:rPr spc="-120" dirty="0"/>
              <a:t> </a:t>
            </a:r>
            <a:r>
              <a:rPr spc="135" dirty="0"/>
              <a:t>C</a:t>
            </a:r>
            <a:r>
              <a:rPr spc="70" dirty="0"/>
              <a:t>a</a:t>
            </a:r>
            <a:r>
              <a:rPr spc="10" dirty="0"/>
              <a:t>t</a:t>
            </a:r>
            <a:r>
              <a:rPr spc="-30" dirty="0"/>
              <a:t>e</a:t>
            </a:r>
            <a:r>
              <a:rPr dirty="0"/>
              <a:t>g</a:t>
            </a:r>
            <a:r>
              <a:rPr spc="-15" dirty="0"/>
              <a:t>o</a:t>
            </a:r>
            <a:r>
              <a:rPr spc="-30" dirty="0"/>
              <a:t>ri</a:t>
            </a:r>
            <a:r>
              <a:rPr spc="80" dirty="0"/>
              <a:t>c</a:t>
            </a:r>
            <a:r>
              <a:rPr spc="5" dirty="0"/>
              <a:t>al</a:t>
            </a:r>
            <a:r>
              <a:rPr spc="-120" dirty="0"/>
              <a:t> </a:t>
            </a:r>
            <a:r>
              <a:rPr spc="-50" dirty="0"/>
              <a:t>D</a:t>
            </a:r>
            <a:r>
              <a:rPr spc="70" dirty="0"/>
              <a:t>a</a:t>
            </a:r>
            <a:r>
              <a:rPr spc="10" dirty="0"/>
              <a:t>t</a:t>
            </a:r>
            <a:r>
              <a:rPr spc="35" dirty="0"/>
              <a:t>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294" y="752574"/>
            <a:ext cx="4997450" cy="228028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100" spc="-15" dirty="0">
                <a:latin typeface="Trebuchet MS"/>
                <a:cs typeface="Trebuchet MS"/>
              </a:rPr>
              <a:t>There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dirty="0">
                <a:latin typeface="Trebuchet MS"/>
                <a:cs typeface="Trebuchet MS"/>
              </a:rPr>
              <a:t>are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dirty="0">
                <a:latin typeface="Trebuchet MS"/>
                <a:cs typeface="Trebuchet MS"/>
              </a:rPr>
              <a:t>several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spc="15" dirty="0">
                <a:latin typeface="Trebuchet MS"/>
                <a:cs typeface="Trebuchet MS"/>
              </a:rPr>
              <a:t>techniques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-20" dirty="0">
                <a:latin typeface="Trebuchet MS"/>
                <a:cs typeface="Trebuchet MS"/>
              </a:rPr>
              <a:t>to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5" dirty="0">
                <a:latin typeface="Trebuchet MS"/>
                <a:cs typeface="Trebuchet MS"/>
              </a:rPr>
              <a:t>encode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spc="-5" dirty="0">
                <a:latin typeface="Trebuchet MS"/>
                <a:cs typeface="Trebuchet MS"/>
              </a:rPr>
              <a:t>categorical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-10" dirty="0">
                <a:latin typeface="Trebuchet MS"/>
                <a:cs typeface="Trebuchet MS"/>
              </a:rPr>
              <a:t>data:</a:t>
            </a:r>
            <a:endParaRPr sz="1100">
              <a:latin typeface="Trebuchet MS"/>
              <a:cs typeface="Trebuchet MS"/>
            </a:endParaRPr>
          </a:p>
          <a:p>
            <a:pPr marL="289560" marR="5080" indent="-139065">
              <a:lnSpc>
                <a:spcPct val="102600"/>
              </a:lnSpc>
              <a:spcBef>
                <a:spcPts val="300"/>
              </a:spcBef>
              <a:buClr>
                <a:srgbClr val="4E2A84"/>
              </a:buClr>
              <a:buFont typeface="Verdana"/>
              <a:buChar char="•"/>
              <a:tabLst>
                <a:tab pos="290195" algn="l"/>
              </a:tabLst>
            </a:pPr>
            <a:r>
              <a:rPr sz="1100" spc="15" dirty="0">
                <a:latin typeface="Trebuchet MS"/>
                <a:cs typeface="Trebuchet MS"/>
              </a:rPr>
              <a:t>Label</a:t>
            </a:r>
            <a:r>
              <a:rPr sz="1100" spc="-80" dirty="0">
                <a:latin typeface="Trebuchet MS"/>
                <a:cs typeface="Trebuchet MS"/>
              </a:rPr>
              <a:t> </a:t>
            </a:r>
            <a:r>
              <a:rPr sz="1100" spc="20" dirty="0">
                <a:latin typeface="Trebuchet MS"/>
                <a:cs typeface="Trebuchet MS"/>
              </a:rPr>
              <a:t>Encoding:</a:t>
            </a:r>
            <a:r>
              <a:rPr sz="1100" spc="-15" dirty="0">
                <a:latin typeface="Trebuchet MS"/>
                <a:cs typeface="Trebuchet MS"/>
              </a:rPr>
              <a:t> </a:t>
            </a:r>
            <a:r>
              <a:rPr sz="1100" spc="55" dirty="0">
                <a:latin typeface="Trebuchet MS"/>
                <a:cs typeface="Trebuchet MS"/>
              </a:rPr>
              <a:t>Assigns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30" dirty="0">
                <a:latin typeface="Trebuchet MS"/>
                <a:cs typeface="Trebuchet MS"/>
              </a:rPr>
              <a:t>a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10" dirty="0">
                <a:latin typeface="Trebuchet MS"/>
                <a:cs typeface="Trebuchet MS"/>
              </a:rPr>
              <a:t>unique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-10" dirty="0">
                <a:latin typeface="Trebuchet MS"/>
                <a:cs typeface="Trebuchet MS"/>
              </a:rPr>
              <a:t>integer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-20" dirty="0">
                <a:latin typeface="Trebuchet MS"/>
                <a:cs typeface="Trebuchet MS"/>
              </a:rPr>
              <a:t>to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15" dirty="0">
                <a:latin typeface="Trebuchet MS"/>
                <a:cs typeface="Trebuchet MS"/>
              </a:rPr>
              <a:t>each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-30" dirty="0">
                <a:latin typeface="Trebuchet MS"/>
                <a:cs typeface="Trebuchet MS"/>
              </a:rPr>
              <a:t>category.</a:t>
            </a:r>
            <a:r>
              <a:rPr sz="1100" spc="-15" dirty="0">
                <a:latin typeface="Trebuchet MS"/>
                <a:cs typeface="Trebuchet MS"/>
              </a:rPr>
              <a:t> </a:t>
            </a:r>
            <a:r>
              <a:rPr sz="1100" spc="-25" dirty="0">
                <a:latin typeface="Trebuchet MS"/>
                <a:cs typeface="Trebuchet MS"/>
              </a:rPr>
              <a:t>It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20" dirty="0">
                <a:latin typeface="Trebuchet MS"/>
                <a:cs typeface="Trebuchet MS"/>
              </a:rPr>
              <a:t>works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-20" dirty="0">
                <a:latin typeface="Trebuchet MS"/>
                <a:cs typeface="Trebuchet MS"/>
              </a:rPr>
              <a:t>well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-20" dirty="0">
                <a:latin typeface="Trebuchet MS"/>
                <a:cs typeface="Trebuchet MS"/>
              </a:rPr>
              <a:t>for </a:t>
            </a:r>
            <a:r>
              <a:rPr sz="1100" spc="-315" dirty="0">
                <a:latin typeface="Trebuchet MS"/>
                <a:cs typeface="Trebuchet MS"/>
              </a:rPr>
              <a:t> </a:t>
            </a:r>
            <a:r>
              <a:rPr sz="1100" dirty="0">
                <a:latin typeface="Trebuchet MS"/>
                <a:cs typeface="Trebuchet MS"/>
              </a:rPr>
              <a:t>ordinal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spc="-10" dirty="0">
                <a:latin typeface="Trebuchet MS"/>
                <a:cs typeface="Trebuchet MS"/>
              </a:rPr>
              <a:t>data,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spc="-5" dirty="0">
                <a:latin typeface="Trebuchet MS"/>
                <a:cs typeface="Trebuchet MS"/>
              </a:rPr>
              <a:t>where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spc="-5" dirty="0">
                <a:latin typeface="Trebuchet MS"/>
                <a:cs typeface="Trebuchet MS"/>
              </a:rPr>
              <a:t>the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-10" dirty="0">
                <a:latin typeface="Trebuchet MS"/>
                <a:cs typeface="Trebuchet MS"/>
              </a:rPr>
              <a:t>order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spc="5" dirty="0">
                <a:latin typeface="Trebuchet MS"/>
                <a:cs typeface="Trebuchet MS"/>
              </a:rPr>
              <a:t>matters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spc="-75" dirty="0">
                <a:latin typeface="Trebuchet MS"/>
                <a:cs typeface="Trebuchet MS"/>
              </a:rPr>
              <a:t>(e.g.,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-35" dirty="0">
                <a:latin typeface="Trebuchet MS"/>
                <a:cs typeface="Trebuchet MS"/>
              </a:rPr>
              <a:t>Low,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spc="15" dirty="0">
                <a:latin typeface="Trebuchet MS"/>
                <a:cs typeface="Trebuchet MS"/>
              </a:rPr>
              <a:t>Medium,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spc="-25" dirty="0">
                <a:latin typeface="Trebuchet MS"/>
                <a:cs typeface="Trebuchet MS"/>
              </a:rPr>
              <a:t>High).</a:t>
            </a:r>
            <a:endParaRPr sz="1100">
              <a:latin typeface="Trebuchet MS"/>
              <a:cs typeface="Trebuchet MS"/>
            </a:endParaRPr>
          </a:p>
          <a:p>
            <a:pPr marL="289560" marR="116205" indent="-139065">
              <a:lnSpc>
                <a:spcPct val="102600"/>
              </a:lnSpc>
              <a:spcBef>
                <a:spcPts val="300"/>
              </a:spcBef>
              <a:buClr>
                <a:srgbClr val="4E2A84"/>
              </a:buClr>
              <a:buFont typeface="Verdana"/>
              <a:buChar char="•"/>
              <a:tabLst>
                <a:tab pos="290195" algn="l"/>
              </a:tabLst>
            </a:pPr>
            <a:r>
              <a:rPr sz="1100" spc="20" dirty="0">
                <a:latin typeface="Trebuchet MS"/>
                <a:cs typeface="Trebuchet MS"/>
              </a:rPr>
              <a:t>One-Hot</a:t>
            </a:r>
            <a:r>
              <a:rPr sz="1100" spc="-80" dirty="0">
                <a:latin typeface="Trebuchet MS"/>
                <a:cs typeface="Trebuchet MS"/>
              </a:rPr>
              <a:t> </a:t>
            </a:r>
            <a:r>
              <a:rPr sz="1100" spc="20" dirty="0">
                <a:latin typeface="Trebuchet MS"/>
                <a:cs typeface="Trebuchet MS"/>
              </a:rPr>
              <a:t>Encoding:</a:t>
            </a:r>
            <a:r>
              <a:rPr sz="1100" spc="-15" dirty="0">
                <a:latin typeface="Trebuchet MS"/>
                <a:cs typeface="Trebuchet MS"/>
              </a:rPr>
              <a:t> </a:t>
            </a:r>
            <a:r>
              <a:rPr sz="1100" spc="5" dirty="0">
                <a:latin typeface="Trebuchet MS"/>
                <a:cs typeface="Trebuchet MS"/>
              </a:rPr>
              <a:t>Creates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30" dirty="0">
                <a:latin typeface="Trebuchet MS"/>
                <a:cs typeface="Trebuchet MS"/>
              </a:rPr>
              <a:t>a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dirty="0">
                <a:latin typeface="Trebuchet MS"/>
                <a:cs typeface="Trebuchet MS"/>
              </a:rPr>
              <a:t>new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5" dirty="0">
                <a:latin typeface="Trebuchet MS"/>
                <a:cs typeface="Trebuchet MS"/>
              </a:rPr>
              <a:t>binary</a:t>
            </a:r>
            <a:r>
              <a:rPr sz="1100" spc="-90" dirty="0">
                <a:latin typeface="Trebuchet MS"/>
                <a:cs typeface="Trebuchet MS"/>
              </a:rPr>
              <a:t> </a:t>
            </a:r>
            <a:r>
              <a:rPr sz="1100" spc="15" dirty="0">
                <a:latin typeface="Trebuchet MS"/>
                <a:cs typeface="Trebuchet MS"/>
              </a:rPr>
              <a:t>column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-20" dirty="0">
                <a:latin typeface="Trebuchet MS"/>
                <a:cs typeface="Trebuchet MS"/>
              </a:rPr>
              <a:t>for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15" dirty="0">
                <a:latin typeface="Trebuchet MS"/>
                <a:cs typeface="Trebuchet MS"/>
              </a:rPr>
              <a:t>each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-30" dirty="0">
                <a:latin typeface="Trebuchet MS"/>
                <a:cs typeface="Trebuchet MS"/>
              </a:rPr>
              <a:t>category,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5" dirty="0">
                <a:latin typeface="Trebuchet MS"/>
                <a:cs typeface="Trebuchet MS"/>
              </a:rPr>
              <a:t>which </a:t>
            </a:r>
            <a:r>
              <a:rPr sz="1100" spc="-315" dirty="0">
                <a:latin typeface="Trebuchet MS"/>
                <a:cs typeface="Trebuchet MS"/>
              </a:rPr>
              <a:t> </a:t>
            </a:r>
            <a:r>
              <a:rPr sz="1100" spc="10" dirty="0">
                <a:latin typeface="Trebuchet MS"/>
                <a:cs typeface="Trebuchet MS"/>
              </a:rPr>
              <a:t>indicates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spc="-5" dirty="0">
                <a:latin typeface="Trebuchet MS"/>
                <a:cs typeface="Trebuchet MS"/>
              </a:rPr>
              <a:t>the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spc="15" dirty="0">
                <a:latin typeface="Trebuchet MS"/>
                <a:cs typeface="Trebuchet MS"/>
              </a:rPr>
              <a:t>presence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-15" dirty="0">
                <a:latin typeface="Trebuchet MS"/>
                <a:cs typeface="Trebuchet MS"/>
              </a:rPr>
              <a:t>of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spc="30" dirty="0">
                <a:latin typeface="Trebuchet MS"/>
                <a:cs typeface="Trebuchet MS"/>
              </a:rPr>
              <a:t>a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dirty="0">
                <a:latin typeface="Trebuchet MS"/>
                <a:cs typeface="Trebuchet MS"/>
              </a:rPr>
              <a:t>particular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spc="-5" dirty="0">
                <a:latin typeface="Trebuchet MS"/>
                <a:cs typeface="Trebuchet MS"/>
              </a:rPr>
              <a:t>category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spc="-10" dirty="0">
                <a:latin typeface="Trebuchet MS"/>
                <a:cs typeface="Trebuchet MS"/>
              </a:rPr>
              <a:t>with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40" dirty="0">
                <a:latin typeface="Trebuchet MS"/>
                <a:cs typeface="Trebuchet MS"/>
              </a:rPr>
              <a:t>1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spc="-5" dirty="0">
                <a:latin typeface="Trebuchet MS"/>
                <a:cs typeface="Trebuchet MS"/>
              </a:rPr>
              <a:t>or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-35" dirty="0">
                <a:latin typeface="Trebuchet MS"/>
                <a:cs typeface="Trebuchet MS"/>
              </a:rPr>
              <a:t>0.</a:t>
            </a:r>
            <a:r>
              <a:rPr sz="1100" spc="-20" dirty="0">
                <a:latin typeface="Trebuchet MS"/>
                <a:cs typeface="Trebuchet MS"/>
              </a:rPr>
              <a:t> </a:t>
            </a:r>
            <a:r>
              <a:rPr sz="1100" spc="-45" dirty="0">
                <a:latin typeface="Trebuchet MS"/>
                <a:cs typeface="Trebuchet MS"/>
              </a:rPr>
              <a:t>It’s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15" dirty="0">
                <a:latin typeface="Trebuchet MS"/>
                <a:cs typeface="Trebuchet MS"/>
              </a:rPr>
              <a:t>useful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spc="-20" dirty="0">
                <a:latin typeface="Trebuchet MS"/>
                <a:cs typeface="Trebuchet MS"/>
              </a:rPr>
              <a:t>for </a:t>
            </a:r>
            <a:r>
              <a:rPr sz="1100" spc="-15" dirty="0">
                <a:latin typeface="Trebuchet MS"/>
                <a:cs typeface="Trebuchet MS"/>
              </a:rPr>
              <a:t> </a:t>
            </a:r>
            <a:r>
              <a:rPr sz="1100" spc="10" dirty="0">
                <a:latin typeface="Trebuchet MS"/>
                <a:cs typeface="Trebuchet MS"/>
              </a:rPr>
              <a:t>nominal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-10" dirty="0">
                <a:latin typeface="Trebuchet MS"/>
                <a:cs typeface="Trebuchet MS"/>
              </a:rPr>
              <a:t>data,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-5" dirty="0">
                <a:latin typeface="Trebuchet MS"/>
                <a:cs typeface="Trebuchet MS"/>
              </a:rPr>
              <a:t>where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5" dirty="0">
                <a:latin typeface="Trebuchet MS"/>
                <a:cs typeface="Trebuchet MS"/>
              </a:rPr>
              <a:t>categories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dirty="0">
                <a:latin typeface="Trebuchet MS"/>
                <a:cs typeface="Trebuchet MS"/>
              </a:rPr>
              <a:t>have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20" dirty="0">
                <a:latin typeface="Trebuchet MS"/>
                <a:cs typeface="Trebuchet MS"/>
              </a:rPr>
              <a:t>no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-5" dirty="0">
                <a:latin typeface="Trebuchet MS"/>
                <a:cs typeface="Trebuchet MS"/>
              </a:rPr>
              <a:t>inherent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-10" dirty="0">
                <a:latin typeface="Trebuchet MS"/>
                <a:cs typeface="Trebuchet MS"/>
              </a:rPr>
              <a:t>order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-75" dirty="0">
                <a:latin typeface="Trebuchet MS"/>
                <a:cs typeface="Trebuchet MS"/>
              </a:rPr>
              <a:t>(e.g.,</a:t>
            </a:r>
            <a:r>
              <a:rPr sz="1100" spc="-90" dirty="0">
                <a:latin typeface="Trebuchet MS"/>
                <a:cs typeface="Trebuchet MS"/>
              </a:rPr>
              <a:t> </a:t>
            </a:r>
            <a:r>
              <a:rPr sz="1100" spc="-10" dirty="0">
                <a:latin typeface="Trebuchet MS"/>
                <a:cs typeface="Trebuchet MS"/>
              </a:rPr>
              <a:t>Red,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-25" dirty="0">
                <a:latin typeface="Trebuchet MS"/>
                <a:cs typeface="Trebuchet MS"/>
              </a:rPr>
              <a:t>Green, </a:t>
            </a:r>
            <a:r>
              <a:rPr sz="1100" spc="-20" dirty="0">
                <a:latin typeface="Trebuchet MS"/>
                <a:cs typeface="Trebuchet MS"/>
              </a:rPr>
              <a:t> </a:t>
            </a:r>
            <a:r>
              <a:rPr sz="1100" spc="-25" dirty="0">
                <a:latin typeface="Trebuchet MS"/>
                <a:cs typeface="Trebuchet MS"/>
              </a:rPr>
              <a:t>Blue).</a:t>
            </a:r>
            <a:endParaRPr sz="1100">
              <a:latin typeface="Trebuchet MS"/>
              <a:cs typeface="Trebuchet MS"/>
            </a:endParaRPr>
          </a:p>
          <a:p>
            <a:pPr marL="289560" marR="162560" indent="-139065" algn="just">
              <a:lnSpc>
                <a:spcPct val="102600"/>
              </a:lnSpc>
              <a:spcBef>
                <a:spcPts val="300"/>
              </a:spcBef>
              <a:buClr>
                <a:srgbClr val="4E2A84"/>
              </a:buClr>
              <a:buFont typeface="Verdana"/>
              <a:buChar char="•"/>
              <a:tabLst>
                <a:tab pos="290195" algn="l"/>
              </a:tabLst>
            </a:pPr>
            <a:r>
              <a:rPr sz="1100" spc="25" dirty="0">
                <a:latin typeface="Trebuchet MS"/>
                <a:cs typeface="Trebuchet MS"/>
              </a:rPr>
              <a:t>Binary</a:t>
            </a:r>
            <a:r>
              <a:rPr sz="1100" spc="-80" dirty="0">
                <a:latin typeface="Trebuchet MS"/>
                <a:cs typeface="Trebuchet MS"/>
              </a:rPr>
              <a:t> </a:t>
            </a:r>
            <a:r>
              <a:rPr sz="1100" spc="20" dirty="0">
                <a:latin typeface="Trebuchet MS"/>
                <a:cs typeface="Trebuchet MS"/>
              </a:rPr>
              <a:t>Encoding:</a:t>
            </a:r>
            <a:r>
              <a:rPr sz="1100" spc="-15" dirty="0">
                <a:latin typeface="Trebuchet MS"/>
                <a:cs typeface="Trebuchet MS"/>
              </a:rPr>
              <a:t> </a:t>
            </a:r>
            <a:r>
              <a:rPr sz="1100" spc="20" dirty="0">
                <a:latin typeface="Trebuchet MS"/>
                <a:cs typeface="Trebuchet MS"/>
              </a:rPr>
              <a:t>Combines</a:t>
            </a:r>
            <a:r>
              <a:rPr sz="1100" spc="-90" dirty="0">
                <a:latin typeface="Trebuchet MS"/>
                <a:cs typeface="Trebuchet MS"/>
              </a:rPr>
              <a:t> </a:t>
            </a:r>
            <a:r>
              <a:rPr sz="1100" spc="5" dirty="0">
                <a:latin typeface="Trebuchet MS"/>
                <a:cs typeface="Trebuchet MS"/>
              </a:rPr>
              <a:t>features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-15" dirty="0">
                <a:latin typeface="Trebuchet MS"/>
                <a:cs typeface="Trebuchet MS"/>
              </a:rPr>
              <a:t>of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5" dirty="0">
                <a:latin typeface="Trebuchet MS"/>
                <a:cs typeface="Trebuchet MS"/>
              </a:rPr>
              <a:t>both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dirty="0">
                <a:latin typeface="Trebuchet MS"/>
                <a:cs typeface="Trebuchet MS"/>
              </a:rPr>
              <a:t>label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10" dirty="0">
                <a:latin typeface="Trebuchet MS"/>
                <a:cs typeface="Trebuchet MS"/>
              </a:rPr>
              <a:t>encoding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30" dirty="0">
                <a:latin typeface="Trebuchet MS"/>
                <a:cs typeface="Trebuchet MS"/>
              </a:rPr>
              <a:t>and</a:t>
            </a:r>
            <a:r>
              <a:rPr sz="1100" spc="-90" dirty="0">
                <a:latin typeface="Trebuchet MS"/>
                <a:cs typeface="Trebuchet MS"/>
              </a:rPr>
              <a:t> </a:t>
            </a:r>
            <a:r>
              <a:rPr sz="1100" spc="10" dirty="0">
                <a:latin typeface="Trebuchet MS"/>
                <a:cs typeface="Trebuchet MS"/>
              </a:rPr>
              <a:t>one-hot </a:t>
            </a:r>
            <a:r>
              <a:rPr sz="1100" spc="-320" dirty="0">
                <a:latin typeface="Trebuchet MS"/>
                <a:cs typeface="Trebuchet MS"/>
              </a:rPr>
              <a:t> </a:t>
            </a:r>
            <a:r>
              <a:rPr sz="1100" spc="-5" dirty="0">
                <a:latin typeface="Trebuchet MS"/>
                <a:cs typeface="Trebuchet MS"/>
              </a:rPr>
              <a:t>encoding.</a:t>
            </a:r>
            <a:r>
              <a:rPr sz="1100" spc="-15" dirty="0">
                <a:latin typeface="Trebuchet MS"/>
                <a:cs typeface="Trebuchet MS"/>
              </a:rPr>
              <a:t> </a:t>
            </a:r>
            <a:r>
              <a:rPr sz="1100" spc="-45" dirty="0">
                <a:latin typeface="Trebuchet MS"/>
                <a:cs typeface="Trebuchet MS"/>
              </a:rPr>
              <a:t>It’s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15" dirty="0">
                <a:latin typeface="Trebuchet MS"/>
                <a:cs typeface="Trebuchet MS"/>
              </a:rPr>
              <a:t>useful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-20" dirty="0">
                <a:latin typeface="Trebuchet MS"/>
                <a:cs typeface="Trebuchet MS"/>
              </a:rPr>
              <a:t>for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5" dirty="0">
                <a:latin typeface="Trebuchet MS"/>
                <a:cs typeface="Trebuchet MS"/>
              </a:rPr>
              <a:t>high-cardinality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-5" dirty="0">
                <a:latin typeface="Trebuchet MS"/>
                <a:cs typeface="Trebuchet MS"/>
              </a:rPr>
              <a:t>categorical</a:t>
            </a:r>
            <a:r>
              <a:rPr sz="1100" spc="-90" dirty="0">
                <a:latin typeface="Trebuchet MS"/>
                <a:cs typeface="Trebuchet MS"/>
              </a:rPr>
              <a:t> </a:t>
            </a:r>
            <a:r>
              <a:rPr sz="1100" spc="10" dirty="0">
                <a:latin typeface="Trebuchet MS"/>
                <a:cs typeface="Trebuchet MS"/>
              </a:rPr>
              <a:t>data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-5" dirty="0">
                <a:latin typeface="Trebuchet MS"/>
                <a:cs typeface="Trebuchet MS"/>
              </a:rPr>
              <a:t>where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-10" dirty="0">
                <a:latin typeface="Trebuchet MS"/>
                <a:cs typeface="Trebuchet MS"/>
              </a:rPr>
              <a:t>there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dirty="0">
                <a:latin typeface="Trebuchet MS"/>
                <a:cs typeface="Trebuchet MS"/>
              </a:rPr>
              <a:t>are </a:t>
            </a:r>
            <a:r>
              <a:rPr sz="1100" spc="-320" dirty="0">
                <a:latin typeface="Trebuchet MS"/>
                <a:cs typeface="Trebuchet MS"/>
              </a:rPr>
              <a:t> </a:t>
            </a:r>
            <a:r>
              <a:rPr sz="1100" spc="15" dirty="0">
                <a:latin typeface="Trebuchet MS"/>
                <a:cs typeface="Trebuchet MS"/>
              </a:rPr>
              <a:t>many</a:t>
            </a:r>
            <a:r>
              <a:rPr sz="1100" spc="-105" dirty="0">
                <a:latin typeface="Trebuchet MS"/>
                <a:cs typeface="Trebuchet MS"/>
              </a:rPr>
              <a:t> </a:t>
            </a:r>
            <a:r>
              <a:rPr sz="1100" spc="-10" dirty="0">
                <a:latin typeface="Trebuchet MS"/>
                <a:cs typeface="Trebuchet MS"/>
              </a:rPr>
              <a:t>categories.</a:t>
            </a:r>
            <a:endParaRPr sz="1100">
              <a:latin typeface="Trebuchet MS"/>
              <a:cs typeface="Trebuchet MS"/>
            </a:endParaRPr>
          </a:p>
          <a:p>
            <a:pPr marL="289560" marR="73660" indent="-139065" algn="just">
              <a:lnSpc>
                <a:spcPct val="102600"/>
              </a:lnSpc>
              <a:spcBef>
                <a:spcPts val="295"/>
              </a:spcBef>
              <a:buClr>
                <a:srgbClr val="4E2A84"/>
              </a:buClr>
              <a:buFont typeface="Verdana"/>
              <a:buChar char="•"/>
              <a:tabLst>
                <a:tab pos="290195" algn="l"/>
              </a:tabLst>
            </a:pPr>
            <a:r>
              <a:rPr sz="1100" spc="20" dirty="0">
                <a:latin typeface="Trebuchet MS"/>
                <a:cs typeface="Trebuchet MS"/>
              </a:rPr>
              <a:t>Count</a:t>
            </a:r>
            <a:r>
              <a:rPr sz="1100" spc="-80" dirty="0">
                <a:latin typeface="Trebuchet MS"/>
                <a:cs typeface="Trebuchet MS"/>
              </a:rPr>
              <a:t> </a:t>
            </a:r>
            <a:r>
              <a:rPr sz="1100" spc="20" dirty="0">
                <a:latin typeface="Trebuchet MS"/>
                <a:cs typeface="Trebuchet MS"/>
              </a:rPr>
              <a:t>Encoding:</a:t>
            </a:r>
            <a:r>
              <a:rPr sz="1100" spc="-15" dirty="0">
                <a:latin typeface="Trebuchet MS"/>
                <a:cs typeface="Trebuchet MS"/>
              </a:rPr>
              <a:t> </a:t>
            </a:r>
            <a:r>
              <a:rPr sz="1100" spc="15" dirty="0">
                <a:latin typeface="Trebuchet MS"/>
                <a:cs typeface="Trebuchet MS"/>
              </a:rPr>
              <a:t>This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5" dirty="0">
                <a:latin typeface="Trebuchet MS"/>
                <a:cs typeface="Trebuchet MS"/>
              </a:rPr>
              <a:t>method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55" dirty="0">
                <a:latin typeface="Trebuchet MS"/>
                <a:cs typeface="Trebuchet MS"/>
              </a:rPr>
              <a:t>assigns</a:t>
            </a:r>
            <a:r>
              <a:rPr sz="1100" spc="-90" dirty="0">
                <a:latin typeface="Trebuchet MS"/>
                <a:cs typeface="Trebuchet MS"/>
              </a:rPr>
              <a:t> </a:t>
            </a:r>
            <a:r>
              <a:rPr sz="1100" spc="15" dirty="0">
                <a:latin typeface="Trebuchet MS"/>
                <a:cs typeface="Trebuchet MS"/>
              </a:rPr>
              <a:t>each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-5" dirty="0">
                <a:latin typeface="Trebuchet MS"/>
                <a:cs typeface="Trebuchet MS"/>
              </a:rPr>
              <a:t>category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-10" dirty="0">
                <a:latin typeface="Trebuchet MS"/>
                <a:cs typeface="Trebuchet MS"/>
              </a:rPr>
              <a:t>with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-5" dirty="0">
                <a:latin typeface="Trebuchet MS"/>
                <a:cs typeface="Trebuchet MS"/>
              </a:rPr>
              <a:t>the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-5" dirty="0">
                <a:latin typeface="Trebuchet MS"/>
                <a:cs typeface="Trebuchet MS"/>
              </a:rPr>
              <a:t>frequency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-15" dirty="0">
                <a:latin typeface="Trebuchet MS"/>
                <a:cs typeface="Trebuchet MS"/>
              </a:rPr>
              <a:t>of </a:t>
            </a:r>
            <a:r>
              <a:rPr sz="1100" spc="-320" dirty="0">
                <a:latin typeface="Trebuchet MS"/>
                <a:cs typeface="Trebuchet MS"/>
              </a:rPr>
              <a:t> </a:t>
            </a:r>
            <a:r>
              <a:rPr sz="1100" spc="-5" dirty="0">
                <a:latin typeface="Trebuchet MS"/>
                <a:cs typeface="Trebuchet MS"/>
              </a:rPr>
              <a:t>that</a:t>
            </a:r>
            <a:r>
              <a:rPr sz="1100" spc="-105" dirty="0">
                <a:latin typeface="Trebuchet MS"/>
                <a:cs typeface="Trebuchet MS"/>
              </a:rPr>
              <a:t> </a:t>
            </a:r>
            <a:r>
              <a:rPr sz="1100" spc="-5" dirty="0">
                <a:latin typeface="Trebuchet MS"/>
                <a:cs typeface="Trebuchet MS"/>
              </a:rPr>
              <a:t>category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dirty="0">
                <a:latin typeface="Trebuchet MS"/>
                <a:cs typeface="Trebuchet MS"/>
              </a:rPr>
              <a:t>in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spc="-5" dirty="0">
                <a:latin typeface="Trebuchet MS"/>
                <a:cs typeface="Trebuchet MS"/>
              </a:rPr>
              <a:t>the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dirty="0">
                <a:latin typeface="Trebuchet MS"/>
                <a:cs typeface="Trebuchet MS"/>
              </a:rPr>
              <a:t>dataset.</a:t>
            </a:r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</TotalTime>
  <Words>2115</Words>
  <Application>Microsoft Office PowerPoint</Application>
  <PresentationFormat>Custom</PresentationFormat>
  <Paragraphs>236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PowerPoint Presentation</vt:lpstr>
      <vt:lpstr>Introduction to Data Preprocessing</vt:lpstr>
      <vt:lpstr>Common Techniques in Data Preprocessing</vt:lpstr>
      <vt:lpstr>Handling Missing Data</vt:lpstr>
      <vt:lpstr>Python Code Example</vt:lpstr>
      <vt:lpstr>PowerPoint Presentation</vt:lpstr>
      <vt:lpstr>Python Code to Display Results</vt:lpstr>
      <vt:lpstr>Encoding Categorical Data</vt:lpstr>
      <vt:lpstr>Techniques for Encoding Categorical Data</vt:lpstr>
      <vt:lpstr>Encoding Categorical Data</vt:lpstr>
      <vt:lpstr>Encoding Categorical Data</vt:lpstr>
      <vt:lpstr>Feature Scaling</vt:lpstr>
      <vt:lpstr>Feature Scaling Example</vt:lpstr>
      <vt:lpstr>Feature Scaling Example</vt:lpstr>
      <vt:lpstr>Outlier Detection and Removal</vt:lpstr>
      <vt:lpstr>Outlier Detection and Removal</vt:lpstr>
      <vt:lpstr>Outlier Detection and Removal Example</vt:lpstr>
      <vt:lpstr>Outlier Detection and Removal Example</vt:lpstr>
      <vt:lpstr>Data Transformation</vt:lpstr>
      <vt:lpstr>Data Transformation</vt:lpstr>
      <vt:lpstr>Python Code for Data Transformation</vt:lpstr>
      <vt:lpstr>Python Code for Data Transformation</vt:lpstr>
      <vt:lpstr>Python Code for Data Transformation</vt:lpstr>
      <vt:lpstr>Data Augmentation</vt:lpstr>
      <vt:lpstr>Data Augmentation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Preprocessing And Augmentation Techniques</dc:title>
  <dc:creator>Taha Shahid  2022-CS-197</dc:creator>
  <cp:lastModifiedBy>CSLAB1</cp:lastModifiedBy>
  <cp:revision>2</cp:revision>
  <dcterms:created xsi:type="dcterms:W3CDTF">2024-11-13T07:22:05Z</dcterms:created>
  <dcterms:modified xsi:type="dcterms:W3CDTF">2024-11-13T07:40:41Z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2024-11-12T00:00:00Z</vt:filetime>
  </property>
  <property fmtid="{D5CDD505-2E9C-101B-9397-08002B2CF9AE}" pid="3" name="Creator">
    <vt:lpwstr>LaTeX with Beamer class</vt:lpwstr>
  </property>
  <property fmtid="{D5CDD505-2E9C-101B-9397-08002B2CF9AE}" pid="4" name="LastSaved">
    <vt:filetime>2024-11-12T00:00:00Z</vt:filetime>
  </property>
</Properties>
</file>