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5765800" cy="3600450"/>
  <p:notesSz cx="5765800" cy="3600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5834" autoAdjust="0"/>
    <p:restoredTop sz="94660"/>
  </p:normalViewPr>
  <p:slideViewPr>
    <p:cSldViewPr>
      <p:cViewPr>
        <p:scale>
          <a:sx n="150" d="100"/>
          <a:sy n="150" d="100"/>
        </p:scale>
        <p:origin x="-1404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581" y="93863"/>
            <a:ext cx="50886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581" y="93863"/>
            <a:ext cx="508863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E2A8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700" y="687983"/>
            <a:ext cx="5078399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348418"/>
            <a:ext cx="1845056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889" y="3472435"/>
            <a:ext cx="296545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73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6" y="0"/>
            <a:ext cx="5760720" cy="3601085"/>
            <a:chOff x="-316" y="0"/>
            <a:chExt cx="5760720" cy="3601085"/>
          </a:xfrm>
        </p:grpSpPr>
        <p:sp>
          <p:nvSpPr>
            <p:cNvPr id="3" name="object 3"/>
            <p:cNvSpPr/>
            <p:nvPr/>
          </p:nvSpPr>
          <p:spPr>
            <a:xfrm>
              <a:off x="0" y="359922"/>
              <a:ext cx="2304415" cy="3240405"/>
            </a:xfrm>
            <a:custGeom>
              <a:avLst/>
              <a:gdLst/>
              <a:ahLst/>
              <a:cxnLst/>
              <a:rect l="l" t="t" r="r" b="b"/>
              <a:pathLst>
                <a:path w="2304415" h="3240404">
                  <a:moveTo>
                    <a:pt x="0" y="0"/>
                  </a:moveTo>
                  <a:lnTo>
                    <a:pt x="0" y="3240019"/>
                  </a:lnTo>
                  <a:lnTo>
                    <a:pt x="2304026" y="3240019"/>
                  </a:lnTo>
                  <a:lnTo>
                    <a:pt x="1584017" y="539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922"/>
              <a:ext cx="2304415" cy="3240405"/>
            </a:xfrm>
            <a:custGeom>
              <a:avLst/>
              <a:gdLst/>
              <a:ahLst/>
              <a:cxnLst/>
              <a:rect l="l" t="t" r="r" b="b"/>
              <a:pathLst>
                <a:path w="2304415" h="3240404">
                  <a:moveTo>
                    <a:pt x="0" y="3240019"/>
                  </a:moveTo>
                  <a:lnTo>
                    <a:pt x="0" y="0"/>
                  </a:lnTo>
                  <a:lnTo>
                    <a:pt x="1584017" y="539985"/>
                  </a:lnTo>
                  <a:lnTo>
                    <a:pt x="2304026" y="3240019"/>
                  </a:lnTo>
                  <a:lnTo>
                    <a:pt x="0" y="3240019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04415" cy="900430"/>
            </a:xfrm>
            <a:custGeom>
              <a:avLst/>
              <a:gdLst/>
              <a:ahLst/>
              <a:cxnLst/>
              <a:rect l="l" t="t" r="r" b="b"/>
              <a:pathLst>
                <a:path w="2304415" h="900430">
                  <a:moveTo>
                    <a:pt x="2304026" y="0"/>
                  </a:moveTo>
                  <a:lnTo>
                    <a:pt x="0" y="0"/>
                  </a:lnTo>
                  <a:lnTo>
                    <a:pt x="0" y="360026"/>
                  </a:lnTo>
                  <a:lnTo>
                    <a:pt x="1584017" y="900011"/>
                  </a:lnTo>
                  <a:lnTo>
                    <a:pt x="2304026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04415" cy="900430"/>
            </a:xfrm>
            <a:custGeom>
              <a:avLst/>
              <a:gdLst/>
              <a:ahLst/>
              <a:cxnLst/>
              <a:rect l="l" t="t" r="r" b="b"/>
              <a:pathLst>
                <a:path w="2304415" h="900430">
                  <a:moveTo>
                    <a:pt x="0" y="0"/>
                  </a:moveTo>
                  <a:lnTo>
                    <a:pt x="0" y="360026"/>
                  </a:lnTo>
                  <a:lnTo>
                    <a:pt x="1584017" y="900011"/>
                  </a:lnTo>
                  <a:lnTo>
                    <a:pt x="23040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017" y="0"/>
              <a:ext cx="3168650" cy="3600450"/>
            </a:xfrm>
            <a:custGeom>
              <a:avLst/>
              <a:gdLst/>
              <a:ahLst/>
              <a:cxnLst/>
              <a:rect l="l" t="t" r="r" b="b"/>
              <a:pathLst>
                <a:path w="3168650" h="3600450">
                  <a:moveTo>
                    <a:pt x="3024040" y="0"/>
                  </a:moveTo>
                  <a:lnTo>
                    <a:pt x="720008" y="0"/>
                  </a:lnTo>
                  <a:lnTo>
                    <a:pt x="0" y="900011"/>
                  </a:lnTo>
                  <a:lnTo>
                    <a:pt x="720008" y="3600046"/>
                  </a:lnTo>
                  <a:lnTo>
                    <a:pt x="1188015" y="3600046"/>
                  </a:lnTo>
                  <a:lnTo>
                    <a:pt x="3168040" y="647982"/>
                  </a:lnTo>
                  <a:lnTo>
                    <a:pt x="3024040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017" y="0"/>
              <a:ext cx="3168650" cy="3600450"/>
            </a:xfrm>
            <a:custGeom>
              <a:avLst/>
              <a:gdLst/>
              <a:ahLst/>
              <a:cxnLst/>
              <a:rect l="l" t="t" r="r" b="b"/>
              <a:pathLst>
                <a:path w="3168650" h="3600450">
                  <a:moveTo>
                    <a:pt x="720008" y="0"/>
                  </a:moveTo>
                  <a:lnTo>
                    <a:pt x="0" y="900011"/>
                  </a:lnTo>
                  <a:lnTo>
                    <a:pt x="720008" y="3600046"/>
                  </a:lnTo>
                  <a:lnTo>
                    <a:pt x="1188015" y="3600046"/>
                  </a:lnTo>
                  <a:lnTo>
                    <a:pt x="3168040" y="647982"/>
                  </a:lnTo>
                  <a:lnTo>
                    <a:pt x="3024040" y="0"/>
                  </a:lnTo>
                  <a:lnTo>
                    <a:pt x="720008" y="0"/>
                  </a:lnTo>
                  <a:close/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2033" y="647877"/>
              <a:ext cx="1980564" cy="2952115"/>
            </a:xfrm>
            <a:custGeom>
              <a:avLst/>
              <a:gdLst/>
              <a:ahLst/>
              <a:cxnLst/>
              <a:rect l="l" t="t" r="r" b="b"/>
              <a:pathLst>
                <a:path w="1980564" h="2952115">
                  <a:moveTo>
                    <a:pt x="1980024" y="0"/>
                  </a:moveTo>
                  <a:lnTo>
                    <a:pt x="0" y="2952064"/>
                  </a:lnTo>
                  <a:lnTo>
                    <a:pt x="1404020" y="2952064"/>
                  </a:lnTo>
                  <a:lnTo>
                    <a:pt x="1980024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2033" y="647877"/>
              <a:ext cx="1980564" cy="2952115"/>
            </a:xfrm>
            <a:custGeom>
              <a:avLst/>
              <a:gdLst/>
              <a:ahLst/>
              <a:cxnLst/>
              <a:rect l="l" t="t" r="r" b="b"/>
              <a:pathLst>
                <a:path w="1980564" h="2952115">
                  <a:moveTo>
                    <a:pt x="0" y="2952064"/>
                  </a:moveTo>
                  <a:lnTo>
                    <a:pt x="1980024" y="0"/>
                  </a:lnTo>
                  <a:lnTo>
                    <a:pt x="1404020" y="2952064"/>
                  </a:lnTo>
                  <a:lnTo>
                    <a:pt x="0" y="2952064"/>
                  </a:lnTo>
                  <a:close/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6054" y="647877"/>
              <a:ext cx="1584325" cy="2952115"/>
            </a:xfrm>
            <a:custGeom>
              <a:avLst/>
              <a:gdLst/>
              <a:ahLst/>
              <a:cxnLst/>
              <a:rect l="l" t="t" r="r" b="b"/>
              <a:pathLst>
                <a:path w="1584325" h="2952115">
                  <a:moveTo>
                    <a:pt x="576004" y="0"/>
                  </a:moveTo>
                  <a:lnTo>
                    <a:pt x="0" y="2952064"/>
                  </a:lnTo>
                  <a:lnTo>
                    <a:pt x="143999" y="2952064"/>
                  </a:lnTo>
                  <a:lnTo>
                    <a:pt x="1584019" y="2304082"/>
                  </a:lnTo>
                  <a:lnTo>
                    <a:pt x="1584019" y="972027"/>
                  </a:lnTo>
                  <a:lnTo>
                    <a:pt x="576004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6054" y="647877"/>
              <a:ext cx="1584325" cy="2952115"/>
            </a:xfrm>
            <a:custGeom>
              <a:avLst/>
              <a:gdLst/>
              <a:ahLst/>
              <a:cxnLst/>
              <a:rect l="l" t="t" r="r" b="b"/>
              <a:pathLst>
                <a:path w="1584325" h="2952115">
                  <a:moveTo>
                    <a:pt x="0" y="2952064"/>
                  </a:moveTo>
                  <a:lnTo>
                    <a:pt x="576004" y="0"/>
                  </a:lnTo>
                  <a:lnTo>
                    <a:pt x="1584019" y="972027"/>
                  </a:lnTo>
                  <a:lnTo>
                    <a:pt x="1584019" y="2304082"/>
                  </a:lnTo>
                  <a:lnTo>
                    <a:pt x="143999" y="2952064"/>
                  </a:lnTo>
                  <a:lnTo>
                    <a:pt x="0" y="2952064"/>
                  </a:lnTo>
                  <a:close/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0053" y="2951959"/>
              <a:ext cx="1440180" cy="648335"/>
            </a:xfrm>
            <a:custGeom>
              <a:avLst/>
              <a:gdLst/>
              <a:ahLst/>
              <a:cxnLst/>
              <a:rect l="l" t="t" r="r" b="b"/>
              <a:pathLst>
                <a:path w="1440179" h="648335">
                  <a:moveTo>
                    <a:pt x="1440020" y="0"/>
                  </a:moveTo>
                  <a:lnTo>
                    <a:pt x="0" y="647981"/>
                  </a:lnTo>
                  <a:lnTo>
                    <a:pt x="1440020" y="647981"/>
                  </a:lnTo>
                  <a:lnTo>
                    <a:pt x="144002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0053" y="2951959"/>
              <a:ext cx="1440180" cy="648335"/>
            </a:xfrm>
            <a:custGeom>
              <a:avLst/>
              <a:gdLst/>
              <a:ahLst/>
              <a:cxnLst/>
              <a:rect l="l" t="t" r="r" b="b"/>
              <a:pathLst>
                <a:path w="1440179" h="648335">
                  <a:moveTo>
                    <a:pt x="0" y="647981"/>
                  </a:moveTo>
                  <a:lnTo>
                    <a:pt x="1440020" y="0"/>
                  </a:lnTo>
                  <a:lnTo>
                    <a:pt x="1440020" y="647981"/>
                  </a:lnTo>
                  <a:lnTo>
                    <a:pt x="0" y="647981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8058" y="0"/>
              <a:ext cx="1152525" cy="1620520"/>
            </a:xfrm>
            <a:custGeom>
              <a:avLst/>
              <a:gdLst/>
              <a:ahLst/>
              <a:cxnLst/>
              <a:rect l="l" t="t" r="r" b="b"/>
              <a:pathLst>
                <a:path w="1152525" h="1620520">
                  <a:moveTo>
                    <a:pt x="1152015" y="0"/>
                  </a:moveTo>
                  <a:lnTo>
                    <a:pt x="0" y="0"/>
                  </a:lnTo>
                  <a:lnTo>
                    <a:pt x="143999" y="647982"/>
                  </a:lnTo>
                  <a:lnTo>
                    <a:pt x="1152015" y="1620010"/>
                  </a:lnTo>
                  <a:lnTo>
                    <a:pt x="1152015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8058" y="0"/>
              <a:ext cx="1152525" cy="1620520"/>
            </a:xfrm>
            <a:custGeom>
              <a:avLst/>
              <a:gdLst/>
              <a:ahLst/>
              <a:cxnLst/>
              <a:rect l="l" t="t" r="r" b="b"/>
              <a:pathLst>
                <a:path w="1152525" h="1620520">
                  <a:moveTo>
                    <a:pt x="0" y="0"/>
                  </a:moveTo>
                  <a:lnTo>
                    <a:pt x="143999" y="647982"/>
                  </a:lnTo>
                  <a:lnTo>
                    <a:pt x="1152015" y="1620010"/>
                  </a:lnTo>
                  <a:lnTo>
                    <a:pt x="115201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746136"/>
            <a:ext cx="412369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ug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658127"/>
            <a:ext cx="98234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50">
              <a:lnSpc>
                <a:spcPct val="100000"/>
              </a:lnSpc>
              <a:spcBef>
                <a:spcPts val="95"/>
              </a:spcBef>
            </a:pPr>
            <a:r>
              <a:rPr lang="en-US" sz="1000" spc="-125" dirty="0" err="1" smtClean="0">
                <a:solidFill>
                  <a:srgbClr val="FFFFFF"/>
                </a:solidFill>
                <a:latin typeface="Verdana"/>
                <a:cs typeface="Verdana"/>
              </a:rPr>
              <a:t>Khuram</a:t>
            </a:r>
            <a:r>
              <a:rPr lang="en-US" sz="1000" spc="-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000" spc="-125" dirty="0" err="1" smtClean="0">
                <a:solidFill>
                  <a:srgbClr val="FFFFFF"/>
                </a:solidFill>
                <a:latin typeface="Verdana"/>
                <a:cs typeface="Verdana"/>
              </a:rPr>
              <a:t>Iqbal</a:t>
            </a:r>
            <a:r>
              <a:rPr sz="1000" spc="-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000" spc="-95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60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000" spc="-80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-135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spc="80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spc="114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6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5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US" sz="1000" spc="-65" dirty="0" smtClean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62314"/>
            <a:ext cx="5041265" cy="2214245"/>
            <a:chOff x="359677" y="1162314"/>
            <a:chExt cx="5041265" cy="2214245"/>
          </a:xfrm>
        </p:grpSpPr>
        <p:sp>
          <p:nvSpPr>
            <p:cNvPr id="4" name="object 4"/>
            <p:cNvSpPr/>
            <p:nvPr/>
          </p:nvSpPr>
          <p:spPr>
            <a:xfrm>
              <a:off x="359994" y="1162630"/>
              <a:ext cx="5040630" cy="2213610"/>
            </a:xfrm>
            <a:custGeom>
              <a:avLst/>
              <a:gdLst/>
              <a:ahLst/>
              <a:cxnLst/>
              <a:rect l="l" t="t" r="r" b="b"/>
              <a:pathLst>
                <a:path w="5040630" h="22136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159105"/>
                  </a:lnTo>
                  <a:lnTo>
                    <a:pt x="4243" y="2180125"/>
                  </a:lnTo>
                  <a:lnTo>
                    <a:pt x="15816" y="2197289"/>
                  </a:lnTo>
                  <a:lnTo>
                    <a:pt x="32980" y="2208862"/>
                  </a:lnTo>
                  <a:lnTo>
                    <a:pt x="54000" y="2213105"/>
                  </a:lnTo>
                  <a:lnTo>
                    <a:pt x="4986064" y="2213105"/>
                  </a:lnTo>
                  <a:lnTo>
                    <a:pt x="5007084" y="2208862"/>
                  </a:lnTo>
                  <a:lnTo>
                    <a:pt x="5024248" y="2197289"/>
                  </a:lnTo>
                  <a:lnTo>
                    <a:pt x="5035821" y="2180125"/>
                  </a:lnTo>
                  <a:lnTo>
                    <a:pt x="5040064" y="2159105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402112"/>
              <a:ext cx="5004435" cy="1955800"/>
            </a:xfrm>
            <a:custGeom>
              <a:avLst/>
              <a:gdLst/>
              <a:ahLst/>
              <a:cxnLst/>
              <a:rect l="l" t="t" r="r" b="b"/>
              <a:pathLst>
                <a:path w="5004435" h="1955800">
                  <a:moveTo>
                    <a:pt x="5004065" y="0"/>
                  </a:moveTo>
                  <a:lnTo>
                    <a:pt x="0" y="0"/>
                  </a:lnTo>
                  <a:lnTo>
                    <a:pt x="0" y="1919623"/>
                  </a:lnTo>
                  <a:lnTo>
                    <a:pt x="2829" y="1933636"/>
                  </a:lnTo>
                  <a:lnTo>
                    <a:pt x="10544" y="1945079"/>
                  </a:lnTo>
                  <a:lnTo>
                    <a:pt x="21987" y="1952795"/>
                  </a:lnTo>
                  <a:lnTo>
                    <a:pt x="36000" y="1955624"/>
                  </a:lnTo>
                  <a:lnTo>
                    <a:pt x="4968064" y="1955624"/>
                  </a:lnTo>
                  <a:lnTo>
                    <a:pt x="4982077" y="1952795"/>
                  </a:lnTo>
                  <a:lnTo>
                    <a:pt x="4993521" y="1945079"/>
                  </a:lnTo>
                  <a:lnTo>
                    <a:pt x="5001236" y="1933636"/>
                  </a:lnTo>
                  <a:lnTo>
                    <a:pt x="5004065" y="191962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62630"/>
              <a:ext cx="2304415" cy="2213610"/>
            </a:xfrm>
            <a:custGeom>
              <a:avLst/>
              <a:gdLst/>
              <a:ahLst/>
              <a:cxnLst/>
              <a:rect l="l" t="t" r="r" b="b"/>
              <a:pathLst>
                <a:path w="2304415" h="2213610">
                  <a:moveTo>
                    <a:pt x="171386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159105"/>
                  </a:lnTo>
                  <a:lnTo>
                    <a:pt x="4243" y="2180125"/>
                  </a:lnTo>
                  <a:lnTo>
                    <a:pt x="15816" y="2197289"/>
                  </a:lnTo>
                  <a:lnTo>
                    <a:pt x="32980" y="2208862"/>
                  </a:lnTo>
                  <a:lnTo>
                    <a:pt x="54000" y="2213105"/>
                  </a:lnTo>
                  <a:lnTo>
                    <a:pt x="2304026" y="2213105"/>
                  </a:lnTo>
                  <a:lnTo>
                    <a:pt x="1713865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62630"/>
              <a:ext cx="2304415" cy="2213610"/>
            </a:xfrm>
            <a:custGeom>
              <a:avLst/>
              <a:gdLst/>
              <a:ahLst/>
              <a:cxnLst/>
              <a:rect l="l" t="t" r="r" b="b"/>
              <a:pathLst>
                <a:path w="2304415" h="2213610">
                  <a:moveTo>
                    <a:pt x="2304026" y="2213105"/>
                  </a:moveTo>
                  <a:lnTo>
                    <a:pt x="54000" y="2213105"/>
                  </a:lnTo>
                  <a:lnTo>
                    <a:pt x="15816" y="2197289"/>
                  </a:lnTo>
                  <a:lnTo>
                    <a:pt x="0" y="2159105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713865" y="0"/>
                  </a:lnTo>
                  <a:lnTo>
                    <a:pt x="2304026" y="2213105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3859" y="1162630"/>
              <a:ext cx="2543175" cy="2213610"/>
            </a:xfrm>
            <a:custGeom>
              <a:avLst/>
              <a:gdLst/>
              <a:ahLst/>
              <a:cxnLst/>
              <a:rect l="l" t="t" r="r" b="b"/>
              <a:pathLst>
                <a:path w="2543175" h="2213610">
                  <a:moveTo>
                    <a:pt x="2542554" y="0"/>
                  </a:moveTo>
                  <a:lnTo>
                    <a:pt x="0" y="0"/>
                  </a:lnTo>
                  <a:lnTo>
                    <a:pt x="590161" y="2213105"/>
                  </a:lnTo>
                  <a:lnTo>
                    <a:pt x="1058168" y="2213105"/>
                  </a:lnTo>
                  <a:lnTo>
                    <a:pt x="254255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3859" y="1162630"/>
              <a:ext cx="2543175" cy="2213610"/>
            </a:xfrm>
            <a:custGeom>
              <a:avLst/>
              <a:gdLst/>
              <a:ahLst/>
              <a:cxnLst/>
              <a:rect l="l" t="t" r="r" b="b"/>
              <a:pathLst>
                <a:path w="2543175" h="2213610">
                  <a:moveTo>
                    <a:pt x="2542554" y="0"/>
                  </a:moveTo>
                  <a:lnTo>
                    <a:pt x="0" y="0"/>
                  </a:lnTo>
                  <a:lnTo>
                    <a:pt x="590161" y="2213105"/>
                  </a:lnTo>
                  <a:lnTo>
                    <a:pt x="1058168" y="2213105"/>
                  </a:lnTo>
                  <a:lnTo>
                    <a:pt x="2542554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62630"/>
              <a:ext cx="1836420" cy="2213610"/>
            </a:xfrm>
            <a:custGeom>
              <a:avLst/>
              <a:gdLst/>
              <a:ahLst/>
              <a:cxnLst/>
              <a:rect l="l" t="t" r="r" b="b"/>
              <a:pathLst>
                <a:path w="1836420" h="2213610">
                  <a:moveTo>
                    <a:pt x="1835839" y="0"/>
                  </a:moveTo>
                  <a:lnTo>
                    <a:pt x="1484386" y="0"/>
                  </a:lnTo>
                  <a:lnTo>
                    <a:pt x="0" y="2213105"/>
                  </a:lnTo>
                  <a:lnTo>
                    <a:pt x="1404020" y="2213105"/>
                  </a:lnTo>
                  <a:lnTo>
                    <a:pt x="1835839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62630"/>
              <a:ext cx="1836420" cy="2213610"/>
            </a:xfrm>
            <a:custGeom>
              <a:avLst/>
              <a:gdLst/>
              <a:ahLst/>
              <a:cxnLst/>
              <a:rect l="l" t="t" r="r" b="b"/>
              <a:pathLst>
                <a:path w="1836420" h="2213610">
                  <a:moveTo>
                    <a:pt x="1404020" y="2213105"/>
                  </a:moveTo>
                  <a:lnTo>
                    <a:pt x="0" y="2213105"/>
                  </a:lnTo>
                  <a:lnTo>
                    <a:pt x="1484386" y="0"/>
                  </a:lnTo>
                  <a:lnTo>
                    <a:pt x="1835839" y="0"/>
                  </a:lnTo>
                  <a:lnTo>
                    <a:pt x="1404020" y="2213105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62630"/>
              <a:ext cx="864235" cy="2213610"/>
            </a:xfrm>
            <a:custGeom>
              <a:avLst/>
              <a:gdLst/>
              <a:ahLst/>
              <a:cxnLst/>
              <a:rect l="l" t="t" r="r" b="b"/>
              <a:pathLst>
                <a:path w="864235" h="2213610">
                  <a:moveTo>
                    <a:pt x="810010" y="0"/>
                  </a:moveTo>
                  <a:lnTo>
                    <a:pt x="431819" y="0"/>
                  </a:lnTo>
                  <a:lnTo>
                    <a:pt x="0" y="2213105"/>
                  </a:lnTo>
                  <a:lnTo>
                    <a:pt x="143999" y="2213105"/>
                  </a:lnTo>
                  <a:lnTo>
                    <a:pt x="864010" y="1889114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62630"/>
              <a:ext cx="864235" cy="2213610"/>
            </a:xfrm>
            <a:custGeom>
              <a:avLst/>
              <a:gdLst/>
              <a:ahLst/>
              <a:cxnLst/>
              <a:rect l="l" t="t" r="r" b="b"/>
              <a:pathLst>
                <a:path w="864235" h="2213610">
                  <a:moveTo>
                    <a:pt x="143999" y="2213105"/>
                  </a:moveTo>
                  <a:lnTo>
                    <a:pt x="0" y="2213105"/>
                  </a:lnTo>
                  <a:lnTo>
                    <a:pt x="431819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889114"/>
                  </a:lnTo>
                  <a:lnTo>
                    <a:pt x="143999" y="2213105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3051744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3051744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402112"/>
              <a:ext cx="5004435" cy="1955800"/>
            </a:xfrm>
            <a:custGeom>
              <a:avLst/>
              <a:gdLst/>
              <a:ahLst/>
              <a:cxnLst/>
              <a:rect l="l" t="t" r="r" b="b"/>
              <a:pathLst>
                <a:path w="5004435" h="1955800">
                  <a:moveTo>
                    <a:pt x="5004065" y="0"/>
                  </a:moveTo>
                  <a:lnTo>
                    <a:pt x="0" y="0"/>
                  </a:lnTo>
                  <a:lnTo>
                    <a:pt x="0" y="1919623"/>
                  </a:lnTo>
                  <a:lnTo>
                    <a:pt x="2829" y="1933636"/>
                  </a:lnTo>
                  <a:lnTo>
                    <a:pt x="10544" y="1945079"/>
                  </a:lnTo>
                  <a:lnTo>
                    <a:pt x="21987" y="1952795"/>
                  </a:lnTo>
                  <a:lnTo>
                    <a:pt x="36000" y="1955624"/>
                  </a:lnTo>
                  <a:lnTo>
                    <a:pt x="4968064" y="1955624"/>
                  </a:lnTo>
                  <a:lnTo>
                    <a:pt x="4982077" y="1952795"/>
                  </a:lnTo>
                  <a:lnTo>
                    <a:pt x="4993521" y="1945079"/>
                  </a:lnTo>
                  <a:lnTo>
                    <a:pt x="5001236" y="1933636"/>
                  </a:lnTo>
                  <a:lnTo>
                    <a:pt x="5004065" y="191962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529614"/>
            <a:ext cx="5066030" cy="2338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rebuchet MS"/>
                <a:cs typeface="Trebuchet MS"/>
              </a:rPr>
              <a:t>Categorical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-10" dirty="0">
                <a:latin typeface="Trebuchet MS"/>
                <a:cs typeface="Trebuchet MS"/>
              </a:rPr>
              <a:t>often </a:t>
            </a:r>
            <a:r>
              <a:rPr sz="1100" spc="5" dirty="0">
                <a:latin typeface="Trebuchet MS"/>
                <a:cs typeface="Trebuchet MS"/>
              </a:rPr>
              <a:t>need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be </a:t>
            </a:r>
            <a:r>
              <a:rPr sz="1100" spc="10" dirty="0">
                <a:latin typeface="Trebuchet MS"/>
                <a:cs typeface="Trebuchet MS"/>
              </a:rPr>
              <a:t>encoded </a:t>
            </a:r>
            <a:r>
              <a:rPr sz="1100" spc="-10" dirty="0">
                <a:latin typeface="Trebuchet MS"/>
                <a:cs typeface="Trebuchet MS"/>
              </a:rPr>
              <a:t>into </a:t>
            </a:r>
            <a:r>
              <a:rPr sz="1100" spc="5" dirty="0">
                <a:latin typeface="Trebuchet MS"/>
                <a:cs typeface="Trebuchet MS"/>
              </a:rPr>
              <a:t>numerical </a:t>
            </a:r>
            <a:r>
              <a:rPr sz="1100" spc="20" dirty="0">
                <a:latin typeface="Trebuchet MS"/>
                <a:cs typeface="Trebuchet MS"/>
              </a:rPr>
              <a:t>values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be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effectively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dirty="0">
                <a:latin typeface="Trebuchet MS"/>
                <a:cs typeface="Trebuchet MS"/>
              </a:rPr>
              <a:t>models. </a:t>
            </a:r>
            <a:r>
              <a:rPr sz="1100" spc="10" dirty="0">
                <a:latin typeface="Trebuchet MS"/>
                <a:cs typeface="Trebuchet MS"/>
              </a:rPr>
              <a:t>Below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30" dirty="0">
                <a:latin typeface="Trebuchet MS"/>
                <a:cs typeface="Trebuchet MS"/>
              </a:rPr>
              <a:t>an </a:t>
            </a:r>
            <a:r>
              <a:rPr sz="1100" spc="-5" dirty="0">
                <a:latin typeface="Trebuchet MS"/>
                <a:cs typeface="Trebuchet MS"/>
              </a:rPr>
              <a:t>example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10" dirty="0">
                <a:latin typeface="Trebuchet MS"/>
                <a:cs typeface="Trebuchet MS"/>
              </a:rPr>
              <a:t>how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encode 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g</a:t>
            </a:r>
            <a:r>
              <a:rPr sz="1100" spc="-5" dirty="0">
                <a:latin typeface="Trebuchet MS"/>
                <a:cs typeface="Trebuchet MS"/>
              </a:rPr>
              <a:t>orical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**Label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Encoding**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**One-Ho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Encoding**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Python.</a:t>
            </a:r>
            <a:endParaRPr sz="11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  <a:spcBef>
                <a:spcPts val="975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1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  <a:spcBef>
                <a:spcPts val="95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LabelEncoder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</a:t>
            </a:r>
            <a:endParaRPr sz="900">
              <a:latin typeface="Courier New"/>
              <a:cs typeface="Courier New"/>
            </a:endParaRPr>
          </a:p>
          <a:p>
            <a:pPr marL="210185" marR="95250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{'Color':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['Red',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'Blue',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'Green',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'Blue',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'Red']}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Encoding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label_encoder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LabelEncoder()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df['Color_Label']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label_encoder.fit_transform(df['Color'])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9/58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047388"/>
            <a:ext cx="5041265" cy="1727200"/>
            <a:chOff x="359677" y="1047388"/>
            <a:chExt cx="5041265" cy="1727200"/>
          </a:xfrm>
        </p:grpSpPr>
        <p:sp>
          <p:nvSpPr>
            <p:cNvPr id="4" name="object 4"/>
            <p:cNvSpPr/>
            <p:nvPr/>
          </p:nvSpPr>
          <p:spPr>
            <a:xfrm>
              <a:off x="359994" y="1047704"/>
              <a:ext cx="5040630" cy="1726564"/>
            </a:xfrm>
            <a:custGeom>
              <a:avLst/>
              <a:gdLst/>
              <a:ahLst/>
              <a:cxnLst/>
              <a:rect l="l" t="t" r="r" b="b"/>
              <a:pathLst>
                <a:path w="5040630" h="1726564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672102"/>
                  </a:lnTo>
                  <a:lnTo>
                    <a:pt x="4243" y="1693122"/>
                  </a:lnTo>
                  <a:lnTo>
                    <a:pt x="15816" y="1710286"/>
                  </a:lnTo>
                  <a:lnTo>
                    <a:pt x="32980" y="1721859"/>
                  </a:lnTo>
                  <a:lnTo>
                    <a:pt x="54000" y="1726102"/>
                  </a:lnTo>
                  <a:lnTo>
                    <a:pt x="4986064" y="1726102"/>
                  </a:lnTo>
                  <a:lnTo>
                    <a:pt x="5007084" y="1721859"/>
                  </a:lnTo>
                  <a:lnTo>
                    <a:pt x="5024248" y="1710286"/>
                  </a:lnTo>
                  <a:lnTo>
                    <a:pt x="5035821" y="1693122"/>
                  </a:lnTo>
                  <a:lnTo>
                    <a:pt x="5040064" y="1672102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287186"/>
              <a:ext cx="5004435" cy="1468755"/>
            </a:xfrm>
            <a:custGeom>
              <a:avLst/>
              <a:gdLst/>
              <a:ahLst/>
              <a:cxnLst/>
              <a:rect l="l" t="t" r="r" b="b"/>
              <a:pathLst>
                <a:path w="5004435" h="1468755">
                  <a:moveTo>
                    <a:pt x="5004065" y="0"/>
                  </a:moveTo>
                  <a:lnTo>
                    <a:pt x="0" y="0"/>
                  </a:lnTo>
                  <a:lnTo>
                    <a:pt x="0" y="1432620"/>
                  </a:lnTo>
                  <a:lnTo>
                    <a:pt x="2829" y="1446633"/>
                  </a:lnTo>
                  <a:lnTo>
                    <a:pt x="10544" y="1458076"/>
                  </a:lnTo>
                  <a:lnTo>
                    <a:pt x="21987" y="1465791"/>
                  </a:lnTo>
                  <a:lnTo>
                    <a:pt x="36000" y="1468621"/>
                  </a:lnTo>
                  <a:lnTo>
                    <a:pt x="4968064" y="1468621"/>
                  </a:lnTo>
                  <a:lnTo>
                    <a:pt x="4982077" y="1465791"/>
                  </a:lnTo>
                  <a:lnTo>
                    <a:pt x="4993521" y="1458076"/>
                  </a:lnTo>
                  <a:lnTo>
                    <a:pt x="5001236" y="1446633"/>
                  </a:lnTo>
                  <a:lnTo>
                    <a:pt x="5004065" y="143262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047704"/>
              <a:ext cx="2304415" cy="1726564"/>
            </a:xfrm>
            <a:custGeom>
              <a:avLst/>
              <a:gdLst/>
              <a:ahLst/>
              <a:cxnLst/>
              <a:rect l="l" t="t" r="r" b="b"/>
              <a:pathLst>
                <a:path w="2304415" h="1726564">
                  <a:moveTo>
                    <a:pt x="184373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672102"/>
                  </a:lnTo>
                  <a:lnTo>
                    <a:pt x="4243" y="1693122"/>
                  </a:lnTo>
                  <a:lnTo>
                    <a:pt x="15816" y="1710286"/>
                  </a:lnTo>
                  <a:lnTo>
                    <a:pt x="32980" y="1721859"/>
                  </a:lnTo>
                  <a:lnTo>
                    <a:pt x="53999" y="1726102"/>
                  </a:lnTo>
                  <a:lnTo>
                    <a:pt x="2304026" y="1726102"/>
                  </a:lnTo>
                  <a:lnTo>
                    <a:pt x="184373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047704"/>
              <a:ext cx="2304415" cy="1726564"/>
            </a:xfrm>
            <a:custGeom>
              <a:avLst/>
              <a:gdLst/>
              <a:ahLst/>
              <a:cxnLst/>
              <a:rect l="l" t="t" r="r" b="b"/>
              <a:pathLst>
                <a:path w="2304415" h="1726564">
                  <a:moveTo>
                    <a:pt x="53999" y="1726102"/>
                  </a:moveTo>
                  <a:lnTo>
                    <a:pt x="32980" y="1721859"/>
                  </a:lnTo>
                  <a:lnTo>
                    <a:pt x="15816" y="1710286"/>
                  </a:lnTo>
                  <a:lnTo>
                    <a:pt x="4243" y="1693122"/>
                  </a:lnTo>
                  <a:lnTo>
                    <a:pt x="0" y="1672102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843732" y="0"/>
                  </a:lnTo>
                  <a:lnTo>
                    <a:pt x="2304026" y="1726102"/>
                  </a:lnTo>
                  <a:lnTo>
                    <a:pt x="53999" y="1726102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3726" y="1047704"/>
              <a:ext cx="2086610" cy="1726564"/>
            </a:xfrm>
            <a:custGeom>
              <a:avLst/>
              <a:gdLst/>
              <a:ahLst/>
              <a:cxnLst/>
              <a:rect l="l" t="t" r="r" b="b"/>
              <a:pathLst>
                <a:path w="2086610" h="1726564">
                  <a:moveTo>
                    <a:pt x="2086041" y="0"/>
                  </a:moveTo>
                  <a:lnTo>
                    <a:pt x="0" y="0"/>
                  </a:lnTo>
                  <a:lnTo>
                    <a:pt x="460293" y="1726102"/>
                  </a:lnTo>
                  <a:lnTo>
                    <a:pt x="928300" y="1726102"/>
                  </a:lnTo>
                  <a:lnTo>
                    <a:pt x="208604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3726" y="1047704"/>
              <a:ext cx="2086610" cy="1726564"/>
            </a:xfrm>
            <a:custGeom>
              <a:avLst/>
              <a:gdLst/>
              <a:ahLst/>
              <a:cxnLst/>
              <a:rect l="l" t="t" r="r" b="b"/>
              <a:pathLst>
                <a:path w="2086610" h="1726564">
                  <a:moveTo>
                    <a:pt x="0" y="0"/>
                  </a:moveTo>
                  <a:lnTo>
                    <a:pt x="460293" y="1726102"/>
                  </a:lnTo>
                  <a:lnTo>
                    <a:pt x="928300" y="1726102"/>
                  </a:lnTo>
                  <a:lnTo>
                    <a:pt x="208604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047704"/>
              <a:ext cx="1741170" cy="1726564"/>
            </a:xfrm>
            <a:custGeom>
              <a:avLst/>
              <a:gdLst/>
              <a:ahLst/>
              <a:cxnLst/>
              <a:rect l="l" t="t" r="r" b="b"/>
              <a:pathLst>
                <a:path w="1741170" h="1726564">
                  <a:moveTo>
                    <a:pt x="1740816" y="0"/>
                  </a:moveTo>
                  <a:lnTo>
                    <a:pt x="1157741" y="0"/>
                  </a:lnTo>
                  <a:lnTo>
                    <a:pt x="0" y="1726102"/>
                  </a:lnTo>
                  <a:lnTo>
                    <a:pt x="1404020" y="1726102"/>
                  </a:lnTo>
                  <a:lnTo>
                    <a:pt x="1740816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047704"/>
              <a:ext cx="1741170" cy="1726564"/>
            </a:xfrm>
            <a:custGeom>
              <a:avLst/>
              <a:gdLst/>
              <a:ahLst/>
              <a:cxnLst/>
              <a:rect l="l" t="t" r="r" b="b"/>
              <a:pathLst>
                <a:path w="1741170" h="1726564">
                  <a:moveTo>
                    <a:pt x="0" y="1726102"/>
                  </a:moveTo>
                  <a:lnTo>
                    <a:pt x="1157741" y="0"/>
                  </a:lnTo>
                  <a:lnTo>
                    <a:pt x="1740816" y="0"/>
                  </a:lnTo>
                  <a:lnTo>
                    <a:pt x="1404020" y="1726102"/>
                  </a:lnTo>
                  <a:lnTo>
                    <a:pt x="0" y="1726102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047704"/>
              <a:ext cx="864235" cy="1726564"/>
            </a:xfrm>
            <a:custGeom>
              <a:avLst/>
              <a:gdLst/>
              <a:ahLst/>
              <a:cxnLst/>
              <a:rect l="l" t="t" r="r" b="b"/>
              <a:pathLst>
                <a:path w="864235" h="1726564">
                  <a:moveTo>
                    <a:pt x="810010" y="0"/>
                  </a:moveTo>
                  <a:lnTo>
                    <a:pt x="336795" y="0"/>
                  </a:lnTo>
                  <a:lnTo>
                    <a:pt x="0" y="1726102"/>
                  </a:lnTo>
                  <a:lnTo>
                    <a:pt x="143999" y="1726102"/>
                  </a:lnTo>
                  <a:lnTo>
                    <a:pt x="864010" y="1402111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047704"/>
              <a:ext cx="864235" cy="1726564"/>
            </a:xfrm>
            <a:custGeom>
              <a:avLst/>
              <a:gdLst/>
              <a:ahLst/>
              <a:cxnLst/>
              <a:rect l="l" t="t" r="r" b="b"/>
              <a:pathLst>
                <a:path w="864235" h="1726564">
                  <a:moveTo>
                    <a:pt x="0" y="1726102"/>
                  </a:moveTo>
                  <a:lnTo>
                    <a:pt x="336795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402111"/>
                  </a:lnTo>
                  <a:lnTo>
                    <a:pt x="143999" y="1726102"/>
                  </a:lnTo>
                  <a:lnTo>
                    <a:pt x="0" y="1726102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44981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44981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287186"/>
              <a:ext cx="5004435" cy="1468755"/>
            </a:xfrm>
            <a:custGeom>
              <a:avLst/>
              <a:gdLst/>
              <a:ahLst/>
              <a:cxnLst/>
              <a:rect l="l" t="t" r="r" b="b"/>
              <a:pathLst>
                <a:path w="5004435" h="1468755">
                  <a:moveTo>
                    <a:pt x="5004065" y="0"/>
                  </a:moveTo>
                  <a:lnTo>
                    <a:pt x="0" y="0"/>
                  </a:lnTo>
                  <a:lnTo>
                    <a:pt x="0" y="1432620"/>
                  </a:lnTo>
                  <a:lnTo>
                    <a:pt x="2829" y="1446633"/>
                  </a:lnTo>
                  <a:lnTo>
                    <a:pt x="10544" y="1458076"/>
                  </a:lnTo>
                  <a:lnTo>
                    <a:pt x="21987" y="1465791"/>
                  </a:lnTo>
                  <a:lnTo>
                    <a:pt x="36000" y="1468621"/>
                  </a:lnTo>
                  <a:lnTo>
                    <a:pt x="4968064" y="1468621"/>
                  </a:lnTo>
                  <a:lnTo>
                    <a:pt x="4982077" y="1465791"/>
                  </a:lnTo>
                  <a:lnTo>
                    <a:pt x="4993521" y="1458076"/>
                  </a:lnTo>
                  <a:lnTo>
                    <a:pt x="5001236" y="1446633"/>
                  </a:lnTo>
                  <a:lnTo>
                    <a:pt x="5004065" y="143262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050491"/>
            <a:ext cx="3300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10/58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407815"/>
            <a:ext cx="371538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One-Hot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df_onehot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pd.get_dummies(df['Color'],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prefix='Color')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78117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Display Results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print("Label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Encoded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 marR="130302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print(df[['Color', 'Color_Label']])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print("\nOne-Hot Encoded Data:")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print(df.join(df_onehot))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11/58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39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5191"/>
            <a:ext cx="4907280" cy="2034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rebuchet MS"/>
                <a:cs typeface="Trebuchet MS"/>
              </a:rPr>
              <a:t>Feature </a:t>
            </a:r>
            <a:r>
              <a:rPr sz="1100" spc="25" dirty="0">
                <a:latin typeface="Trebuchet MS"/>
                <a:cs typeface="Trebuchet MS"/>
              </a:rPr>
              <a:t>scaling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30" dirty="0">
                <a:latin typeface="Trebuchet MS"/>
                <a:cs typeface="Trebuchet MS"/>
              </a:rPr>
              <a:t>a </a:t>
            </a:r>
            <a:r>
              <a:rPr sz="1100" dirty="0">
                <a:latin typeface="Trebuchet MS"/>
                <a:cs typeface="Trebuchet MS"/>
              </a:rPr>
              <a:t>technique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5" dirty="0">
                <a:latin typeface="Trebuchet MS"/>
                <a:cs typeface="Trebuchet MS"/>
              </a:rPr>
              <a:t>normalize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5" dirty="0">
                <a:latin typeface="Trebuchet MS"/>
                <a:cs typeface="Trebuchet MS"/>
              </a:rPr>
              <a:t>independent </a:t>
            </a:r>
            <a:r>
              <a:rPr sz="1100" spc="10" dirty="0">
                <a:latin typeface="Trebuchet MS"/>
                <a:cs typeface="Trebuchet MS"/>
              </a:rPr>
              <a:t> variables </a:t>
            </a:r>
            <a:r>
              <a:rPr sz="1100" spc="-5" dirty="0">
                <a:latin typeface="Trebuchet MS"/>
                <a:cs typeface="Trebuchet MS"/>
              </a:rPr>
              <a:t>or </a:t>
            </a:r>
            <a:r>
              <a:rPr sz="1100" spc="5" dirty="0">
                <a:latin typeface="Trebuchet MS"/>
                <a:cs typeface="Trebuchet MS"/>
              </a:rPr>
              <a:t>features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data. </a:t>
            </a:r>
            <a:r>
              <a:rPr sz="1100" spc="10" dirty="0">
                <a:latin typeface="Trebuchet MS"/>
                <a:cs typeface="Trebuchet MS"/>
              </a:rPr>
              <a:t>In </a:t>
            </a:r>
            <a:r>
              <a:rPr sz="1100" spc="20" dirty="0">
                <a:latin typeface="Trebuchet MS"/>
                <a:cs typeface="Trebuchet MS"/>
              </a:rPr>
              <a:t>many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dirty="0">
                <a:latin typeface="Trebuchet MS"/>
                <a:cs typeface="Trebuchet MS"/>
              </a:rPr>
              <a:t>algorithms,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depends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scale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input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helps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</a:t>
            </a:r>
            <a:r>
              <a:rPr sz="1100" spc="5" dirty="0">
                <a:latin typeface="Trebuchet MS"/>
                <a:cs typeface="Trebuchet MS"/>
              </a:rPr>
              <a:t>n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g</a:t>
            </a:r>
            <a:r>
              <a:rPr sz="1100" spc="5" dirty="0">
                <a:latin typeface="Trebuchet MS"/>
                <a:cs typeface="Trebuchet MS"/>
              </a:rPr>
              <a:t>ence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2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h</a:t>
            </a:r>
            <a:r>
              <a:rPr sz="1100" dirty="0">
                <a:latin typeface="Trebuchet MS"/>
                <a:cs typeface="Trebuchet MS"/>
              </a:rPr>
              <a:t>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F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tu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Scaling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Impo</a:t>
            </a:r>
            <a:r>
              <a:rPr sz="1100" spc="25" dirty="0">
                <a:latin typeface="Trebuchet MS"/>
                <a:cs typeface="Trebuchet MS"/>
              </a:rPr>
              <a:t>r</a:t>
            </a:r>
            <a:r>
              <a:rPr sz="1100" spc="-10" dirty="0">
                <a:latin typeface="Trebuchet MS"/>
                <a:cs typeface="Trebuchet MS"/>
              </a:rPr>
              <a:t>tant:</a:t>
            </a:r>
            <a:endParaRPr sz="1100">
              <a:latin typeface="Trebuchet MS"/>
              <a:cs typeface="Trebuchet MS"/>
            </a:endParaRPr>
          </a:p>
          <a:p>
            <a:pPr marL="289560" marR="5461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50" dirty="0">
                <a:latin typeface="Trebuchet MS"/>
                <a:cs typeface="Trebuchet MS"/>
              </a:rPr>
              <a:t>Many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algorithms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sensitive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range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scale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K-Nearest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Neighbors,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Support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Vector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Machines).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ensures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feature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contributes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equally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model.</a:t>
            </a:r>
            <a:endParaRPr sz="1100">
              <a:latin typeface="Trebuchet MS"/>
              <a:cs typeface="Trebuchet MS"/>
            </a:endParaRPr>
          </a:p>
          <a:p>
            <a:pPr marL="289560" marR="408305" indent="-139065">
              <a:lnSpc>
                <a:spcPct val="102600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50" dirty="0">
                <a:latin typeface="Trebuchet MS"/>
                <a:cs typeface="Trebuchet MS"/>
              </a:rPr>
              <a:t>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</a:t>
            </a:r>
            <a:r>
              <a:rPr sz="1100" spc="5" dirty="0">
                <a:latin typeface="Trebuchet MS"/>
                <a:cs typeface="Trebuchet MS"/>
              </a:rPr>
              <a:t>n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g</a:t>
            </a:r>
            <a:r>
              <a:rPr sz="1100" spc="5" dirty="0">
                <a:latin typeface="Trebuchet MS"/>
                <a:cs typeface="Trebuchet MS"/>
              </a:rPr>
              <a:t>ence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t</a:t>
            </a:r>
            <a:r>
              <a:rPr sz="1100" spc="-35" dirty="0">
                <a:latin typeface="Trebuchet MS"/>
                <a:cs typeface="Trebuchet MS"/>
              </a:rPr>
              <a:t>r</a:t>
            </a:r>
            <a:r>
              <a:rPr sz="1100" spc="10" dirty="0">
                <a:latin typeface="Trebuchet MS"/>
                <a:cs typeface="Trebuchet MS"/>
              </a:rPr>
              <a:t>aining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</a:t>
            </a:r>
            <a:r>
              <a:rPr sz="1100" spc="10" dirty="0">
                <a:latin typeface="Trebuchet MS"/>
                <a:cs typeface="Trebuchet MS"/>
              </a:rPr>
              <a:t>s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especial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20" dirty="0">
                <a:latin typeface="Trebuchet MS"/>
                <a:cs typeface="Trebuchet MS"/>
              </a:rPr>
              <a:t>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  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-10" dirty="0">
                <a:latin typeface="Trebuchet MS"/>
                <a:cs typeface="Trebuchet MS"/>
              </a:rPr>
              <a:t>r</a:t>
            </a:r>
            <a:r>
              <a:rPr sz="1100" spc="20" dirty="0">
                <a:latin typeface="Trebuchet MS"/>
                <a:cs typeface="Trebuchet MS"/>
              </a:rPr>
              <a:t>adient-based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185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28203"/>
            <a:ext cx="5041265" cy="2774950"/>
            <a:chOff x="359677" y="628203"/>
            <a:chExt cx="5041265" cy="2774950"/>
          </a:xfrm>
        </p:grpSpPr>
        <p:sp>
          <p:nvSpPr>
            <p:cNvPr id="4" name="object 4"/>
            <p:cNvSpPr/>
            <p:nvPr/>
          </p:nvSpPr>
          <p:spPr>
            <a:xfrm>
              <a:off x="359994" y="628519"/>
              <a:ext cx="5040630" cy="2774315"/>
            </a:xfrm>
            <a:custGeom>
              <a:avLst/>
              <a:gdLst/>
              <a:ahLst/>
              <a:cxnLst/>
              <a:rect l="l" t="t" r="r" b="b"/>
              <a:pathLst>
                <a:path w="5040630" h="277431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20038"/>
                  </a:lnTo>
                  <a:lnTo>
                    <a:pt x="4243" y="2741057"/>
                  </a:lnTo>
                  <a:lnTo>
                    <a:pt x="15816" y="2758222"/>
                  </a:lnTo>
                  <a:lnTo>
                    <a:pt x="32980" y="2769795"/>
                  </a:lnTo>
                  <a:lnTo>
                    <a:pt x="54000" y="2774038"/>
                  </a:lnTo>
                  <a:lnTo>
                    <a:pt x="4986064" y="2774038"/>
                  </a:lnTo>
                  <a:lnTo>
                    <a:pt x="5007084" y="2769795"/>
                  </a:lnTo>
                  <a:lnTo>
                    <a:pt x="5024248" y="2758222"/>
                  </a:lnTo>
                  <a:lnTo>
                    <a:pt x="5035821" y="2741057"/>
                  </a:lnTo>
                  <a:lnTo>
                    <a:pt x="5040064" y="2720038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868001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28519"/>
              <a:ext cx="2304415" cy="2774315"/>
            </a:xfrm>
            <a:custGeom>
              <a:avLst/>
              <a:gdLst/>
              <a:ahLst/>
              <a:cxnLst/>
              <a:rect l="l" t="t" r="r" b="b"/>
              <a:pathLst>
                <a:path w="2304415" h="2774315">
                  <a:moveTo>
                    <a:pt x="1366930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20038"/>
                  </a:lnTo>
                  <a:lnTo>
                    <a:pt x="15816" y="2758222"/>
                  </a:lnTo>
                  <a:lnTo>
                    <a:pt x="54000" y="2774038"/>
                  </a:lnTo>
                  <a:lnTo>
                    <a:pt x="2304026" y="2774038"/>
                  </a:lnTo>
                  <a:lnTo>
                    <a:pt x="1584017" y="74004"/>
                  </a:lnTo>
                  <a:lnTo>
                    <a:pt x="1366930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28519"/>
              <a:ext cx="2304415" cy="2774315"/>
            </a:xfrm>
            <a:custGeom>
              <a:avLst/>
              <a:gdLst/>
              <a:ahLst/>
              <a:cxnLst/>
              <a:rect l="l" t="t" r="r" b="b"/>
              <a:pathLst>
                <a:path w="2304415" h="2774315">
                  <a:moveTo>
                    <a:pt x="2304026" y="2774038"/>
                  </a:moveTo>
                  <a:lnTo>
                    <a:pt x="54000" y="2774038"/>
                  </a:lnTo>
                  <a:lnTo>
                    <a:pt x="15816" y="2758222"/>
                  </a:lnTo>
                  <a:lnTo>
                    <a:pt x="0" y="2720038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366930" y="0"/>
                  </a:lnTo>
                  <a:lnTo>
                    <a:pt x="1584017" y="74004"/>
                  </a:lnTo>
                  <a:lnTo>
                    <a:pt x="2304026" y="2774038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6924" y="628519"/>
              <a:ext cx="276860" cy="74295"/>
            </a:xfrm>
            <a:custGeom>
              <a:avLst/>
              <a:gdLst/>
              <a:ahLst/>
              <a:cxnLst/>
              <a:rect l="l" t="t" r="r" b="b"/>
              <a:pathLst>
                <a:path w="276860" h="74295">
                  <a:moveTo>
                    <a:pt x="276290" y="0"/>
                  </a:moveTo>
                  <a:lnTo>
                    <a:pt x="0" y="0"/>
                  </a:lnTo>
                  <a:lnTo>
                    <a:pt x="217086" y="74004"/>
                  </a:lnTo>
                  <a:lnTo>
                    <a:pt x="27629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6924" y="628519"/>
              <a:ext cx="276860" cy="74295"/>
            </a:xfrm>
            <a:custGeom>
              <a:avLst/>
              <a:gdLst/>
              <a:ahLst/>
              <a:cxnLst/>
              <a:rect l="l" t="t" r="r" b="b"/>
              <a:pathLst>
                <a:path w="276860" h="74295">
                  <a:moveTo>
                    <a:pt x="0" y="0"/>
                  </a:moveTo>
                  <a:lnTo>
                    <a:pt x="217086" y="74004"/>
                  </a:lnTo>
                  <a:lnTo>
                    <a:pt x="27629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011" y="628519"/>
              <a:ext cx="3048635" cy="2774315"/>
            </a:xfrm>
            <a:custGeom>
              <a:avLst/>
              <a:gdLst/>
              <a:ahLst/>
              <a:cxnLst/>
              <a:rect l="l" t="t" r="r" b="b"/>
              <a:pathLst>
                <a:path w="3048635" h="2774315">
                  <a:moveTo>
                    <a:pt x="3048634" y="0"/>
                  </a:moveTo>
                  <a:lnTo>
                    <a:pt x="59203" y="0"/>
                  </a:lnTo>
                  <a:lnTo>
                    <a:pt x="0" y="74004"/>
                  </a:lnTo>
                  <a:lnTo>
                    <a:pt x="720008" y="2774038"/>
                  </a:lnTo>
                  <a:lnTo>
                    <a:pt x="1188015" y="2774038"/>
                  </a:lnTo>
                  <a:lnTo>
                    <a:pt x="304863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4011" y="628519"/>
              <a:ext cx="3048635" cy="2774315"/>
            </a:xfrm>
            <a:custGeom>
              <a:avLst/>
              <a:gdLst/>
              <a:ahLst/>
              <a:cxnLst/>
              <a:rect l="l" t="t" r="r" b="b"/>
              <a:pathLst>
                <a:path w="3048635" h="2774315">
                  <a:moveTo>
                    <a:pt x="3048634" y="0"/>
                  </a:moveTo>
                  <a:lnTo>
                    <a:pt x="59203" y="0"/>
                  </a:lnTo>
                  <a:lnTo>
                    <a:pt x="0" y="74004"/>
                  </a:lnTo>
                  <a:lnTo>
                    <a:pt x="720008" y="2774038"/>
                  </a:lnTo>
                  <a:lnTo>
                    <a:pt x="1188015" y="2774038"/>
                  </a:lnTo>
                  <a:lnTo>
                    <a:pt x="3048634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2027" y="628519"/>
              <a:ext cx="1945639" cy="2774315"/>
            </a:xfrm>
            <a:custGeom>
              <a:avLst/>
              <a:gdLst/>
              <a:ahLst/>
              <a:cxnLst/>
              <a:rect l="l" t="t" r="r" b="b"/>
              <a:pathLst>
                <a:path w="1945639" h="2774315">
                  <a:moveTo>
                    <a:pt x="1945288" y="0"/>
                  </a:moveTo>
                  <a:lnTo>
                    <a:pt x="1860618" y="0"/>
                  </a:lnTo>
                  <a:lnTo>
                    <a:pt x="0" y="2774038"/>
                  </a:lnTo>
                  <a:lnTo>
                    <a:pt x="1404020" y="2774038"/>
                  </a:lnTo>
                  <a:lnTo>
                    <a:pt x="19452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2027" y="628519"/>
              <a:ext cx="1945639" cy="2774315"/>
            </a:xfrm>
            <a:custGeom>
              <a:avLst/>
              <a:gdLst/>
              <a:ahLst/>
              <a:cxnLst/>
              <a:rect l="l" t="t" r="r" b="b"/>
              <a:pathLst>
                <a:path w="1945639" h="2774315">
                  <a:moveTo>
                    <a:pt x="1404020" y="2774038"/>
                  </a:moveTo>
                  <a:lnTo>
                    <a:pt x="0" y="2774038"/>
                  </a:lnTo>
                  <a:lnTo>
                    <a:pt x="1860618" y="0"/>
                  </a:lnTo>
                  <a:lnTo>
                    <a:pt x="1945288" y="0"/>
                  </a:lnTo>
                  <a:lnTo>
                    <a:pt x="1404020" y="2774038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6048" y="628519"/>
              <a:ext cx="864235" cy="2774315"/>
            </a:xfrm>
            <a:custGeom>
              <a:avLst/>
              <a:gdLst/>
              <a:ahLst/>
              <a:cxnLst/>
              <a:rect l="l" t="t" r="r" b="b"/>
              <a:pathLst>
                <a:path w="864235" h="2774315">
                  <a:moveTo>
                    <a:pt x="760620" y="0"/>
                  </a:moveTo>
                  <a:lnTo>
                    <a:pt x="541267" y="0"/>
                  </a:lnTo>
                  <a:lnTo>
                    <a:pt x="0" y="2774038"/>
                  </a:lnTo>
                  <a:lnTo>
                    <a:pt x="143999" y="2774038"/>
                  </a:lnTo>
                  <a:lnTo>
                    <a:pt x="864010" y="2450047"/>
                  </a:lnTo>
                  <a:lnTo>
                    <a:pt x="864010" y="99698"/>
                  </a:lnTo>
                  <a:lnTo>
                    <a:pt x="76062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6048" y="628519"/>
              <a:ext cx="864235" cy="2774315"/>
            </a:xfrm>
            <a:custGeom>
              <a:avLst/>
              <a:gdLst/>
              <a:ahLst/>
              <a:cxnLst/>
              <a:rect l="l" t="t" r="r" b="b"/>
              <a:pathLst>
                <a:path w="864235" h="2774315">
                  <a:moveTo>
                    <a:pt x="143999" y="2774038"/>
                  </a:moveTo>
                  <a:lnTo>
                    <a:pt x="0" y="2774038"/>
                  </a:lnTo>
                  <a:lnTo>
                    <a:pt x="541267" y="0"/>
                  </a:lnTo>
                  <a:lnTo>
                    <a:pt x="760620" y="0"/>
                  </a:lnTo>
                  <a:lnTo>
                    <a:pt x="864010" y="99698"/>
                  </a:lnTo>
                  <a:lnTo>
                    <a:pt x="864010" y="2450047"/>
                  </a:lnTo>
                  <a:lnTo>
                    <a:pt x="143999" y="2774038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0047" y="307856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0047" y="307856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6352" y="628203"/>
              <a:ext cx="104022" cy="1003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7994" y="868001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299" y="631302"/>
            <a:ext cx="5013325" cy="2402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100">
              <a:latin typeface="Trebuchet MS"/>
              <a:cs typeface="Trebuchet MS"/>
            </a:endParaRPr>
          </a:p>
          <a:p>
            <a:pPr marL="12700" marR="2874645">
              <a:lnSpc>
                <a:spcPct val="101499"/>
              </a:lnSpc>
              <a:spcBef>
                <a:spcPts val="96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Creating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{'Age':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[25, 30,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35, 40, 45],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'Salary': [25000,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35000, 40000,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45000]}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Normalization (Min-Max Scaling) </a:t>
            </a:r>
            <a:r>
              <a:rPr sz="900" spc="-5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MinMaxScaler()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df_normalized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pd.DataFrame(scaler.fit_transform(df),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columns=df.columns)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print("Normalized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print(df_normalized)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12/58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185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Fe</a:t>
            </a:r>
            <a:r>
              <a:rPr spc="10" dirty="0"/>
              <a:t>atu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S</a:t>
            </a:r>
            <a:r>
              <a:rPr spc="80" dirty="0"/>
              <a:t>c</a:t>
            </a:r>
            <a:r>
              <a:rPr spc="-5" dirty="0"/>
              <a:t>ali</a:t>
            </a:r>
            <a:r>
              <a:rPr spc="-3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58729"/>
            <a:ext cx="5041265" cy="1448435"/>
            <a:chOff x="359677" y="1158729"/>
            <a:chExt cx="5041265" cy="1448435"/>
          </a:xfrm>
        </p:grpSpPr>
        <p:sp>
          <p:nvSpPr>
            <p:cNvPr id="4" name="object 4"/>
            <p:cNvSpPr/>
            <p:nvPr/>
          </p:nvSpPr>
          <p:spPr>
            <a:xfrm>
              <a:off x="359994" y="1159046"/>
              <a:ext cx="5040630" cy="1447800"/>
            </a:xfrm>
            <a:custGeom>
              <a:avLst/>
              <a:gdLst/>
              <a:ahLst/>
              <a:cxnLst/>
              <a:rect l="l" t="t" r="r" b="b"/>
              <a:pathLst>
                <a:path w="5040630" h="144780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3742"/>
                  </a:lnTo>
                  <a:lnTo>
                    <a:pt x="4243" y="1414762"/>
                  </a:lnTo>
                  <a:lnTo>
                    <a:pt x="15816" y="1431926"/>
                  </a:lnTo>
                  <a:lnTo>
                    <a:pt x="32980" y="1443499"/>
                  </a:lnTo>
                  <a:lnTo>
                    <a:pt x="54000" y="1447742"/>
                  </a:lnTo>
                  <a:lnTo>
                    <a:pt x="4986064" y="1447742"/>
                  </a:lnTo>
                  <a:lnTo>
                    <a:pt x="5007084" y="1443499"/>
                  </a:lnTo>
                  <a:lnTo>
                    <a:pt x="5024248" y="1431926"/>
                  </a:lnTo>
                  <a:lnTo>
                    <a:pt x="5035821" y="1414762"/>
                  </a:lnTo>
                  <a:lnTo>
                    <a:pt x="5040064" y="1393742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98528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59046"/>
              <a:ext cx="2304415" cy="1447800"/>
            </a:xfrm>
            <a:custGeom>
              <a:avLst/>
              <a:gdLst/>
              <a:ahLst/>
              <a:cxnLst/>
              <a:rect l="l" t="t" r="r" b="b"/>
              <a:pathLst>
                <a:path w="2304415" h="1447800">
                  <a:moveTo>
                    <a:pt x="1917961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3742"/>
                  </a:lnTo>
                  <a:lnTo>
                    <a:pt x="15816" y="1431926"/>
                  </a:lnTo>
                  <a:lnTo>
                    <a:pt x="54000" y="1447742"/>
                  </a:lnTo>
                  <a:lnTo>
                    <a:pt x="2304026" y="1447742"/>
                  </a:lnTo>
                  <a:lnTo>
                    <a:pt x="191796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59046"/>
              <a:ext cx="2304415" cy="1447800"/>
            </a:xfrm>
            <a:custGeom>
              <a:avLst/>
              <a:gdLst/>
              <a:ahLst/>
              <a:cxnLst/>
              <a:rect l="l" t="t" r="r" b="b"/>
              <a:pathLst>
                <a:path w="2304415" h="1447800">
                  <a:moveTo>
                    <a:pt x="2304026" y="1447742"/>
                  </a:moveTo>
                  <a:lnTo>
                    <a:pt x="54000" y="1447742"/>
                  </a:lnTo>
                  <a:lnTo>
                    <a:pt x="15816" y="1431926"/>
                  </a:lnTo>
                  <a:lnTo>
                    <a:pt x="0" y="1393742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917961" y="0"/>
                  </a:lnTo>
                  <a:lnTo>
                    <a:pt x="2304026" y="1447742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7955" y="1159046"/>
              <a:ext cx="1825625" cy="1447800"/>
            </a:xfrm>
            <a:custGeom>
              <a:avLst/>
              <a:gdLst/>
              <a:ahLst/>
              <a:cxnLst/>
              <a:rect l="l" t="t" r="r" b="b"/>
              <a:pathLst>
                <a:path w="1825625" h="1447800">
                  <a:moveTo>
                    <a:pt x="1825109" y="0"/>
                  </a:moveTo>
                  <a:lnTo>
                    <a:pt x="0" y="0"/>
                  </a:lnTo>
                  <a:lnTo>
                    <a:pt x="386064" y="1447742"/>
                  </a:lnTo>
                  <a:lnTo>
                    <a:pt x="854071" y="1447742"/>
                  </a:lnTo>
                  <a:lnTo>
                    <a:pt x="1825109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7955" y="1159046"/>
              <a:ext cx="1825625" cy="1447800"/>
            </a:xfrm>
            <a:custGeom>
              <a:avLst/>
              <a:gdLst/>
              <a:ahLst/>
              <a:cxnLst/>
              <a:rect l="l" t="t" r="r" b="b"/>
              <a:pathLst>
                <a:path w="1825625" h="1447800">
                  <a:moveTo>
                    <a:pt x="1825109" y="0"/>
                  </a:moveTo>
                  <a:lnTo>
                    <a:pt x="0" y="0"/>
                  </a:lnTo>
                  <a:lnTo>
                    <a:pt x="386064" y="1447742"/>
                  </a:lnTo>
                  <a:lnTo>
                    <a:pt x="854071" y="1447742"/>
                  </a:lnTo>
                  <a:lnTo>
                    <a:pt x="1825109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59046"/>
              <a:ext cx="1686560" cy="1447800"/>
            </a:xfrm>
            <a:custGeom>
              <a:avLst/>
              <a:gdLst/>
              <a:ahLst/>
              <a:cxnLst/>
              <a:rect l="l" t="t" r="r" b="b"/>
              <a:pathLst>
                <a:path w="1686560" h="1447800">
                  <a:moveTo>
                    <a:pt x="1686502" y="0"/>
                  </a:moveTo>
                  <a:lnTo>
                    <a:pt x="971038" y="0"/>
                  </a:lnTo>
                  <a:lnTo>
                    <a:pt x="0" y="1447742"/>
                  </a:lnTo>
                  <a:lnTo>
                    <a:pt x="1404020" y="1447742"/>
                  </a:lnTo>
                  <a:lnTo>
                    <a:pt x="1686502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59046"/>
              <a:ext cx="1686560" cy="1447800"/>
            </a:xfrm>
            <a:custGeom>
              <a:avLst/>
              <a:gdLst/>
              <a:ahLst/>
              <a:cxnLst/>
              <a:rect l="l" t="t" r="r" b="b"/>
              <a:pathLst>
                <a:path w="1686560" h="1447800">
                  <a:moveTo>
                    <a:pt x="1404020" y="1447742"/>
                  </a:moveTo>
                  <a:lnTo>
                    <a:pt x="0" y="1447742"/>
                  </a:lnTo>
                  <a:lnTo>
                    <a:pt x="971038" y="0"/>
                  </a:lnTo>
                  <a:lnTo>
                    <a:pt x="1686502" y="0"/>
                  </a:lnTo>
                  <a:lnTo>
                    <a:pt x="1404020" y="1447742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59046"/>
              <a:ext cx="864235" cy="1447800"/>
            </a:xfrm>
            <a:custGeom>
              <a:avLst/>
              <a:gdLst/>
              <a:ahLst/>
              <a:cxnLst/>
              <a:rect l="l" t="t" r="r" b="b"/>
              <a:pathLst>
                <a:path w="864235" h="1447800">
                  <a:moveTo>
                    <a:pt x="810010" y="0"/>
                  </a:moveTo>
                  <a:lnTo>
                    <a:pt x="282482" y="0"/>
                  </a:lnTo>
                  <a:lnTo>
                    <a:pt x="0" y="1447742"/>
                  </a:lnTo>
                  <a:lnTo>
                    <a:pt x="143999" y="1447742"/>
                  </a:lnTo>
                  <a:lnTo>
                    <a:pt x="864010" y="1123751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59046"/>
              <a:ext cx="864235" cy="1447800"/>
            </a:xfrm>
            <a:custGeom>
              <a:avLst/>
              <a:gdLst/>
              <a:ahLst/>
              <a:cxnLst/>
              <a:rect l="l" t="t" r="r" b="b"/>
              <a:pathLst>
                <a:path w="864235" h="1447800">
                  <a:moveTo>
                    <a:pt x="143999" y="1447742"/>
                  </a:moveTo>
                  <a:lnTo>
                    <a:pt x="0" y="1447742"/>
                  </a:lnTo>
                  <a:lnTo>
                    <a:pt x="282482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23751"/>
                  </a:lnTo>
                  <a:lnTo>
                    <a:pt x="143999" y="1447742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28279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4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282797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4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98528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61832"/>
            <a:ext cx="187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658335"/>
            <a:ext cx="5149850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7485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# Standardization (Z-Score Scaling)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StandardScaler()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df_standardized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pd.DataFrame(scaler.fit_transform(df),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columns=df.columns)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print("\nStandardized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print(df_standardized)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14/58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3863"/>
            <a:ext cx="2707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O</a:t>
            </a:r>
            <a:r>
              <a:rPr spc="30" dirty="0"/>
              <a:t>u</a:t>
            </a:r>
            <a:r>
              <a:rPr spc="15" dirty="0"/>
              <a:t>t</a:t>
            </a:r>
            <a:r>
              <a:rPr spc="-15" dirty="0"/>
              <a:t>l</a:t>
            </a:r>
            <a:r>
              <a:rPr spc="-25" dirty="0"/>
              <a:t>i</a:t>
            </a:r>
            <a:r>
              <a:rPr spc="-30" dirty="0"/>
              <a:t>e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-20" dirty="0"/>
              <a:t>e</a:t>
            </a:r>
            <a:r>
              <a:rPr spc="50" dirty="0"/>
              <a:t>t</a:t>
            </a:r>
            <a:r>
              <a:rPr spc="-25" dirty="0"/>
              <a:t>e</a:t>
            </a:r>
            <a:r>
              <a:rPr spc="85" dirty="0"/>
              <a:t>c</a:t>
            </a:r>
            <a:r>
              <a:rPr spc="50" dirty="0"/>
              <a:t>t</a:t>
            </a:r>
            <a:r>
              <a:rPr spc="2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70" dirty="0"/>
              <a:t>m</a:t>
            </a:r>
            <a:r>
              <a:rPr spc="-60" dirty="0"/>
              <a:t>ov</a:t>
            </a:r>
            <a:r>
              <a:rPr spc="5"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1202"/>
            <a:ext cx="4932045" cy="2536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Trebuchet MS"/>
                <a:cs typeface="Trebuchet MS"/>
              </a:rPr>
              <a:t>Wh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spc="100" dirty="0">
                <a:latin typeface="Trebuchet MS"/>
                <a:cs typeface="Trebuchet MS"/>
              </a:rPr>
              <a:t>s</a:t>
            </a:r>
            <a:r>
              <a:rPr sz="1100" spc="145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289560" marR="27305" indent="-139065">
              <a:lnSpc>
                <a:spcPct val="102699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differ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significantly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other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observations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dataset.</a:t>
            </a:r>
            <a:endParaRPr sz="1100">
              <a:latin typeface="Trebuchet MS"/>
              <a:cs typeface="Trebuchet MS"/>
            </a:endParaRPr>
          </a:p>
          <a:p>
            <a:pPr marL="289560" marR="214629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0" dirty="0">
                <a:latin typeface="Trebuchet MS"/>
                <a:cs typeface="Trebuchet MS"/>
              </a:rPr>
              <a:t>They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distort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analyses,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incorrect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conclusions,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af</a:t>
            </a:r>
            <a:r>
              <a:rPr sz="1100" spc="-15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c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al</a:t>
            </a:r>
            <a:r>
              <a:rPr sz="1100" spc="15" dirty="0">
                <a:latin typeface="Trebuchet MS"/>
                <a:cs typeface="Trebuchet MS"/>
              </a:rPr>
              <a:t>gorithm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E2A84"/>
              </a:buClr>
              <a:buFont typeface="Verdana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Trebuchet MS"/>
                <a:cs typeface="Trebuchet MS"/>
              </a:rPr>
              <a:t>Why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Detection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Important?</a:t>
            </a:r>
            <a:endParaRPr sz="1100">
              <a:latin typeface="Trebuchet MS"/>
              <a:cs typeface="Trebuchet MS"/>
            </a:endParaRPr>
          </a:p>
          <a:p>
            <a:pPr marL="289560" marR="58991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skew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summaries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like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variance,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correlation.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0" dirty="0">
                <a:latin typeface="Trebuchet MS"/>
                <a:cs typeface="Trebuchet MS"/>
              </a:rPr>
              <a:t>They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impact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predictive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such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as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regression,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classific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tion,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clu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50" dirty="0">
                <a:latin typeface="Trebuchet MS"/>
                <a:cs typeface="Trebuchet MS"/>
              </a:rPr>
              <a:t>t</a:t>
            </a:r>
            <a:r>
              <a:rPr sz="1100" dirty="0">
                <a:latin typeface="Trebuchet MS"/>
                <a:cs typeface="Trebuchet MS"/>
              </a:rPr>
              <a:t>erin</a:t>
            </a:r>
            <a:r>
              <a:rPr sz="1100" spc="-20" dirty="0">
                <a:latin typeface="Trebuchet MS"/>
                <a:cs typeface="Trebuchet MS"/>
              </a:rPr>
              <a:t>g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9652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5" dirty="0">
                <a:latin typeface="Trebuchet MS"/>
                <a:cs typeface="Trebuchet MS"/>
              </a:rPr>
              <a:t>Identifying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outliers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improves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quality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reliability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analysis.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15/58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3863"/>
            <a:ext cx="2707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O</a:t>
            </a:r>
            <a:r>
              <a:rPr spc="30" dirty="0"/>
              <a:t>u</a:t>
            </a:r>
            <a:r>
              <a:rPr spc="15" dirty="0"/>
              <a:t>t</a:t>
            </a:r>
            <a:r>
              <a:rPr spc="-15" dirty="0"/>
              <a:t>l</a:t>
            </a:r>
            <a:r>
              <a:rPr spc="-25" dirty="0"/>
              <a:t>i</a:t>
            </a:r>
            <a:r>
              <a:rPr spc="-30" dirty="0"/>
              <a:t>e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-20" dirty="0"/>
              <a:t>e</a:t>
            </a:r>
            <a:r>
              <a:rPr spc="50" dirty="0"/>
              <a:t>t</a:t>
            </a:r>
            <a:r>
              <a:rPr spc="-25" dirty="0"/>
              <a:t>e</a:t>
            </a:r>
            <a:r>
              <a:rPr spc="85" dirty="0"/>
              <a:t>c</a:t>
            </a:r>
            <a:r>
              <a:rPr spc="50" dirty="0"/>
              <a:t>t</a:t>
            </a:r>
            <a:r>
              <a:rPr spc="2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70" dirty="0"/>
              <a:t>m</a:t>
            </a:r>
            <a:r>
              <a:rPr spc="-60" dirty="0"/>
              <a:t>ov</a:t>
            </a:r>
            <a:r>
              <a:rPr spc="5"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5814"/>
            <a:ext cx="5022215" cy="13442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0" dirty="0">
                <a:latin typeface="Trebuchet MS"/>
                <a:cs typeface="Trebuchet MS"/>
              </a:rPr>
              <a:t>M</a:t>
            </a:r>
            <a:r>
              <a:rPr sz="1100" spc="70" dirty="0">
                <a:latin typeface="Trebuchet MS"/>
                <a:cs typeface="Trebuchet MS"/>
              </a:rPr>
              <a:t>e</a:t>
            </a:r>
            <a:r>
              <a:rPr sz="1100" spc="40" dirty="0">
                <a:latin typeface="Trebuchet MS"/>
                <a:cs typeface="Trebuchet MS"/>
              </a:rPr>
              <a:t>thods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Outlier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e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-10" dirty="0">
                <a:latin typeface="Trebuchet MS"/>
                <a:cs typeface="Trebuchet MS"/>
              </a:rPr>
              <a:t>tion:</a:t>
            </a:r>
            <a:endParaRPr sz="1100">
              <a:latin typeface="Trebuchet MS"/>
              <a:cs typeface="Trebuchet MS"/>
            </a:endParaRPr>
          </a:p>
          <a:p>
            <a:pPr marL="289560" marR="51435" indent="-139065" algn="just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Z-Score: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Measures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number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standard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deviations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point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away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Z-score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greater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than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threshold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3)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are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considered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outliers.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5" dirty="0">
                <a:latin typeface="Trebuchet MS"/>
                <a:cs typeface="Trebuchet MS"/>
              </a:rPr>
              <a:t>IQR </a:t>
            </a:r>
            <a:r>
              <a:rPr sz="1100" spc="-5" dirty="0">
                <a:latin typeface="Trebuchet MS"/>
                <a:cs typeface="Trebuchet MS"/>
              </a:rPr>
              <a:t>(Interquartile </a:t>
            </a:r>
            <a:r>
              <a:rPr sz="1100" spc="5" dirty="0">
                <a:latin typeface="Trebuchet MS"/>
                <a:cs typeface="Trebuchet MS"/>
              </a:rPr>
              <a:t>Range): </a:t>
            </a:r>
            <a:r>
              <a:rPr sz="1100" dirty="0">
                <a:latin typeface="Trebuchet MS"/>
                <a:cs typeface="Trebuchet MS"/>
              </a:rPr>
              <a:t>Identifies outliers </a:t>
            </a:r>
            <a:r>
              <a:rPr sz="1100" spc="-10" dirty="0">
                <a:latin typeface="Trebuchet MS"/>
                <a:cs typeface="Trebuchet MS"/>
              </a:rPr>
              <a:t>by </a:t>
            </a:r>
            <a:r>
              <a:rPr sz="1100" spc="5" dirty="0">
                <a:latin typeface="Trebuchet MS"/>
                <a:cs typeface="Trebuchet MS"/>
              </a:rPr>
              <a:t>calculating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between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first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(Q1)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third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(Q3)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quartiles.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points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beyond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range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Calibri"/>
                <a:cs typeface="Calibri"/>
              </a:rPr>
              <a:t>[</a:t>
            </a:r>
            <a:r>
              <a:rPr sz="1100" i="1" spc="-25" dirty="0">
                <a:latin typeface="Roboto Th"/>
                <a:cs typeface="Roboto Th"/>
              </a:rPr>
              <a:t>Q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−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Calibri"/>
                <a:cs typeface="Calibri"/>
              </a:rPr>
              <a:t>5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Roboto Th"/>
                <a:cs typeface="Roboto Th"/>
              </a:rPr>
              <a:t>IQR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Roboto Th"/>
                <a:cs typeface="Roboto Th"/>
              </a:rPr>
              <a:t>Q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1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Roboto Th"/>
                <a:cs typeface="Roboto Th"/>
              </a:rPr>
              <a:t>IQR</a:t>
            </a:r>
            <a:r>
              <a:rPr sz="1100" spc="-20" dirty="0">
                <a:latin typeface="Calibri"/>
                <a:cs typeface="Calibri"/>
              </a:rPr>
              <a:t>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considered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outliers.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49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Outlier</a:t>
            </a:r>
            <a:r>
              <a:rPr spc="-120" dirty="0"/>
              <a:t> </a:t>
            </a:r>
            <a:r>
              <a:rPr spc="5" dirty="0"/>
              <a:t>Detection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0" dirty="0"/>
              <a:t>Removal</a:t>
            </a:r>
            <a:r>
              <a:rPr spc="-120" dirty="0"/>
              <a:t> </a:t>
            </a:r>
            <a:r>
              <a:rPr spc="-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29199"/>
            <a:ext cx="5041265" cy="2772410"/>
            <a:chOff x="359677" y="629199"/>
            <a:chExt cx="5041265" cy="2772410"/>
          </a:xfrm>
        </p:grpSpPr>
        <p:sp>
          <p:nvSpPr>
            <p:cNvPr id="4" name="object 4"/>
            <p:cNvSpPr/>
            <p:nvPr/>
          </p:nvSpPr>
          <p:spPr>
            <a:xfrm>
              <a:off x="359994" y="629515"/>
              <a:ext cx="5040630" cy="2771775"/>
            </a:xfrm>
            <a:custGeom>
              <a:avLst/>
              <a:gdLst/>
              <a:ahLst/>
              <a:cxnLst/>
              <a:rect l="l" t="t" r="r" b="b"/>
              <a:pathLst>
                <a:path w="5040630" h="277177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17544"/>
                  </a:lnTo>
                  <a:lnTo>
                    <a:pt x="4243" y="2738563"/>
                  </a:lnTo>
                  <a:lnTo>
                    <a:pt x="15816" y="2755728"/>
                  </a:lnTo>
                  <a:lnTo>
                    <a:pt x="32980" y="2767301"/>
                  </a:lnTo>
                  <a:lnTo>
                    <a:pt x="54000" y="2771544"/>
                  </a:lnTo>
                  <a:lnTo>
                    <a:pt x="4986064" y="2771544"/>
                  </a:lnTo>
                  <a:lnTo>
                    <a:pt x="5007084" y="2767301"/>
                  </a:lnTo>
                  <a:lnTo>
                    <a:pt x="5024248" y="2755728"/>
                  </a:lnTo>
                  <a:lnTo>
                    <a:pt x="5035821" y="2738563"/>
                  </a:lnTo>
                  <a:lnTo>
                    <a:pt x="5040064" y="271754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866503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29515"/>
              <a:ext cx="2304415" cy="2771775"/>
            </a:xfrm>
            <a:custGeom>
              <a:avLst/>
              <a:gdLst/>
              <a:ahLst/>
              <a:cxnLst/>
              <a:rect l="l" t="t" r="r" b="b"/>
              <a:pathLst>
                <a:path w="2304415" h="2771775">
                  <a:moveTo>
                    <a:pt x="1374246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717544"/>
                  </a:lnTo>
                  <a:lnTo>
                    <a:pt x="4243" y="2738563"/>
                  </a:lnTo>
                  <a:lnTo>
                    <a:pt x="15816" y="2755728"/>
                  </a:lnTo>
                  <a:lnTo>
                    <a:pt x="32980" y="2767301"/>
                  </a:lnTo>
                  <a:lnTo>
                    <a:pt x="54000" y="2771544"/>
                  </a:lnTo>
                  <a:lnTo>
                    <a:pt x="2304026" y="2771544"/>
                  </a:lnTo>
                  <a:lnTo>
                    <a:pt x="1584017" y="71510"/>
                  </a:lnTo>
                  <a:lnTo>
                    <a:pt x="1374246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29515"/>
              <a:ext cx="2304415" cy="2771775"/>
            </a:xfrm>
            <a:custGeom>
              <a:avLst/>
              <a:gdLst/>
              <a:ahLst/>
              <a:cxnLst/>
              <a:rect l="l" t="t" r="r" b="b"/>
              <a:pathLst>
                <a:path w="2304415" h="2771775">
                  <a:moveTo>
                    <a:pt x="2304026" y="2771544"/>
                  </a:moveTo>
                  <a:lnTo>
                    <a:pt x="54000" y="2771544"/>
                  </a:lnTo>
                  <a:lnTo>
                    <a:pt x="32980" y="2767301"/>
                  </a:lnTo>
                  <a:lnTo>
                    <a:pt x="15816" y="2755728"/>
                  </a:lnTo>
                  <a:lnTo>
                    <a:pt x="4243" y="2738563"/>
                  </a:lnTo>
                  <a:lnTo>
                    <a:pt x="0" y="271754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374246" y="0"/>
                  </a:lnTo>
                  <a:lnTo>
                    <a:pt x="1584017" y="71510"/>
                  </a:lnTo>
                  <a:lnTo>
                    <a:pt x="2304026" y="277154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4240" y="629515"/>
              <a:ext cx="267335" cy="71755"/>
            </a:xfrm>
            <a:custGeom>
              <a:avLst/>
              <a:gdLst/>
              <a:ahLst/>
              <a:cxnLst/>
              <a:rect l="l" t="t" r="r" b="b"/>
              <a:pathLst>
                <a:path w="267335" h="71754">
                  <a:moveTo>
                    <a:pt x="266978" y="0"/>
                  </a:moveTo>
                  <a:lnTo>
                    <a:pt x="0" y="0"/>
                  </a:lnTo>
                  <a:lnTo>
                    <a:pt x="209770" y="71510"/>
                  </a:lnTo>
                  <a:lnTo>
                    <a:pt x="266978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4240" y="629515"/>
              <a:ext cx="267335" cy="71755"/>
            </a:xfrm>
            <a:custGeom>
              <a:avLst/>
              <a:gdLst/>
              <a:ahLst/>
              <a:cxnLst/>
              <a:rect l="l" t="t" r="r" b="b"/>
              <a:pathLst>
                <a:path w="267335" h="71754">
                  <a:moveTo>
                    <a:pt x="0" y="0"/>
                  </a:moveTo>
                  <a:lnTo>
                    <a:pt x="209770" y="71510"/>
                  </a:lnTo>
                  <a:lnTo>
                    <a:pt x="266978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011" y="629515"/>
              <a:ext cx="3047365" cy="2771775"/>
            </a:xfrm>
            <a:custGeom>
              <a:avLst/>
              <a:gdLst/>
              <a:ahLst/>
              <a:cxnLst/>
              <a:rect l="l" t="t" r="r" b="b"/>
              <a:pathLst>
                <a:path w="3047365" h="2771775">
                  <a:moveTo>
                    <a:pt x="3046961" y="0"/>
                  </a:moveTo>
                  <a:lnTo>
                    <a:pt x="57207" y="0"/>
                  </a:lnTo>
                  <a:lnTo>
                    <a:pt x="0" y="71510"/>
                  </a:lnTo>
                  <a:lnTo>
                    <a:pt x="720008" y="2771544"/>
                  </a:lnTo>
                  <a:lnTo>
                    <a:pt x="1188015" y="2771544"/>
                  </a:lnTo>
                  <a:lnTo>
                    <a:pt x="304696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4011" y="629515"/>
              <a:ext cx="3047365" cy="2771775"/>
            </a:xfrm>
            <a:custGeom>
              <a:avLst/>
              <a:gdLst/>
              <a:ahLst/>
              <a:cxnLst/>
              <a:rect l="l" t="t" r="r" b="b"/>
              <a:pathLst>
                <a:path w="3047365" h="2771775">
                  <a:moveTo>
                    <a:pt x="3046961" y="0"/>
                  </a:moveTo>
                  <a:lnTo>
                    <a:pt x="57207" y="0"/>
                  </a:lnTo>
                  <a:lnTo>
                    <a:pt x="0" y="71510"/>
                  </a:lnTo>
                  <a:lnTo>
                    <a:pt x="720008" y="2771544"/>
                  </a:lnTo>
                  <a:lnTo>
                    <a:pt x="1188015" y="2771544"/>
                  </a:lnTo>
                  <a:lnTo>
                    <a:pt x="3046961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2027" y="629515"/>
              <a:ext cx="1945005" cy="2771775"/>
            </a:xfrm>
            <a:custGeom>
              <a:avLst/>
              <a:gdLst/>
              <a:ahLst/>
              <a:cxnLst/>
              <a:rect l="l" t="t" r="r" b="b"/>
              <a:pathLst>
                <a:path w="1945004" h="2771775">
                  <a:moveTo>
                    <a:pt x="1944801" y="0"/>
                  </a:moveTo>
                  <a:lnTo>
                    <a:pt x="1858945" y="0"/>
                  </a:lnTo>
                  <a:lnTo>
                    <a:pt x="0" y="2771544"/>
                  </a:lnTo>
                  <a:lnTo>
                    <a:pt x="1404020" y="2771544"/>
                  </a:lnTo>
                  <a:lnTo>
                    <a:pt x="1944801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2027" y="629515"/>
              <a:ext cx="1945005" cy="2771775"/>
            </a:xfrm>
            <a:custGeom>
              <a:avLst/>
              <a:gdLst/>
              <a:ahLst/>
              <a:cxnLst/>
              <a:rect l="l" t="t" r="r" b="b"/>
              <a:pathLst>
                <a:path w="1945004" h="2771775">
                  <a:moveTo>
                    <a:pt x="1404020" y="2771544"/>
                  </a:moveTo>
                  <a:lnTo>
                    <a:pt x="0" y="2771544"/>
                  </a:lnTo>
                  <a:lnTo>
                    <a:pt x="1858945" y="0"/>
                  </a:lnTo>
                  <a:lnTo>
                    <a:pt x="1944801" y="0"/>
                  </a:lnTo>
                  <a:lnTo>
                    <a:pt x="1404020" y="277154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6048" y="629515"/>
              <a:ext cx="864235" cy="2771775"/>
            </a:xfrm>
            <a:custGeom>
              <a:avLst/>
              <a:gdLst/>
              <a:ahLst/>
              <a:cxnLst/>
              <a:rect l="l" t="t" r="r" b="b"/>
              <a:pathLst>
                <a:path w="864235" h="2771775">
                  <a:moveTo>
                    <a:pt x="763207" y="0"/>
                  </a:moveTo>
                  <a:lnTo>
                    <a:pt x="540781" y="0"/>
                  </a:lnTo>
                  <a:lnTo>
                    <a:pt x="0" y="2771544"/>
                  </a:lnTo>
                  <a:lnTo>
                    <a:pt x="143999" y="2771544"/>
                  </a:lnTo>
                  <a:lnTo>
                    <a:pt x="864010" y="2447553"/>
                  </a:lnTo>
                  <a:lnTo>
                    <a:pt x="864010" y="97204"/>
                  </a:lnTo>
                  <a:lnTo>
                    <a:pt x="763207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6048" y="629515"/>
              <a:ext cx="864235" cy="2771775"/>
            </a:xfrm>
            <a:custGeom>
              <a:avLst/>
              <a:gdLst/>
              <a:ahLst/>
              <a:cxnLst/>
              <a:rect l="l" t="t" r="r" b="b"/>
              <a:pathLst>
                <a:path w="864235" h="2771775">
                  <a:moveTo>
                    <a:pt x="143999" y="2771544"/>
                  </a:moveTo>
                  <a:lnTo>
                    <a:pt x="0" y="2771544"/>
                  </a:lnTo>
                  <a:lnTo>
                    <a:pt x="540781" y="0"/>
                  </a:lnTo>
                  <a:lnTo>
                    <a:pt x="763207" y="0"/>
                  </a:lnTo>
                  <a:lnTo>
                    <a:pt x="864010" y="97204"/>
                  </a:lnTo>
                  <a:lnTo>
                    <a:pt x="864010" y="2447553"/>
                  </a:lnTo>
                  <a:lnTo>
                    <a:pt x="143999" y="277154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0047" y="3077068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0047" y="3077068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8939" y="629199"/>
              <a:ext cx="101436" cy="978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7994" y="866503"/>
              <a:ext cx="5004435" cy="2517140"/>
            </a:xfrm>
            <a:custGeom>
              <a:avLst/>
              <a:gdLst/>
              <a:ahLst/>
              <a:cxnLst/>
              <a:rect l="l" t="t" r="r" b="b"/>
              <a:pathLst>
                <a:path w="5004435" h="2517140">
                  <a:moveTo>
                    <a:pt x="5004065" y="0"/>
                  </a:moveTo>
                  <a:lnTo>
                    <a:pt x="0" y="0"/>
                  </a:lnTo>
                  <a:lnTo>
                    <a:pt x="0" y="2480556"/>
                  </a:lnTo>
                  <a:lnTo>
                    <a:pt x="2829" y="2494569"/>
                  </a:lnTo>
                  <a:lnTo>
                    <a:pt x="10544" y="2506012"/>
                  </a:lnTo>
                  <a:lnTo>
                    <a:pt x="21987" y="2513727"/>
                  </a:lnTo>
                  <a:lnTo>
                    <a:pt x="36000" y="2516556"/>
                  </a:lnTo>
                  <a:lnTo>
                    <a:pt x="4968064" y="2516556"/>
                  </a:lnTo>
                  <a:lnTo>
                    <a:pt x="4982077" y="2513727"/>
                  </a:lnTo>
                  <a:lnTo>
                    <a:pt x="4993521" y="2506012"/>
                  </a:lnTo>
                  <a:lnTo>
                    <a:pt x="5001236" y="2494569"/>
                  </a:lnTo>
                  <a:lnTo>
                    <a:pt x="5004065" y="248055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299" y="632306"/>
            <a:ext cx="4330065" cy="2539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Outlier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ction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val</a:t>
            </a:r>
            <a:endParaRPr sz="1100">
              <a:latin typeface="Trebuchet MS"/>
              <a:cs typeface="Trebuchet MS"/>
            </a:endParaRPr>
          </a:p>
          <a:p>
            <a:pPr marL="12700" marR="219138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Importing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scipy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stats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37096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Creating a sample 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with outliers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{'Age': [25, 30, 35, 40, 45, 1000],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'Salary':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[25000,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30000,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35000,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40000,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45000,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1000000]}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917700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Detecting outliers using Z-Score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z_scores = np.abs(stats.zscore(df))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print("Z-Scores:")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print(z_scores)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print(df_no_outliers)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16/58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49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Outlier</a:t>
            </a:r>
            <a:r>
              <a:rPr spc="-120" dirty="0"/>
              <a:t> </a:t>
            </a:r>
            <a:r>
              <a:rPr spc="5" dirty="0"/>
              <a:t>Detection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0" dirty="0"/>
              <a:t>Removal</a:t>
            </a:r>
            <a:r>
              <a:rPr spc="-120" dirty="0"/>
              <a:t> </a:t>
            </a:r>
            <a:r>
              <a:rPr spc="-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59738"/>
            <a:ext cx="5041265" cy="1445895"/>
            <a:chOff x="359677" y="1159738"/>
            <a:chExt cx="5041265" cy="1445895"/>
          </a:xfrm>
        </p:grpSpPr>
        <p:sp>
          <p:nvSpPr>
            <p:cNvPr id="4" name="object 4"/>
            <p:cNvSpPr/>
            <p:nvPr/>
          </p:nvSpPr>
          <p:spPr>
            <a:xfrm>
              <a:off x="359994" y="1160054"/>
              <a:ext cx="5040630" cy="1445260"/>
            </a:xfrm>
            <a:custGeom>
              <a:avLst/>
              <a:gdLst/>
              <a:ahLst/>
              <a:cxnLst/>
              <a:rect l="l" t="t" r="r" b="b"/>
              <a:pathLst>
                <a:path w="5040630" h="144526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1248"/>
                  </a:lnTo>
                  <a:lnTo>
                    <a:pt x="4243" y="1412268"/>
                  </a:lnTo>
                  <a:lnTo>
                    <a:pt x="15816" y="1429432"/>
                  </a:lnTo>
                  <a:lnTo>
                    <a:pt x="32980" y="1441005"/>
                  </a:lnTo>
                  <a:lnTo>
                    <a:pt x="54000" y="1445248"/>
                  </a:lnTo>
                  <a:lnTo>
                    <a:pt x="4986064" y="1445248"/>
                  </a:lnTo>
                  <a:lnTo>
                    <a:pt x="5007084" y="1441005"/>
                  </a:lnTo>
                  <a:lnTo>
                    <a:pt x="5024248" y="1429432"/>
                  </a:lnTo>
                  <a:lnTo>
                    <a:pt x="5035821" y="1412268"/>
                  </a:lnTo>
                  <a:lnTo>
                    <a:pt x="5040064" y="1391248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97042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60054"/>
              <a:ext cx="2304415" cy="1445260"/>
            </a:xfrm>
            <a:custGeom>
              <a:avLst/>
              <a:gdLst/>
              <a:ahLst/>
              <a:cxnLst/>
              <a:rect l="l" t="t" r="r" b="b"/>
              <a:pathLst>
                <a:path w="2304415" h="1445260">
                  <a:moveTo>
                    <a:pt x="1918626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391248"/>
                  </a:lnTo>
                  <a:lnTo>
                    <a:pt x="4243" y="1412268"/>
                  </a:lnTo>
                  <a:lnTo>
                    <a:pt x="15816" y="1429432"/>
                  </a:lnTo>
                  <a:lnTo>
                    <a:pt x="32980" y="1441005"/>
                  </a:lnTo>
                  <a:lnTo>
                    <a:pt x="54000" y="1445248"/>
                  </a:lnTo>
                  <a:lnTo>
                    <a:pt x="2304026" y="1445248"/>
                  </a:lnTo>
                  <a:lnTo>
                    <a:pt x="1918626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60054"/>
              <a:ext cx="2304415" cy="1445260"/>
            </a:xfrm>
            <a:custGeom>
              <a:avLst/>
              <a:gdLst/>
              <a:ahLst/>
              <a:cxnLst/>
              <a:rect l="l" t="t" r="r" b="b"/>
              <a:pathLst>
                <a:path w="2304415" h="1445260">
                  <a:moveTo>
                    <a:pt x="54000" y="1445248"/>
                  </a:moveTo>
                  <a:lnTo>
                    <a:pt x="32980" y="1441005"/>
                  </a:lnTo>
                  <a:lnTo>
                    <a:pt x="15816" y="1429432"/>
                  </a:lnTo>
                  <a:lnTo>
                    <a:pt x="4243" y="1412268"/>
                  </a:lnTo>
                  <a:lnTo>
                    <a:pt x="0" y="1391248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918626" y="0"/>
                  </a:lnTo>
                  <a:lnTo>
                    <a:pt x="2304026" y="1445248"/>
                  </a:lnTo>
                  <a:lnTo>
                    <a:pt x="54000" y="1445248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8620" y="1160054"/>
              <a:ext cx="1823085" cy="1445260"/>
            </a:xfrm>
            <a:custGeom>
              <a:avLst/>
              <a:gdLst/>
              <a:ahLst/>
              <a:cxnLst/>
              <a:rect l="l" t="t" r="r" b="b"/>
              <a:pathLst>
                <a:path w="1823085" h="1445260">
                  <a:moveTo>
                    <a:pt x="1822771" y="0"/>
                  </a:moveTo>
                  <a:lnTo>
                    <a:pt x="0" y="0"/>
                  </a:lnTo>
                  <a:lnTo>
                    <a:pt x="385399" y="1445248"/>
                  </a:lnTo>
                  <a:lnTo>
                    <a:pt x="853406" y="1445248"/>
                  </a:lnTo>
                  <a:lnTo>
                    <a:pt x="1822771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620" y="1160054"/>
              <a:ext cx="1823085" cy="1445260"/>
            </a:xfrm>
            <a:custGeom>
              <a:avLst/>
              <a:gdLst/>
              <a:ahLst/>
              <a:cxnLst/>
              <a:rect l="l" t="t" r="r" b="b"/>
              <a:pathLst>
                <a:path w="1823085" h="1445260">
                  <a:moveTo>
                    <a:pt x="0" y="0"/>
                  </a:moveTo>
                  <a:lnTo>
                    <a:pt x="385399" y="1445248"/>
                  </a:lnTo>
                  <a:lnTo>
                    <a:pt x="853406" y="1445248"/>
                  </a:lnTo>
                  <a:lnTo>
                    <a:pt x="1822771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60054"/>
              <a:ext cx="1686560" cy="1445260"/>
            </a:xfrm>
            <a:custGeom>
              <a:avLst/>
              <a:gdLst/>
              <a:ahLst/>
              <a:cxnLst/>
              <a:rect l="l" t="t" r="r" b="b"/>
              <a:pathLst>
                <a:path w="1686560" h="1445260">
                  <a:moveTo>
                    <a:pt x="1686016" y="0"/>
                  </a:moveTo>
                  <a:lnTo>
                    <a:pt x="969365" y="0"/>
                  </a:lnTo>
                  <a:lnTo>
                    <a:pt x="0" y="1445248"/>
                  </a:lnTo>
                  <a:lnTo>
                    <a:pt x="1404020" y="1445248"/>
                  </a:lnTo>
                  <a:lnTo>
                    <a:pt x="1686016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60054"/>
              <a:ext cx="1686560" cy="1445260"/>
            </a:xfrm>
            <a:custGeom>
              <a:avLst/>
              <a:gdLst/>
              <a:ahLst/>
              <a:cxnLst/>
              <a:rect l="l" t="t" r="r" b="b"/>
              <a:pathLst>
                <a:path w="1686560" h="1445260">
                  <a:moveTo>
                    <a:pt x="0" y="1445248"/>
                  </a:moveTo>
                  <a:lnTo>
                    <a:pt x="969365" y="0"/>
                  </a:lnTo>
                  <a:lnTo>
                    <a:pt x="1686016" y="0"/>
                  </a:lnTo>
                  <a:lnTo>
                    <a:pt x="1404020" y="1445248"/>
                  </a:lnTo>
                  <a:lnTo>
                    <a:pt x="0" y="1445248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60054"/>
              <a:ext cx="864235" cy="1445260"/>
            </a:xfrm>
            <a:custGeom>
              <a:avLst/>
              <a:gdLst/>
              <a:ahLst/>
              <a:cxnLst/>
              <a:rect l="l" t="t" r="r" b="b"/>
              <a:pathLst>
                <a:path w="864235" h="1445260">
                  <a:moveTo>
                    <a:pt x="810010" y="0"/>
                  </a:moveTo>
                  <a:lnTo>
                    <a:pt x="281995" y="0"/>
                  </a:lnTo>
                  <a:lnTo>
                    <a:pt x="0" y="1445248"/>
                  </a:lnTo>
                  <a:lnTo>
                    <a:pt x="143999" y="1445248"/>
                  </a:lnTo>
                  <a:lnTo>
                    <a:pt x="864010" y="1121257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60054"/>
              <a:ext cx="864235" cy="1445260"/>
            </a:xfrm>
            <a:custGeom>
              <a:avLst/>
              <a:gdLst/>
              <a:ahLst/>
              <a:cxnLst/>
              <a:rect l="l" t="t" r="r" b="b"/>
              <a:pathLst>
                <a:path w="864235" h="1445260">
                  <a:moveTo>
                    <a:pt x="0" y="1445248"/>
                  </a:moveTo>
                  <a:lnTo>
                    <a:pt x="281995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21257"/>
                  </a:lnTo>
                  <a:lnTo>
                    <a:pt x="143999" y="1445248"/>
                  </a:lnTo>
                  <a:lnTo>
                    <a:pt x="0" y="1445248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28131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28131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97042"/>
              <a:ext cx="5004435" cy="1190625"/>
            </a:xfrm>
            <a:custGeom>
              <a:avLst/>
              <a:gdLst/>
              <a:ahLst/>
              <a:cxnLst/>
              <a:rect l="l" t="t" r="r" b="b"/>
              <a:pathLst>
                <a:path w="5004435" h="1190625">
                  <a:moveTo>
                    <a:pt x="5004065" y="0"/>
                  </a:moveTo>
                  <a:lnTo>
                    <a:pt x="0" y="0"/>
                  </a:lnTo>
                  <a:lnTo>
                    <a:pt x="0" y="1154260"/>
                  </a:lnTo>
                  <a:lnTo>
                    <a:pt x="2829" y="1168273"/>
                  </a:lnTo>
                  <a:lnTo>
                    <a:pt x="10544" y="1179717"/>
                  </a:lnTo>
                  <a:lnTo>
                    <a:pt x="21987" y="1187432"/>
                  </a:lnTo>
                  <a:lnTo>
                    <a:pt x="36000" y="1190261"/>
                  </a:lnTo>
                  <a:lnTo>
                    <a:pt x="4968064" y="1190261"/>
                  </a:lnTo>
                  <a:lnTo>
                    <a:pt x="4982077" y="1187432"/>
                  </a:lnTo>
                  <a:lnTo>
                    <a:pt x="4993521" y="1179717"/>
                  </a:lnTo>
                  <a:lnTo>
                    <a:pt x="5001236" y="1168273"/>
                  </a:lnTo>
                  <a:lnTo>
                    <a:pt x="5004065" y="1154260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62835"/>
            <a:ext cx="2793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Code: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Outlier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ction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val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17/58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99" y="1517657"/>
            <a:ext cx="4330065" cy="8585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Removing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outliers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where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z-score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&gt;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(commonly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used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threshold)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df_no_outliers = df[(z_scores &lt; 3).all(axis=1)]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576070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Displaying the cleaned dataframe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print("\nData after removing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outliers:")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print(df_no_outliers)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18/58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7863"/>
            <a:ext cx="1855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78216"/>
            <a:ext cx="5065395" cy="2536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Trebuchet MS"/>
                <a:cs typeface="Trebuchet MS"/>
              </a:rPr>
              <a:t>Wh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</a:t>
            </a:r>
            <a:r>
              <a:rPr sz="1100" spc="-10" dirty="0">
                <a:latin typeface="Trebuchet MS"/>
                <a:cs typeface="Trebuchet MS"/>
              </a:rPr>
              <a:t>n</a:t>
            </a:r>
            <a:r>
              <a:rPr sz="1100" spc="145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transformation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refers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process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converting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its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original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suitable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analysis.</a:t>
            </a:r>
            <a:endParaRPr sz="1100">
              <a:latin typeface="Trebuchet MS"/>
              <a:cs typeface="Trebuchet MS"/>
            </a:endParaRPr>
          </a:p>
          <a:p>
            <a:pPr marL="289560" marR="32956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key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pipeline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prepares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5" dirty="0">
                <a:latin typeface="Trebuchet MS"/>
                <a:cs typeface="Trebuchet MS"/>
              </a:rPr>
              <a:t>s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-10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ti</a:t>
            </a:r>
            <a:r>
              <a:rPr sz="1100" spc="5" dirty="0">
                <a:latin typeface="Trebuchet MS"/>
                <a:cs typeface="Trebuchet MS"/>
              </a:rPr>
              <a:t>s</a:t>
            </a:r>
            <a:r>
              <a:rPr sz="1100" spc="-10" dirty="0">
                <a:latin typeface="Trebuchet MS"/>
                <a:cs typeface="Trebuchet MS"/>
              </a:rPr>
              <a:t>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35" dirty="0">
                <a:latin typeface="Trebuchet MS"/>
                <a:cs typeface="Trebuchet MS"/>
              </a:rPr>
              <a:t>y</a:t>
            </a:r>
            <a:r>
              <a:rPr sz="1100" spc="60" dirty="0">
                <a:latin typeface="Trebuchet MS"/>
                <a:cs typeface="Trebuchet MS"/>
              </a:rPr>
              <a:t>si</a:t>
            </a:r>
            <a:r>
              <a:rPr sz="1100" spc="5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E2A84"/>
              </a:buClr>
              <a:buFont typeface="Verdana"/>
              <a:buChar char="•"/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2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h</a:t>
            </a:r>
            <a:r>
              <a:rPr sz="1100" dirty="0">
                <a:latin typeface="Trebuchet MS"/>
                <a:cs typeface="Trebuchet MS"/>
              </a:rPr>
              <a:t>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Impo</a:t>
            </a:r>
            <a:r>
              <a:rPr sz="1100" spc="25" dirty="0">
                <a:latin typeface="Trebuchet MS"/>
                <a:cs typeface="Trebuchet MS"/>
              </a:rPr>
              <a:t>r</a:t>
            </a:r>
            <a:r>
              <a:rPr sz="1100" spc="35" dirty="0">
                <a:latin typeface="Trebuchet MS"/>
                <a:cs typeface="Trebuchet MS"/>
              </a:rPr>
              <a:t>tant?</a:t>
            </a:r>
            <a:endParaRPr sz="1100">
              <a:latin typeface="Trebuchet MS"/>
              <a:cs typeface="Trebuchet MS"/>
            </a:endParaRPr>
          </a:p>
          <a:p>
            <a:pPr marL="289560" marR="8699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often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comes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various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forms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always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consistent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usable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analysis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modeling.</a:t>
            </a:r>
            <a:endParaRPr sz="1100">
              <a:latin typeface="Trebuchet MS"/>
              <a:cs typeface="Trebuchet MS"/>
            </a:endParaRPr>
          </a:p>
          <a:p>
            <a:pPr marL="289560" marR="32385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5" dirty="0">
                <a:latin typeface="Trebuchet MS"/>
                <a:cs typeface="Trebuchet MS"/>
              </a:rPr>
              <a:t>Transformation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techniques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help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standardize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normalize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making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easier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</a:t>
            </a:r>
            <a:r>
              <a:rPr sz="1100" spc="-15" dirty="0">
                <a:latin typeface="Trebuchet MS"/>
                <a:cs typeface="Trebuchet MS"/>
              </a:rPr>
              <a:t>r</a:t>
            </a:r>
            <a:r>
              <a:rPr sz="1100" spc="45" dirty="0">
                <a:latin typeface="Trebuchet MS"/>
                <a:cs typeface="Trebuchet MS"/>
              </a:rPr>
              <a:t>oces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52705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improve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ensure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accurate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results,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particularly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skewed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non-linear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distributions.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09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  <a:r>
              <a:rPr spc="-114" dirty="0"/>
              <a:t> </a:t>
            </a:r>
            <a:r>
              <a:rPr spc="25" dirty="0"/>
              <a:t>to</a:t>
            </a:r>
            <a:r>
              <a:rPr spc="-114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spc="-1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1789"/>
            <a:ext cx="5005705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crucial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pipeline.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involves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raw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clean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usable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format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training.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262890">
              <a:lnSpc>
                <a:spcPct val="102600"/>
              </a:lnSpc>
            </a:pPr>
            <a:r>
              <a:rPr sz="1100" spc="-15" dirty="0">
                <a:latin typeface="Trebuchet MS"/>
                <a:cs typeface="Trebuchet MS"/>
              </a:rPr>
              <a:t>The </a:t>
            </a:r>
            <a:r>
              <a:rPr sz="1100" spc="5" dirty="0">
                <a:latin typeface="Trebuchet MS"/>
                <a:cs typeface="Trebuchet MS"/>
              </a:rPr>
              <a:t>goal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15" dirty="0">
                <a:latin typeface="Trebuchet MS"/>
                <a:cs typeface="Trebuchet MS"/>
              </a:rPr>
              <a:t>preprocessing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-20" dirty="0">
                <a:latin typeface="Trebuchet MS"/>
                <a:cs typeface="Trebuchet MS"/>
              </a:rPr>
              <a:t>to </a:t>
            </a:r>
            <a:r>
              <a:rPr sz="1100" spc="20" dirty="0">
                <a:latin typeface="Trebuchet MS"/>
                <a:cs typeface="Trebuchet MS"/>
              </a:rPr>
              <a:t>ensure </a:t>
            </a:r>
            <a:r>
              <a:rPr sz="1100" spc="-5" dirty="0">
                <a:latin typeface="Trebuchet MS"/>
                <a:cs typeface="Trebuchet MS"/>
              </a:rPr>
              <a:t>that the </a:t>
            </a:r>
            <a:r>
              <a:rPr sz="1100" spc="10" dirty="0">
                <a:latin typeface="Trebuchet MS"/>
                <a:cs typeface="Trebuchet MS"/>
              </a:rPr>
              <a:t>data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-20" dirty="0">
                <a:latin typeface="Trebuchet MS"/>
                <a:cs typeface="Trebuchet MS"/>
              </a:rPr>
              <a:t>free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inconsistencies,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noise,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which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could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adversely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affect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ma</a:t>
            </a:r>
            <a:r>
              <a:rPr sz="1100" spc="10" dirty="0">
                <a:latin typeface="Trebuchet MS"/>
                <a:cs typeface="Trebuchet MS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hine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15" dirty="0">
                <a:latin typeface="Trebuchet MS"/>
                <a:cs typeface="Trebuchet MS"/>
              </a:rPr>
              <a:t>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al</a:t>
            </a:r>
            <a:r>
              <a:rPr sz="1100" spc="5" dirty="0">
                <a:latin typeface="Trebuchet MS"/>
                <a:cs typeface="Trebuchet MS"/>
              </a:rPr>
              <a:t>g</a:t>
            </a:r>
            <a:r>
              <a:rPr sz="1100" spc="15" dirty="0">
                <a:latin typeface="Trebuchet MS"/>
                <a:cs typeface="Trebuchet MS"/>
              </a:rPr>
              <a:t>orithm</a:t>
            </a:r>
            <a:r>
              <a:rPr sz="1100" spc="-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73660">
              <a:lnSpc>
                <a:spcPct val="102600"/>
              </a:lnSpc>
            </a:pPr>
            <a:r>
              <a:rPr sz="1100" spc="5" dirty="0">
                <a:latin typeface="Trebuchet MS"/>
                <a:cs typeface="Trebuchet MS"/>
              </a:rPr>
              <a:t>Proper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helps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improve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ensuring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input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clean,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consistent,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suitable 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format.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19/58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97863"/>
            <a:ext cx="1855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6219"/>
            <a:ext cx="5048250" cy="2146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</a:t>
            </a:r>
            <a:r>
              <a:rPr sz="1100" spc="35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an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45" dirty="0">
                <a:latin typeface="Trebuchet MS"/>
                <a:cs typeface="Trebuchet MS"/>
              </a:rPr>
              <a:t>m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5" dirty="0">
                <a:latin typeface="Trebuchet MS"/>
                <a:cs typeface="Trebuchet MS"/>
              </a:rPr>
              <a:t>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rebuchet MS"/>
                <a:cs typeface="Trebuchet MS"/>
              </a:rPr>
              <a:t>hniques:</a:t>
            </a:r>
            <a:endParaRPr sz="1100">
              <a:latin typeface="Trebuchet MS"/>
              <a:cs typeface="Trebuchet MS"/>
            </a:endParaRPr>
          </a:p>
          <a:p>
            <a:pPr marL="289560" marR="386715" indent="-139065">
              <a:lnSpc>
                <a:spcPct val="102699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Log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skewed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normal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di</a:t>
            </a:r>
            <a:r>
              <a:rPr sz="1100" spc="20" dirty="0">
                <a:latin typeface="Trebuchet MS"/>
                <a:cs typeface="Trebuchet MS"/>
              </a:rPr>
              <a:t>s</a:t>
            </a:r>
            <a:r>
              <a:rPr sz="1100" spc="-5" dirty="0">
                <a:latin typeface="Trebuchet MS"/>
                <a:cs typeface="Trebuchet MS"/>
              </a:rPr>
              <a:t>tribution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</a:t>
            </a:r>
            <a:r>
              <a:rPr sz="1100" spc="-20" dirty="0">
                <a:latin typeface="Trebuchet MS"/>
                <a:cs typeface="Trebuchet MS"/>
              </a:rPr>
              <a:t>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ap</a:t>
            </a:r>
            <a:r>
              <a:rPr sz="1100" dirty="0">
                <a:latin typeface="Trebuchet MS"/>
                <a:cs typeface="Trebuchet MS"/>
              </a:rPr>
              <a:t>p</a:t>
            </a:r>
            <a:r>
              <a:rPr sz="1100" spc="-1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spc="5" dirty="0">
                <a:latin typeface="Trebuchet MS"/>
                <a:cs typeface="Trebuchet MS"/>
              </a:rPr>
              <a:t>ogarithm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</a:t>
            </a:r>
            <a:r>
              <a:rPr sz="1100" spc="25" dirty="0">
                <a:latin typeface="Trebuchet MS"/>
                <a:cs typeface="Trebuchet MS"/>
              </a:rPr>
              <a:t>un</a:t>
            </a:r>
            <a:r>
              <a:rPr sz="1100" spc="20" dirty="0">
                <a:latin typeface="Trebuchet MS"/>
                <a:cs typeface="Trebuchet MS"/>
              </a:rPr>
              <a:t>c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48260" indent="-139065">
              <a:lnSpc>
                <a:spcPct val="102699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40" dirty="0">
                <a:latin typeface="Trebuchet MS"/>
                <a:cs typeface="Trebuchet MS"/>
              </a:rPr>
              <a:t>Square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Root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Another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transforming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rig</a:t>
            </a:r>
            <a:r>
              <a:rPr sz="1100" dirty="0">
                <a:latin typeface="Trebuchet MS"/>
                <a:cs typeface="Trebuchet MS"/>
              </a:rPr>
              <a:t>h</a:t>
            </a:r>
            <a:r>
              <a:rPr sz="1100" spc="40" dirty="0">
                <a:latin typeface="Trebuchet MS"/>
                <a:cs typeface="Trebuchet MS"/>
              </a:rPr>
              <a:t>t-s</a:t>
            </a:r>
            <a:r>
              <a:rPr sz="1100" spc="35" dirty="0">
                <a:latin typeface="Trebuchet MS"/>
                <a:cs typeface="Trebuchet MS"/>
              </a:rPr>
              <a:t>k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-15" dirty="0">
                <a:latin typeface="Trebuchet MS"/>
                <a:cs typeface="Trebuchet MS"/>
              </a:rPr>
              <a:t>w</a:t>
            </a:r>
            <a:r>
              <a:rPr sz="1100" spc="5" dirty="0">
                <a:latin typeface="Trebuchet MS"/>
                <a:cs typeface="Trebuchet MS"/>
              </a:rPr>
              <a:t>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di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5" dirty="0">
                <a:latin typeface="Trebuchet MS"/>
                <a:cs typeface="Trebuchet MS"/>
              </a:rPr>
              <a:t>tribution,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10" dirty="0">
                <a:latin typeface="Trebuchet MS"/>
                <a:cs typeface="Trebuchet MS"/>
              </a:rPr>
              <a:t>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count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Box-Cox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Transformation: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family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power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transformations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b</a:t>
            </a:r>
            <a:r>
              <a:rPr sz="1100" dirty="0">
                <a:latin typeface="Trebuchet MS"/>
                <a:cs typeface="Trebuchet MS"/>
              </a:rPr>
              <a:t>oth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positi</a:t>
            </a:r>
            <a:r>
              <a:rPr sz="1100" spc="-5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neg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ti</a:t>
            </a:r>
            <a:r>
              <a:rPr sz="1100" spc="-5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s</a:t>
            </a:r>
            <a:r>
              <a:rPr sz="1100" spc="65" dirty="0">
                <a:latin typeface="Trebuchet MS"/>
                <a:cs typeface="Trebuchet MS"/>
              </a:rPr>
              <a:t>k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45" dirty="0">
                <a:latin typeface="Trebuchet MS"/>
                <a:cs typeface="Trebuchet MS"/>
              </a:rPr>
              <a:t>wness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marR="27622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5" dirty="0">
                <a:latin typeface="Trebuchet MS"/>
                <a:cs typeface="Trebuchet MS"/>
              </a:rPr>
              <a:t>Nor</a:t>
            </a:r>
            <a:r>
              <a:rPr sz="1100" spc="15" dirty="0">
                <a:latin typeface="Trebuchet MS"/>
                <a:cs typeface="Trebuchet MS"/>
              </a:rPr>
              <a:t>maliz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30" dirty="0">
                <a:latin typeface="Trebuchet MS"/>
                <a:cs typeface="Trebuchet MS"/>
              </a:rPr>
              <a:t>tion/Min-Max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Scaling: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fi</a:t>
            </a:r>
            <a:r>
              <a:rPr sz="1100" spc="-40" dirty="0">
                <a:latin typeface="Trebuchet MS"/>
                <a:cs typeface="Trebuchet MS"/>
              </a:rPr>
              <a:t>x</a:t>
            </a:r>
            <a:r>
              <a:rPr sz="1100" spc="5" dirty="0">
                <a:latin typeface="Trebuchet MS"/>
                <a:cs typeface="Trebuchet MS"/>
              </a:rPr>
              <a:t>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30" dirty="0">
                <a:latin typeface="Trebuchet MS"/>
                <a:cs typeface="Trebuchet MS"/>
              </a:rPr>
              <a:t>an</a:t>
            </a:r>
            <a:r>
              <a:rPr sz="1100" spc="15" dirty="0">
                <a:latin typeface="Trebuchet MS"/>
                <a:cs typeface="Trebuchet MS"/>
              </a:rPr>
              <a:t>g</a:t>
            </a:r>
            <a:r>
              <a:rPr sz="1100" spc="-40" dirty="0">
                <a:latin typeface="Trebuchet MS"/>
                <a:cs typeface="Trebuchet MS"/>
              </a:rPr>
              <a:t>e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typical</a:t>
            </a:r>
            <a:r>
              <a:rPr sz="1100" spc="-15" dirty="0">
                <a:latin typeface="Trebuchet MS"/>
                <a:cs typeface="Trebuchet MS"/>
              </a:rPr>
              <a:t>ly  </a:t>
            </a:r>
            <a:r>
              <a:rPr sz="1100" spc="-5" dirty="0">
                <a:latin typeface="Trebuchet MS"/>
                <a:cs typeface="Trebuchet MS"/>
              </a:rPr>
              <a:t>between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0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1,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standardize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features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different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scales.</a:t>
            </a:r>
            <a:endParaRPr sz="1100">
              <a:latin typeface="Trebuchet MS"/>
              <a:cs typeface="Trebuchet MS"/>
            </a:endParaRPr>
          </a:p>
          <a:p>
            <a:pPr marL="289560" marR="5334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Standardization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(Z-Score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Normalization):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Centering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around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mean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scaling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have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unit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variance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(0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1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standard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deviation).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4876"/>
            <a:ext cx="5041265" cy="2633345"/>
            <a:chOff x="359677" y="684876"/>
            <a:chExt cx="5041265" cy="2633345"/>
          </a:xfrm>
        </p:grpSpPr>
        <p:sp>
          <p:nvSpPr>
            <p:cNvPr id="4" name="object 4"/>
            <p:cNvSpPr/>
            <p:nvPr/>
          </p:nvSpPr>
          <p:spPr>
            <a:xfrm>
              <a:off x="359994" y="685192"/>
              <a:ext cx="5040630" cy="2632710"/>
            </a:xfrm>
            <a:custGeom>
              <a:avLst/>
              <a:gdLst/>
              <a:ahLst/>
              <a:cxnLst/>
              <a:rect l="l" t="t" r="r" b="b"/>
              <a:pathLst>
                <a:path w="5040630" h="26327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4986064" y="2632364"/>
                  </a:lnTo>
                  <a:lnTo>
                    <a:pt x="5007084" y="2628121"/>
                  </a:lnTo>
                  <a:lnTo>
                    <a:pt x="5024248" y="2616548"/>
                  </a:lnTo>
                  <a:lnTo>
                    <a:pt x="5035821" y="2599384"/>
                  </a:lnTo>
                  <a:lnTo>
                    <a:pt x="5040064" y="257836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16020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2304026" y="2632364"/>
                  </a:lnTo>
                  <a:lnTo>
                    <a:pt x="160206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54000" y="2632364"/>
                  </a:moveTo>
                  <a:lnTo>
                    <a:pt x="32980" y="2628121"/>
                  </a:lnTo>
                  <a:lnTo>
                    <a:pt x="15816" y="2616548"/>
                  </a:lnTo>
                  <a:lnTo>
                    <a:pt x="4243" y="2599384"/>
                  </a:lnTo>
                  <a:lnTo>
                    <a:pt x="0" y="257836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062" y="0"/>
                  </a:lnTo>
                  <a:lnTo>
                    <a:pt x="2304026" y="2632364"/>
                  </a:lnTo>
                  <a:lnTo>
                    <a:pt x="54000" y="263236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2935564" y="0"/>
                  </a:moveTo>
                  <a:lnTo>
                    <a:pt x="0" y="0"/>
                  </a:ln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0" y="0"/>
                  </a:move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1917645" y="0"/>
                  </a:moveTo>
                  <a:lnTo>
                    <a:pt x="1765594" y="0"/>
                  </a:lnTo>
                  <a:lnTo>
                    <a:pt x="0" y="2632364"/>
                  </a:lnTo>
                  <a:lnTo>
                    <a:pt x="1404020" y="2632364"/>
                  </a:lnTo>
                  <a:lnTo>
                    <a:pt x="1917645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0" y="2632364"/>
                  </a:moveTo>
                  <a:lnTo>
                    <a:pt x="1765594" y="0"/>
                  </a:lnTo>
                  <a:lnTo>
                    <a:pt x="1917645" y="0"/>
                  </a:lnTo>
                  <a:lnTo>
                    <a:pt x="1404020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810010" y="0"/>
                  </a:moveTo>
                  <a:lnTo>
                    <a:pt x="513624" y="0"/>
                  </a:lnTo>
                  <a:lnTo>
                    <a:pt x="0" y="2632364"/>
                  </a:lnTo>
                  <a:lnTo>
                    <a:pt x="143999" y="2632364"/>
                  </a:lnTo>
                  <a:lnTo>
                    <a:pt x="864010" y="230837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0" y="2632364"/>
                  </a:moveTo>
                  <a:lnTo>
                    <a:pt x="513624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8373"/>
                  </a:lnTo>
                  <a:lnTo>
                    <a:pt x="143999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687983"/>
            <a:ext cx="4261485" cy="2261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100">
              <a:latin typeface="Trebuchet MS"/>
              <a:cs typeface="Trebuchet MS"/>
            </a:endParaRPr>
          </a:p>
          <a:p>
            <a:pPr marL="12700" marR="2327910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necessary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libraries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from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sklearn.preprocessing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StandardScaler,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matplotlib.pyplot as plt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Create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sample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dataset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{'Feature1':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 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 4, 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'Feature2':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30, 40,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50],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'Feature3':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[100, 200, 300, 400, 500]}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30302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Log Transformation on Feature1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df['Feature1_log']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np.log(df['Feature1'])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20/58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740553"/>
            <a:ext cx="5041265" cy="2494280"/>
            <a:chOff x="359677" y="740553"/>
            <a:chExt cx="5041265" cy="2494280"/>
          </a:xfrm>
        </p:grpSpPr>
        <p:sp>
          <p:nvSpPr>
            <p:cNvPr id="4" name="object 4"/>
            <p:cNvSpPr/>
            <p:nvPr/>
          </p:nvSpPr>
          <p:spPr>
            <a:xfrm>
              <a:off x="359994" y="740870"/>
              <a:ext cx="5040630" cy="2493645"/>
            </a:xfrm>
            <a:custGeom>
              <a:avLst/>
              <a:gdLst/>
              <a:ahLst/>
              <a:cxnLst/>
              <a:rect l="l" t="t" r="r" b="b"/>
              <a:pathLst>
                <a:path w="5040630" h="249364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4243" y="2460204"/>
                  </a:lnTo>
                  <a:lnTo>
                    <a:pt x="15816" y="2477368"/>
                  </a:lnTo>
                  <a:lnTo>
                    <a:pt x="32980" y="2488941"/>
                  </a:lnTo>
                  <a:lnTo>
                    <a:pt x="54000" y="2493184"/>
                  </a:lnTo>
                  <a:lnTo>
                    <a:pt x="4986064" y="2493184"/>
                  </a:lnTo>
                  <a:lnTo>
                    <a:pt x="5007084" y="2488941"/>
                  </a:lnTo>
                  <a:lnTo>
                    <a:pt x="5024248" y="2477368"/>
                  </a:lnTo>
                  <a:lnTo>
                    <a:pt x="5035821" y="2460204"/>
                  </a:lnTo>
                  <a:lnTo>
                    <a:pt x="5040064" y="243918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1639177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15816" y="2477368"/>
                  </a:lnTo>
                  <a:lnTo>
                    <a:pt x="54000" y="2493184"/>
                  </a:lnTo>
                  <a:lnTo>
                    <a:pt x="2304026" y="2493184"/>
                  </a:lnTo>
                  <a:lnTo>
                    <a:pt x="1639177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2304026" y="2493184"/>
                  </a:moveTo>
                  <a:lnTo>
                    <a:pt x="54000" y="2493184"/>
                  </a:lnTo>
                  <a:lnTo>
                    <a:pt x="15816" y="2477368"/>
                  </a:lnTo>
                  <a:lnTo>
                    <a:pt x="0" y="243918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39177" y="0"/>
                  </a:lnTo>
                  <a:lnTo>
                    <a:pt x="2304026" y="249318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890488" y="0"/>
                  </a:moveTo>
                  <a:lnTo>
                    <a:pt x="1672242" y="0"/>
                  </a:lnTo>
                  <a:lnTo>
                    <a:pt x="0" y="2493184"/>
                  </a:lnTo>
                  <a:lnTo>
                    <a:pt x="1404020" y="2493184"/>
                  </a:lnTo>
                  <a:lnTo>
                    <a:pt x="18904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404020" y="2493184"/>
                  </a:moveTo>
                  <a:lnTo>
                    <a:pt x="0" y="2493184"/>
                  </a:lnTo>
                  <a:lnTo>
                    <a:pt x="1672242" y="0"/>
                  </a:lnTo>
                  <a:lnTo>
                    <a:pt x="1890488" y="0"/>
                  </a:lnTo>
                  <a:lnTo>
                    <a:pt x="1404020" y="249318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810010" y="0"/>
                  </a:moveTo>
                  <a:lnTo>
                    <a:pt x="486467" y="0"/>
                  </a:lnTo>
                  <a:lnTo>
                    <a:pt x="0" y="2493184"/>
                  </a:lnTo>
                  <a:lnTo>
                    <a:pt x="143999" y="2493184"/>
                  </a:lnTo>
                  <a:lnTo>
                    <a:pt x="864010" y="216919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143999" y="2493184"/>
                  </a:moveTo>
                  <a:lnTo>
                    <a:pt x="0" y="2493184"/>
                  </a:lnTo>
                  <a:lnTo>
                    <a:pt x="486467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169193"/>
                  </a:lnTo>
                  <a:lnTo>
                    <a:pt x="143999" y="249318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743659"/>
            <a:ext cx="5218430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100" dirty="0">
              <a:latin typeface="Trebuchet MS"/>
              <a:cs typeface="Trebuchet MS"/>
            </a:endParaRPr>
          </a:p>
          <a:p>
            <a:pPr marL="12700" marR="212280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 Square Root Transformation on Feature2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df['Feature2_sqrt']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np.sqrt(df['Feature2'])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321627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Min-Max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Scaling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Feature3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MinMaxScaler()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df['Feature3_scaled']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scaler.fit_transform(df[['Feature3']])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253301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Standardization (Z-Score) on Feature3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scaler_standard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StandardScaler()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df['Feature3_standardized']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scaler_standard.fit_transform(df[['Feature3']])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urier New"/>
              <a:cs typeface="Courier New"/>
            </a:endParaRPr>
          </a:p>
          <a:p>
            <a:pPr marL="12700" marR="273748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Displaying the transformed dataset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print(df)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21/58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733"/>
            <a:ext cx="334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-100" dirty="0"/>
              <a:t>T</a:t>
            </a:r>
            <a:r>
              <a:rPr spc="-80" dirty="0"/>
              <a:t>r</a:t>
            </a:r>
            <a:r>
              <a:rPr dirty="0"/>
              <a:t>a</a:t>
            </a:r>
            <a:r>
              <a:rPr spc="-5" dirty="0"/>
              <a:t>n</a:t>
            </a:r>
            <a:r>
              <a:rPr spc="80" dirty="0"/>
              <a:t>s</a:t>
            </a:r>
            <a:r>
              <a:rPr spc="35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-85" dirty="0"/>
              <a:t>m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4876"/>
            <a:ext cx="5041265" cy="2633345"/>
            <a:chOff x="359677" y="684876"/>
            <a:chExt cx="5041265" cy="2633345"/>
          </a:xfrm>
        </p:grpSpPr>
        <p:sp>
          <p:nvSpPr>
            <p:cNvPr id="4" name="object 4"/>
            <p:cNvSpPr/>
            <p:nvPr/>
          </p:nvSpPr>
          <p:spPr>
            <a:xfrm>
              <a:off x="359994" y="685192"/>
              <a:ext cx="5040630" cy="2632710"/>
            </a:xfrm>
            <a:custGeom>
              <a:avLst/>
              <a:gdLst/>
              <a:ahLst/>
              <a:cxnLst/>
              <a:rect l="l" t="t" r="r" b="b"/>
              <a:pathLst>
                <a:path w="5040630" h="263271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4986064" y="2632364"/>
                  </a:lnTo>
                  <a:lnTo>
                    <a:pt x="5007084" y="2628121"/>
                  </a:lnTo>
                  <a:lnTo>
                    <a:pt x="5024248" y="2616548"/>
                  </a:lnTo>
                  <a:lnTo>
                    <a:pt x="5035821" y="2599384"/>
                  </a:lnTo>
                  <a:lnTo>
                    <a:pt x="5040064" y="257836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16020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364"/>
                  </a:lnTo>
                  <a:lnTo>
                    <a:pt x="4243" y="2599384"/>
                  </a:lnTo>
                  <a:lnTo>
                    <a:pt x="15816" y="2616548"/>
                  </a:lnTo>
                  <a:lnTo>
                    <a:pt x="32980" y="2628121"/>
                  </a:lnTo>
                  <a:lnTo>
                    <a:pt x="54000" y="2632364"/>
                  </a:lnTo>
                  <a:lnTo>
                    <a:pt x="2304026" y="2632364"/>
                  </a:lnTo>
                  <a:lnTo>
                    <a:pt x="160206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192"/>
              <a:ext cx="2304415" cy="2632710"/>
            </a:xfrm>
            <a:custGeom>
              <a:avLst/>
              <a:gdLst/>
              <a:ahLst/>
              <a:cxnLst/>
              <a:rect l="l" t="t" r="r" b="b"/>
              <a:pathLst>
                <a:path w="2304415" h="2632710">
                  <a:moveTo>
                    <a:pt x="54000" y="2632364"/>
                  </a:moveTo>
                  <a:lnTo>
                    <a:pt x="32980" y="2628121"/>
                  </a:lnTo>
                  <a:lnTo>
                    <a:pt x="15816" y="2616548"/>
                  </a:lnTo>
                  <a:lnTo>
                    <a:pt x="4243" y="2599384"/>
                  </a:lnTo>
                  <a:lnTo>
                    <a:pt x="0" y="257836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062" y="0"/>
                  </a:lnTo>
                  <a:lnTo>
                    <a:pt x="2304026" y="2632364"/>
                  </a:lnTo>
                  <a:lnTo>
                    <a:pt x="54000" y="263236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2935564" y="0"/>
                  </a:moveTo>
                  <a:lnTo>
                    <a:pt x="0" y="0"/>
                  </a:ln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056" y="685192"/>
              <a:ext cx="2935605" cy="2632710"/>
            </a:xfrm>
            <a:custGeom>
              <a:avLst/>
              <a:gdLst/>
              <a:ahLst/>
              <a:cxnLst/>
              <a:rect l="l" t="t" r="r" b="b"/>
              <a:pathLst>
                <a:path w="2935604" h="2632710">
                  <a:moveTo>
                    <a:pt x="0" y="0"/>
                  </a:moveTo>
                  <a:lnTo>
                    <a:pt x="701963" y="2632364"/>
                  </a:lnTo>
                  <a:lnTo>
                    <a:pt x="1169970" y="2632364"/>
                  </a:lnTo>
                  <a:lnTo>
                    <a:pt x="293556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1917645" y="0"/>
                  </a:moveTo>
                  <a:lnTo>
                    <a:pt x="1765594" y="0"/>
                  </a:lnTo>
                  <a:lnTo>
                    <a:pt x="0" y="2632364"/>
                  </a:lnTo>
                  <a:lnTo>
                    <a:pt x="1404020" y="2632364"/>
                  </a:lnTo>
                  <a:lnTo>
                    <a:pt x="1917645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192"/>
              <a:ext cx="1917700" cy="2632710"/>
            </a:xfrm>
            <a:custGeom>
              <a:avLst/>
              <a:gdLst/>
              <a:ahLst/>
              <a:cxnLst/>
              <a:rect l="l" t="t" r="r" b="b"/>
              <a:pathLst>
                <a:path w="1917700" h="2632710">
                  <a:moveTo>
                    <a:pt x="0" y="2632364"/>
                  </a:moveTo>
                  <a:lnTo>
                    <a:pt x="1765594" y="0"/>
                  </a:lnTo>
                  <a:lnTo>
                    <a:pt x="1917645" y="0"/>
                  </a:lnTo>
                  <a:lnTo>
                    <a:pt x="1404020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810010" y="0"/>
                  </a:moveTo>
                  <a:lnTo>
                    <a:pt x="513624" y="0"/>
                  </a:lnTo>
                  <a:lnTo>
                    <a:pt x="0" y="2632364"/>
                  </a:lnTo>
                  <a:lnTo>
                    <a:pt x="143999" y="2632364"/>
                  </a:lnTo>
                  <a:lnTo>
                    <a:pt x="864010" y="230837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192"/>
              <a:ext cx="864235" cy="2632710"/>
            </a:xfrm>
            <a:custGeom>
              <a:avLst/>
              <a:gdLst/>
              <a:ahLst/>
              <a:cxnLst/>
              <a:rect l="l" t="t" r="r" b="b"/>
              <a:pathLst>
                <a:path w="864235" h="2632710">
                  <a:moveTo>
                    <a:pt x="0" y="2632364"/>
                  </a:moveTo>
                  <a:lnTo>
                    <a:pt x="513624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8373"/>
                  </a:lnTo>
                  <a:lnTo>
                    <a:pt x="143999" y="2632364"/>
                  </a:lnTo>
                  <a:lnTo>
                    <a:pt x="0" y="263236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565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2180"/>
              <a:ext cx="5004435" cy="2377440"/>
            </a:xfrm>
            <a:custGeom>
              <a:avLst/>
              <a:gdLst/>
              <a:ahLst/>
              <a:cxnLst/>
              <a:rect l="l" t="t" r="r" b="b"/>
              <a:pathLst>
                <a:path w="5004435" h="2377440">
                  <a:moveTo>
                    <a:pt x="5004065" y="0"/>
                  </a:moveTo>
                  <a:lnTo>
                    <a:pt x="0" y="0"/>
                  </a:lnTo>
                  <a:lnTo>
                    <a:pt x="0" y="2341376"/>
                  </a:lnTo>
                  <a:lnTo>
                    <a:pt x="2829" y="2355389"/>
                  </a:lnTo>
                  <a:lnTo>
                    <a:pt x="10544" y="2366832"/>
                  </a:lnTo>
                  <a:lnTo>
                    <a:pt x="21987" y="2374547"/>
                  </a:lnTo>
                  <a:lnTo>
                    <a:pt x="36000" y="2377377"/>
                  </a:lnTo>
                  <a:lnTo>
                    <a:pt x="4968064" y="2377377"/>
                  </a:lnTo>
                  <a:lnTo>
                    <a:pt x="4982077" y="2374547"/>
                  </a:lnTo>
                  <a:lnTo>
                    <a:pt x="4993521" y="2366832"/>
                  </a:lnTo>
                  <a:lnTo>
                    <a:pt x="5001236" y="2355389"/>
                  </a:lnTo>
                  <a:lnTo>
                    <a:pt x="5004065" y="234137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90"/>
              </a:spcBef>
            </a:pPr>
            <a:r>
              <a:rPr spc="10" dirty="0">
                <a:solidFill>
                  <a:srgbClr val="FFFFFF"/>
                </a:solidFill>
              </a:rPr>
              <a:t>Python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Code</a:t>
            </a:r>
          </a:p>
          <a:p>
            <a:pPr marL="213995" marR="1849755">
              <a:lnSpc>
                <a:spcPct val="101499"/>
              </a:lnSpc>
              <a:spcBef>
                <a:spcPts val="944"/>
              </a:spcBef>
            </a:pPr>
            <a:r>
              <a:rPr sz="900" spc="-5" dirty="0">
                <a:latin typeface="Courier New"/>
                <a:cs typeface="Courier New"/>
              </a:rPr>
              <a:t># Plotting the original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and transformed data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0" dirty="0">
                <a:latin typeface="Courier New"/>
                <a:cs typeface="Courier New"/>
              </a:rPr>
              <a:t>plt.figure(figsize=(10,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6))</a:t>
            </a:r>
            <a:endParaRPr sz="900" dirty="0">
              <a:latin typeface="Courier New"/>
              <a:cs typeface="Courier New"/>
            </a:endParaRPr>
          </a:p>
          <a:p>
            <a:pPr marL="213995" marR="19862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plt.subplot(2, 2, 1)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plt.plot(df['Feature1'],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label='Feature1')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plt.title('Original Feature1')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plt.subplot(2,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2, 2)</a:t>
            </a:r>
            <a:endParaRPr sz="900" dirty="0">
              <a:latin typeface="Courier New"/>
              <a:cs typeface="Courier New"/>
            </a:endParaRPr>
          </a:p>
          <a:p>
            <a:pPr marL="213995" marR="61976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plt.plot(df['Feature1_log'],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label='Log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Transformed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Feature1')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plt.title('Log Transformed Feature1')</a:t>
            </a:r>
            <a:endParaRPr sz="900" dirty="0">
              <a:latin typeface="Courier New"/>
              <a:cs typeface="Courier New"/>
            </a:endParaRPr>
          </a:p>
          <a:p>
            <a:pPr marL="213995" marR="19862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plt.subplot(2, 2, 3)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plt.plot(df['Feature2'],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label='Feature2')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plt.title('Original Feature2')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plt.subplot(2,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2, 4)</a:t>
            </a:r>
            <a:endParaRPr sz="900" dirty="0">
              <a:latin typeface="Courier New"/>
              <a:cs typeface="Courier New"/>
            </a:endParaRPr>
          </a:p>
          <a:p>
            <a:pPr marL="213995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plt.plot(df['Feature2_sqrt'],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label='Square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Root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Transformed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Feature2')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plt.title('Square Root Transformed Feature2')</a:t>
            </a:r>
            <a:endParaRPr sz="9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plt.tight_layout()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22/58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76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25" dirty="0"/>
              <a:t>ug</a:t>
            </a:r>
            <a:r>
              <a:rPr spc="-45" dirty="0"/>
              <a:t>m</a:t>
            </a:r>
            <a:r>
              <a:rPr spc="-30" dirty="0"/>
              <a:t>e</a:t>
            </a:r>
            <a:r>
              <a:rPr spc="-45" dirty="0"/>
              <a:t>n</a:t>
            </a:r>
            <a:r>
              <a:rPr spc="50" dirty="0"/>
              <a:t>t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657"/>
            <a:ext cx="5034280" cy="2765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0014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augmentation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used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increase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variability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dataset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random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transformations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modifications.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particularly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important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dirty="0">
                <a:latin typeface="Trebuchet MS"/>
                <a:cs typeface="Trebuchet MS"/>
              </a:rPr>
              <a:t>improving </a:t>
            </a:r>
            <a:r>
              <a:rPr sz="1100" spc="5" dirty="0">
                <a:latin typeface="Trebuchet MS"/>
                <a:cs typeface="Trebuchet MS"/>
              </a:rPr>
              <a:t>model </a:t>
            </a:r>
            <a:r>
              <a:rPr sz="1100" dirty="0">
                <a:latin typeface="Trebuchet MS"/>
                <a:cs typeface="Trebuchet MS"/>
              </a:rPr>
              <a:t>generalization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-5" dirty="0">
                <a:latin typeface="Trebuchet MS"/>
                <a:cs typeface="Trebuchet MS"/>
              </a:rPr>
              <a:t>preventing </a:t>
            </a:r>
            <a:r>
              <a:rPr sz="1100" spc="-25" dirty="0">
                <a:latin typeface="Trebuchet MS"/>
                <a:cs typeface="Trebuchet MS"/>
              </a:rPr>
              <a:t>overfitting. </a:t>
            </a:r>
            <a:r>
              <a:rPr sz="1100" spc="15" dirty="0">
                <a:latin typeface="Trebuchet MS"/>
                <a:cs typeface="Trebuchet MS"/>
              </a:rPr>
              <a:t>This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 </a:t>
            </a:r>
            <a:r>
              <a:rPr sz="1100" spc="40" dirty="0">
                <a:latin typeface="Trebuchet MS"/>
                <a:cs typeface="Trebuchet MS"/>
              </a:rPr>
              <a:t>is </a:t>
            </a:r>
            <a:r>
              <a:rPr sz="1100" spc="10" dirty="0">
                <a:latin typeface="Trebuchet MS"/>
                <a:cs typeface="Trebuchet MS"/>
              </a:rPr>
              <a:t>commonly </a:t>
            </a:r>
            <a:r>
              <a:rPr sz="1100" spc="40" dirty="0">
                <a:latin typeface="Trebuchet MS"/>
                <a:cs typeface="Trebuchet MS"/>
              </a:rPr>
              <a:t>used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5" dirty="0">
                <a:latin typeface="Trebuchet MS"/>
                <a:cs typeface="Trebuchet MS"/>
              </a:rPr>
              <a:t>deep </a:t>
            </a:r>
            <a:r>
              <a:rPr sz="1100" spc="-10" dirty="0">
                <a:latin typeface="Trebuchet MS"/>
                <a:cs typeface="Trebuchet MS"/>
              </a:rPr>
              <a:t>learning, </a:t>
            </a:r>
            <a:r>
              <a:rPr sz="1100" spc="5" dirty="0">
                <a:latin typeface="Trebuchet MS"/>
                <a:cs typeface="Trebuchet MS"/>
              </a:rPr>
              <a:t>especially </a:t>
            </a:r>
            <a:r>
              <a:rPr sz="1100" dirty="0">
                <a:latin typeface="Trebuchet MS"/>
                <a:cs typeface="Trebuchet MS"/>
              </a:rPr>
              <a:t>in </a:t>
            </a:r>
            <a:r>
              <a:rPr sz="1100" spc="-15" dirty="0">
                <a:latin typeface="Trebuchet MS"/>
                <a:cs typeface="Trebuchet MS"/>
              </a:rPr>
              <a:t>image, </a:t>
            </a:r>
            <a:r>
              <a:rPr sz="1100" spc="-50" dirty="0">
                <a:latin typeface="Trebuchet MS"/>
                <a:cs typeface="Trebuchet MS"/>
              </a:rPr>
              <a:t>text, </a:t>
            </a:r>
            <a:r>
              <a:rPr sz="1100" spc="30" dirty="0">
                <a:latin typeface="Trebuchet MS"/>
                <a:cs typeface="Trebuchet MS"/>
              </a:rPr>
              <a:t>and 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audio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processing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tasks.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Purpose: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Increase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dataset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size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generating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from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existing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Benefits: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229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5" dirty="0">
                <a:latin typeface="Trebuchet MS"/>
                <a:cs typeface="Trebuchet MS"/>
              </a:rPr>
              <a:t>Improves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generalization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introducing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variety.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0" dirty="0">
                <a:latin typeface="Trebuchet MS"/>
                <a:cs typeface="Trebuchet MS"/>
              </a:rPr>
              <a:t>Reduces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overfitting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providing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diverse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examples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during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training.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33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ima</a:t>
            </a:r>
            <a:r>
              <a:rPr sz="1100" spc="15" dirty="0">
                <a:latin typeface="Trebuchet MS"/>
                <a:cs typeface="Trebuchet MS"/>
              </a:rPr>
              <a:t>g</a:t>
            </a:r>
            <a:r>
              <a:rPr sz="1100" dirty="0">
                <a:latin typeface="Trebuchet MS"/>
                <a:cs typeface="Trebuchet MS"/>
              </a:rPr>
              <a:t>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2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dirty="0">
                <a:latin typeface="Trebuchet MS"/>
                <a:cs typeface="Trebuchet MS"/>
              </a:rPr>
              <a:t>Rotation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10" dirty="0">
                <a:latin typeface="Trebuchet MS"/>
                <a:cs typeface="Trebuchet MS"/>
              </a:rPr>
              <a:t>Flipping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15" dirty="0">
                <a:latin typeface="Trebuchet MS"/>
                <a:cs typeface="Trebuchet MS"/>
              </a:rPr>
              <a:t>Zooming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5" dirty="0">
                <a:latin typeface="Trebuchet MS"/>
                <a:cs typeface="Trebuchet MS"/>
              </a:rPr>
              <a:t>Cropping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Translation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76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25" dirty="0"/>
              <a:t>ug</a:t>
            </a:r>
            <a:r>
              <a:rPr spc="-45" dirty="0"/>
              <a:t>m</a:t>
            </a:r>
            <a:r>
              <a:rPr spc="-30" dirty="0"/>
              <a:t>e</a:t>
            </a:r>
            <a:r>
              <a:rPr spc="-45" dirty="0"/>
              <a:t>n</a:t>
            </a:r>
            <a:r>
              <a:rPr spc="50" dirty="0"/>
              <a:t>t</a:t>
            </a:r>
            <a:r>
              <a:rPr spc="45" dirty="0"/>
              <a:t>at</a:t>
            </a:r>
            <a:r>
              <a:rPr spc="15" dirty="0"/>
              <a:t>i</a:t>
            </a:r>
            <a:r>
              <a:rPr spc="-15" dirty="0"/>
              <a:t>o</a:t>
            </a:r>
            <a:r>
              <a:rPr spc="-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4187"/>
            <a:ext cx="4655185" cy="26968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9560" indent="-139065">
              <a:lnSpc>
                <a:spcPct val="100000"/>
              </a:lnSpc>
              <a:spcBef>
                <a:spcPts val="25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-15" dirty="0">
                <a:latin typeface="Trebuchet MS"/>
                <a:cs typeface="Trebuchet MS"/>
              </a:rPr>
              <a:t>ext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150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40" dirty="0">
                <a:latin typeface="Trebuchet MS"/>
                <a:cs typeface="Trebuchet MS"/>
              </a:rPr>
              <a:t>Syno</a:t>
            </a:r>
            <a:r>
              <a:rPr sz="1100" spc="25" dirty="0">
                <a:latin typeface="Trebuchet MS"/>
                <a:cs typeface="Trebuchet MS"/>
              </a:rPr>
              <a:t>n</a:t>
            </a:r>
            <a:r>
              <a:rPr sz="1100" spc="10" dirty="0">
                <a:latin typeface="Trebuchet MS"/>
                <a:cs typeface="Trebuchet MS"/>
              </a:rPr>
              <a:t>ym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R</a:t>
            </a:r>
            <a:r>
              <a:rPr sz="1100" spc="5" dirty="0">
                <a:latin typeface="Trebuchet MS"/>
                <a:cs typeface="Trebuchet MS"/>
              </a:rPr>
              <a:t>eplacement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</a:t>
            </a:r>
            <a:r>
              <a:rPr sz="1100" spc="-5" dirty="0">
                <a:latin typeface="Trebuchet MS"/>
                <a:cs typeface="Trebuchet MS"/>
              </a:rPr>
              <a:t>l</a:t>
            </a:r>
            <a:r>
              <a:rPr sz="1100" spc="-25" dirty="0">
                <a:latin typeface="Trebuchet MS"/>
                <a:cs typeface="Trebuchet MS"/>
              </a:rPr>
              <a:t>e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Inse</a:t>
            </a:r>
            <a:r>
              <a:rPr sz="1100" spc="30" dirty="0">
                <a:latin typeface="Trebuchet MS"/>
                <a:cs typeface="Trebuchet MS"/>
              </a:rPr>
              <a:t>r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65" dirty="0">
                <a:latin typeface="Trebuchet MS"/>
                <a:cs typeface="Trebuchet MS"/>
              </a:rPr>
              <a:t>Text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Generation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language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models)</a:t>
            </a:r>
            <a:endParaRPr sz="1100">
              <a:latin typeface="Trebuchet MS"/>
              <a:cs typeface="Trebuchet MS"/>
            </a:endParaRPr>
          </a:p>
          <a:p>
            <a:pPr marL="289560" indent="-139065">
              <a:lnSpc>
                <a:spcPct val="100000"/>
              </a:lnSpc>
              <a:spcBef>
                <a:spcPts val="204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30" dirty="0">
                <a:latin typeface="Trebuchet MS"/>
                <a:cs typeface="Trebuchet MS"/>
              </a:rPr>
              <a:t>Common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t</a:t>
            </a:r>
            <a:r>
              <a:rPr sz="1100" spc="15" dirty="0">
                <a:latin typeface="Trebuchet MS"/>
                <a:cs typeface="Trebuchet MS"/>
              </a:rPr>
              <a:t>e</a:t>
            </a:r>
            <a:r>
              <a:rPr sz="1100" spc="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rebuchet MS"/>
                <a:cs typeface="Trebuchet MS"/>
              </a:rPr>
              <a:t>hniques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dirty="0">
                <a:latin typeface="Trebuchet MS"/>
                <a:cs typeface="Trebuchet MS"/>
              </a:rPr>
              <a:t>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udio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d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20" dirty="0">
                <a:latin typeface="Trebuchet MS"/>
                <a:cs typeface="Trebuchet MS"/>
              </a:rPr>
              <a:t>ta: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150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15" dirty="0">
                <a:latin typeface="Trebuchet MS"/>
                <a:cs typeface="Trebuchet MS"/>
              </a:rPr>
              <a:t>Time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Stretching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without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altering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pitch)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dirty="0">
                <a:latin typeface="Trebuchet MS"/>
                <a:cs typeface="Trebuchet MS"/>
              </a:rPr>
              <a:t>Pitch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Shifting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pitch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without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altering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speed)</a:t>
            </a:r>
            <a:endParaRPr sz="1100">
              <a:latin typeface="Trebuchet MS"/>
              <a:cs typeface="Trebuchet MS"/>
            </a:endParaRPr>
          </a:p>
          <a:p>
            <a:pPr marL="566420" marR="89535" lvl="1" indent="-139065">
              <a:lnSpc>
                <a:spcPct val="102699"/>
              </a:lnSpc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Noise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Injection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(adding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background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noise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simulate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real-world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conditions)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5" dirty="0">
                <a:latin typeface="Trebuchet MS"/>
                <a:cs typeface="Trebuchet MS"/>
              </a:rPr>
              <a:t>Random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Cropping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(randomly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cutting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sections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Volume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Adjustment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(altering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volume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loudness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30" dirty="0">
                <a:latin typeface="Trebuchet MS"/>
                <a:cs typeface="Trebuchet MS"/>
              </a:rPr>
              <a:t>Speed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Variation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(changing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playback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speed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audio)</a:t>
            </a:r>
            <a:endParaRPr sz="1100">
              <a:latin typeface="Trebuchet MS"/>
              <a:cs typeface="Trebuchet MS"/>
            </a:endParaRPr>
          </a:p>
          <a:p>
            <a:pPr marL="566420" lvl="1" indent="-139065">
              <a:lnSpc>
                <a:spcPct val="100000"/>
              </a:lnSpc>
              <a:spcBef>
                <a:spcPts val="35"/>
              </a:spcBef>
              <a:buClr>
                <a:srgbClr val="4E2A84"/>
              </a:buClr>
              <a:buFont typeface="Verdana"/>
              <a:buChar char="•"/>
              <a:tabLst>
                <a:tab pos="567055" algn="l"/>
              </a:tabLst>
            </a:pPr>
            <a:r>
              <a:rPr sz="1100" spc="-5" dirty="0">
                <a:latin typeface="Trebuchet MS"/>
                <a:cs typeface="Trebuchet MS"/>
              </a:rPr>
              <a:t>Reverberation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(adding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simulated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echo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reverberation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effects)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45" dirty="0">
                <a:latin typeface="Trebuchet MS"/>
                <a:cs typeface="Trebuchet MS"/>
              </a:rPr>
              <a:t>D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15" dirty="0">
                <a:latin typeface="Trebuchet MS"/>
                <a:cs typeface="Trebuchet MS"/>
              </a:rPr>
              <a:t>ugment</a:t>
            </a:r>
            <a:r>
              <a:rPr sz="1100" spc="5" dirty="0">
                <a:latin typeface="Trebuchet MS"/>
                <a:cs typeface="Trebuchet MS"/>
              </a:rPr>
              <a:t>a</a:t>
            </a:r>
            <a:r>
              <a:rPr sz="1100" spc="-10" dirty="0">
                <a:latin typeface="Trebuchet MS"/>
                <a:cs typeface="Trebuchet MS"/>
              </a:rPr>
              <a:t>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critical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o</a:t>
            </a:r>
            <a:r>
              <a:rPr sz="1100" dirty="0">
                <a:latin typeface="Trebuchet MS"/>
                <a:cs typeface="Trebuchet MS"/>
              </a:rPr>
              <a:t>ving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per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20" dirty="0">
                <a:latin typeface="Trebuchet MS"/>
                <a:cs typeface="Trebuchet MS"/>
              </a:rPr>
              <a:t>mance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-25" dirty="0">
                <a:latin typeface="Trebuchet MS"/>
                <a:cs typeface="Trebuchet MS"/>
              </a:rPr>
              <a:t>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model</a:t>
            </a:r>
            <a:r>
              <a:rPr sz="1100" spc="10" dirty="0">
                <a:latin typeface="Trebuchet MS"/>
                <a:cs typeface="Trebuchet MS"/>
              </a:rPr>
              <a:t>s</a:t>
            </a:r>
            <a:r>
              <a:rPr sz="1100" spc="-114" dirty="0">
                <a:latin typeface="Trebuchet MS"/>
                <a:cs typeface="Trebuchet MS"/>
              </a:rPr>
              <a:t>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3180993"/>
            <a:ext cx="47218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" dirty="0">
                <a:latin typeface="Trebuchet MS"/>
                <a:cs typeface="Trebuchet MS"/>
              </a:rPr>
              <a:t>especially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when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dealing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limited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By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transformations,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model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</a:t>
            </a:r>
            <a:r>
              <a:rPr sz="1100" dirty="0">
                <a:latin typeface="Trebuchet MS"/>
                <a:cs typeface="Trebuchet MS"/>
              </a:rPr>
              <a:t>ear</a:t>
            </a:r>
            <a:r>
              <a:rPr sz="1100" spc="35" dirty="0">
                <a:latin typeface="Trebuchet MS"/>
                <a:cs typeface="Trebuchet MS"/>
              </a:rPr>
              <a:t>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mo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r</a:t>
            </a:r>
            <a:r>
              <a:rPr sz="1100" spc="45" dirty="0">
                <a:latin typeface="Trebuchet MS"/>
                <a:cs typeface="Trebuchet MS"/>
              </a:rPr>
              <a:t>obu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35" dirty="0">
                <a:latin typeface="Trebuchet MS"/>
                <a:cs typeface="Trebuchet MS"/>
              </a:rPr>
              <a:t>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</a:t>
            </a:r>
            <a:r>
              <a:rPr sz="1100" spc="10" dirty="0">
                <a:latin typeface="Trebuchet MS"/>
                <a:cs typeface="Trebuchet MS"/>
              </a:rPr>
              <a:t>e</a:t>
            </a:r>
            <a:r>
              <a:rPr sz="110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tu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55" dirty="0">
                <a:latin typeface="Trebuchet MS"/>
                <a:cs typeface="Trebuchet MS"/>
              </a:rPr>
              <a:t>e</a:t>
            </a:r>
            <a:r>
              <a:rPr sz="1100" spc="25" dirty="0">
                <a:latin typeface="Trebuchet MS"/>
                <a:cs typeface="Trebuchet MS"/>
              </a:rPr>
              <a:t>s</a:t>
            </a:r>
            <a:r>
              <a:rPr sz="1100" spc="-1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5051" y="3468108"/>
            <a:ext cx="2317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2</a:t>
            </a:r>
            <a:r>
              <a:rPr sz="600" spc="40" dirty="0">
                <a:solidFill>
                  <a:srgbClr val="CCCCCC"/>
                </a:solidFill>
                <a:latin typeface="Trebuchet MS"/>
                <a:cs typeface="Trebuchet MS"/>
              </a:rPr>
              <a:t>4</a:t>
            </a:r>
            <a:r>
              <a:rPr sz="600" spc="-75" dirty="0">
                <a:solidFill>
                  <a:srgbClr val="CCCCCC"/>
                </a:solidFill>
                <a:latin typeface="Trebuchet MS"/>
                <a:cs typeface="Trebuchet MS"/>
              </a:rPr>
              <a:t>/</a:t>
            </a: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368300" y="350529"/>
            <a:ext cx="5041265" cy="2494280"/>
            <a:chOff x="359677" y="740553"/>
            <a:chExt cx="5041265" cy="2494280"/>
          </a:xfrm>
        </p:grpSpPr>
        <p:sp>
          <p:nvSpPr>
            <p:cNvPr id="3" name="object 4"/>
            <p:cNvSpPr/>
            <p:nvPr/>
          </p:nvSpPr>
          <p:spPr>
            <a:xfrm>
              <a:off x="359994" y="740870"/>
              <a:ext cx="5040630" cy="2493645"/>
            </a:xfrm>
            <a:custGeom>
              <a:avLst/>
              <a:gdLst/>
              <a:ahLst/>
              <a:cxnLst/>
              <a:rect l="l" t="t" r="r" b="b"/>
              <a:pathLst>
                <a:path w="5040630" h="249364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4243" y="2460204"/>
                  </a:lnTo>
                  <a:lnTo>
                    <a:pt x="15816" y="2477368"/>
                  </a:lnTo>
                  <a:lnTo>
                    <a:pt x="32980" y="2488941"/>
                  </a:lnTo>
                  <a:lnTo>
                    <a:pt x="54000" y="2493184"/>
                  </a:lnTo>
                  <a:lnTo>
                    <a:pt x="4986064" y="2493184"/>
                  </a:lnTo>
                  <a:lnTo>
                    <a:pt x="5007084" y="2488941"/>
                  </a:lnTo>
                  <a:lnTo>
                    <a:pt x="5024248" y="2477368"/>
                  </a:lnTo>
                  <a:lnTo>
                    <a:pt x="5035821" y="2460204"/>
                  </a:lnTo>
                  <a:lnTo>
                    <a:pt x="5040064" y="2439184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1639177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9184"/>
                  </a:lnTo>
                  <a:lnTo>
                    <a:pt x="15816" y="2477368"/>
                  </a:lnTo>
                  <a:lnTo>
                    <a:pt x="54000" y="2493184"/>
                  </a:lnTo>
                  <a:lnTo>
                    <a:pt x="2304026" y="2493184"/>
                  </a:lnTo>
                  <a:lnTo>
                    <a:pt x="1639177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359994" y="740870"/>
              <a:ext cx="2304415" cy="2493645"/>
            </a:xfrm>
            <a:custGeom>
              <a:avLst/>
              <a:gdLst/>
              <a:ahLst/>
              <a:cxnLst/>
              <a:rect l="l" t="t" r="r" b="b"/>
              <a:pathLst>
                <a:path w="2304415" h="2493645">
                  <a:moveTo>
                    <a:pt x="2304026" y="2493184"/>
                  </a:moveTo>
                  <a:lnTo>
                    <a:pt x="54000" y="2493184"/>
                  </a:lnTo>
                  <a:lnTo>
                    <a:pt x="15816" y="2477368"/>
                  </a:lnTo>
                  <a:lnTo>
                    <a:pt x="0" y="2439184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39177" y="0"/>
                  </a:lnTo>
                  <a:lnTo>
                    <a:pt x="2304026" y="2493184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/>
            <p:nvPr/>
          </p:nvSpPr>
          <p:spPr>
            <a:xfrm>
              <a:off x="1999171" y="740870"/>
              <a:ext cx="2805430" cy="2493645"/>
            </a:xfrm>
            <a:custGeom>
              <a:avLst/>
              <a:gdLst/>
              <a:ahLst/>
              <a:cxnLst/>
              <a:rect l="l" t="t" r="r" b="b"/>
              <a:pathLst>
                <a:path w="2805429" h="2493645">
                  <a:moveTo>
                    <a:pt x="2805098" y="0"/>
                  </a:moveTo>
                  <a:lnTo>
                    <a:pt x="0" y="0"/>
                  </a:lnTo>
                  <a:lnTo>
                    <a:pt x="664849" y="2493184"/>
                  </a:lnTo>
                  <a:lnTo>
                    <a:pt x="1132856" y="2493184"/>
                  </a:lnTo>
                  <a:lnTo>
                    <a:pt x="2805098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890488" y="0"/>
                  </a:moveTo>
                  <a:lnTo>
                    <a:pt x="1672242" y="0"/>
                  </a:lnTo>
                  <a:lnTo>
                    <a:pt x="0" y="2493184"/>
                  </a:lnTo>
                  <a:lnTo>
                    <a:pt x="1404020" y="2493184"/>
                  </a:lnTo>
                  <a:lnTo>
                    <a:pt x="1890488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3132027" y="740870"/>
              <a:ext cx="1891030" cy="2493645"/>
            </a:xfrm>
            <a:custGeom>
              <a:avLst/>
              <a:gdLst/>
              <a:ahLst/>
              <a:cxnLst/>
              <a:rect l="l" t="t" r="r" b="b"/>
              <a:pathLst>
                <a:path w="1891029" h="2493645">
                  <a:moveTo>
                    <a:pt x="1404020" y="2493184"/>
                  </a:moveTo>
                  <a:lnTo>
                    <a:pt x="0" y="2493184"/>
                  </a:lnTo>
                  <a:lnTo>
                    <a:pt x="1672242" y="0"/>
                  </a:lnTo>
                  <a:lnTo>
                    <a:pt x="1890488" y="0"/>
                  </a:lnTo>
                  <a:lnTo>
                    <a:pt x="1404020" y="2493184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810010" y="0"/>
                  </a:moveTo>
                  <a:lnTo>
                    <a:pt x="486467" y="0"/>
                  </a:lnTo>
                  <a:lnTo>
                    <a:pt x="0" y="2493184"/>
                  </a:lnTo>
                  <a:lnTo>
                    <a:pt x="143999" y="2493184"/>
                  </a:lnTo>
                  <a:lnTo>
                    <a:pt x="864010" y="2169193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4536048" y="740870"/>
              <a:ext cx="864235" cy="2493645"/>
            </a:xfrm>
            <a:custGeom>
              <a:avLst/>
              <a:gdLst/>
              <a:ahLst/>
              <a:cxnLst/>
              <a:rect l="l" t="t" r="r" b="b"/>
              <a:pathLst>
                <a:path w="864235" h="2493645">
                  <a:moveTo>
                    <a:pt x="143999" y="2493184"/>
                  </a:moveTo>
                  <a:lnTo>
                    <a:pt x="0" y="2493184"/>
                  </a:lnTo>
                  <a:lnTo>
                    <a:pt x="486467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169193"/>
                  </a:lnTo>
                  <a:lnTo>
                    <a:pt x="143999" y="2493184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4680047" y="2910063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377994" y="977857"/>
              <a:ext cx="5004435" cy="2238375"/>
            </a:xfrm>
            <a:custGeom>
              <a:avLst/>
              <a:gdLst/>
              <a:ahLst/>
              <a:cxnLst/>
              <a:rect l="l" t="t" r="r" b="b"/>
              <a:pathLst>
                <a:path w="5004435" h="2238375">
                  <a:moveTo>
                    <a:pt x="5004065" y="0"/>
                  </a:moveTo>
                  <a:lnTo>
                    <a:pt x="0" y="0"/>
                  </a:lnTo>
                  <a:lnTo>
                    <a:pt x="0" y="2202196"/>
                  </a:lnTo>
                  <a:lnTo>
                    <a:pt x="2829" y="2216209"/>
                  </a:lnTo>
                  <a:lnTo>
                    <a:pt x="10544" y="2227652"/>
                  </a:lnTo>
                  <a:lnTo>
                    <a:pt x="21987" y="2235367"/>
                  </a:lnTo>
                  <a:lnTo>
                    <a:pt x="36000" y="2238197"/>
                  </a:lnTo>
                  <a:lnTo>
                    <a:pt x="4968064" y="2238197"/>
                  </a:lnTo>
                  <a:lnTo>
                    <a:pt x="4982077" y="2235367"/>
                  </a:lnTo>
                  <a:lnTo>
                    <a:pt x="4993521" y="2227652"/>
                  </a:lnTo>
                  <a:lnTo>
                    <a:pt x="5001236" y="2216209"/>
                  </a:lnTo>
                  <a:lnTo>
                    <a:pt x="5004065" y="2202196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97622" y="962025"/>
            <a:ext cx="3791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63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2/58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3806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Common</a:t>
            </a:r>
            <a:r>
              <a:rPr spc="-120" dirty="0"/>
              <a:t> </a:t>
            </a:r>
            <a:r>
              <a:rPr spc="-20" dirty="0"/>
              <a:t>Techniques</a:t>
            </a:r>
            <a:r>
              <a:rPr spc="-114" dirty="0"/>
              <a:t> </a:t>
            </a:r>
            <a:r>
              <a:rPr spc="-20" dirty="0"/>
              <a:t>in</a:t>
            </a:r>
            <a:r>
              <a:rPr spc="-110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spc="-1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352425"/>
            <a:ext cx="4728794" cy="276293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sz="1100" dirty="0" smtClean="0">
                <a:latin typeface="Trebuchet MS" pitchFamily="34" charset="0"/>
              </a:rPr>
              <a:t>Common data preprocessing techniques include:</a:t>
            </a:r>
          </a:p>
          <a:p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Handling Missing Data</a:t>
            </a:r>
            <a:r>
              <a:rPr lang="en-US" sz="1100" dirty="0" smtClean="0">
                <a:latin typeface="Trebuchet MS" pitchFamily="34" charset="0"/>
              </a:rPr>
              <a:t>: Removing or imputing missing values.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Encoding Categorical Data</a:t>
            </a:r>
            <a:r>
              <a:rPr lang="en-US" sz="1100" dirty="0" smtClean="0">
                <a:latin typeface="Trebuchet MS" pitchFamily="34" charset="0"/>
              </a:rPr>
              <a:t>: Converting categories into numerical values with methods like one-hot encoding.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Feature Scaling</a:t>
            </a:r>
            <a:r>
              <a:rPr lang="en-US" sz="1100" dirty="0" smtClean="0">
                <a:latin typeface="Trebuchet MS" pitchFamily="34" charset="0"/>
              </a:rPr>
              <a:t>: Normalizing or standardizing features for consistent scaling.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pPr marL="171450" indent="-171450">
              <a:buClr>
                <a:srgbClr val="7030A0"/>
              </a:buClr>
              <a:buFont typeface="Arial" pitchFamily="34" charset="0"/>
              <a:buChar char="•"/>
            </a:pPr>
            <a:r>
              <a:rPr lang="en-US" sz="1100" b="1" dirty="0" smtClean="0">
                <a:latin typeface="Trebuchet MS" pitchFamily="34" charset="0"/>
              </a:rPr>
              <a:t>Outlier Detection</a:t>
            </a:r>
            <a:r>
              <a:rPr lang="en-US" sz="1100" dirty="0" smtClean="0">
                <a:latin typeface="Trebuchet MS" pitchFamily="34" charset="0"/>
              </a:rPr>
              <a:t>: Identifying and addressing outliers to prevent skewed analysis.</a:t>
            </a:r>
          </a:p>
          <a:p>
            <a:pPr>
              <a:buClr>
                <a:srgbClr val="7030A0"/>
              </a:buClr>
            </a:pPr>
            <a:endParaRPr lang="en-US" sz="1100" dirty="0" smtClean="0">
              <a:latin typeface="Trebuchet MS" pitchFamily="34" charset="0"/>
            </a:endParaRPr>
          </a:p>
          <a:p>
            <a:r>
              <a:rPr lang="en-US" sz="1100" dirty="0" smtClean="0">
                <a:latin typeface="Trebuchet MS" pitchFamily="34" charset="0"/>
              </a:rPr>
              <a:t>These steps optimize data for better machine learning model performance.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endParaRPr sz="1100" dirty="0">
              <a:latin typeface="Trebuchet MS" pitchFamily="34" charset="0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3/58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1983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</a:t>
            </a:r>
            <a:r>
              <a:rPr spc="-5" dirty="0"/>
              <a:t>n</a:t>
            </a:r>
            <a:r>
              <a:rPr spc="-15" dirty="0"/>
              <a:t>dli</a:t>
            </a:r>
            <a:r>
              <a:rPr spc="-40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25" dirty="0"/>
              <a:t>M</a:t>
            </a:r>
            <a:r>
              <a:rPr dirty="0"/>
              <a:t>i</a:t>
            </a:r>
            <a:r>
              <a:rPr spc="-10" dirty="0"/>
              <a:t>s</a:t>
            </a:r>
            <a:r>
              <a:rPr spc="-5" dirty="0"/>
              <a:t>s</a:t>
            </a:r>
            <a:r>
              <a:rPr spc="-15" dirty="0"/>
              <a:t>i</a:t>
            </a:r>
            <a:r>
              <a:rPr spc="-4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28216"/>
            <a:ext cx="4919345" cy="2198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112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latin typeface="Trebuchet MS"/>
                <a:cs typeface="Trebuchet MS"/>
              </a:rPr>
              <a:t>Handling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Missing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critical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step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preprocessing.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Many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machine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learning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algorithms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cannot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improper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lead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inaccurate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predictions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biased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models.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rebuchet MS"/>
                <a:cs typeface="Trebuchet MS"/>
              </a:rPr>
              <a:t>The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s</a:t>
            </a:r>
            <a:r>
              <a:rPr sz="1100" spc="50" dirty="0">
                <a:latin typeface="Trebuchet MS"/>
                <a:cs typeface="Trebuchet MS"/>
              </a:rPr>
              <a:t>e</a:t>
            </a:r>
            <a:r>
              <a:rPr sz="1100" spc="-40" dirty="0">
                <a:latin typeface="Trebuchet MS"/>
                <a:cs typeface="Trebuchet MS"/>
              </a:rPr>
              <a:t>v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25" dirty="0">
                <a:latin typeface="Trebuchet MS"/>
                <a:cs typeface="Trebuchet MS"/>
              </a:rPr>
              <a:t>r</a:t>
            </a:r>
            <a:r>
              <a:rPr sz="1100" spc="5" dirty="0">
                <a:latin typeface="Trebuchet MS"/>
                <a:cs typeface="Trebuchet MS"/>
              </a:rPr>
              <a:t>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</a:t>
            </a:r>
            <a:r>
              <a:rPr sz="1100" spc="15" dirty="0">
                <a:latin typeface="Trebuchet MS"/>
                <a:cs typeface="Trebuchet MS"/>
              </a:rPr>
              <a:t>a</a:t>
            </a:r>
            <a:r>
              <a:rPr sz="1100" spc="-35" dirty="0">
                <a:latin typeface="Trebuchet MS"/>
                <a:cs typeface="Trebuchet MS"/>
              </a:rPr>
              <a:t>y</a:t>
            </a:r>
            <a:r>
              <a:rPr sz="1100" spc="110" dirty="0">
                <a:latin typeface="Trebuchet MS"/>
                <a:cs typeface="Trebuchet MS"/>
              </a:rPr>
              <a:t>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</a:t>
            </a:r>
            <a:r>
              <a:rPr sz="1100" spc="5" dirty="0">
                <a:latin typeface="Trebuchet MS"/>
                <a:cs typeface="Trebuchet MS"/>
              </a:rPr>
              <a:t>o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hand</a:t>
            </a:r>
            <a:r>
              <a:rPr sz="1100" spc="5" dirty="0">
                <a:latin typeface="Trebuchet MS"/>
                <a:cs typeface="Trebuchet MS"/>
              </a:rPr>
              <a:t>l</a:t>
            </a:r>
            <a:r>
              <a:rPr sz="1100" spc="-15" dirty="0">
                <a:latin typeface="Trebuchet MS"/>
                <a:cs typeface="Trebuchet MS"/>
              </a:rPr>
              <a:t>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d</a:t>
            </a:r>
            <a:r>
              <a:rPr sz="1100" spc="20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ta:</a:t>
            </a:r>
            <a:endParaRPr sz="1100" dirty="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Remove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missing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values: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If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row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column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contains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values,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removed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entirely.</a:t>
            </a:r>
            <a:endParaRPr sz="1100" dirty="0">
              <a:latin typeface="Trebuchet MS"/>
              <a:cs typeface="Trebuchet MS"/>
            </a:endParaRPr>
          </a:p>
          <a:p>
            <a:pPr marL="289560" marR="23749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5" dirty="0">
                <a:latin typeface="Trebuchet MS"/>
                <a:cs typeface="Trebuchet MS"/>
              </a:rPr>
              <a:t>Imputation: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Missing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values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filled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statistical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measures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like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mean,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median,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mode,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by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more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advanced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imputation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methods.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20955">
              <a:lnSpc>
                <a:spcPct val="102699"/>
              </a:lnSpc>
            </a:pPr>
            <a:r>
              <a:rPr sz="1100" spc="1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Python,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we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handle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using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‘pandas‘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library.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following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demonstrates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both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removal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imputation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techniques.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174"/>
            <a:ext cx="1957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95" dirty="0"/>
              <a:t>x</a:t>
            </a:r>
            <a:r>
              <a:rPr spc="-10" dirty="0"/>
              <a:t>am</a:t>
            </a:r>
            <a:r>
              <a:rPr spc="-15" dirty="0"/>
              <a:t>p</a:t>
            </a:r>
            <a:r>
              <a:rPr spc="-35" dirty="0"/>
              <a:t>l</a:t>
            </a:r>
            <a:r>
              <a:rPr spc="-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685230"/>
            <a:ext cx="5041265" cy="2632710"/>
            <a:chOff x="359677" y="685230"/>
            <a:chExt cx="5041265" cy="2632710"/>
          </a:xfrm>
        </p:grpSpPr>
        <p:sp>
          <p:nvSpPr>
            <p:cNvPr id="4" name="object 4"/>
            <p:cNvSpPr/>
            <p:nvPr/>
          </p:nvSpPr>
          <p:spPr>
            <a:xfrm>
              <a:off x="359994" y="685547"/>
              <a:ext cx="5040630" cy="2632075"/>
            </a:xfrm>
            <a:custGeom>
              <a:avLst/>
              <a:gdLst/>
              <a:ahLst/>
              <a:cxnLst/>
              <a:rect l="l" t="t" r="r" b="b"/>
              <a:pathLst>
                <a:path w="5040630" h="2632075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7476"/>
                  </a:lnTo>
                  <a:lnTo>
                    <a:pt x="4243" y="2598496"/>
                  </a:lnTo>
                  <a:lnTo>
                    <a:pt x="15816" y="2615660"/>
                  </a:lnTo>
                  <a:lnTo>
                    <a:pt x="32980" y="2627233"/>
                  </a:lnTo>
                  <a:lnTo>
                    <a:pt x="54000" y="2631476"/>
                  </a:lnTo>
                  <a:lnTo>
                    <a:pt x="4986064" y="2631476"/>
                  </a:lnTo>
                  <a:lnTo>
                    <a:pt x="5007084" y="2627233"/>
                  </a:lnTo>
                  <a:lnTo>
                    <a:pt x="5024248" y="2615660"/>
                  </a:lnTo>
                  <a:lnTo>
                    <a:pt x="5035821" y="2598496"/>
                  </a:lnTo>
                  <a:lnTo>
                    <a:pt x="5040064" y="2577476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925860"/>
              <a:ext cx="5004435" cy="2373630"/>
            </a:xfrm>
            <a:custGeom>
              <a:avLst/>
              <a:gdLst/>
              <a:ahLst/>
              <a:cxnLst/>
              <a:rect l="l" t="t" r="r" b="b"/>
              <a:pathLst>
                <a:path w="5004435" h="2373629">
                  <a:moveTo>
                    <a:pt x="5004065" y="0"/>
                  </a:moveTo>
                  <a:lnTo>
                    <a:pt x="0" y="0"/>
                  </a:lnTo>
                  <a:lnTo>
                    <a:pt x="0" y="2337163"/>
                  </a:lnTo>
                  <a:lnTo>
                    <a:pt x="2829" y="2351176"/>
                  </a:lnTo>
                  <a:lnTo>
                    <a:pt x="10544" y="2362619"/>
                  </a:lnTo>
                  <a:lnTo>
                    <a:pt x="21987" y="2370334"/>
                  </a:lnTo>
                  <a:lnTo>
                    <a:pt x="36000" y="2373163"/>
                  </a:lnTo>
                  <a:lnTo>
                    <a:pt x="4968064" y="2373163"/>
                  </a:lnTo>
                  <a:lnTo>
                    <a:pt x="4982077" y="2370334"/>
                  </a:lnTo>
                  <a:lnTo>
                    <a:pt x="4993521" y="2362619"/>
                  </a:lnTo>
                  <a:lnTo>
                    <a:pt x="5001236" y="2351176"/>
                  </a:lnTo>
                  <a:lnTo>
                    <a:pt x="5004065" y="233716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685547"/>
              <a:ext cx="2304415" cy="2632075"/>
            </a:xfrm>
            <a:custGeom>
              <a:avLst/>
              <a:gdLst/>
              <a:ahLst/>
              <a:cxnLst/>
              <a:rect l="l" t="t" r="r" b="b"/>
              <a:pathLst>
                <a:path w="2304415" h="2632075">
                  <a:moveTo>
                    <a:pt x="160229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7476"/>
                  </a:lnTo>
                  <a:lnTo>
                    <a:pt x="4243" y="2598496"/>
                  </a:lnTo>
                  <a:lnTo>
                    <a:pt x="15816" y="2615660"/>
                  </a:lnTo>
                  <a:lnTo>
                    <a:pt x="32980" y="2627233"/>
                  </a:lnTo>
                  <a:lnTo>
                    <a:pt x="54000" y="2631476"/>
                  </a:lnTo>
                  <a:lnTo>
                    <a:pt x="2304026" y="2631476"/>
                  </a:lnTo>
                  <a:lnTo>
                    <a:pt x="1602299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685547"/>
              <a:ext cx="2304415" cy="2632075"/>
            </a:xfrm>
            <a:custGeom>
              <a:avLst/>
              <a:gdLst/>
              <a:ahLst/>
              <a:cxnLst/>
              <a:rect l="l" t="t" r="r" b="b"/>
              <a:pathLst>
                <a:path w="2304415" h="2632075">
                  <a:moveTo>
                    <a:pt x="54000" y="2631476"/>
                  </a:moveTo>
                  <a:lnTo>
                    <a:pt x="32980" y="2627233"/>
                  </a:lnTo>
                  <a:lnTo>
                    <a:pt x="15816" y="2615660"/>
                  </a:lnTo>
                  <a:lnTo>
                    <a:pt x="4243" y="2598496"/>
                  </a:lnTo>
                  <a:lnTo>
                    <a:pt x="0" y="2577476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602299" y="0"/>
                  </a:lnTo>
                  <a:lnTo>
                    <a:pt x="2304026" y="2631476"/>
                  </a:lnTo>
                  <a:lnTo>
                    <a:pt x="54000" y="2631476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2293" y="685547"/>
              <a:ext cx="2934970" cy="2632075"/>
            </a:xfrm>
            <a:custGeom>
              <a:avLst/>
              <a:gdLst/>
              <a:ahLst/>
              <a:cxnLst/>
              <a:rect l="l" t="t" r="r" b="b"/>
              <a:pathLst>
                <a:path w="2934970" h="2632075">
                  <a:moveTo>
                    <a:pt x="2934732" y="0"/>
                  </a:moveTo>
                  <a:lnTo>
                    <a:pt x="0" y="0"/>
                  </a:lnTo>
                  <a:lnTo>
                    <a:pt x="701726" y="2631476"/>
                  </a:lnTo>
                  <a:lnTo>
                    <a:pt x="1169733" y="2631476"/>
                  </a:lnTo>
                  <a:lnTo>
                    <a:pt x="2934732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293" y="685547"/>
              <a:ext cx="2934970" cy="2632075"/>
            </a:xfrm>
            <a:custGeom>
              <a:avLst/>
              <a:gdLst/>
              <a:ahLst/>
              <a:cxnLst/>
              <a:rect l="l" t="t" r="r" b="b"/>
              <a:pathLst>
                <a:path w="2934970" h="2632075">
                  <a:moveTo>
                    <a:pt x="0" y="0"/>
                  </a:moveTo>
                  <a:lnTo>
                    <a:pt x="701726" y="2631476"/>
                  </a:lnTo>
                  <a:lnTo>
                    <a:pt x="1169733" y="2631476"/>
                  </a:lnTo>
                  <a:lnTo>
                    <a:pt x="2934732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685547"/>
              <a:ext cx="1917700" cy="2632075"/>
            </a:xfrm>
            <a:custGeom>
              <a:avLst/>
              <a:gdLst/>
              <a:ahLst/>
              <a:cxnLst/>
              <a:rect l="l" t="t" r="r" b="b"/>
              <a:pathLst>
                <a:path w="1917700" h="2632075">
                  <a:moveTo>
                    <a:pt x="1917472" y="0"/>
                  </a:moveTo>
                  <a:lnTo>
                    <a:pt x="1764998" y="0"/>
                  </a:lnTo>
                  <a:lnTo>
                    <a:pt x="0" y="2631476"/>
                  </a:lnTo>
                  <a:lnTo>
                    <a:pt x="1404020" y="2631476"/>
                  </a:lnTo>
                  <a:lnTo>
                    <a:pt x="1917472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685547"/>
              <a:ext cx="1917700" cy="2632075"/>
            </a:xfrm>
            <a:custGeom>
              <a:avLst/>
              <a:gdLst/>
              <a:ahLst/>
              <a:cxnLst/>
              <a:rect l="l" t="t" r="r" b="b"/>
              <a:pathLst>
                <a:path w="1917700" h="2632075">
                  <a:moveTo>
                    <a:pt x="0" y="2631476"/>
                  </a:moveTo>
                  <a:lnTo>
                    <a:pt x="1764998" y="0"/>
                  </a:lnTo>
                  <a:lnTo>
                    <a:pt x="1917472" y="0"/>
                  </a:lnTo>
                  <a:lnTo>
                    <a:pt x="1404020" y="2631476"/>
                  </a:lnTo>
                  <a:lnTo>
                    <a:pt x="0" y="2631476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685547"/>
              <a:ext cx="864235" cy="2632075"/>
            </a:xfrm>
            <a:custGeom>
              <a:avLst/>
              <a:gdLst/>
              <a:ahLst/>
              <a:cxnLst/>
              <a:rect l="l" t="t" r="r" b="b"/>
              <a:pathLst>
                <a:path w="864235" h="2632075">
                  <a:moveTo>
                    <a:pt x="810010" y="0"/>
                  </a:moveTo>
                  <a:lnTo>
                    <a:pt x="513451" y="0"/>
                  </a:lnTo>
                  <a:lnTo>
                    <a:pt x="0" y="2631476"/>
                  </a:lnTo>
                  <a:lnTo>
                    <a:pt x="143999" y="2631476"/>
                  </a:lnTo>
                  <a:lnTo>
                    <a:pt x="864010" y="2307485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685547"/>
              <a:ext cx="864235" cy="2632075"/>
            </a:xfrm>
            <a:custGeom>
              <a:avLst/>
              <a:gdLst/>
              <a:ahLst/>
              <a:cxnLst/>
              <a:rect l="l" t="t" r="r" b="b"/>
              <a:pathLst>
                <a:path w="864235" h="2632075">
                  <a:moveTo>
                    <a:pt x="0" y="2631476"/>
                  </a:moveTo>
                  <a:lnTo>
                    <a:pt x="513451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2307485"/>
                  </a:lnTo>
                  <a:lnTo>
                    <a:pt x="143999" y="2631476"/>
                  </a:lnTo>
                  <a:lnTo>
                    <a:pt x="0" y="2631476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993032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1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993032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0" y="323991"/>
                  </a:moveTo>
                  <a:lnTo>
                    <a:pt x="720011" y="0"/>
                  </a:ln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1" y="323991"/>
                  </a:lnTo>
                  <a:lnTo>
                    <a:pt x="0" y="32399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925860"/>
              <a:ext cx="5004435" cy="2373630"/>
            </a:xfrm>
            <a:custGeom>
              <a:avLst/>
              <a:gdLst/>
              <a:ahLst/>
              <a:cxnLst/>
              <a:rect l="l" t="t" r="r" b="b"/>
              <a:pathLst>
                <a:path w="5004435" h="2373629">
                  <a:moveTo>
                    <a:pt x="5004065" y="0"/>
                  </a:moveTo>
                  <a:lnTo>
                    <a:pt x="0" y="0"/>
                  </a:lnTo>
                  <a:lnTo>
                    <a:pt x="0" y="2337163"/>
                  </a:lnTo>
                  <a:lnTo>
                    <a:pt x="2829" y="2351176"/>
                  </a:lnTo>
                  <a:lnTo>
                    <a:pt x="10544" y="2362619"/>
                  </a:lnTo>
                  <a:lnTo>
                    <a:pt x="21987" y="2370334"/>
                  </a:lnTo>
                  <a:lnTo>
                    <a:pt x="36000" y="2373163"/>
                  </a:lnTo>
                  <a:lnTo>
                    <a:pt x="4968064" y="2373163"/>
                  </a:lnTo>
                  <a:lnTo>
                    <a:pt x="4982077" y="2370334"/>
                  </a:lnTo>
                  <a:lnTo>
                    <a:pt x="4993521" y="2362619"/>
                  </a:lnTo>
                  <a:lnTo>
                    <a:pt x="5001236" y="2351176"/>
                  </a:lnTo>
                  <a:lnTo>
                    <a:pt x="5004065" y="2337163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689164"/>
            <a:ext cx="3373754" cy="239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Removing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Imputing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  <a:p>
            <a:pPr marL="12700" marR="2054225">
              <a:lnSpc>
                <a:spcPct val="101499"/>
              </a:lnSpc>
              <a:spcBef>
                <a:spcPts val="935"/>
              </a:spcBef>
            </a:pP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pandas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import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numpy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as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756285">
              <a:lnSpc>
                <a:spcPct val="101499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# Sample DataFrame with missing values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 {'A':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 2, np.nan,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 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'B':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[np.nan,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5],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Courier New"/>
                <a:cs typeface="Courier New"/>
              </a:rPr>
              <a:t>'C':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[1,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3,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4,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np.nan]}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df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pd.DataFrame(data)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96139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Removing rows with missing values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df_dropped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df.dropna()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687705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# Imputing missing values with the mean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df_imputed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df.fillna(df.mean())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4/58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5/58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8581" y="73631"/>
            <a:ext cx="1633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4E2A84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4E2A84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p</a:t>
            </a:r>
            <a:r>
              <a:rPr sz="1400" spc="-35" dirty="0">
                <a:solidFill>
                  <a:srgbClr val="4E2A84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4E2A84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4E2A84"/>
                </a:solidFill>
                <a:latin typeface="Verdana"/>
                <a:cs typeface="Verdana"/>
              </a:rPr>
              <a:t>yi</a:t>
            </a:r>
            <a:r>
              <a:rPr sz="1400" spc="-10" dirty="0">
                <a:solidFill>
                  <a:srgbClr val="4E2A84"/>
                </a:solidFill>
                <a:latin typeface="Verdana"/>
                <a:cs typeface="Verdana"/>
              </a:rPr>
              <a:t>n</a:t>
            </a:r>
            <a:r>
              <a:rPr sz="1400" spc="10" dirty="0">
                <a:solidFill>
                  <a:srgbClr val="4E2A84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4E2A8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4E2A84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4E2A84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4E2A84"/>
                </a:solidFill>
                <a:latin typeface="Verdana"/>
                <a:cs typeface="Verdana"/>
              </a:rPr>
              <a:t>sul</a:t>
            </a:r>
            <a:r>
              <a:rPr sz="1400" spc="-5" dirty="0">
                <a:solidFill>
                  <a:srgbClr val="4E2A84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4E2A84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54072"/>
            <a:ext cx="475361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rebuchet MS"/>
                <a:cs typeface="Trebuchet MS"/>
              </a:rPr>
              <a:t>After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performing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preprocessing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steps,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we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can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display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results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removing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imputing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missing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values.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574675">
              <a:lnSpc>
                <a:spcPct val="102600"/>
              </a:lnSpc>
            </a:pPr>
            <a:r>
              <a:rPr sz="1100" spc="-35" dirty="0">
                <a:latin typeface="Trebuchet MS"/>
                <a:cs typeface="Trebuchet MS"/>
              </a:rPr>
              <a:t>Here’s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Python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code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display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DataFrame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after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applying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</a:t>
            </a:r>
            <a:r>
              <a:rPr sz="1100" spc="-5" dirty="0">
                <a:latin typeface="Trebuchet MS"/>
                <a:cs typeface="Trebuchet MS"/>
              </a:rPr>
              <a:t>r</a:t>
            </a:r>
            <a:r>
              <a:rPr sz="1100" dirty="0">
                <a:latin typeface="Trebuchet MS"/>
                <a:cs typeface="Trebuchet MS"/>
              </a:rPr>
              <a:t>ep</a:t>
            </a:r>
            <a:r>
              <a:rPr sz="1100" spc="-20" dirty="0">
                <a:latin typeface="Trebuchet MS"/>
                <a:cs typeface="Trebuchet MS"/>
              </a:rPr>
              <a:t>r</a:t>
            </a:r>
            <a:r>
              <a:rPr sz="1100" spc="30" dirty="0">
                <a:latin typeface="Trebuchet MS"/>
                <a:cs typeface="Trebuchet MS"/>
              </a:rPr>
              <a:t>ocessing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</a:t>
            </a:r>
            <a:r>
              <a:rPr sz="1100" spc="5" dirty="0">
                <a:latin typeface="Trebuchet MS"/>
                <a:cs typeface="Trebuchet MS"/>
              </a:rPr>
              <a:t>ethods: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631"/>
            <a:ext cx="279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Pyth</a:t>
            </a:r>
            <a:r>
              <a:rPr spc="-15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-10" dirty="0"/>
              <a:t>od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50" dirty="0"/>
              <a:t>t</a:t>
            </a:r>
            <a:r>
              <a:rPr dirty="0"/>
              <a:t>o</a:t>
            </a:r>
            <a:r>
              <a:rPr spc="-120" dirty="0"/>
              <a:t> </a:t>
            </a:r>
            <a:r>
              <a:rPr spc="-1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0" dirty="0"/>
              <a:t>p</a:t>
            </a:r>
            <a:r>
              <a:rPr spc="-35" dirty="0"/>
              <a:t>l</a:t>
            </a:r>
            <a:r>
              <a:rPr spc="20" dirty="0"/>
              <a:t>a</a:t>
            </a:r>
            <a:r>
              <a:rPr spc="65" dirty="0"/>
              <a:t>y</a:t>
            </a:r>
            <a:r>
              <a:rPr spc="-120" dirty="0"/>
              <a:t> </a:t>
            </a:r>
            <a:r>
              <a:rPr spc="-55" dirty="0"/>
              <a:t>R</a:t>
            </a:r>
            <a:r>
              <a:rPr spc="-25" dirty="0"/>
              <a:t>e</a:t>
            </a:r>
            <a:r>
              <a:rPr spc="5" dirty="0"/>
              <a:t>sul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677" y="1128925"/>
            <a:ext cx="5041265" cy="1523365"/>
            <a:chOff x="359677" y="1128925"/>
            <a:chExt cx="5041265" cy="1523365"/>
          </a:xfrm>
        </p:grpSpPr>
        <p:sp>
          <p:nvSpPr>
            <p:cNvPr id="4" name="object 4"/>
            <p:cNvSpPr/>
            <p:nvPr/>
          </p:nvSpPr>
          <p:spPr>
            <a:xfrm>
              <a:off x="359994" y="1129242"/>
              <a:ext cx="5040630" cy="1522730"/>
            </a:xfrm>
            <a:custGeom>
              <a:avLst/>
              <a:gdLst/>
              <a:ahLst/>
              <a:cxnLst/>
              <a:rect l="l" t="t" r="r" b="b"/>
              <a:pathLst>
                <a:path w="5040630" h="1522730">
                  <a:moveTo>
                    <a:pt x="49860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468250"/>
                  </a:lnTo>
                  <a:lnTo>
                    <a:pt x="4243" y="1489270"/>
                  </a:lnTo>
                  <a:lnTo>
                    <a:pt x="15816" y="1506434"/>
                  </a:lnTo>
                  <a:lnTo>
                    <a:pt x="32980" y="1518007"/>
                  </a:lnTo>
                  <a:lnTo>
                    <a:pt x="54000" y="1522251"/>
                  </a:lnTo>
                  <a:lnTo>
                    <a:pt x="4986064" y="1522251"/>
                  </a:lnTo>
                  <a:lnTo>
                    <a:pt x="5007084" y="1518007"/>
                  </a:lnTo>
                  <a:lnTo>
                    <a:pt x="5024248" y="1506434"/>
                  </a:lnTo>
                  <a:lnTo>
                    <a:pt x="5035821" y="1489270"/>
                  </a:lnTo>
                  <a:lnTo>
                    <a:pt x="5040064" y="1468250"/>
                  </a:lnTo>
                  <a:lnTo>
                    <a:pt x="5040064" y="54000"/>
                  </a:lnTo>
                  <a:lnTo>
                    <a:pt x="5035821" y="32980"/>
                  </a:lnTo>
                  <a:lnTo>
                    <a:pt x="5024248" y="15816"/>
                  </a:lnTo>
                  <a:lnTo>
                    <a:pt x="5007084" y="4243"/>
                  </a:lnTo>
                  <a:lnTo>
                    <a:pt x="4986064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994" y="1369555"/>
              <a:ext cx="5004435" cy="1264285"/>
            </a:xfrm>
            <a:custGeom>
              <a:avLst/>
              <a:gdLst/>
              <a:ahLst/>
              <a:cxnLst/>
              <a:rect l="l" t="t" r="r" b="b"/>
              <a:pathLst>
                <a:path w="5004435" h="1264285">
                  <a:moveTo>
                    <a:pt x="5004065" y="0"/>
                  </a:moveTo>
                  <a:lnTo>
                    <a:pt x="0" y="0"/>
                  </a:lnTo>
                  <a:lnTo>
                    <a:pt x="0" y="1227937"/>
                  </a:lnTo>
                  <a:lnTo>
                    <a:pt x="2829" y="1241950"/>
                  </a:lnTo>
                  <a:lnTo>
                    <a:pt x="10544" y="1253393"/>
                  </a:lnTo>
                  <a:lnTo>
                    <a:pt x="21987" y="1261108"/>
                  </a:lnTo>
                  <a:lnTo>
                    <a:pt x="36000" y="1263938"/>
                  </a:lnTo>
                  <a:lnTo>
                    <a:pt x="4968064" y="1263938"/>
                  </a:lnTo>
                  <a:lnTo>
                    <a:pt x="4982077" y="1261108"/>
                  </a:lnTo>
                  <a:lnTo>
                    <a:pt x="4993521" y="1253393"/>
                  </a:lnTo>
                  <a:lnTo>
                    <a:pt x="5001236" y="1241950"/>
                  </a:lnTo>
                  <a:lnTo>
                    <a:pt x="5004065" y="1227937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129242"/>
              <a:ext cx="2304415" cy="1522730"/>
            </a:xfrm>
            <a:custGeom>
              <a:avLst/>
              <a:gdLst/>
              <a:ahLst/>
              <a:cxnLst/>
              <a:rect l="l" t="t" r="r" b="b"/>
              <a:pathLst>
                <a:path w="2304415" h="1522730">
                  <a:moveTo>
                    <a:pt x="189809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468250"/>
                  </a:lnTo>
                  <a:lnTo>
                    <a:pt x="4243" y="1489270"/>
                  </a:lnTo>
                  <a:lnTo>
                    <a:pt x="15816" y="1506434"/>
                  </a:lnTo>
                  <a:lnTo>
                    <a:pt x="32980" y="1518007"/>
                  </a:lnTo>
                  <a:lnTo>
                    <a:pt x="54000" y="1522251"/>
                  </a:lnTo>
                  <a:lnTo>
                    <a:pt x="2304026" y="1522251"/>
                  </a:lnTo>
                  <a:lnTo>
                    <a:pt x="1898092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129242"/>
              <a:ext cx="2304415" cy="1522730"/>
            </a:xfrm>
            <a:custGeom>
              <a:avLst/>
              <a:gdLst/>
              <a:ahLst/>
              <a:cxnLst/>
              <a:rect l="l" t="t" r="r" b="b"/>
              <a:pathLst>
                <a:path w="2304415" h="1522730">
                  <a:moveTo>
                    <a:pt x="2304026" y="1522251"/>
                  </a:moveTo>
                  <a:lnTo>
                    <a:pt x="54000" y="1522251"/>
                  </a:lnTo>
                  <a:lnTo>
                    <a:pt x="32980" y="1518007"/>
                  </a:lnTo>
                  <a:lnTo>
                    <a:pt x="15816" y="1506434"/>
                  </a:lnTo>
                  <a:lnTo>
                    <a:pt x="4243" y="1489270"/>
                  </a:lnTo>
                  <a:lnTo>
                    <a:pt x="0" y="1468250"/>
                  </a:lnTo>
                  <a:lnTo>
                    <a:pt x="0" y="54000"/>
                  </a:lnTo>
                  <a:lnTo>
                    <a:pt x="4243" y="32980"/>
                  </a:lnTo>
                  <a:lnTo>
                    <a:pt x="15816" y="15816"/>
                  </a:lnTo>
                  <a:lnTo>
                    <a:pt x="32980" y="4243"/>
                  </a:lnTo>
                  <a:lnTo>
                    <a:pt x="54000" y="0"/>
                  </a:lnTo>
                  <a:lnTo>
                    <a:pt x="1898092" y="0"/>
                  </a:lnTo>
                  <a:lnTo>
                    <a:pt x="2304026" y="1522251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087" y="1129242"/>
              <a:ext cx="1895475" cy="1522730"/>
            </a:xfrm>
            <a:custGeom>
              <a:avLst/>
              <a:gdLst/>
              <a:ahLst/>
              <a:cxnLst/>
              <a:rect l="l" t="t" r="r" b="b"/>
              <a:pathLst>
                <a:path w="1895475" h="1522730">
                  <a:moveTo>
                    <a:pt x="1894953" y="0"/>
                  </a:moveTo>
                  <a:lnTo>
                    <a:pt x="0" y="0"/>
                  </a:lnTo>
                  <a:lnTo>
                    <a:pt x="405933" y="1522251"/>
                  </a:lnTo>
                  <a:lnTo>
                    <a:pt x="873940" y="1522251"/>
                  </a:lnTo>
                  <a:lnTo>
                    <a:pt x="1894953" y="0"/>
                  </a:lnTo>
                  <a:close/>
                </a:path>
              </a:pathLst>
            </a:custGeom>
            <a:solidFill>
              <a:srgbClr val="3F1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8087" y="1129242"/>
              <a:ext cx="1895475" cy="1522730"/>
            </a:xfrm>
            <a:custGeom>
              <a:avLst/>
              <a:gdLst/>
              <a:ahLst/>
              <a:cxnLst/>
              <a:rect l="l" t="t" r="r" b="b"/>
              <a:pathLst>
                <a:path w="1895475" h="1522730">
                  <a:moveTo>
                    <a:pt x="1894953" y="0"/>
                  </a:moveTo>
                  <a:lnTo>
                    <a:pt x="0" y="0"/>
                  </a:lnTo>
                  <a:lnTo>
                    <a:pt x="405933" y="1522251"/>
                  </a:lnTo>
                  <a:lnTo>
                    <a:pt x="873940" y="1522251"/>
                  </a:lnTo>
                  <a:lnTo>
                    <a:pt x="1894953" y="0"/>
                  </a:lnTo>
                </a:path>
              </a:pathLst>
            </a:custGeom>
            <a:ln w="3175">
              <a:solidFill>
                <a:srgbClr val="3F1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2027" y="1129242"/>
              <a:ext cx="1701164" cy="1522730"/>
            </a:xfrm>
            <a:custGeom>
              <a:avLst/>
              <a:gdLst/>
              <a:ahLst/>
              <a:cxnLst/>
              <a:rect l="l" t="t" r="r" b="b"/>
              <a:pathLst>
                <a:path w="1701164" h="1522730">
                  <a:moveTo>
                    <a:pt x="1701040" y="0"/>
                  </a:moveTo>
                  <a:lnTo>
                    <a:pt x="1021012" y="0"/>
                  </a:lnTo>
                  <a:lnTo>
                    <a:pt x="0" y="1522251"/>
                  </a:lnTo>
                  <a:lnTo>
                    <a:pt x="1404020" y="1522251"/>
                  </a:lnTo>
                  <a:lnTo>
                    <a:pt x="1701040" y="0"/>
                  </a:lnTo>
                  <a:close/>
                </a:path>
              </a:pathLst>
            </a:custGeom>
            <a:solidFill>
              <a:srgbClr val="3817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027" y="1129242"/>
              <a:ext cx="1701164" cy="1522730"/>
            </a:xfrm>
            <a:custGeom>
              <a:avLst/>
              <a:gdLst/>
              <a:ahLst/>
              <a:cxnLst/>
              <a:rect l="l" t="t" r="r" b="b"/>
              <a:pathLst>
                <a:path w="1701164" h="1522730">
                  <a:moveTo>
                    <a:pt x="1404020" y="1522251"/>
                  </a:moveTo>
                  <a:lnTo>
                    <a:pt x="0" y="1522251"/>
                  </a:lnTo>
                  <a:lnTo>
                    <a:pt x="1021012" y="0"/>
                  </a:lnTo>
                  <a:lnTo>
                    <a:pt x="1701040" y="0"/>
                  </a:lnTo>
                  <a:lnTo>
                    <a:pt x="1404020" y="1522251"/>
                  </a:lnTo>
                </a:path>
              </a:pathLst>
            </a:custGeom>
            <a:ln w="3175">
              <a:solidFill>
                <a:srgbClr val="3817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048" y="1129242"/>
              <a:ext cx="864235" cy="1522730"/>
            </a:xfrm>
            <a:custGeom>
              <a:avLst/>
              <a:gdLst/>
              <a:ahLst/>
              <a:cxnLst/>
              <a:rect l="l" t="t" r="r" b="b"/>
              <a:pathLst>
                <a:path w="864235" h="1522730">
                  <a:moveTo>
                    <a:pt x="810010" y="0"/>
                  </a:moveTo>
                  <a:lnTo>
                    <a:pt x="297020" y="0"/>
                  </a:lnTo>
                  <a:lnTo>
                    <a:pt x="0" y="1522251"/>
                  </a:lnTo>
                  <a:lnTo>
                    <a:pt x="143999" y="1522251"/>
                  </a:lnTo>
                  <a:lnTo>
                    <a:pt x="864010" y="1198259"/>
                  </a:lnTo>
                  <a:lnTo>
                    <a:pt x="864010" y="54000"/>
                  </a:lnTo>
                  <a:lnTo>
                    <a:pt x="859767" y="32980"/>
                  </a:lnTo>
                  <a:lnTo>
                    <a:pt x="848194" y="15816"/>
                  </a:lnTo>
                  <a:lnTo>
                    <a:pt x="831030" y="4243"/>
                  </a:lnTo>
                  <a:lnTo>
                    <a:pt x="810010" y="0"/>
                  </a:lnTo>
                  <a:close/>
                </a:path>
              </a:pathLst>
            </a:custGeom>
            <a:solidFill>
              <a:srgbClr val="4724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6048" y="1129242"/>
              <a:ext cx="864235" cy="1522730"/>
            </a:xfrm>
            <a:custGeom>
              <a:avLst/>
              <a:gdLst/>
              <a:ahLst/>
              <a:cxnLst/>
              <a:rect l="l" t="t" r="r" b="b"/>
              <a:pathLst>
                <a:path w="864235" h="1522730">
                  <a:moveTo>
                    <a:pt x="143999" y="1522251"/>
                  </a:moveTo>
                  <a:lnTo>
                    <a:pt x="0" y="1522251"/>
                  </a:lnTo>
                  <a:lnTo>
                    <a:pt x="297020" y="0"/>
                  </a:lnTo>
                  <a:lnTo>
                    <a:pt x="810010" y="0"/>
                  </a:lnTo>
                  <a:lnTo>
                    <a:pt x="831030" y="4243"/>
                  </a:lnTo>
                  <a:lnTo>
                    <a:pt x="848194" y="15816"/>
                  </a:lnTo>
                  <a:lnTo>
                    <a:pt x="859767" y="32980"/>
                  </a:lnTo>
                  <a:lnTo>
                    <a:pt x="864010" y="54000"/>
                  </a:lnTo>
                  <a:lnTo>
                    <a:pt x="864010" y="1198259"/>
                  </a:lnTo>
                  <a:lnTo>
                    <a:pt x="143999" y="1522251"/>
                  </a:lnTo>
                </a:path>
              </a:pathLst>
            </a:custGeom>
            <a:ln w="3175">
              <a:solidFill>
                <a:srgbClr val="4724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0047" y="232750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0" y="323991"/>
                  </a:lnTo>
                  <a:lnTo>
                    <a:pt x="666010" y="323991"/>
                  </a:lnTo>
                  <a:lnTo>
                    <a:pt x="687030" y="319747"/>
                  </a:lnTo>
                  <a:lnTo>
                    <a:pt x="704195" y="308175"/>
                  </a:lnTo>
                  <a:lnTo>
                    <a:pt x="715767" y="291010"/>
                  </a:lnTo>
                  <a:lnTo>
                    <a:pt x="720011" y="269991"/>
                  </a:lnTo>
                  <a:lnTo>
                    <a:pt x="720011" y="0"/>
                  </a:lnTo>
                  <a:close/>
                </a:path>
              </a:pathLst>
            </a:custGeom>
            <a:solidFill>
              <a:srgbClr val="4D2A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0047" y="2327501"/>
              <a:ext cx="720090" cy="324485"/>
            </a:xfrm>
            <a:custGeom>
              <a:avLst/>
              <a:gdLst/>
              <a:ahLst/>
              <a:cxnLst/>
              <a:rect l="l" t="t" r="r" b="b"/>
              <a:pathLst>
                <a:path w="720089" h="324485">
                  <a:moveTo>
                    <a:pt x="720011" y="0"/>
                  </a:moveTo>
                  <a:lnTo>
                    <a:pt x="720011" y="269991"/>
                  </a:lnTo>
                  <a:lnTo>
                    <a:pt x="715767" y="291010"/>
                  </a:lnTo>
                  <a:lnTo>
                    <a:pt x="704195" y="308175"/>
                  </a:lnTo>
                  <a:lnTo>
                    <a:pt x="687030" y="319747"/>
                  </a:lnTo>
                  <a:lnTo>
                    <a:pt x="666010" y="323991"/>
                  </a:lnTo>
                  <a:lnTo>
                    <a:pt x="0" y="323991"/>
                  </a:lnTo>
                  <a:lnTo>
                    <a:pt x="720011" y="0"/>
                  </a:lnTo>
                </a:path>
              </a:pathLst>
            </a:custGeom>
            <a:ln w="3175">
              <a:solidFill>
                <a:srgbClr val="4D2A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994" y="1369555"/>
              <a:ext cx="5004435" cy="1264285"/>
            </a:xfrm>
            <a:custGeom>
              <a:avLst/>
              <a:gdLst/>
              <a:ahLst/>
              <a:cxnLst/>
              <a:rect l="l" t="t" r="r" b="b"/>
              <a:pathLst>
                <a:path w="5004435" h="1264285">
                  <a:moveTo>
                    <a:pt x="5004065" y="0"/>
                  </a:moveTo>
                  <a:lnTo>
                    <a:pt x="0" y="0"/>
                  </a:lnTo>
                  <a:lnTo>
                    <a:pt x="0" y="1227937"/>
                  </a:lnTo>
                  <a:lnTo>
                    <a:pt x="2829" y="1241950"/>
                  </a:lnTo>
                  <a:lnTo>
                    <a:pt x="10544" y="1253393"/>
                  </a:lnTo>
                  <a:lnTo>
                    <a:pt x="21987" y="1261108"/>
                  </a:lnTo>
                  <a:lnTo>
                    <a:pt x="36000" y="1263938"/>
                  </a:lnTo>
                  <a:lnTo>
                    <a:pt x="4968064" y="1263938"/>
                  </a:lnTo>
                  <a:lnTo>
                    <a:pt x="4982077" y="1261108"/>
                  </a:lnTo>
                  <a:lnTo>
                    <a:pt x="4993521" y="1253393"/>
                  </a:lnTo>
                  <a:lnTo>
                    <a:pt x="5001236" y="1241950"/>
                  </a:lnTo>
                  <a:lnTo>
                    <a:pt x="5004065" y="1227937"/>
                  </a:lnTo>
                  <a:lnTo>
                    <a:pt x="5004065" y="0"/>
                  </a:lnTo>
                  <a:close/>
                </a:path>
              </a:pathLst>
            </a:custGeom>
            <a:solidFill>
              <a:srgbClr val="E3D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5299" y="1132863"/>
            <a:ext cx="3510279" cy="128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rebuchet MS"/>
                <a:cs typeface="Trebuchet MS"/>
              </a:rPr>
              <a:t>Displ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ying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esults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Trebuchet MS"/>
                <a:cs typeface="Trebuchet MS"/>
              </a:rPr>
              <a:t>ocessing</a:t>
            </a:r>
            <a:endParaRPr sz="1100">
              <a:latin typeface="Trebuchet MS"/>
              <a:cs typeface="Trebuchet MS"/>
            </a:endParaRPr>
          </a:p>
          <a:p>
            <a:pPr marL="12700" marR="1576070">
              <a:lnSpc>
                <a:spcPct val="101499"/>
              </a:lnSpc>
              <a:spcBef>
                <a:spcPts val="965"/>
              </a:spcBef>
            </a:pPr>
            <a:r>
              <a:rPr sz="900" spc="-5" dirty="0">
                <a:latin typeface="Courier New"/>
                <a:cs typeface="Courier New"/>
              </a:rPr>
              <a:t># Display results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print("Original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DataFrame:")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print("\nDataFrame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after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removing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missing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values:")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print(df_dropped)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Courier New"/>
                <a:cs typeface="Courier New"/>
              </a:rPr>
              <a:t>print("\nDataFrame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after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imputing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missing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values:")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print(df_imputed)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6/58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7/58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3720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3700" y="687983"/>
            <a:ext cx="5078399" cy="1948213"/>
          </a:xfrm>
          <a:prstGeom prst="rect">
            <a:avLst/>
          </a:prstGeom>
        </p:spPr>
        <p:txBody>
          <a:bodyPr vert="horz" wrap="square" lIns="0" tIns="535419" rIns="0" bIns="0" rtlCol="0">
            <a:spAutoFit/>
          </a:bodyPr>
          <a:lstStyle/>
          <a:p>
            <a:pPr marL="15875" marR="5080">
              <a:lnSpc>
                <a:spcPct val="102600"/>
              </a:lnSpc>
              <a:spcBef>
                <a:spcPts val="55"/>
              </a:spcBef>
            </a:pPr>
            <a:r>
              <a:rPr spc="10" dirty="0"/>
              <a:t>In </a:t>
            </a:r>
            <a:r>
              <a:rPr spc="20" dirty="0"/>
              <a:t>many </a:t>
            </a:r>
            <a:r>
              <a:rPr spc="10" dirty="0"/>
              <a:t>datasets, </a:t>
            </a:r>
            <a:r>
              <a:rPr spc="5" dirty="0"/>
              <a:t>especially </a:t>
            </a:r>
            <a:r>
              <a:rPr dirty="0"/>
              <a:t>in </a:t>
            </a:r>
            <a:r>
              <a:rPr spc="15" dirty="0"/>
              <a:t>machine </a:t>
            </a:r>
            <a:r>
              <a:rPr spc="5" dirty="0"/>
              <a:t>learning </a:t>
            </a:r>
            <a:r>
              <a:rPr spc="30" dirty="0"/>
              <a:t>and </a:t>
            </a:r>
            <a:r>
              <a:rPr spc="10" dirty="0"/>
              <a:t>data </a:t>
            </a:r>
            <a:r>
              <a:rPr spc="-5" dirty="0"/>
              <a:t>science, </a:t>
            </a:r>
            <a:r>
              <a:rPr spc="-15" dirty="0"/>
              <a:t>we </a:t>
            </a:r>
            <a:r>
              <a:rPr spc="-10" dirty="0"/>
              <a:t>often </a:t>
            </a:r>
            <a:r>
              <a:rPr spc="-5" dirty="0"/>
              <a:t> </a:t>
            </a:r>
            <a:r>
              <a:rPr spc="5" dirty="0"/>
              <a:t>encounter</a:t>
            </a:r>
            <a:r>
              <a:rPr spc="-95" dirty="0"/>
              <a:t> </a:t>
            </a:r>
            <a:r>
              <a:rPr spc="-5" dirty="0"/>
              <a:t>categorical</a:t>
            </a:r>
            <a:r>
              <a:rPr spc="-90" dirty="0"/>
              <a:t> </a:t>
            </a:r>
            <a:r>
              <a:rPr spc="-10" dirty="0"/>
              <a:t>data. </a:t>
            </a:r>
            <a:r>
              <a:rPr spc="-5" dirty="0"/>
              <a:t>Categorical</a:t>
            </a:r>
            <a:r>
              <a:rPr spc="-90" dirty="0"/>
              <a:t> </a:t>
            </a:r>
            <a:r>
              <a:rPr spc="10" dirty="0"/>
              <a:t>data</a:t>
            </a:r>
            <a:r>
              <a:rPr spc="-95" dirty="0"/>
              <a:t> </a:t>
            </a:r>
            <a:r>
              <a:rPr spc="15" dirty="0"/>
              <a:t>represents</a:t>
            </a:r>
            <a:r>
              <a:rPr spc="-90" dirty="0"/>
              <a:t> </a:t>
            </a:r>
            <a:r>
              <a:rPr spc="20" dirty="0"/>
              <a:t>values</a:t>
            </a:r>
            <a:r>
              <a:rPr spc="-90" dirty="0"/>
              <a:t> </a:t>
            </a:r>
            <a:r>
              <a:rPr spc="-5" dirty="0"/>
              <a:t>that</a:t>
            </a:r>
            <a:r>
              <a:rPr spc="-95" dirty="0"/>
              <a:t> </a:t>
            </a:r>
            <a:r>
              <a:rPr spc="5" dirty="0"/>
              <a:t>belong</a:t>
            </a:r>
            <a:r>
              <a:rPr spc="-90" dirty="0"/>
              <a:t> </a:t>
            </a:r>
            <a:r>
              <a:rPr spc="-20" dirty="0"/>
              <a:t>to</a:t>
            </a:r>
            <a:r>
              <a:rPr spc="-90" dirty="0"/>
              <a:t> </a:t>
            </a:r>
            <a:r>
              <a:rPr spc="30" dirty="0"/>
              <a:t>a </a:t>
            </a:r>
            <a:r>
              <a:rPr spc="-315" dirty="0"/>
              <a:t> </a:t>
            </a:r>
            <a:r>
              <a:rPr spc="5" dirty="0"/>
              <a:t>specific</a:t>
            </a:r>
            <a:r>
              <a:rPr spc="-95" dirty="0"/>
              <a:t> </a:t>
            </a:r>
            <a:r>
              <a:rPr spc="-30" dirty="0"/>
              <a:t>category,</a:t>
            </a:r>
            <a:r>
              <a:rPr spc="-90" dirty="0"/>
              <a:t> </a:t>
            </a:r>
            <a:r>
              <a:rPr spc="45" dirty="0"/>
              <a:t>such</a:t>
            </a:r>
            <a:r>
              <a:rPr spc="-95" dirty="0"/>
              <a:t> </a:t>
            </a:r>
            <a:r>
              <a:rPr spc="70" dirty="0"/>
              <a:t>as</a:t>
            </a:r>
            <a:r>
              <a:rPr spc="-90" dirty="0"/>
              <a:t> ”Red”, </a:t>
            </a:r>
            <a:r>
              <a:rPr spc="-85" dirty="0"/>
              <a:t>”Blue”,</a:t>
            </a:r>
            <a:r>
              <a:rPr spc="-95" dirty="0"/>
              <a:t> </a:t>
            </a:r>
            <a:r>
              <a:rPr spc="-65" dirty="0"/>
              <a:t>”Green”</a:t>
            </a:r>
            <a:r>
              <a:rPr spc="-90" dirty="0"/>
              <a:t> </a:t>
            </a:r>
            <a:r>
              <a:rPr spc="-20" dirty="0"/>
              <a:t>for</a:t>
            </a:r>
            <a:r>
              <a:rPr spc="-95" dirty="0"/>
              <a:t> </a:t>
            </a:r>
            <a:r>
              <a:rPr spc="10" dirty="0"/>
              <a:t>colors</a:t>
            </a:r>
            <a:r>
              <a:rPr spc="-90" dirty="0"/>
              <a:t> </a:t>
            </a:r>
            <a:r>
              <a:rPr spc="-5" dirty="0"/>
              <a:t>or</a:t>
            </a:r>
            <a:r>
              <a:rPr spc="-90" dirty="0"/>
              <a:t> </a:t>
            </a:r>
            <a:r>
              <a:rPr spc="-75" dirty="0"/>
              <a:t>”Male”,</a:t>
            </a:r>
            <a:r>
              <a:rPr spc="-95" dirty="0"/>
              <a:t> </a:t>
            </a:r>
            <a:r>
              <a:rPr spc="-45" dirty="0"/>
              <a:t>”Female”</a:t>
            </a:r>
            <a:r>
              <a:rPr spc="-90" dirty="0"/>
              <a:t> </a:t>
            </a:r>
            <a:r>
              <a:rPr spc="-20" dirty="0"/>
              <a:t>for </a:t>
            </a:r>
            <a:r>
              <a:rPr spc="-315" dirty="0"/>
              <a:t> </a:t>
            </a:r>
            <a:r>
              <a:rPr spc="-30" dirty="0"/>
              <a:t>gender</a:t>
            </a:r>
            <a:r>
              <a:rPr spc="-30" dirty="0" smtClean="0"/>
              <a:t>.</a:t>
            </a:r>
            <a:endParaRPr lang="en-US" spc="-30" dirty="0" smtClean="0"/>
          </a:p>
          <a:p>
            <a:pPr marL="15875" marR="5080">
              <a:lnSpc>
                <a:spcPct val="102600"/>
              </a:lnSpc>
              <a:spcBef>
                <a:spcPts val="55"/>
              </a:spcBef>
            </a:pPr>
            <a:endParaRPr spc="-30" dirty="0"/>
          </a:p>
          <a:p>
            <a:pPr marL="15875" marR="185420">
              <a:lnSpc>
                <a:spcPct val="102600"/>
              </a:lnSpc>
            </a:pPr>
            <a:r>
              <a:rPr spc="30" dirty="0"/>
              <a:t>Since</a:t>
            </a:r>
            <a:r>
              <a:rPr spc="-100" dirty="0"/>
              <a:t> </a:t>
            </a:r>
            <a:r>
              <a:rPr spc="30" dirty="0"/>
              <a:t>most</a:t>
            </a:r>
            <a:r>
              <a:rPr spc="-100" dirty="0"/>
              <a:t> </a:t>
            </a:r>
            <a:r>
              <a:rPr spc="15" dirty="0"/>
              <a:t>machine</a:t>
            </a:r>
            <a:r>
              <a:rPr spc="-95" dirty="0"/>
              <a:t> </a:t>
            </a:r>
            <a:r>
              <a:rPr spc="5" dirty="0"/>
              <a:t>learning</a:t>
            </a:r>
            <a:r>
              <a:rPr spc="-100" dirty="0"/>
              <a:t> </a:t>
            </a:r>
            <a:r>
              <a:rPr spc="15" dirty="0"/>
              <a:t>algorithms</a:t>
            </a:r>
            <a:r>
              <a:rPr spc="-95" dirty="0"/>
              <a:t> </a:t>
            </a:r>
            <a:r>
              <a:rPr spc="-10" dirty="0"/>
              <a:t>require</a:t>
            </a:r>
            <a:r>
              <a:rPr spc="-100" dirty="0"/>
              <a:t> </a:t>
            </a:r>
            <a:r>
              <a:rPr spc="5" dirty="0"/>
              <a:t>numerical</a:t>
            </a:r>
            <a:r>
              <a:rPr spc="-95" dirty="0"/>
              <a:t> </a:t>
            </a:r>
            <a:r>
              <a:rPr spc="-10" dirty="0"/>
              <a:t>input,</a:t>
            </a:r>
            <a:r>
              <a:rPr spc="-100" dirty="0"/>
              <a:t> </a:t>
            </a:r>
            <a:r>
              <a:rPr spc="-15" dirty="0"/>
              <a:t>we</a:t>
            </a:r>
            <a:r>
              <a:rPr spc="-95" dirty="0"/>
              <a:t> </a:t>
            </a:r>
            <a:r>
              <a:rPr spc="5" dirty="0"/>
              <a:t>need</a:t>
            </a:r>
            <a:r>
              <a:rPr spc="-100" dirty="0"/>
              <a:t> </a:t>
            </a:r>
            <a:r>
              <a:rPr spc="-20" dirty="0"/>
              <a:t>to </a:t>
            </a:r>
            <a:r>
              <a:rPr spc="-315" dirty="0"/>
              <a:t> </a:t>
            </a:r>
            <a:r>
              <a:rPr spc="-10" dirty="0"/>
              <a:t>convert </a:t>
            </a:r>
            <a:r>
              <a:rPr spc="-5" dirty="0"/>
              <a:t>categorical </a:t>
            </a:r>
            <a:r>
              <a:rPr spc="10" dirty="0"/>
              <a:t>data </a:t>
            </a:r>
            <a:r>
              <a:rPr spc="-10" dirty="0"/>
              <a:t>into </a:t>
            </a:r>
            <a:r>
              <a:rPr spc="5" dirty="0"/>
              <a:t>numerical </a:t>
            </a:r>
            <a:r>
              <a:rPr spc="-20" dirty="0"/>
              <a:t>format. </a:t>
            </a:r>
            <a:r>
              <a:rPr spc="15" dirty="0"/>
              <a:t>This </a:t>
            </a:r>
            <a:r>
              <a:rPr spc="30" dirty="0"/>
              <a:t>process </a:t>
            </a:r>
            <a:r>
              <a:rPr spc="40" dirty="0"/>
              <a:t>is </a:t>
            </a:r>
            <a:r>
              <a:rPr spc="15" dirty="0"/>
              <a:t>known </a:t>
            </a:r>
            <a:r>
              <a:rPr spc="70" dirty="0"/>
              <a:t>as </a:t>
            </a:r>
            <a:r>
              <a:rPr spc="75" dirty="0"/>
              <a:t> </a:t>
            </a:r>
            <a:r>
              <a:rPr spc="-5" dirty="0"/>
              <a:t>encoding.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39651" y="3472435"/>
            <a:ext cx="295275" cy="11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8/58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" y="77645"/>
            <a:ext cx="3721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T</a:t>
            </a:r>
            <a:r>
              <a:rPr spc="-25" dirty="0"/>
              <a:t>e</a:t>
            </a:r>
            <a:r>
              <a:rPr spc="80" dirty="0"/>
              <a:t>c</a:t>
            </a:r>
            <a:r>
              <a:rPr spc="-30" dirty="0"/>
              <a:t>hn</a:t>
            </a:r>
            <a:r>
              <a:rPr spc="-25" dirty="0"/>
              <a:t>i</a:t>
            </a:r>
            <a:r>
              <a:rPr spc="-15" dirty="0"/>
              <a:t>qu</a:t>
            </a:r>
            <a:r>
              <a:rPr spc="-25" dirty="0"/>
              <a:t>e</a:t>
            </a:r>
            <a:r>
              <a:rPr dirty="0"/>
              <a:t>s</a:t>
            </a:r>
            <a:r>
              <a:rPr spc="-120" dirty="0"/>
              <a:t> </a:t>
            </a:r>
            <a:r>
              <a:rPr spc="114" dirty="0"/>
              <a:t>f</a:t>
            </a:r>
            <a:r>
              <a:rPr spc="-15" dirty="0"/>
              <a:t>o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20" dirty="0"/>
              <a:t>E</a:t>
            </a:r>
            <a:r>
              <a:rPr spc="-25" dirty="0"/>
              <a:t>n</a:t>
            </a:r>
            <a:r>
              <a:rPr spc="80" dirty="0"/>
              <a:t>c</a:t>
            </a:r>
            <a:r>
              <a:rPr spc="-10" dirty="0"/>
              <a:t>odi</a:t>
            </a:r>
            <a:r>
              <a:rPr spc="-35" dirty="0"/>
              <a:t>n</a:t>
            </a:r>
            <a:r>
              <a:rPr spc="10" dirty="0"/>
              <a:t>g</a:t>
            </a:r>
            <a:r>
              <a:rPr spc="-120" dirty="0"/>
              <a:t> </a:t>
            </a:r>
            <a:r>
              <a:rPr spc="135" dirty="0"/>
              <a:t>C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-30" dirty="0"/>
              <a:t>e</a:t>
            </a:r>
            <a:r>
              <a:rPr dirty="0"/>
              <a:t>g</a:t>
            </a:r>
            <a:r>
              <a:rPr spc="-15" dirty="0"/>
              <a:t>o</a:t>
            </a:r>
            <a:r>
              <a:rPr spc="-30" dirty="0"/>
              <a:t>ri</a:t>
            </a:r>
            <a:r>
              <a:rPr spc="80" dirty="0"/>
              <a:t>c</a:t>
            </a:r>
            <a:r>
              <a:rPr spc="5" dirty="0"/>
              <a:t>al</a:t>
            </a:r>
            <a:r>
              <a:rPr spc="-120" dirty="0"/>
              <a:t> </a:t>
            </a:r>
            <a:r>
              <a:rPr spc="-50" dirty="0"/>
              <a:t>D</a:t>
            </a:r>
            <a:r>
              <a:rPr spc="70" dirty="0"/>
              <a:t>a</a:t>
            </a:r>
            <a:r>
              <a:rPr spc="10" dirty="0"/>
              <a:t>t</a:t>
            </a:r>
            <a:r>
              <a:rPr spc="3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2574"/>
            <a:ext cx="4997450" cy="2280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rebuchet MS"/>
                <a:cs typeface="Trebuchet MS"/>
              </a:rPr>
              <a:t>There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several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techniques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encode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categorical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data:</a:t>
            </a:r>
            <a:endParaRPr sz="1100">
              <a:latin typeface="Trebuchet MS"/>
              <a:cs typeface="Trebuchet MS"/>
            </a:endParaRPr>
          </a:p>
          <a:p>
            <a:pPr marL="289560" marR="5080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15" dirty="0">
                <a:latin typeface="Trebuchet MS"/>
                <a:cs typeface="Trebuchet MS"/>
              </a:rPr>
              <a:t>Label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Assigns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unique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integer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category.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works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well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ordinal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order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matters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Low,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Medium,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High).</a:t>
            </a:r>
            <a:endParaRPr sz="1100">
              <a:latin typeface="Trebuchet MS"/>
              <a:cs typeface="Trebuchet MS"/>
            </a:endParaRPr>
          </a:p>
          <a:p>
            <a:pPr marL="289560" marR="116205" indent="-139065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One-Hot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Creates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new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binary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column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category,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which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indicates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presence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particular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1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0.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It’s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useful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 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nominal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categories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have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no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inherent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order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(e.g.,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Red,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Green, 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Blue).</a:t>
            </a:r>
            <a:endParaRPr sz="1100">
              <a:latin typeface="Trebuchet MS"/>
              <a:cs typeface="Trebuchet MS"/>
            </a:endParaRPr>
          </a:p>
          <a:p>
            <a:pPr marL="289560" marR="162560" indent="-139065" algn="just">
              <a:lnSpc>
                <a:spcPct val="102600"/>
              </a:lnSpc>
              <a:spcBef>
                <a:spcPts val="300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5" dirty="0">
                <a:latin typeface="Trebuchet MS"/>
                <a:cs typeface="Trebuchet MS"/>
              </a:rPr>
              <a:t>Binary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Combines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features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both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label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encoding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and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one-hot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encoding.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It’s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useful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for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high-cardinality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categorical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where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there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many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categories.</a:t>
            </a:r>
            <a:endParaRPr sz="1100">
              <a:latin typeface="Trebuchet MS"/>
              <a:cs typeface="Trebuchet MS"/>
            </a:endParaRPr>
          </a:p>
          <a:p>
            <a:pPr marL="289560" marR="73660" indent="-139065" algn="just">
              <a:lnSpc>
                <a:spcPct val="102600"/>
              </a:lnSpc>
              <a:spcBef>
                <a:spcPts val="295"/>
              </a:spcBef>
              <a:buClr>
                <a:srgbClr val="4E2A84"/>
              </a:buClr>
              <a:buFont typeface="Verdana"/>
              <a:buChar char="•"/>
              <a:tabLst>
                <a:tab pos="290195" algn="l"/>
              </a:tabLst>
            </a:pPr>
            <a:r>
              <a:rPr sz="1100" spc="20" dirty="0">
                <a:latin typeface="Trebuchet MS"/>
                <a:cs typeface="Trebuchet MS"/>
              </a:rPr>
              <a:t>Count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Encoding: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This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method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assigns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each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with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frequency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of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that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category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dataset.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2115</Words>
  <Application>Microsoft Office PowerPoint</Application>
  <PresentationFormat>Custom</PresentationFormat>
  <Paragraphs>237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Introduction to Data Preprocessing</vt:lpstr>
      <vt:lpstr>Common Techniques in Data Preprocessing</vt:lpstr>
      <vt:lpstr>Handling Missing Data</vt:lpstr>
      <vt:lpstr>Python Code Example</vt:lpstr>
      <vt:lpstr>PowerPoint Presentation</vt:lpstr>
      <vt:lpstr>Python Code to Display Results</vt:lpstr>
      <vt:lpstr>Encoding Categorical Data</vt:lpstr>
      <vt:lpstr>Techniques for Encoding Categorical Data</vt:lpstr>
      <vt:lpstr>Encoding Categorical Data</vt:lpstr>
      <vt:lpstr>Encoding Categorical Data</vt:lpstr>
      <vt:lpstr>Feature Scaling</vt:lpstr>
      <vt:lpstr>Feature Scaling Example</vt:lpstr>
      <vt:lpstr>Feature Scaling Example</vt:lpstr>
      <vt:lpstr>Outlier Detection and Removal</vt:lpstr>
      <vt:lpstr>Outlier Detection and Removal</vt:lpstr>
      <vt:lpstr>Outlier Detection and Removal Example</vt:lpstr>
      <vt:lpstr>Outlier Detection and Removal Example</vt:lpstr>
      <vt:lpstr>Data Transformation</vt:lpstr>
      <vt:lpstr>Data Transformation</vt:lpstr>
      <vt:lpstr>Python Code for Data Transformation</vt:lpstr>
      <vt:lpstr>Python Code for Data Transformation</vt:lpstr>
      <vt:lpstr>Python Code for Data Transformation</vt:lpstr>
      <vt:lpstr>Data Augmentation</vt:lpstr>
      <vt:lpstr>Data Augmentation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And Augmentation Techniques</dc:title>
  <dc:creator>Taha Shahid  2022-CS-197</dc:creator>
  <cp:lastModifiedBy>CSLAB1</cp:lastModifiedBy>
  <cp:revision>3</cp:revision>
  <dcterms:created xsi:type="dcterms:W3CDTF">2024-11-13T07:22:05Z</dcterms:created>
  <dcterms:modified xsi:type="dcterms:W3CDTF">2024-11-13T08:42:01Z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2024-11-12T00:00:00Z</vt:filetime>
  </property>
</Properties>
</file>