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484" r:id="rId2"/>
    <p:sldId id="486" r:id="rId3"/>
    <p:sldId id="488" r:id="rId4"/>
    <p:sldId id="489" r:id="rId5"/>
    <p:sldId id="491" r:id="rId6"/>
    <p:sldId id="492" r:id="rId7"/>
    <p:sldId id="493" r:id="rId8"/>
    <p:sldId id="494" r:id="rId9"/>
    <p:sldId id="498" r:id="rId10"/>
    <p:sldId id="495" r:id="rId11"/>
    <p:sldId id="499" r:id="rId12"/>
    <p:sldId id="496" r:id="rId13"/>
    <p:sldId id="500" r:id="rId14"/>
    <p:sldId id="501" r:id="rId15"/>
    <p:sldId id="504" r:id="rId16"/>
    <p:sldId id="502" r:id="rId17"/>
    <p:sldId id="505" r:id="rId18"/>
    <p:sldId id="506" r:id="rId19"/>
    <p:sldId id="507" r:id="rId20"/>
    <p:sldId id="508" r:id="rId21"/>
    <p:sldId id="509" r:id="rId22"/>
    <p:sldId id="511" r:id="rId23"/>
    <p:sldId id="512" r:id="rId24"/>
    <p:sldId id="514" r:id="rId25"/>
    <p:sldId id="568" r:id="rId26"/>
    <p:sldId id="569" r:id="rId27"/>
    <p:sldId id="570" r:id="rId28"/>
    <p:sldId id="515" r:id="rId29"/>
    <p:sldId id="518" r:id="rId30"/>
    <p:sldId id="519" r:id="rId31"/>
    <p:sldId id="524" r:id="rId32"/>
    <p:sldId id="526" r:id="rId33"/>
    <p:sldId id="527" r:id="rId34"/>
    <p:sldId id="528" r:id="rId35"/>
    <p:sldId id="563" r:id="rId36"/>
    <p:sldId id="531" r:id="rId37"/>
    <p:sldId id="545" r:id="rId38"/>
    <p:sldId id="556" r:id="rId39"/>
    <p:sldId id="566" r:id="rId40"/>
    <p:sldId id="537" r:id="rId41"/>
    <p:sldId id="541" r:id="rId42"/>
    <p:sldId id="555" r:id="rId43"/>
    <p:sldId id="557" r:id="rId44"/>
    <p:sldId id="542" r:id="rId45"/>
    <p:sldId id="543" r:id="rId46"/>
    <p:sldId id="544" r:id="rId47"/>
    <p:sldId id="55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9283" autoAdjust="0"/>
  </p:normalViewPr>
  <p:slideViewPr>
    <p:cSldViewPr>
      <p:cViewPr varScale="1">
        <p:scale>
          <a:sx n="70" d="100"/>
          <a:sy n="70" d="100"/>
        </p:scale>
        <p:origin x="14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Ayesha Altaf" userId="83f6cd9f-efc5-42cb-ab08-4c9396de692c" providerId="ADAL" clId="{C469EDE6-BBE1-4BC6-96DE-84B3A9F2A254}"/>
    <pc:docChg chg="modSld">
      <pc:chgData name="Dr. Ayesha Altaf" userId="83f6cd9f-efc5-42cb-ab08-4c9396de692c" providerId="ADAL" clId="{C469EDE6-BBE1-4BC6-96DE-84B3A9F2A254}" dt="2024-09-18T04:51:29.188" v="7" actId="207"/>
      <pc:docMkLst>
        <pc:docMk/>
      </pc:docMkLst>
      <pc:sldChg chg="delSp modSp mod">
        <pc:chgData name="Dr. Ayesha Altaf" userId="83f6cd9f-efc5-42cb-ab08-4c9396de692c" providerId="ADAL" clId="{C469EDE6-BBE1-4BC6-96DE-84B3A9F2A254}" dt="2024-09-18T04:49:32.087" v="3"/>
        <pc:sldMkLst>
          <pc:docMk/>
          <pc:sldMk cId="0" sldId="484"/>
        </pc:sldMkLst>
        <pc:spChg chg="del mod">
          <ac:chgData name="Dr. Ayesha Altaf" userId="83f6cd9f-efc5-42cb-ab08-4c9396de692c" providerId="ADAL" clId="{C469EDE6-BBE1-4BC6-96DE-84B3A9F2A254}" dt="2024-09-18T04:49:32.087" v="3"/>
          <ac:spMkLst>
            <pc:docMk/>
            <pc:sldMk cId="0" sldId="484"/>
            <ac:spMk id="2053" creationId="{00000000-0000-0000-0000-000000000000}"/>
          </ac:spMkLst>
        </pc:spChg>
      </pc:sldChg>
      <pc:sldChg chg="modSp mod">
        <pc:chgData name="Dr. Ayesha Altaf" userId="83f6cd9f-efc5-42cb-ab08-4c9396de692c" providerId="ADAL" clId="{C469EDE6-BBE1-4BC6-96DE-84B3A9F2A254}" dt="2024-09-18T04:50:53.510" v="5" actId="207"/>
        <pc:sldMkLst>
          <pc:docMk/>
          <pc:sldMk cId="0" sldId="491"/>
        </pc:sldMkLst>
        <pc:spChg chg="mod">
          <ac:chgData name="Dr. Ayesha Altaf" userId="83f6cd9f-efc5-42cb-ab08-4c9396de692c" providerId="ADAL" clId="{C469EDE6-BBE1-4BC6-96DE-84B3A9F2A254}" dt="2024-09-18T04:50:53.510" v="5" actId="207"/>
          <ac:spMkLst>
            <pc:docMk/>
            <pc:sldMk cId="0" sldId="491"/>
            <ac:spMk id="10243" creationId="{00000000-0000-0000-0000-000000000000}"/>
          </ac:spMkLst>
        </pc:spChg>
      </pc:sldChg>
      <pc:sldChg chg="modSp mod">
        <pc:chgData name="Dr. Ayesha Altaf" userId="83f6cd9f-efc5-42cb-ab08-4c9396de692c" providerId="ADAL" clId="{C469EDE6-BBE1-4BC6-96DE-84B3A9F2A254}" dt="2024-09-18T04:50:48.503" v="4" actId="207"/>
        <pc:sldMkLst>
          <pc:docMk/>
          <pc:sldMk cId="0" sldId="492"/>
        </pc:sldMkLst>
        <pc:spChg chg="mod">
          <ac:chgData name="Dr. Ayesha Altaf" userId="83f6cd9f-efc5-42cb-ab08-4c9396de692c" providerId="ADAL" clId="{C469EDE6-BBE1-4BC6-96DE-84B3A9F2A254}" dt="2024-09-18T04:50:48.503" v="4" actId="207"/>
          <ac:spMkLst>
            <pc:docMk/>
            <pc:sldMk cId="0" sldId="492"/>
            <ac:spMk id="10242" creationId="{00000000-0000-0000-0000-000000000000}"/>
          </ac:spMkLst>
        </pc:spChg>
      </pc:sldChg>
      <pc:sldChg chg="modSp mod">
        <pc:chgData name="Dr. Ayesha Altaf" userId="83f6cd9f-efc5-42cb-ab08-4c9396de692c" providerId="ADAL" clId="{C469EDE6-BBE1-4BC6-96DE-84B3A9F2A254}" dt="2024-09-18T04:51:04.565" v="6" actId="207"/>
        <pc:sldMkLst>
          <pc:docMk/>
          <pc:sldMk cId="0" sldId="493"/>
        </pc:sldMkLst>
        <pc:spChg chg="mod">
          <ac:chgData name="Dr. Ayesha Altaf" userId="83f6cd9f-efc5-42cb-ab08-4c9396de692c" providerId="ADAL" clId="{C469EDE6-BBE1-4BC6-96DE-84B3A9F2A254}" dt="2024-09-18T04:51:04.565" v="6" actId="207"/>
          <ac:spMkLst>
            <pc:docMk/>
            <pc:sldMk cId="0" sldId="493"/>
            <ac:spMk id="10242" creationId="{00000000-0000-0000-0000-000000000000}"/>
          </ac:spMkLst>
        </pc:spChg>
      </pc:sldChg>
      <pc:sldChg chg="modSp mod">
        <pc:chgData name="Dr. Ayesha Altaf" userId="83f6cd9f-efc5-42cb-ab08-4c9396de692c" providerId="ADAL" clId="{C469EDE6-BBE1-4BC6-96DE-84B3A9F2A254}" dt="2024-09-18T04:51:29.188" v="7" actId="207"/>
        <pc:sldMkLst>
          <pc:docMk/>
          <pc:sldMk cId="0" sldId="495"/>
        </pc:sldMkLst>
        <pc:spChg chg="mod">
          <ac:chgData name="Dr. Ayesha Altaf" userId="83f6cd9f-efc5-42cb-ab08-4c9396de692c" providerId="ADAL" clId="{C469EDE6-BBE1-4BC6-96DE-84B3A9F2A254}" dt="2024-09-18T04:51:29.188" v="7" actId="207"/>
          <ac:spMkLst>
            <pc:docMk/>
            <pc:sldMk cId="0" sldId="495"/>
            <ac:spMk id="1024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F9FC4-FD96-42A7-85A6-76D4990063BC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25D4A-304D-40C1-BF18-4D96C208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5684D-8A57-4455-803B-158523D211F4}" type="slidenum">
              <a:rPr lang="en-US"/>
              <a:pPr/>
              <a:t>43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D7D83-E010-4A9E-91BB-B1F0C280A524}" type="slidenum">
              <a:rPr lang="en-US"/>
              <a:pPr/>
              <a:t>44</a:t>
            </a:fld>
            <a:endParaRPr lang="en-US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42D3D3-8B95-40D9-867B-03C5FC76EE07}" type="slidenum">
              <a:rPr lang="en-US"/>
              <a:pPr/>
              <a:t>47</a:t>
            </a:fld>
            <a:endParaRPr lang="en-US"/>
          </a:p>
        </p:txBody>
      </p:sp>
      <p:sp>
        <p:nvSpPr>
          <p:cNvPr id="111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B6523F-0AA5-4074-AF92-E1CE997AD92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1D4406-92C1-4554-A8CD-F409890E680E}" type="slidenum">
              <a:rPr lang="en-US"/>
              <a:pPr/>
              <a:t>9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B611B-AA19-42CA-A06A-489174D0BC55}" type="slidenum">
              <a:rPr lang="en-US"/>
              <a:pPr/>
              <a:t>13</a:t>
            </a:fld>
            <a:endParaRPr lang="en-US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D5AFF-866C-4576-83BD-2BE468F750D8}" type="slidenum">
              <a:rPr lang="en-US"/>
              <a:pPr/>
              <a:t>16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99056-45B3-447A-A1B3-C18341D7F90F}" type="slidenum">
              <a:rPr lang="en-US"/>
              <a:pPr/>
              <a:t>17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E8033-57D4-4CA8-AE0C-6D240CA6017D}" type="slidenum">
              <a:rPr lang="en-US"/>
              <a:pPr/>
              <a:t>22</a:t>
            </a:fld>
            <a:endParaRPr lang="en-US"/>
          </a:p>
        </p:txBody>
      </p:sp>
      <p:sp>
        <p:nvSpPr>
          <p:cNvPr id="108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2FB02-0DA5-40F9-9F54-07DD41788F99}" type="slidenum">
              <a:rPr lang="en-US"/>
              <a:pPr/>
              <a:t>24</a:t>
            </a:fld>
            <a:endParaRPr lang="en-US"/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09D37-64DC-4232-B6D1-70704F9EC785}" type="slidenum">
              <a:rPr lang="en-US"/>
              <a:pPr/>
              <a:t>30</a:t>
            </a:fld>
            <a:endParaRPr lang="en-US"/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16A0-7E65-4EA5-A8B3-D908A721A9A7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7276-A8BA-4973-B68B-6064088777CF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3998-0F29-41D2-A04E-57D5E5E7D587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186E-EFF2-4608-936B-B7B68450FAD0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2B41D-CAFE-4C77-8D6A-5C6C0A28F826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9942-AC4C-48AA-A524-85D2610FA9B0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697F-128B-4F1F-805F-FDDB741E6A2B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7048-A014-4E40-ADFC-946E26B1F5E8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0F5E2-4CDF-4715-B5B7-47FD0FA148FC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A466A-66F6-425C-AF91-57449EA58976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96562-F871-45F2-B897-4F84919B5302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F954E-051F-453A-8A98-7C3354750D63}" type="datetime1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0E2D0-34DA-40F2-9429-C4504FEAEF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5"/>
          <p:cNvSpPr txBox="1">
            <a:spLocks noChangeArrowheads="1"/>
          </p:cNvSpPr>
          <p:nvPr/>
        </p:nvSpPr>
        <p:spPr bwMode="auto">
          <a:xfrm>
            <a:off x="3348038" y="6237288"/>
            <a:ext cx="245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dirty="0">
                <a:hlinkClick r:id="rId2"/>
              </a:rPr>
              <a:t>Powerpoint Templates</a:t>
            </a:r>
            <a:endParaRPr lang="en-AU" dirty="0"/>
          </a:p>
        </p:txBody>
      </p:sp>
      <p:pic>
        <p:nvPicPr>
          <p:cNvPr id="2051" name="Picture 24" descr="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683568" y="3581401"/>
            <a:ext cx="8207375" cy="1471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0000" tIns="180000" rIns="180000" bIns="180000">
            <a:spAutoFit/>
          </a:bodyPr>
          <a:lstStyle/>
          <a:p>
            <a:pPr algn="ctr"/>
            <a:r>
              <a:rPr lang="en-AU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Computer Network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AU" sz="3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Framing: bit-oriented framing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2209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special bit sequences (flag bits) used with bit stuffing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was developed for HDLC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Highlevel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Data Link Control) protocol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frame begins and ends with a special bit pattern, 01111110 or 0x7E in hexadecimal (a flag byte)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733800"/>
            <a:ext cx="68008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Framing: bit-oriented framing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410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whenever the sender’s data link layer encounters five consecutive 1s in the data, it automatically stuffs a 0 bit into the outgoing bit stream so that the receiver does not mistake the pattern 01111110 for a flag. This process is called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Bit Stuffing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bit stuffing is analogous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byte stuffing, in which an escape byte is stuffed into the outgoing character stream before a flag byte in the data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the receiver sees five consecutive incoming 1 bits, followed by a 0 bit, it automatically de-stuffs (i.e., deletes) the 0 bit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Framing: bit-oriented framing</a:t>
            </a:r>
          </a:p>
        </p:txBody>
      </p:sp>
      <p:pic>
        <p:nvPicPr>
          <p:cNvPr id="4" name="Picture 4" descr="3-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19200"/>
            <a:ext cx="5267325" cy="2044700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14350" y="4191000"/>
            <a:ext cx="8629650" cy="1939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stuffing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(a)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The original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(b)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The data as they appear on the line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(c)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The data as they are stored in receiver’s memory after de-stuffing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8" name="Text Box 4"/>
          <p:cNvSpPr txBox="1">
            <a:spLocks noChangeArrowheads="1"/>
          </p:cNvSpPr>
          <p:nvPr/>
        </p:nvSpPr>
        <p:spPr bwMode="auto">
          <a:xfrm>
            <a:off x="228600" y="685800"/>
            <a:ext cx="87182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baseline="0" dirty="0">
                <a:latin typeface="Times New Roman" pitchFamily="18" charset="0"/>
                <a:cs typeface="Times New Roman" pitchFamily="18" charset="0"/>
              </a:rPr>
              <a:t>Data link layer divided into two functionality-oriented sub-layers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Data link control and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Medium Access Control</a:t>
            </a:r>
            <a:endParaRPr lang="en-US" sz="2400" baseline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62000" y="2836863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The Medium Access Control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Sub-layer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95799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800" b="1" dirty="0">
                <a:latin typeface="Times New Roman" pitchFamily="18" charset="0"/>
                <a:cs typeface="Times New Roman" pitchFamily="18" charset="0"/>
              </a:rPr>
              <a:t>There are Two categories of network links</a:t>
            </a:r>
          </a:p>
          <a:p>
            <a:pPr>
              <a:buFont typeface="Wingdings" pitchFamily="2" charset="2"/>
              <a:buChar char="Ø"/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Those using point-to-point connections</a:t>
            </a:r>
          </a:p>
          <a:p>
            <a:pPr>
              <a:buFont typeface="Wingdings" pitchFamily="2" charset="2"/>
              <a:buChar char="Ø"/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Those using broadcast channels</a:t>
            </a:r>
          </a:p>
          <a:p>
            <a:pPr>
              <a:buNone/>
            </a:pPr>
            <a:r>
              <a:rPr lang="en-US" sz="6800" b="1" dirty="0">
                <a:latin typeface="Times New Roman" pitchFamily="18" charset="0"/>
                <a:cs typeface="Times New Roman" pitchFamily="18" charset="0"/>
              </a:rPr>
              <a:t>In any broadcast network</a:t>
            </a:r>
          </a:p>
          <a:p>
            <a:pPr>
              <a:buFont typeface="Wingdings" pitchFamily="2" charset="2"/>
              <a:buChar char="Ø"/>
            </a:pP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How to determine who gets to use the channel when there is competition for it? </a:t>
            </a:r>
            <a:endParaRPr lang="en-US" sz="4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6800" b="1" dirty="0">
                <a:latin typeface="Times New Roman" pitchFamily="18" charset="0"/>
                <a:cs typeface="Times New Roman" pitchFamily="18" charset="0"/>
              </a:rPr>
              <a:t>Broadcast channels </a:t>
            </a:r>
            <a:r>
              <a:rPr lang="en-US" sz="6800" dirty="0">
                <a:latin typeface="Times New Roman" pitchFamily="18" charset="0"/>
                <a:cs typeface="Times New Roman" pitchFamily="18" charset="0"/>
              </a:rPr>
              <a:t>are sometimes referred to as </a:t>
            </a:r>
            <a:r>
              <a:rPr lang="en-US" sz="6800" b="1" dirty="0">
                <a:latin typeface="Times New Roman" pitchFamily="18" charset="0"/>
                <a:cs typeface="Times New Roman" pitchFamily="18" charset="0"/>
              </a:rPr>
              <a:t>multi-access channels or random access channels</a:t>
            </a:r>
          </a:p>
          <a:p>
            <a:pPr>
              <a:buNone/>
            </a:pPr>
            <a:r>
              <a:rPr lang="en-US" sz="6800" b="1" i="1" dirty="0">
                <a:latin typeface="Times New Roman" pitchFamily="18" charset="0"/>
                <a:cs typeface="Times New Roman" pitchFamily="18" charset="0"/>
              </a:rPr>
              <a:t>Multiple-access problem</a:t>
            </a:r>
            <a:r>
              <a:rPr lang="en-US" sz="6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sz="8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a channel is shared among many nodes, the problem arises to when each node should access the channel</a:t>
            </a:r>
            <a:endParaRPr lang="en-US" sz="8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8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Protocols used to determine who goes next on a multi-access channel belongs to MAC layer</a:t>
            </a:r>
          </a:p>
          <a:p>
            <a:pPr marL="342900" lvl="1" indent="-342900">
              <a:buNone/>
            </a:pPr>
            <a:r>
              <a:rPr lang="en-US" sz="8800" b="1" dirty="0">
                <a:latin typeface="Times New Roman" pitchFamily="18" charset="0"/>
                <a:cs typeface="Times New Roman" pitchFamily="18" charset="0"/>
              </a:rPr>
              <a:t>Distributed system </a:t>
            </a:r>
            <a:r>
              <a:rPr lang="en-US" sz="8800" dirty="0">
                <a:latin typeface="Times New Roman" pitchFamily="18" charset="0"/>
                <a:cs typeface="Times New Roman" pitchFamily="18" charset="0"/>
              </a:rPr>
              <a:t>is the key matter which makes this issue hard as there is no one in-charge in the system</a:t>
            </a:r>
          </a:p>
          <a:p>
            <a:pPr>
              <a:buNone/>
            </a:pPr>
            <a:br>
              <a:rPr lang="en-US" sz="2400" dirty="0"/>
            </a:br>
            <a:endParaRPr lang="en-US" sz="2400" dirty="0"/>
          </a:p>
          <a:p>
            <a:pPr>
              <a:buNone/>
            </a:pPr>
            <a:br>
              <a:rPr lang="en-US" sz="2400" dirty="0"/>
            </a:br>
            <a:endParaRPr lang="en-US" sz="2400" dirty="0"/>
          </a:p>
          <a:p>
            <a:pPr>
              <a:buNone/>
            </a:pPr>
            <a:endParaRPr lang="en-US" sz="2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Medium Access Control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715000"/>
            <a:ext cx="41148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important in LANs, particularly critical to the performance of wireless LANs as wireless is naturally an open, shared, and broadcast medium/channel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MAC allows several stations connected to the transmission medium to transmit over it and to share its capacity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MAC protocol is used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to resolve potential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contention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collision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when using the communication medium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</a:rPr>
              <a:t>MAC protocols define rules to force distributed nodes to access wireless medium in an orderly and efficient manner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MAC Protocols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669925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Ingredients of MAC Protocols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Carrier sense (CS)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Hardware capable of sensing whether  transmission taking place in vicinity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Acknowledgments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collision detection not possible, link-layer mechanism for identifying failed transmissions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Backoff mechanism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 for estimating contention and deferring transmissions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Collision detection (CD)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Hardware capable of detecting collisions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Collision avoidance (CA)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Protocol for avoiding collisions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7898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baseline="0" dirty="0">
                <a:latin typeface="Times New Roman" pitchFamily="18" charset="0"/>
                <a:cs typeface="Times New Roman" pitchFamily="18" charset="0"/>
              </a:rPr>
              <a:t>Taxonomy of multiple-access protocols</a:t>
            </a:r>
          </a:p>
        </p:txBody>
      </p:sp>
      <p:pic>
        <p:nvPicPr>
          <p:cNvPr id="10782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97063"/>
            <a:ext cx="6554788" cy="328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random access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8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contention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methods,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No station is superior to another station and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No station is assigned the control over another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No station permits, or does not permit, another station to send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At each instance, a station that has data to send uses a procedure defined by the protocol to make a decision on whether or not to send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 station can transmit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When it desires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Provided it obeys the mechanism defined by the protocol</a:t>
            </a:r>
          </a:p>
          <a:p>
            <a:pPr lvl="3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Such as verification of state of medium</a:t>
            </a:r>
          </a:p>
          <a:p>
            <a:pPr>
              <a:buNone/>
            </a:pPr>
            <a:br>
              <a:rPr lang="en-US" sz="2000" dirty="0"/>
            </a:b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Random multiple access protocols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Stations transmit without any schedule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Methods are called </a:t>
            </a:r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random access 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because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transmission is random among the stations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Also called </a:t>
            </a:r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contention methods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Stations have competition to access the common medium that can lead to conflicts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no rules specify which station should transmit next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Access collision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If more than one stations try to send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Frames can be either destroyed or modified</a:t>
            </a:r>
          </a:p>
          <a:p>
            <a:pPr algn="just"/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Random multiple access protocols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533400" y="228600"/>
            <a:ext cx="7010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AU" sz="4400" b="1" dirty="0">
                <a:latin typeface="Times New Roman" pitchFamily="18" charset="0"/>
                <a:cs typeface="Times New Roman" pitchFamily="18" charset="0"/>
              </a:rPr>
              <a:t>Outline</a:t>
            </a:r>
            <a:endParaRPr lang="en-AU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447800"/>
            <a:ext cx="73006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AU" sz="2400" b="1" dirty="0">
                <a:latin typeface="Times New Roman" pitchFamily="18" charset="0"/>
                <a:cs typeface="Times New Roman" pitchFamily="18" charset="0"/>
              </a:rPr>
              <a:t>Data Link Layer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Types of Framing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Byte count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character-based framing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Bit-oriented framing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Random Multiple Access Control Protocols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Pure ALOHA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Slotted ALOHA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CSMA 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CSMA/CD</a:t>
            </a:r>
          </a:p>
          <a:p>
            <a:pPr marL="914400" lvl="1" indent="-457200" algn="just">
              <a:buFont typeface="Wingdings" pitchFamily="2" charset="2"/>
              <a:buChar char="§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CSMA/CA</a:t>
            </a:r>
          </a:p>
          <a:p>
            <a:pPr marL="914400" lvl="1" indent="-457200" algn="just">
              <a:buFont typeface="Wingdings" pitchFamily="2" charset="2"/>
              <a:buChar char="§"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To avoid access collision or resolve when it happens, a node follows a procedure that tackles the following:</a:t>
            </a:r>
          </a:p>
          <a:p>
            <a:pPr lvl="1" algn="just"/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When to access the medium</a:t>
            </a:r>
          </a:p>
          <a:p>
            <a:pPr lvl="1" algn="just"/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What to do if medium busy</a:t>
            </a:r>
          </a:p>
          <a:p>
            <a:pPr lvl="1" algn="just"/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How to determine the transmission failure or success</a:t>
            </a:r>
          </a:p>
          <a:p>
            <a:pPr lvl="1" algn="just"/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What to do in the situation of collision</a:t>
            </a:r>
          </a:p>
          <a:p>
            <a:pPr algn="just"/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Random multiple access protocols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4876800"/>
            <a:ext cx="8610600" cy="1828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Principal of pure ALOHA: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you have data to send, send the data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message collides with another transmission (no ACK received), sender waits random time before trying again (resend)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>
                <a:latin typeface="Times New Roman" pitchFamily="18" charset="0"/>
                <a:cs typeface="Times New Roman" pitchFamily="18" charset="0"/>
              </a:rPr>
              <a:t>ALOHA Network 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0" dirty="0">
                <a:latin typeface="Times New Roman" pitchFamily="18" charset="0"/>
                <a:cs typeface="Times New Roman" pitchFamily="18" charset="0"/>
              </a:rPr>
              <a:t>Areal </a:t>
            </a:r>
            <a:r>
              <a:rPr lang="en-US" sz="3600" b="0" dirty="0" err="1">
                <a:latin typeface="Times New Roman" pitchFamily="18" charset="0"/>
                <a:cs typeface="Times New Roman" pitchFamily="18" charset="0"/>
              </a:rPr>
              <a:t>LOcations</a:t>
            </a:r>
            <a:r>
              <a:rPr lang="en-US" sz="3600" b="0" dirty="0">
                <a:latin typeface="Times New Roman" pitchFamily="18" charset="0"/>
                <a:cs typeface="Times New Roman" pitchFamily="18" charset="0"/>
              </a:rPr>
              <a:t> of Hazardous Atmospheres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600200"/>
            <a:ext cx="235400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228600" y="1600200"/>
            <a:ext cx="6248400" cy="2514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Norm Abramson devised a new protocol at the University of Hawaii for multiple access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When should nodes send?</a:t>
            </a:r>
          </a:p>
          <a:p>
            <a:pPr marL="342900" marR="0" lvl="0" indent="-342900" algn="l" defTabSz="914400" rtl="0" eaLnBrk="1" fontAlgn="auto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6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computer network connecting the Hawaiian islands in the late 1960s with wireless links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40386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of very simple procedure: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Multiple access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 random access methods evolved from ALOHA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20" name="Text Box 4"/>
          <p:cNvSpPr txBox="1">
            <a:spLocks noChangeArrowheads="1"/>
          </p:cNvSpPr>
          <p:nvPr/>
        </p:nvSpPr>
        <p:spPr bwMode="auto">
          <a:xfrm>
            <a:off x="304800" y="464403"/>
            <a:ext cx="8839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baseline="0" dirty="0">
                <a:latin typeface="Times New Roman" pitchFamily="18" charset="0"/>
                <a:cs typeface="Times New Roman" pitchFamily="18" charset="0"/>
              </a:rPr>
              <a:t>Frames in a pure ALOHA network: </a:t>
            </a:r>
          </a:p>
          <a:p>
            <a:r>
              <a:rPr lang="en-US" sz="2400" b="1" baseline="0" dirty="0">
                <a:latin typeface="Times New Roman" pitchFamily="18" charset="0"/>
                <a:cs typeface="Times New Roman" pitchFamily="18" charset="0"/>
              </a:rPr>
              <a:t>4 stations each with 2 frames contending with one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baseline="0" dirty="0">
                <a:latin typeface="Times New Roman" pitchFamily="18" charset="0"/>
                <a:cs typeface="Times New Roman" pitchFamily="18" charset="0"/>
              </a:rPr>
              <a:t>another for access to the shared channel </a:t>
            </a:r>
          </a:p>
        </p:txBody>
      </p:sp>
      <p:pic>
        <p:nvPicPr>
          <p:cNvPr id="10844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286000"/>
            <a:ext cx="8620125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8768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Even if one bit of a frame coexists on the channel with one bit from another frame: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There is a collision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Resend the frames that have been destroyed during transmission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It relies on ACKs from receiver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 no ACK received after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time-out period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then assumes that frame has been destroyed and resend the frame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all collided stations retransmit after time out: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Frame may collide again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Pure ALOHA dictates that each station waits a random amount of time (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back-off 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time:T</a:t>
            </a:r>
            <a:r>
              <a:rPr lang="en-US" sz="2200" b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before resending its frame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randomness helps in avoiding more collisions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prevent congestion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channel with retransmitted frames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station must give up after a maximum number of retransmission attempts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try later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Pure ALOHA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7375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4000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Procedure for pure ALOHA protocol</a:t>
            </a:r>
            <a:endParaRPr lang="en-US" sz="4000" baseline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8647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447800"/>
            <a:ext cx="7162800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/>
              <a:t>Pure ALOHA: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-Roman"/>
              </a:rPr>
              <a:t>The stations on a wireless ALOHA network are a maximum of 600 km apart. If we assume that signals propagate at 3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× </a:t>
            </a:r>
            <a:r>
              <a:rPr lang="en-US" dirty="0">
                <a:solidFill>
                  <a:srgbClr val="000000"/>
                </a:solidFill>
                <a:latin typeface="Times-Roman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Times-Roman"/>
              </a:rPr>
              <a:t>8 </a:t>
            </a:r>
            <a:r>
              <a:rPr lang="en-US" dirty="0">
                <a:solidFill>
                  <a:srgbClr val="000000"/>
                </a:solidFill>
                <a:latin typeface="Times-Roman"/>
              </a:rPr>
              <a:t>m/s, we find</a:t>
            </a:r>
          </a:p>
          <a:p>
            <a:pPr marL="0" indent="0">
              <a:buNone/>
            </a:pPr>
            <a:r>
              <a:rPr lang="en-US" dirty="0">
                <a:solidFill>
                  <a:srgbClr val="810081"/>
                </a:solidFill>
                <a:latin typeface="Wingdings"/>
              </a:rPr>
              <a:t> </a:t>
            </a:r>
            <a:r>
              <a:rPr lang="en-US" dirty="0" err="1">
                <a:solidFill>
                  <a:srgbClr val="810081"/>
                </a:solidFill>
                <a:latin typeface="Times-Roman"/>
              </a:rPr>
              <a:t>Tp</a:t>
            </a:r>
            <a:r>
              <a:rPr lang="en-US" dirty="0">
                <a:solidFill>
                  <a:srgbClr val="810081"/>
                </a:solidFill>
                <a:latin typeface="Times-Roman"/>
              </a:rPr>
              <a:t> = (600 </a:t>
            </a:r>
            <a:r>
              <a:rPr lang="en-US" dirty="0">
                <a:solidFill>
                  <a:srgbClr val="810081"/>
                </a:solidFill>
                <a:latin typeface="TimesNewRoman"/>
              </a:rPr>
              <a:t>× </a:t>
            </a:r>
            <a:r>
              <a:rPr lang="en-US" dirty="0">
                <a:solidFill>
                  <a:srgbClr val="810081"/>
                </a:solidFill>
                <a:latin typeface="Times-Roman"/>
              </a:rPr>
              <a:t>10</a:t>
            </a:r>
            <a:r>
              <a:rPr lang="en-US" sz="1800" dirty="0">
                <a:solidFill>
                  <a:srgbClr val="810081"/>
                </a:solidFill>
                <a:latin typeface="Times-Roman"/>
              </a:rPr>
              <a:t>3 </a:t>
            </a:r>
            <a:r>
              <a:rPr lang="en-US" dirty="0">
                <a:solidFill>
                  <a:srgbClr val="810081"/>
                </a:solidFill>
                <a:latin typeface="Times-Roman"/>
              </a:rPr>
              <a:t>) / (3 </a:t>
            </a:r>
            <a:r>
              <a:rPr lang="en-US" dirty="0">
                <a:solidFill>
                  <a:srgbClr val="810081"/>
                </a:solidFill>
                <a:latin typeface="TimesNewRoman"/>
              </a:rPr>
              <a:t>× </a:t>
            </a:r>
            <a:r>
              <a:rPr lang="en-US" dirty="0">
                <a:solidFill>
                  <a:srgbClr val="810081"/>
                </a:solidFill>
                <a:latin typeface="Times-Roman"/>
              </a:rPr>
              <a:t>10</a:t>
            </a:r>
            <a:r>
              <a:rPr lang="en-US" sz="1800" dirty="0">
                <a:solidFill>
                  <a:srgbClr val="810081"/>
                </a:solidFill>
                <a:latin typeface="Times-Roman"/>
              </a:rPr>
              <a:t>8 </a:t>
            </a:r>
            <a:r>
              <a:rPr lang="en-US" dirty="0">
                <a:solidFill>
                  <a:srgbClr val="810081"/>
                </a:solidFill>
                <a:latin typeface="Times-Roman"/>
              </a:rPr>
              <a:t>) = 2 </a:t>
            </a:r>
            <a:r>
              <a:rPr lang="en-US" dirty="0" err="1">
                <a:solidFill>
                  <a:srgbClr val="810081"/>
                </a:solidFill>
                <a:latin typeface="Times-Roman"/>
              </a:rPr>
              <a:t>ms</a:t>
            </a:r>
            <a:endParaRPr lang="en-US" dirty="0">
              <a:solidFill>
                <a:srgbClr val="810081"/>
              </a:solidFill>
              <a:latin typeface="Times-Roman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Wingdings"/>
              </a:rPr>
              <a:t> 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Value of T</a:t>
            </a:r>
            <a:r>
              <a:rPr lang="en-US" sz="1800" dirty="0">
                <a:solidFill>
                  <a:srgbClr val="FF0000"/>
                </a:solidFill>
                <a:latin typeface="Times-Roman"/>
              </a:rPr>
              <a:t>B 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for different values of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-Roman"/>
              </a:rPr>
              <a:t>K = 1, 2, 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dirty="0">
                <a:solidFill>
                  <a:srgbClr val="000000"/>
                </a:solidFill>
                <a:latin typeface="Times-Roman"/>
              </a:rPr>
              <a:t>For K = 2,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dirty="0">
                <a:solidFill>
                  <a:srgbClr val="000000"/>
                </a:solidFill>
                <a:latin typeface="Times-Roman"/>
              </a:rPr>
              <a:t>the range is {0, 1, 2, 3}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dirty="0">
                <a:solidFill>
                  <a:srgbClr val="000000"/>
                </a:solidFill>
                <a:latin typeface="Times-Roman"/>
              </a:rPr>
              <a:t>This means that T</a:t>
            </a:r>
            <a:r>
              <a:rPr lang="en-US" sz="1800" dirty="0">
                <a:solidFill>
                  <a:srgbClr val="000000"/>
                </a:solidFill>
                <a:latin typeface="Times-Roman"/>
              </a:rPr>
              <a:t>B </a:t>
            </a:r>
            <a:r>
              <a:rPr lang="en-US" dirty="0">
                <a:solidFill>
                  <a:srgbClr val="000000"/>
                </a:solidFill>
                <a:latin typeface="Times-Roman"/>
              </a:rPr>
              <a:t>can be 0, 2, 4, or 6 </a:t>
            </a:r>
            <a:r>
              <a:rPr lang="en-US" dirty="0" err="1">
                <a:solidFill>
                  <a:srgbClr val="000000"/>
                </a:solidFill>
                <a:latin typeface="Times-Roman"/>
              </a:rPr>
              <a:t>ms</a:t>
            </a:r>
            <a:r>
              <a:rPr lang="en-US" dirty="0">
                <a:solidFill>
                  <a:srgbClr val="000000"/>
                </a:solidFill>
                <a:latin typeface="Times-Roman"/>
              </a:rPr>
              <a:t>, based on the outcome of the random variable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dirty="0">
                <a:solidFill>
                  <a:srgbClr val="000000"/>
                </a:solidFill>
                <a:latin typeface="Times-Roman"/>
              </a:rPr>
              <a:t>For K = 3,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dirty="0">
                <a:solidFill>
                  <a:srgbClr val="000000"/>
                </a:solidFill>
                <a:latin typeface="Times-Roman"/>
              </a:rPr>
              <a:t>the range is {0, 1, 2, 3, 4, 5, 6, 7}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Wingdings"/>
              </a:rPr>
              <a:t> </a:t>
            </a:r>
            <a:r>
              <a:rPr lang="en-US" dirty="0">
                <a:solidFill>
                  <a:srgbClr val="000000"/>
                </a:solidFill>
                <a:latin typeface="Times-Roman"/>
              </a:rPr>
              <a:t>This means that T</a:t>
            </a:r>
            <a:r>
              <a:rPr lang="en-US" sz="1800" dirty="0">
                <a:solidFill>
                  <a:srgbClr val="000000"/>
                </a:solidFill>
                <a:latin typeface="Times-Roman"/>
              </a:rPr>
              <a:t>B </a:t>
            </a:r>
            <a:r>
              <a:rPr lang="en-US" dirty="0">
                <a:solidFill>
                  <a:srgbClr val="000000"/>
                </a:solidFill>
                <a:latin typeface="Times-Roman"/>
              </a:rPr>
              <a:t>can be 0, 2, 4, . . . , 14 </a:t>
            </a:r>
            <a:r>
              <a:rPr lang="en-US" dirty="0" err="1">
                <a:solidFill>
                  <a:srgbClr val="000000"/>
                </a:solidFill>
                <a:latin typeface="Times-Roman"/>
              </a:rPr>
              <a:t>ms</a:t>
            </a:r>
            <a:r>
              <a:rPr lang="en-US" dirty="0">
                <a:solidFill>
                  <a:srgbClr val="000000"/>
                </a:solidFill>
                <a:latin typeface="Times-Roman"/>
              </a:rPr>
              <a:t> based on the outcome of the random variable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50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Pure ALOHA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Under what conditions will frame A arrive undamaged?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Tfr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be the time required to send one frame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any other user has generated a frame between t-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Tfr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t, the end of that frame (here B) will collide with beginning of 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Similarly, any other frame started between t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t+Tfr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will bump into the end of frame A for station B’s frame to be transmitted without any problems, nobody has to be transmitting from time t-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Tfr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time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t+Tfr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which is 2 times the frame transmission time So Pure ALOHA vulnerable time = 2 x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Tfr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pure ALOHA network transmits 200-bit frames on a shared channel of 200 kbps. What is the requirement to make this frame collision-free?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Answer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Average frame transmission time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Tfr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200 bits/200 kbps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= 1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(data/capacity)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vulnerable time is 2 × 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means no station should send later than 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when this station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starts transmission and It means previous transmission must end before its start no station should start sending during the 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period that this station is sending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E2D0-34DA-40F2-9429-C4504FEAEF9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47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5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a wireless ALOHA network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stations are maximum 300 Km apart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Assume that signals propagate at 3 x 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m/s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Maximum propagation time= Tp = ?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Backoff time = T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= ? If K = 1, 2,3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What will be the maximum propagation time and backoff time if stations are 900 Km apart</a:t>
            </a:r>
          </a:p>
          <a:p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Pure ALOHA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Slotted ALOHA was invented to improve the efficiency of pure ALOHA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slotted ALOHA, time is divided into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slots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seconds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(average transmission time for a frame) and force the station to send only at the beginning of the time slot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station must wait until the beginning of the next time slot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it misses to transmit at the start of a time slot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Possibility of collision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two stations try to send at the start of the same time slot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Slotted ALOHA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39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Data Link Layer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841851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57200" y="4876800"/>
            <a:ext cx="6400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data link layer is responsible for moving 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frames from one hop (node) to the next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850444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baseline="0" dirty="0">
                <a:latin typeface="Times New Roman" pitchFamily="18" charset="0"/>
                <a:cs typeface="Times New Roman" pitchFamily="18" charset="0"/>
              </a:rPr>
              <a:t>Frames in a slotted ALOHA network</a:t>
            </a:r>
          </a:p>
        </p:txBody>
      </p:sp>
      <p:pic>
        <p:nvPicPr>
          <p:cNvPr id="109056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938" y="1433513"/>
            <a:ext cx="8501062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8915400" cy="4876800"/>
          </a:xfrm>
        </p:spPr>
        <p:txBody>
          <a:bodyPr>
            <a:normAutofit/>
          </a:bodyPr>
          <a:lstStyle/>
          <a:p>
            <a:pPr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CSMA protocol was developed to minimize the chances of collision, so as to improve the performance</a:t>
            </a:r>
          </a:p>
          <a:p>
            <a:pPr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Improves ALOHA by listening for activity before we send (carrier sense)</a:t>
            </a:r>
            <a:endParaRPr lang="en-US" sz="22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Protocols in which station listen for a carrier (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such as an electrical bus, or a band of the electromagnetic spectrum</a:t>
            </a: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and act accordingly are called </a:t>
            </a:r>
            <a:r>
              <a:rPr lang="en-US" sz="22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carrier sense protocols</a:t>
            </a:r>
          </a:p>
          <a:p>
            <a:pPr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Collision chances can be reduced to great extent </a:t>
            </a: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if a station  senses the channel before trying to use it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 CSMA is based on the principal of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sense before transmit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channel sensed idle, transmit entire frame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channel sensed busy, defer transmission 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Human analogy: don’t interrupt others</a:t>
            </a:r>
            <a:endParaRPr lang="en-US" sz="22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382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CSMA (Carrier Sense Multiple Access)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82000" cy="2481072"/>
          </a:xfrm>
        </p:spPr>
        <p:txBody>
          <a:bodyPr>
            <a:normAutofit fontScale="25000" lnSpcReduction="20000"/>
          </a:bodyPr>
          <a:lstStyle/>
          <a:p>
            <a:pPr eaLnBrk="0" hangingPunct="0">
              <a:buFont typeface="Wingdings" pitchFamily="2" charset="2"/>
              <a:buChar char="Ø"/>
            </a:pPr>
            <a:r>
              <a:rPr lang="en-US" sz="9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CSMA cannot eliminate the possibility of collision completely</a:t>
            </a: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9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can only reduce the chances of collision</a:t>
            </a:r>
          </a:p>
          <a:p>
            <a:pPr eaLnBrk="0" hangingPunct="0">
              <a:buFont typeface="Wingdings" pitchFamily="2" charset="2"/>
              <a:buChar char="Ø"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Collision is possible if two nodes send instantaneously  (simply)</a:t>
            </a:r>
          </a:p>
          <a:p>
            <a:pPr eaLnBrk="0" hangingPunct="0">
              <a:buFont typeface="Wingdings" pitchFamily="2" charset="2"/>
              <a:buChar char="Ø"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BUT a collision is still possible even if they send at slightly different times</a:t>
            </a: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it takes time for frames to  propagate along the medium</a:t>
            </a:r>
          </a:p>
          <a:p>
            <a:pPr eaLnBrk="0" hangingPunct="0">
              <a:buFont typeface="Wingdings" pitchFamily="2" charset="2"/>
              <a:buChar char="Ø"/>
            </a:pPr>
            <a:r>
              <a:rPr lang="en-US" sz="8000" b="1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propagation delay is the major concern for the chances of collision </a:t>
            </a:r>
          </a:p>
          <a:p>
            <a:pPr eaLnBrk="0" hangingPunct="0">
              <a:buNone/>
            </a:pPr>
            <a:br>
              <a:rPr lang="en-US" sz="4400" dirty="0">
                <a:latin typeface="Times New Roman" pitchFamily="18" charset="0"/>
                <a:cs typeface="Times New Roman" pitchFamily="18" charset="0"/>
              </a:rPr>
            </a:br>
            <a:endParaRPr lang="en-US" sz="4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2400" dirty="0"/>
          </a:p>
          <a:p>
            <a:pPr eaLnBrk="0" hangingPunct="0"/>
            <a:endParaRPr lang="en-US" sz="2400" dirty="0"/>
          </a:p>
          <a:p>
            <a:pPr>
              <a:buNone/>
            </a:pPr>
            <a:endParaRPr lang="en-US" sz="6200" b="1" dirty="0">
              <a:solidFill>
                <a:srgbClr val="FF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hangingPunct="0"/>
            <a:endParaRPr lang="en-US" sz="2600" b="1" dirty="0">
              <a:solidFill>
                <a:srgbClr val="FF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>
              <a:buNone/>
            </a:pP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CSMA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267200"/>
            <a:ext cx="57912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382000" cy="4386072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7400" dirty="0">
                <a:latin typeface="Times New Roman" pitchFamily="18" charset="0"/>
                <a:cs typeface="Times New Roman" pitchFamily="18" charset="0"/>
              </a:rPr>
              <a:t>Let s</a:t>
            </a:r>
            <a:r>
              <a:rPr lang="en-US" sz="7400" i="1" dirty="0">
                <a:latin typeface="Times New Roman" pitchFamily="18" charset="0"/>
                <a:cs typeface="Times New Roman" pitchFamily="18" charset="0"/>
              </a:rPr>
              <a:t>tation B senses the medium at t</a:t>
            </a:r>
            <a:r>
              <a:rPr lang="en-US" sz="7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7400" i="1" dirty="0">
                <a:latin typeface="Times New Roman" pitchFamily="18" charset="0"/>
                <a:cs typeface="Times New Roman" pitchFamily="18" charset="0"/>
              </a:rPr>
              <a:t> and finds it idle, </a:t>
            </a:r>
          </a:p>
          <a:p>
            <a:pPr lvl="1">
              <a:buFont typeface="Wingdings" pitchFamily="2" charset="2"/>
              <a:buChar char="Ø"/>
            </a:pPr>
            <a:r>
              <a:rPr lang="en-US" sz="7400" i="1" dirty="0">
                <a:latin typeface="Times New Roman" pitchFamily="18" charset="0"/>
                <a:cs typeface="Times New Roman" pitchFamily="18" charset="0"/>
              </a:rPr>
              <a:t>so it sends a frame</a:t>
            </a:r>
          </a:p>
          <a:p>
            <a:pPr>
              <a:buFont typeface="Wingdings" pitchFamily="2" charset="2"/>
              <a:buChar char="Ø"/>
            </a:pPr>
            <a:r>
              <a:rPr lang="en-US" sz="7400" i="1" dirty="0">
                <a:latin typeface="Times New Roman" pitchFamily="18" charset="0"/>
                <a:cs typeface="Times New Roman" pitchFamily="18" charset="0"/>
              </a:rPr>
              <a:t>At time t</a:t>
            </a:r>
            <a:r>
              <a:rPr lang="en-US" sz="7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7400" i="1" dirty="0">
                <a:latin typeface="Times New Roman" pitchFamily="18" charset="0"/>
                <a:cs typeface="Times New Roman" pitchFamily="18" charset="0"/>
              </a:rPr>
              <a:t> (t</a:t>
            </a:r>
            <a:r>
              <a:rPr lang="en-US" sz="7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7400" i="1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74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7400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7400" i="1" dirty="0">
                <a:latin typeface="Times New Roman" pitchFamily="18" charset="0"/>
                <a:cs typeface="Times New Roman" pitchFamily="18" charset="0"/>
              </a:rPr>
              <a:t>)‘station C senses the medium and finds it idle </a:t>
            </a:r>
          </a:p>
          <a:p>
            <a:pPr lvl="1">
              <a:buFont typeface="Wingdings" pitchFamily="2" charset="2"/>
              <a:buChar char="Ø"/>
            </a:pPr>
            <a:r>
              <a:rPr lang="en-US" sz="7400" i="1" dirty="0">
                <a:latin typeface="Times New Roman" pitchFamily="18" charset="0"/>
                <a:cs typeface="Times New Roman" pitchFamily="18" charset="0"/>
              </a:rPr>
              <a:t>because, at this time, the first </a:t>
            </a:r>
            <a:r>
              <a:rPr lang="en-US" sz="7400" dirty="0">
                <a:latin typeface="Times New Roman" pitchFamily="18" charset="0"/>
                <a:cs typeface="Times New Roman" pitchFamily="18" charset="0"/>
              </a:rPr>
              <a:t>bits from station B have not reached station C</a:t>
            </a:r>
          </a:p>
          <a:p>
            <a:pPr lvl="1">
              <a:buFont typeface="Wingdings" pitchFamily="2" charset="2"/>
              <a:buChar char="Ø"/>
            </a:pPr>
            <a:r>
              <a:rPr lang="en-US" sz="7400" dirty="0">
                <a:latin typeface="Times New Roman" pitchFamily="18" charset="0"/>
                <a:cs typeface="Times New Roman" pitchFamily="18" charset="0"/>
              </a:rPr>
              <a:t>So, C also sends a frame</a:t>
            </a:r>
          </a:p>
          <a:p>
            <a:pPr>
              <a:buFont typeface="Wingdings" pitchFamily="2" charset="2"/>
              <a:buChar char="Ø"/>
            </a:pPr>
            <a:r>
              <a:rPr lang="en-US" sz="7400" dirty="0">
                <a:latin typeface="Times New Roman" pitchFamily="18" charset="0"/>
                <a:cs typeface="Times New Roman" pitchFamily="18" charset="0"/>
              </a:rPr>
              <a:t>The two signals collide and both frames are destroyed</a:t>
            </a:r>
          </a:p>
          <a:p>
            <a:pPr>
              <a:buFont typeface="Wingdings" pitchFamily="2" charset="2"/>
              <a:buChar char="Ø"/>
            </a:pPr>
            <a:r>
              <a:rPr lang="en-US" sz="7400" b="1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CSMA Access Modes</a:t>
            </a:r>
          </a:p>
          <a:p>
            <a:pPr lvl="1">
              <a:buFont typeface="Wingdings" pitchFamily="2" charset="2"/>
              <a:buChar char="Ø"/>
            </a:pPr>
            <a:r>
              <a:rPr lang="en-US" sz="7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1-persistent CSMA</a:t>
            </a:r>
          </a:p>
          <a:p>
            <a:pPr lvl="1">
              <a:buFont typeface="Wingdings" pitchFamily="2" charset="2"/>
              <a:buChar char="Ø"/>
            </a:pPr>
            <a:r>
              <a:rPr lang="en-US" sz="7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Non-persistent CSMA</a:t>
            </a:r>
          </a:p>
          <a:p>
            <a:pPr lvl="1">
              <a:buFont typeface="Wingdings" pitchFamily="2" charset="2"/>
              <a:buChar char="Ø"/>
            </a:pPr>
            <a:r>
              <a:rPr lang="en-US" sz="7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P-persistent CSMA</a:t>
            </a:r>
          </a:p>
          <a:p>
            <a:pPr eaLnBrk="0" hangingPunct="0">
              <a:buFont typeface="Wingdings" pitchFamily="2" charset="2"/>
              <a:buChar char="Ø"/>
            </a:pPr>
            <a:endParaRPr lang="en-US" sz="2600" b="1" dirty="0">
              <a:solidFill>
                <a:srgbClr val="FF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br>
              <a:rPr lang="en-US" sz="2600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CSMA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station that wants to transmit data,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continuously senses </a:t>
            </a:r>
            <a:r>
              <a:rPr lang="en-US" sz="2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channel to check whether it is idle or busy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If the channel is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busy</a:t>
            </a:r>
            <a:r>
              <a:rPr lang="en-US" sz="2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station continues sensing until it becomes idle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When an idle channel  is detected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station immediately transmits the frame with probability 1 (</a:t>
            </a:r>
            <a:r>
              <a:rPr lang="en-US" sz="26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 called1-persistent CSMA</a:t>
            </a:r>
            <a:r>
              <a:rPr lang="en-US" sz="2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has the highest chance of collision 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two or more stations may find channel to be idle at the same time and transmit their frames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When the collision occurs, the stations wait a random amount of time and start all over again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" pitchFamily="2" charset="2"/>
              <a:buChar char="Ø"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</a:rPr>
              <a:t>This mode is used in CSMA/CD</a:t>
            </a:r>
          </a:p>
          <a:p>
            <a:pPr>
              <a:buFont typeface="Wingdings" pitchFamily="2" charset="2"/>
              <a:buChar char="Ø"/>
            </a:pPr>
            <a:endParaRPr lang="en-US" sz="30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itchFamily="18" charset="0"/>
                <a:cs typeface="Times New Roman" pitchFamily="18" charset="0"/>
              </a:rPr>
              <a:t>1-Persistent CSMA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533400" y="1327666"/>
            <a:ext cx="8229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station that has a frame to send senses the channel</a:t>
            </a:r>
            <a:endParaRPr lang="en-US" sz="2400" dirty="0">
              <a:latin typeface="Times New Roman" pitchFamily="18" charset="0"/>
            </a:endParaRP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If the channel is idle, </a:t>
            </a:r>
          </a:p>
          <a:p>
            <a:pPr lvl="2" eaLnBrk="0" hangingPunct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it sends immediately</a:t>
            </a: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 If the channel is busy, </a:t>
            </a:r>
          </a:p>
          <a:p>
            <a:pPr lvl="2" eaLnBrk="0" hangingPunct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 it waits a random amount of time, and</a:t>
            </a:r>
          </a:p>
          <a:p>
            <a:pPr lvl="2" eaLnBrk="0" hangingPunct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 then senses the channel again</a:t>
            </a: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 In non-persistent CSMA the station does not continuously sense the channel for the purpose of capturing it when it detects the end of precious transmission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Non-Persistent CSMA</a:t>
            </a:r>
            <a:endParaRPr lang="en-US" sz="40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304800" y="867930"/>
            <a:ext cx="861060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method is used when channel has time slots such that the time slot duration is equal to or greater than the maximum propagation delay time</a:t>
            </a:r>
          </a:p>
          <a:p>
            <a:pPr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ea typeface="Calibri" pitchFamily="34" charset="0"/>
              </a:rPr>
              <a:t>Whenever a station becomes ready to send, it senses the channel</a:t>
            </a:r>
            <a:endParaRPr lang="en-US" sz="22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ea typeface="Calibri" pitchFamily="34" charset="0"/>
              </a:rPr>
              <a:t>If channel is busy, station waits until next slot</a:t>
            </a:r>
            <a:endParaRPr lang="en-US" sz="22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ea typeface="Calibri" pitchFamily="34" charset="0"/>
              </a:rPr>
              <a:t>If the channel is idle, it transmits with a probability p</a:t>
            </a:r>
            <a:endParaRPr lang="en-US" sz="22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ea typeface="Calibri" pitchFamily="34" charset="0"/>
              </a:rPr>
              <a:t>With the probability q=1-p, the station then waits for the beginning of the next time slot</a:t>
            </a: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If the next slot is also idle, it either transmits or wait again with probabilities p and q respectively</a:t>
            </a: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process is repeated till either frame has been transmitted or another station has begun transmitting</a:t>
            </a:r>
          </a:p>
          <a:p>
            <a:pPr lvl="1" eaLnBrk="0" hangingPunct="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ea typeface="Calibri" pitchFamily="34" charset="0"/>
              </a:rPr>
              <a:t>In case of the transmission by another station, the station act as though a collision has occurred and it waits a random amount of time and starts again</a:t>
            </a:r>
          </a:p>
          <a:p>
            <a:pPr marL="0" lvl="1" eaLnBrk="0" hangingPunct="0">
              <a:buFont typeface="Wingdings" pitchFamily="2" charset="2"/>
              <a:buChar char="Ø"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ea typeface="Calibri" pitchFamily="34" charset="0"/>
              </a:rPr>
              <a:t>This mode is used in CSMA/CA</a:t>
            </a:r>
            <a:endParaRPr lang="en-US" sz="2000" dirty="0">
              <a:latin typeface="Times New Roman" pitchFamily="18" charset="0"/>
              <a:ea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Advantage:</a:t>
            </a:r>
            <a:r>
              <a:rPr lang="en-US" sz="2000" dirty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reduce collision chances and improve the efficiency of the network</a:t>
            </a:r>
          </a:p>
          <a:p>
            <a:pPr eaLnBrk="0" hangingPunct="0">
              <a:buFont typeface="Wingdings" pitchFamily="2" charset="2"/>
              <a:buChar char="§"/>
            </a:pPr>
            <a:endParaRPr lang="en-US" sz="22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381000" y="152400"/>
            <a:ext cx="8229600" cy="6858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P-Persistent CSMA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304800" y="430213"/>
            <a:ext cx="6921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charset="0"/>
              </a:rPr>
              <a:t>Flow diagram for three persistence methods</a:t>
            </a:r>
          </a:p>
        </p:txBody>
      </p:sp>
      <p:pic>
        <p:nvPicPr>
          <p:cNvPr id="3379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543800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304800" y="430213"/>
            <a:ext cx="6013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Behavior of three persistence methods</a:t>
            </a:r>
            <a:endParaRPr lang="en-US" sz="28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14400"/>
            <a:ext cx="5462588" cy="542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590800"/>
            <a:ext cx="8229600" cy="1642872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CSMA does not specify any procedure after collision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CSMA/CD enhances the algorithm to handle the collision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Functions of the Data Link Layer (local focus)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Specific things that DLL does in order to accomplish the general functions of handling errors and regulating data flow</a:t>
            </a:r>
          </a:p>
          <a:p>
            <a:pPr marL="342900" lvl="1" indent="-34290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Framing: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divides the stream of bits received from the network layer into manageable data units called frames</a:t>
            </a:r>
          </a:p>
          <a:p>
            <a:pPr marL="342900" lvl="1" indent="-34290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Error Control: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adds reliability to the physical layer by adding mechanisms to detect and retransmit damaged, duplicate, or lost frames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 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oth detection and correction schemes may be used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Flow Control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imposes a flow control mechanism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prevent sender from “swamping”  or overwhelming the receiver which is normally built into the protocol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Media access control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determines which device has control over the link at any given time when two or more devices are connected to the same link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Addressing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adds a header to the frame to define the addresses of the sender and receiver of the frame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Persistent and non-persistent CSMA protocols are definitely an improvement over ALOHA because they ensure that no station begins to transmit while the channel is busy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However, if two stations sense the channel to be idle and begin transmitting simultaneously, their signals will still collide.</a:t>
            </a:r>
          </a:p>
          <a:p>
            <a:pPr>
              <a:buFont typeface="Wingdings" pitchFamily="2" charset="2"/>
              <a:buChar char="Ø"/>
            </a:pP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Another improvement (on top of ALOHA)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 for the stations to quickly detect the collision and abruptly stop transmitting, (rather than finishing them).This scheme saves time and bandwidth</a:t>
            </a:r>
            <a:endParaRPr lang="en-US" sz="2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CSMA/CD </a:t>
            </a:r>
            <a:r>
              <a:rPr lang="en-US" dirty="0">
                <a:latin typeface="Times New Roman" pitchFamily="18" charset="0"/>
              </a:rPr>
              <a:t>(carrier sense multiple access/ collision detection)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CSMA/CD</a:t>
            </a:r>
          </a:p>
        </p:txBody>
      </p:sp>
      <p:pic>
        <p:nvPicPr>
          <p:cNvPr id="5" name="Content Placeholder 4" descr="Fig06-1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52600" y="1524000"/>
            <a:ext cx="5257800" cy="2057400"/>
          </a:xfrm>
          <a:noFill/>
          <a:ln/>
        </p:spPr>
      </p:pic>
      <p:sp>
        <p:nvSpPr>
          <p:cNvPr id="6" name="TextBox 5"/>
          <p:cNvSpPr txBox="1"/>
          <p:nvPr/>
        </p:nvSpPr>
        <p:spPr>
          <a:xfrm>
            <a:off x="304800" y="3810000"/>
            <a:ext cx="8534400" cy="247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a sender detects a collision, it sends a “jam signal”.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Make sure that all nodes are aware of the collision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Length of the jam signal is 32 bit times</a:t>
            </a:r>
          </a:p>
          <a:p>
            <a:pPr marL="214313" indent="-223838" defTabSz="896938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CSMA/CD, stations abort their transmission when they detect a collision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e.g., Ethernet, IEEE802.3 </a:t>
            </a:r>
          </a:p>
          <a:p>
            <a:pPr marL="214313" indent="-223838" defTabSz="896938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not applicable to wireless systems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CSMA/CD: Procedure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524000"/>
            <a:ext cx="8991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Node has a frame to transmit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Sense the medium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busy (not idle): wait until becomes free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idle: transmit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After transmission, check weather collision has occurred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collision has detected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Send a jam signal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Increment retransmission counter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Check maximum number of retransmission attempts. If yes, abort transmission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Based on number of collisions, calculate random backoff time and wait that time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Repeat from step 2 again</a:t>
            </a:r>
          </a:p>
          <a:p>
            <a:pPr marL="800100" lvl="1" indent="-342900">
              <a:buFont typeface="+mj-lt"/>
              <a:buAutoNum type="romanU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no collision detected, transmission is successful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Retransmission counters are reset and end frame transmission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7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94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487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baseline="0" dirty="0">
                <a:latin typeface="Times New Roman" pitchFamily="18" charset="0"/>
                <a:cs typeface="Times New Roman" pitchFamily="18" charset="0"/>
              </a:rPr>
              <a:t>Flow diagram for the CSMA/CD</a:t>
            </a:r>
          </a:p>
        </p:txBody>
      </p:sp>
      <p:pic>
        <p:nvPicPr>
          <p:cNvPr id="11069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813" y="1012825"/>
            <a:ext cx="6297612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306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baseline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Energy level during transmission, idleness, or collision</a:t>
            </a:r>
          </a:p>
        </p:txBody>
      </p:sp>
      <p:pic>
        <p:nvPicPr>
          <p:cNvPr id="110899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9200"/>
            <a:ext cx="7212012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800" y="36576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level of energy in a channel can have three values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Zero: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channel is idle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Normal: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The station has successfully captured the channel and is sending its frame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Abnormal: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is a collision and the level of the energy is twice the normal level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station that has a frame to send or is sending a frame needs to monitor the energy level to determine if the channel is idle, busy, or in collision mode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</a:rPr>
              <a:t>Collision detection: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the signal, the sender reads back, is different from the signal it is putting out, it knows that a collision is occurring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fact,  a received signal must not be tiny compared to the transmitted signal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CSMA/CD : a station needs to be able to receive while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transmitting to detect a collision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When there is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collision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station receives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signal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its own signal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there is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collision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station receives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 signals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its own signal and the signal transmitted by a second station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distinguish between these two cases, the received signals in these two cases must be significantly different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229600" cy="464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wired network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received signal has almost the same energy as the sent signal because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 in a collision, the detected energy almost doubles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Popular CSMA scheme and its variant CSMA/CD developed for wired networks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not be used directly in wireless networks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8550-34AC-4E1D-8A01-F1D82BC5953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2" name="Text Box 4"/>
          <p:cNvSpPr txBox="1">
            <a:spLocks noChangeArrowheads="1"/>
          </p:cNvSpPr>
          <p:nvPr/>
        </p:nvSpPr>
        <p:spPr bwMode="auto">
          <a:xfrm>
            <a:off x="152400" y="228600"/>
            <a:ext cx="7620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baseline="0" dirty="0">
                <a:latin typeface="Times New Roman" pitchFamily="18" charset="0"/>
                <a:cs typeface="Times New Roman" pitchFamily="18" charset="0"/>
              </a:rPr>
              <a:t>CSMA/Collision Avoidance</a:t>
            </a:r>
          </a:p>
        </p:txBody>
      </p:sp>
      <p:pic>
        <p:nvPicPr>
          <p:cNvPr id="111309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762000"/>
            <a:ext cx="7620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257800"/>
            <a:ext cx="85105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943600" y="5334000"/>
            <a:ext cx="29843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baseline="0" dirty="0">
                <a:latin typeface="Times New Roman" pitchFamily="18" charset="0"/>
                <a:cs typeface="Times New Roman" pitchFamily="18" charset="0"/>
              </a:rPr>
              <a:t>Timing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baseline="0" dirty="0">
                <a:latin typeface="Times New Roman" pitchFamily="18" charset="0"/>
                <a:cs typeface="Times New Roman" pitchFamily="18" charset="0"/>
              </a:rPr>
              <a:t>CSMA/CA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Framing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410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data link layer needs to pack bits into </a:t>
            </a:r>
            <a:r>
              <a:rPr lang="en-US" sz="2400" b="1" dirty="0">
                <a:latin typeface="Times New Roman" pitchFamily="18" charset="0"/>
              </a:rPr>
              <a:t>frames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so that each frame is distinguishable from another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Deciding, at the receiving end, where frames start and stop and filling idle periods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Types of framing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byte count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character-based framing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bit-oriented framing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Framing: Byte (length) count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410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Header contains length of frame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count may become corrupted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receiver has no way to tell where next frame starts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  <p:pic>
        <p:nvPicPr>
          <p:cNvPr id="5" name="Picture 4" descr="3-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733800"/>
            <a:ext cx="80391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Framing: character-based framing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5715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special characters (flag bytes) used with byte stuffing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consecutive flag bytes indicate the end of one frame and the start of the next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Thus, if the receiver ever loses synchronization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can just search for two flag bytes to find the end of the current frame and the start of the next frame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FLAG byte occurs in data itself (such as in binary data: transmission of photographs or songs)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Interfering problem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Insert ESC byte before each FLAG data byte (byte stuffing)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ESC byte itself appears in data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Insert another ESC byte before ECS byte of data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6248400" cy="5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Framing: character-based framing</a:t>
            </a:r>
            <a:endParaRPr lang="en-US" b="1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4495800"/>
            <a:ext cx="8567737" cy="838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(a)</a:t>
            </a:r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frame delimited by flag bytes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(b)</a:t>
            </a:r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Four examples of byte sequences before and after stuffing</a:t>
            </a:r>
          </a:p>
        </p:txBody>
      </p:sp>
      <p:pic>
        <p:nvPicPr>
          <p:cNvPr id="12292" name="Picture 4" descr="3-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44638"/>
            <a:ext cx="5945188" cy="27225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8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7118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600" b="1" baseline="0" dirty="0">
                <a:latin typeface="Times New Roman" pitchFamily="18" charset="0"/>
              </a:rPr>
              <a:t>Byte stuffing and </a:t>
            </a:r>
            <a:r>
              <a:rPr lang="en-US" sz="3600" b="1" baseline="0" dirty="0" err="1">
                <a:latin typeface="Times New Roman" pitchFamily="18" charset="0"/>
              </a:rPr>
              <a:t>unstuffing</a:t>
            </a:r>
            <a:endParaRPr lang="en-US" sz="3600" b="1" baseline="0" dirty="0">
              <a:latin typeface="Times New Roman" pitchFamily="18" charset="0"/>
            </a:endParaRPr>
          </a:p>
        </p:txBody>
      </p:sp>
      <p:pic>
        <p:nvPicPr>
          <p:cNvPr id="8663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574800"/>
            <a:ext cx="733107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81000" y="54102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Byte stuffing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process of adding 1 extra byte whenever there is a flag or escape character in the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4679</TotalTime>
  <Words>3098</Words>
  <Application>Microsoft Office PowerPoint</Application>
  <PresentationFormat>On-screen Show (4:3)</PresentationFormat>
  <Paragraphs>343</Paragraphs>
  <Slides>47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Times New Roman</vt:lpstr>
      <vt:lpstr>TimesNewRoman</vt:lpstr>
      <vt:lpstr>Times-Roman</vt:lpstr>
      <vt:lpstr>Wingdings</vt:lpstr>
      <vt:lpstr>Office Theme</vt:lpstr>
      <vt:lpstr>PowerPoint Presentation</vt:lpstr>
      <vt:lpstr>PowerPoint Presentation</vt:lpstr>
      <vt:lpstr>PowerPoint Presentation</vt:lpstr>
      <vt:lpstr>Functions of the Data Link Layer (local focus) </vt:lpstr>
      <vt:lpstr>Framing</vt:lpstr>
      <vt:lpstr>Framing: Byte (length) count</vt:lpstr>
      <vt:lpstr>Framing: character-based framing</vt:lpstr>
      <vt:lpstr>Framing: character-based framing</vt:lpstr>
      <vt:lpstr>PowerPoint Presentation</vt:lpstr>
      <vt:lpstr>Framing: bit-oriented framing</vt:lpstr>
      <vt:lpstr>Framing: bit-oriented framing</vt:lpstr>
      <vt:lpstr>Framing: bit-oriented framing</vt:lpstr>
      <vt:lpstr>PowerPoint Presentation</vt:lpstr>
      <vt:lpstr>Medium Access Control</vt:lpstr>
      <vt:lpstr>MAC Protocols</vt:lpstr>
      <vt:lpstr>Ingredients of MAC Protocols</vt:lpstr>
      <vt:lpstr>PowerPoint Presentation</vt:lpstr>
      <vt:lpstr>Random multiple access protocols</vt:lpstr>
      <vt:lpstr>Random multiple access protocols</vt:lpstr>
      <vt:lpstr>Random multiple access protocols</vt:lpstr>
      <vt:lpstr>ALOHA Network  (Areal LOcations of Hazardous Atmospheres)</vt:lpstr>
      <vt:lpstr>PowerPoint Presentation</vt:lpstr>
      <vt:lpstr>Pure ALOHA</vt:lpstr>
      <vt:lpstr>PowerPoint Presentation</vt:lpstr>
      <vt:lpstr>Pure ALOHA: Example</vt:lpstr>
      <vt:lpstr>Pure ALOHA</vt:lpstr>
      <vt:lpstr>Example</vt:lpstr>
      <vt:lpstr>Pure ALOHA Example</vt:lpstr>
      <vt:lpstr>Slotted ALOHA</vt:lpstr>
      <vt:lpstr>PowerPoint Presentation</vt:lpstr>
      <vt:lpstr>CSMA (Carrier Sense Multiple Access)</vt:lpstr>
      <vt:lpstr>CSMA</vt:lpstr>
      <vt:lpstr>CSMA</vt:lpstr>
      <vt:lpstr>1-Persistent CSMA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CSMA/CD (carrier sense multiple access/ collision detection)</vt:lpstr>
      <vt:lpstr>CSMA/CD</vt:lpstr>
      <vt:lpstr>CSMA/CD: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Arshad</dc:creator>
  <cp:lastModifiedBy>Dr. Ayesha Altaf</cp:lastModifiedBy>
  <cp:revision>535</cp:revision>
  <dcterms:created xsi:type="dcterms:W3CDTF">2014-04-13T00:14:05Z</dcterms:created>
  <dcterms:modified xsi:type="dcterms:W3CDTF">2024-09-18T04:51:33Z</dcterms:modified>
  <cp:version>1</cp:version>
</cp:coreProperties>
</file>