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4" r:id="rId2"/>
    <p:sldId id="265" r:id="rId3"/>
    <p:sldId id="266" r:id="rId4"/>
    <p:sldId id="277" r:id="rId5"/>
    <p:sldId id="258" r:id="rId6"/>
    <p:sldId id="282" r:id="rId7"/>
    <p:sldId id="285" r:id="rId8"/>
    <p:sldId id="275" r:id="rId9"/>
    <p:sldId id="283" r:id="rId10"/>
    <p:sldId id="273"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la Amjad" initials="AA" lastIdx="1" clrIdx="0">
    <p:extLst>
      <p:ext uri="{19B8F6BF-5375-455C-9EA6-DF929625EA0E}">
        <p15:presenceInfo xmlns:p15="http://schemas.microsoft.com/office/powerpoint/2012/main" userId="6b3c66a7ac11ab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8D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94960" autoAdjust="0"/>
  </p:normalViewPr>
  <p:slideViewPr>
    <p:cSldViewPr snapToGrid="0">
      <p:cViewPr varScale="1">
        <p:scale>
          <a:sx n="64" d="100"/>
          <a:sy n="64" d="100"/>
        </p:scale>
        <p:origin x="58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27B0B-E4EC-4817-B8AE-E1F5A0E43040}" type="datetimeFigureOut">
              <a:rPr lang="en-US" smtClean="0"/>
              <a:t>24-Jul-24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520FC-3B90-4124-8796-CB932A69E063}" type="slidenum">
              <a:rPr lang="en-US" smtClean="0"/>
              <a:t>‹#›</a:t>
            </a:fld>
            <a:endParaRPr lang="en-US"/>
          </a:p>
        </p:txBody>
      </p:sp>
    </p:spTree>
    <p:extLst>
      <p:ext uri="{BB962C8B-B14F-4D97-AF65-F5344CB8AC3E}">
        <p14:creationId xmlns:p14="http://schemas.microsoft.com/office/powerpoint/2010/main" val="2593416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notes"/>
          <p:cNvSpPr txBox="1"/>
          <p:nvPr/>
        </p:nvSpPr>
        <p:spPr>
          <a:xfrm>
            <a:off x="1143000" y="694980"/>
            <a:ext cx="4572001" cy="3429585"/>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0554" tIns="45277" rIns="90554" bIns="45277" anchor="ctr" anchorCtr="0">
            <a:noAutofit/>
          </a:bodyPr>
          <a:lstStyle/>
          <a:p>
            <a:pPr>
              <a:lnSpc>
                <a:spcPct val="87000"/>
              </a:lnSpc>
            </a:pPr>
            <a:endParaRPr>
              <a:solidFill>
                <a:schemeClr val="lt1"/>
              </a:solidFill>
              <a:latin typeface="Arial"/>
              <a:ea typeface="Arial"/>
              <a:cs typeface="Arial"/>
              <a:sym typeface="Arial"/>
            </a:endParaRPr>
          </a:p>
        </p:txBody>
      </p:sp>
      <p:sp>
        <p:nvSpPr>
          <p:cNvPr id="160" name="Google Shape;160;p2:notes"/>
          <p:cNvSpPr txBox="1">
            <a:spLocks noGrp="1"/>
          </p:cNvSpPr>
          <p:nvPr>
            <p:ph type="body" idx="1"/>
          </p:nvPr>
        </p:nvSpPr>
        <p:spPr>
          <a:xfrm>
            <a:off x="685802" y="4344771"/>
            <a:ext cx="5483225" cy="4113627"/>
          </a:xfrm>
          <a:prstGeom prst="rect">
            <a:avLst/>
          </a:prstGeom>
          <a:noFill/>
          <a:ln>
            <a:noFill/>
          </a:ln>
        </p:spPr>
        <p:txBody>
          <a:bodyPr spcFirstLastPara="1" wrap="square" lIns="0" tIns="0" rIns="0" bIns="0" anchor="ctr" anchorCtr="0">
            <a:noAutofit/>
          </a:bodyPr>
          <a:lstStyle/>
          <a:p>
            <a:r>
              <a:rPr lang="en-US" dirty="0"/>
              <a:t>Today, I am here to present an idea for my thesis work. </a:t>
            </a:r>
            <a:r>
              <a:rPr lang="en-US"/>
              <a:t>And title is …</a:t>
            </a:r>
            <a:endParaRPr dirty="0"/>
          </a:p>
        </p:txBody>
      </p:sp>
      <p:sp>
        <p:nvSpPr>
          <p:cNvPr id="161" name="Google Shape;161;p2:notes"/>
          <p:cNvSpPr>
            <a:spLocks noGrp="1" noRot="1" noChangeAspect="1"/>
          </p:cNvSpPr>
          <p:nvPr>
            <p:ph type="sldImg" idx="2"/>
          </p:nvPr>
        </p:nvSpPr>
        <p:spPr>
          <a:xfrm>
            <a:off x="-12741275" y="-6472238"/>
            <a:ext cx="25482550" cy="14335126"/>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notes"/>
          <p:cNvSpPr txBox="1"/>
          <p:nvPr/>
        </p:nvSpPr>
        <p:spPr>
          <a:xfrm>
            <a:off x="1143000" y="694980"/>
            <a:ext cx="4572001" cy="3429585"/>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0554" tIns="45277" rIns="90554" bIns="45277" anchor="ctr" anchorCtr="0">
            <a:noAutofit/>
          </a:bodyPr>
          <a:lstStyle/>
          <a:p>
            <a:pPr>
              <a:lnSpc>
                <a:spcPct val="87000"/>
              </a:lnSpc>
            </a:pPr>
            <a:endParaRPr>
              <a:solidFill>
                <a:schemeClr val="lt1"/>
              </a:solidFill>
              <a:latin typeface="Arial"/>
              <a:ea typeface="Arial"/>
              <a:cs typeface="Arial"/>
              <a:sym typeface="Arial"/>
            </a:endParaRPr>
          </a:p>
        </p:txBody>
      </p:sp>
      <p:sp>
        <p:nvSpPr>
          <p:cNvPr id="160" name="Google Shape;160;p2:notes"/>
          <p:cNvSpPr txBox="1">
            <a:spLocks noGrp="1"/>
          </p:cNvSpPr>
          <p:nvPr>
            <p:ph type="body" idx="1"/>
          </p:nvPr>
        </p:nvSpPr>
        <p:spPr>
          <a:xfrm>
            <a:off x="685802" y="4344771"/>
            <a:ext cx="5483225" cy="4113627"/>
          </a:xfrm>
          <a:prstGeom prst="rect">
            <a:avLst/>
          </a:prstGeom>
          <a:noFill/>
          <a:ln>
            <a:noFill/>
          </a:ln>
        </p:spPr>
        <p:txBody>
          <a:bodyPr spcFirstLastPara="1" wrap="square" lIns="0" tIns="0" rIns="0" bIns="0" anchor="ctr" anchorCtr="0">
            <a:noAutofit/>
          </a:bodyPr>
          <a:lstStyle/>
          <a:p>
            <a:endParaRPr dirty="0"/>
          </a:p>
        </p:txBody>
      </p:sp>
      <p:sp>
        <p:nvSpPr>
          <p:cNvPr id="161" name="Google Shape;161;p2:notes"/>
          <p:cNvSpPr>
            <a:spLocks noGrp="1" noRot="1" noChangeAspect="1"/>
          </p:cNvSpPr>
          <p:nvPr>
            <p:ph type="sldImg" idx="2"/>
          </p:nvPr>
        </p:nvSpPr>
        <p:spPr>
          <a:xfrm>
            <a:off x="-12741275" y="-6472238"/>
            <a:ext cx="25482550" cy="14335126"/>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5803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notes"/>
          <p:cNvSpPr txBox="1"/>
          <p:nvPr/>
        </p:nvSpPr>
        <p:spPr>
          <a:xfrm>
            <a:off x="1143000" y="694980"/>
            <a:ext cx="4572001" cy="3429585"/>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0554" tIns="45277" rIns="90554" bIns="45277" anchor="ctr" anchorCtr="0">
            <a:noAutofit/>
          </a:bodyPr>
          <a:lstStyle/>
          <a:p>
            <a:pPr>
              <a:lnSpc>
                <a:spcPct val="87000"/>
              </a:lnSpc>
            </a:pPr>
            <a:endParaRPr>
              <a:solidFill>
                <a:schemeClr val="lt1"/>
              </a:solidFill>
              <a:latin typeface="Arial"/>
              <a:ea typeface="Arial"/>
              <a:cs typeface="Arial"/>
              <a:sym typeface="Arial"/>
            </a:endParaRPr>
          </a:p>
        </p:txBody>
      </p:sp>
      <p:sp>
        <p:nvSpPr>
          <p:cNvPr id="160" name="Google Shape;160;p2:notes"/>
          <p:cNvSpPr txBox="1">
            <a:spLocks noGrp="1"/>
          </p:cNvSpPr>
          <p:nvPr>
            <p:ph type="body" idx="1"/>
          </p:nvPr>
        </p:nvSpPr>
        <p:spPr>
          <a:xfrm>
            <a:off x="685802" y="4344771"/>
            <a:ext cx="5483225" cy="4113627"/>
          </a:xfrm>
          <a:prstGeom prst="rect">
            <a:avLst/>
          </a:prstGeom>
          <a:noFill/>
          <a:ln>
            <a:noFill/>
          </a:ln>
        </p:spPr>
        <p:txBody>
          <a:bodyPr spcFirstLastPara="1" wrap="square" lIns="0" tIns="0" rIns="0" bIns="0" anchor="ctr" anchorCtr="0">
            <a:noAutofit/>
          </a:bodyPr>
          <a:lstStyle/>
          <a:p>
            <a:endParaRPr dirty="0"/>
          </a:p>
        </p:txBody>
      </p:sp>
      <p:sp>
        <p:nvSpPr>
          <p:cNvPr id="161" name="Google Shape;161;p2:notes"/>
          <p:cNvSpPr>
            <a:spLocks noGrp="1" noRot="1" noChangeAspect="1"/>
          </p:cNvSpPr>
          <p:nvPr>
            <p:ph type="sldImg" idx="2"/>
          </p:nvPr>
        </p:nvSpPr>
        <p:spPr>
          <a:xfrm>
            <a:off x="-12741275" y="-6472238"/>
            <a:ext cx="25482550" cy="14335126"/>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84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effectLst/>
                <a:latin typeface="Calibri"/>
                <a:ea typeface="Calibri"/>
                <a:cs typeface="Calibri"/>
                <a:sym typeface="Calibri"/>
              </a:rPr>
              <a:t>The largest market is AR Software with a market volume of US$11.58bn in 2023, report by </a:t>
            </a:r>
            <a:r>
              <a:rPr lang="en-US" sz="1200" b="0" i="0" u="none" strike="noStrike" cap="none" dirty="0" err="1">
                <a:solidFill>
                  <a:schemeClr val="dk1"/>
                </a:solidFill>
                <a:effectLst/>
                <a:latin typeface="Calibri"/>
                <a:ea typeface="Calibri"/>
                <a:cs typeface="Calibri"/>
                <a:sym typeface="Calibri"/>
              </a:rPr>
              <a:t>statista</a:t>
            </a:r>
            <a:r>
              <a:rPr lang="en-US" sz="1200" b="0" i="0" u="none" strike="noStrike" cap="none" dirty="0">
                <a:solidFill>
                  <a:schemeClr val="dk1"/>
                </a:solidFill>
                <a:effectLst/>
                <a:latin typeface="Calibri"/>
                <a:ea typeface="Calibri"/>
                <a:cs typeface="Calibri"/>
                <a:sym typeface="Calibri"/>
              </a:rPr>
              <a:t>.</a:t>
            </a:r>
          </a:p>
          <a:p>
            <a:endParaRPr lang="en-US" dirty="0"/>
          </a:p>
        </p:txBody>
      </p:sp>
      <p:sp>
        <p:nvSpPr>
          <p:cNvPr id="4" name="Slide Number Placeholder 3"/>
          <p:cNvSpPr>
            <a:spLocks noGrp="1"/>
          </p:cNvSpPr>
          <p:nvPr>
            <p:ph type="sldNum" sz="quarter" idx="5"/>
          </p:nvPr>
        </p:nvSpPr>
        <p:spPr/>
        <p:txBody>
          <a:bodyPr/>
          <a:lstStyle/>
          <a:p>
            <a:fld id="{F6E520FC-3B90-4124-8796-CB932A69E063}" type="slidenum">
              <a:rPr lang="en-US" smtClean="0"/>
              <a:t>4</a:t>
            </a:fld>
            <a:endParaRPr lang="en-US"/>
          </a:p>
        </p:txBody>
      </p:sp>
    </p:spTree>
    <p:extLst>
      <p:ext uri="{BB962C8B-B14F-4D97-AF65-F5344CB8AC3E}">
        <p14:creationId xmlns:p14="http://schemas.microsoft.com/office/powerpoint/2010/main" val="241042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p:txBody>
      </p:sp>
      <p:sp>
        <p:nvSpPr>
          <p:cNvPr id="4" name="Slide Number Placeholder 3"/>
          <p:cNvSpPr>
            <a:spLocks noGrp="1"/>
          </p:cNvSpPr>
          <p:nvPr>
            <p:ph type="sldNum" sz="quarter" idx="5"/>
          </p:nvPr>
        </p:nvSpPr>
        <p:spPr/>
        <p:txBody>
          <a:bodyPr/>
          <a:lstStyle/>
          <a:p>
            <a:fld id="{F6E520FC-3B90-4124-8796-CB932A69E063}" type="slidenum">
              <a:rPr lang="en-US" smtClean="0"/>
              <a:t>5</a:t>
            </a:fld>
            <a:endParaRPr lang="en-US"/>
          </a:p>
        </p:txBody>
      </p:sp>
    </p:spTree>
    <p:extLst>
      <p:ext uri="{BB962C8B-B14F-4D97-AF65-F5344CB8AC3E}">
        <p14:creationId xmlns:p14="http://schemas.microsoft.com/office/powerpoint/2010/main" val="489552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E520FC-3B90-4124-8796-CB932A69E063}" type="slidenum">
              <a:rPr lang="en-US" smtClean="0"/>
              <a:t>6</a:t>
            </a:fld>
            <a:endParaRPr lang="en-US"/>
          </a:p>
        </p:txBody>
      </p:sp>
    </p:spTree>
    <p:extLst>
      <p:ext uri="{BB962C8B-B14F-4D97-AF65-F5344CB8AC3E}">
        <p14:creationId xmlns:p14="http://schemas.microsoft.com/office/powerpoint/2010/main" val="405552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E520FC-3B90-4124-8796-CB932A69E063}" type="slidenum">
              <a:rPr lang="en-US" smtClean="0"/>
              <a:t>7</a:t>
            </a:fld>
            <a:endParaRPr lang="en-US"/>
          </a:p>
        </p:txBody>
      </p:sp>
    </p:spTree>
    <p:extLst>
      <p:ext uri="{BB962C8B-B14F-4D97-AF65-F5344CB8AC3E}">
        <p14:creationId xmlns:p14="http://schemas.microsoft.com/office/powerpoint/2010/main" val="4078615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E520FC-3B90-4124-8796-CB932A69E063}" type="slidenum">
              <a:rPr lang="en-US" smtClean="0"/>
              <a:t>9</a:t>
            </a:fld>
            <a:endParaRPr lang="en-US"/>
          </a:p>
        </p:txBody>
      </p:sp>
    </p:spTree>
    <p:extLst>
      <p:ext uri="{BB962C8B-B14F-4D97-AF65-F5344CB8AC3E}">
        <p14:creationId xmlns:p14="http://schemas.microsoft.com/office/powerpoint/2010/main" val="154035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47F8-47A1-43AE-A916-799AED0D7A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2E9550-45DA-4166-B8C4-C7BF153342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1DDCFE-5733-432D-BE51-120638223BC9}"/>
              </a:ext>
            </a:extLst>
          </p:cNvPr>
          <p:cNvSpPr>
            <a:spLocks noGrp="1"/>
          </p:cNvSpPr>
          <p:nvPr>
            <p:ph type="dt" sz="half" idx="10"/>
          </p:nvPr>
        </p:nvSpPr>
        <p:spPr/>
        <p:txBody>
          <a:bodyPr/>
          <a:lstStyle/>
          <a:p>
            <a:fld id="{BCC24910-40EB-4F49-8B9D-B0A9AE0D461E}" type="datetime1">
              <a:rPr lang="en-US" smtClean="0"/>
              <a:t>24-Jul-24</a:t>
            </a:fld>
            <a:endParaRPr lang="en-US"/>
          </a:p>
        </p:txBody>
      </p:sp>
      <p:sp>
        <p:nvSpPr>
          <p:cNvPr id="5" name="Footer Placeholder 4">
            <a:extLst>
              <a:ext uri="{FF2B5EF4-FFF2-40B4-BE49-F238E27FC236}">
                <a16:creationId xmlns:a16="http://schemas.microsoft.com/office/drawing/2014/main" id="{54E7A594-90B2-4AA6-88DC-620DE17E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9200C-3E7B-4AC9-A819-9E3A4AE4352D}"/>
              </a:ext>
            </a:extLst>
          </p:cNvPr>
          <p:cNvSpPr>
            <a:spLocks noGrp="1"/>
          </p:cNvSpPr>
          <p:nvPr>
            <p:ph type="sldNum" sz="quarter" idx="12"/>
          </p:nvPr>
        </p:nvSpPr>
        <p:spPr/>
        <p:txBody>
          <a:bodyPr/>
          <a:lstStyle/>
          <a:p>
            <a:fld id="{D4487429-652D-4B59-B9B7-161A8A66FB8A}" type="slidenum">
              <a:rPr lang="en-US" smtClean="0"/>
              <a:t>‹#›</a:t>
            </a:fld>
            <a:endParaRPr lang="en-US"/>
          </a:p>
        </p:txBody>
      </p:sp>
    </p:spTree>
    <p:extLst>
      <p:ext uri="{BB962C8B-B14F-4D97-AF65-F5344CB8AC3E}">
        <p14:creationId xmlns:p14="http://schemas.microsoft.com/office/powerpoint/2010/main" val="370958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E968-9FB2-4CE9-A9AD-06C0B0412D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35A0F5-2ACA-4151-9A1F-597FF31E8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94761-FD1C-4C6E-91E1-7AB0BBABF79A}"/>
              </a:ext>
            </a:extLst>
          </p:cNvPr>
          <p:cNvSpPr>
            <a:spLocks noGrp="1"/>
          </p:cNvSpPr>
          <p:nvPr>
            <p:ph type="dt" sz="half" idx="10"/>
          </p:nvPr>
        </p:nvSpPr>
        <p:spPr/>
        <p:txBody>
          <a:bodyPr/>
          <a:lstStyle/>
          <a:p>
            <a:fld id="{267625EA-BDDB-447C-BC0F-D3A051E85E68}" type="datetime1">
              <a:rPr lang="en-US" smtClean="0"/>
              <a:t>24-Jul-24</a:t>
            </a:fld>
            <a:endParaRPr lang="en-US"/>
          </a:p>
        </p:txBody>
      </p:sp>
      <p:sp>
        <p:nvSpPr>
          <p:cNvPr id="5" name="Footer Placeholder 4">
            <a:extLst>
              <a:ext uri="{FF2B5EF4-FFF2-40B4-BE49-F238E27FC236}">
                <a16:creationId xmlns:a16="http://schemas.microsoft.com/office/drawing/2014/main" id="{128431B6-6185-4B17-86B2-CAAED1000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DDB71-31C6-4379-AE03-36E47D94A290}"/>
              </a:ext>
            </a:extLst>
          </p:cNvPr>
          <p:cNvSpPr>
            <a:spLocks noGrp="1"/>
          </p:cNvSpPr>
          <p:nvPr>
            <p:ph type="sldNum" sz="quarter" idx="12"/>
          </p:nvPr>
        </p:nvSpPr>
        <p:spPr/>
        <p:txBody>
          <a:bodyPr/>
          <a:lstStyle/>
          <a:p>
            <a:fld id="{D4487429-652D-4B59-B9B7-161A8A66FB8A}" type="slidenum">
              <a:rPr lang="en-US" smtClean="0"/>
              <a:t>‹#›</a:t>
            </a:fld>
            <a:endParaRPr lang="en-US"/>
          </a:p>
        </p:txBody>
      </p:sp>
    </p:spTree>
    <p:extLst>
      <p:ext uri="{BB962C8B-B14F-4D97-AF65-F5344CB8AC3E}">
        <p14:creationId xmlns:p14="http://schemas.microsoft.com/office/powerpoint/2010/main" val="427271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800D7-9E06-4138-9024-59D22A9612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BCC190-08B8-402B-BFCA-6A881480F4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CE924-8957-417E-A994-4496DD28951D}"/>
              </a:ext>
            </a:extLst>
          </p:cNvPr>
          <p:cNvSpPr>
            <a:spLocks noGrp="1"/>
          </p:cNvSpPr>
          <p:nvPr>
            <p:ph type="dt" sz="half" idx="10"/>
          </p:nvPr>
        </p:nvSpPr>
        <p:spPr/>
        <p:txBody>
          <a:bodyPr/>
          <a:lstStyle/>
          <a:p>
            <a:fld id="{D33DD58A-B8D0-48D6-98A2-779D047AF98B}" type="datetime1">
              <a:rPr lang="en-US" smtClean="0"/>
              <a:t>24-Jul-24</a:t>
            </a:fld>
            <a:endParaRPr lang="en-US"/>
          </a:p>
        </p:txBody>
      </p:sp>
      <p:sp>
        <p:nvSpPr>
          <p:cNvPr id="5" name="Footer Placeholder 4">
            <a:extLst>
              <a:ext uri="{FF2B5EF4-FFF2-40B4-BE49-F238E27FC236}">
                <a16:creationId xmlns:a16="http://schemas.microsoft.com/office/drawing/2014/main" id="{265F1D80-38D3-4E16-98CC-09347BD40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D78F2-3A06-49EF-9176-F4C234A20031}"/>
              </a:ext>
            </a:extLst>
          </p:cNvPr>
          <p:cNvSpPr>
            <a:spLocks noGrp="1"/>
          </p:cNvSpPr>
          <p:nvPr>
            <p:ph type="sldNum" sz="quarter" idx="12"/>
          </p:nvPr>
        </p:nvSpPr>
        <p:spPr/>
        <p:txBody>
          <a:bodyPr/>
          <a:lstStyle/>
          <a:p>
            <a:fld id="{D4487429-652D-4B59-B9B7-161A8A66FB8A}" type="slidenum">
              <a:rPr lang="en-US" smtClean="0"/>
              <a:t>‹#›</a:t>
            </a:fld>
            <a:endParaRPr lang="en-US"/>
          </a:p>
        </p:txBody>
      </p:sp>
    </p:spTree>
    <p:extLst>
      <p:ext uri="{BB962C8B-B14F-4D97-AF65-F5344CB8AC3E}">
        <p14:creationId xmlns:p14="http://schemas.microsoft.com/office/powerpoint/2010/main" val="11964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FB53-2F98-4D04-B473-5CE4B794CA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3793B2-3231-4E95-BE1F-3642D81ED1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BFF75-3F06-4341-8697-A20D93F168C9}"/>
              </a:ext>
            </a:extLst>
          </p:cNvPr>
          <p:cNvSpPr>
            <a:spLocks noGrp="1"/>
          </p:cNvSpPr>
          <p:nvPr>
            <p:ph type="dt" sz="half" idx="10"/>
          </p:nvPr>
        </p:nvSpPr>
        <p:spPr/>
        <p:txBody>
          <a:bodyPr/>
          <a:lstStyle/>
          <a:p>
            <a:fld id="{DB4EADE6-2AAD-431D-B08F-930EC8ABBD0F}" type="datetime1">
              <a:rPr lang="en-US" smtClean="0"/>
              <a:t>24-Jul-24</a:t>
            </a:fld>
            <a:endParaRPr lang="en-US"/>
          </a:p>
        </p:txBody>
      </p:sp>
      <p:sp>
        <p:nvSpPr>
          <p:cNvPr id="5" name="Footer Placeholder 4">
            <a:extLst>
              <a:ext uri="{FF2B5EF4-FFF2-40B4-BE49-F238E27FC236}">
                <a16:creationId xmlns:a16="http://schemas.microsoft.com/office/drawing/2014/main" id="{14831169-A9FD-42DE-A182-1EB935AC0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05D29-539F-4FAD-BA08-304CF44E2371}"/>
              </a:ext>
            </a:extLst>
          </p:cNvPr>
          <p:cNvSpPr>
            <a:spLocks noGrp="1"/>
          </p:cNvSpPr>
          <p:nvPr>
            <p:ph type="sldNum" sz="quarter" idx="12"/>
          </p:nvPr>
        </p:nvSpPr>
        <p:spPr/>
        <p:txBody>
          <a:bodyPr/>
          <a:lstStyle/>
          <a:p>
            <a:fld id="{D4487429-652D-4B59-B9B7-161A8A66FB8A}" type="slidenum">
              <a:rPr lang="en-US" smtClean="0"/>
              <a:t>‹#›</a:t>
            </a:fld>
            <a:endParaRPr lang="en-US"/>
          </a:p>
        </p:txBody>
      </p:sp>
    </p:spTree>
    <p:extLst>
      <p:ext uri="{BB962C8B-B14F-4D97-AF65-F5344CB8AC3E}">
        <p14:creationId xmlns:p14="http://schemas.microsoft.com/office/powerpoint/2010/main" val="30841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1666-46A9-407B-B0D0-9C2A01FAD1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29DBC5-E69A-4FBE-9DF4-49C48F9CCC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5FD6E5-36E4-44B1-B9C6-316B15BC3BB6}"/>
              </a:ext>
            </a:extLst>
          </p:cNvPr>
          <p:cNvSpPr>
            <a:spLocks noGrp="1"/>
          </p:cNvSpPr>
          <p:nvPr>
            <p:ph type="dt" sz="half" idx="10"/>
          </p:nvPr>
        </p:nvSpPr>
        <p:spPr/>
        <p:txBody>
          <a:bodyPr/>
          <a:lstStyle/>
          <a:p>
            <a:fld id="{C3195A84-6ABF-4CD5-B6F2-FB4410A9F9FA}" type="datetime1">
              <a:rPr lang="en-US" smtClean="0"/>
              <a:t>24-Jul-24</a:t>
            </a:fld>
            <a:endParaRPr lang="en-US"/>
          </a:p>
        </p:txBody>
      </p:sp>
      <p:sp>
        <p:nvSpPr>
          <p:cNvPr id="5" name="Footer Placeholder 4">
            <a:extLst>
              <a:ext uri="{FF2B5EF4-FFF2-40B4-BE49-F238E27FC236}">
                <a16:creationId xmlns:a16="http://schemas.microsoft.com/office/drawing/2014/main" id="{CFFE9845-54E3-4F90-A792-E577A6897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C5761-4797-46A1-9B71-8B5C1A3220C4}"/>
              </a:ext>
            </a:extLst>
          </p:cNvPr>
          <p:cNvSpPr>
            <a:spLocks noGrp="1"/>
          </p:cNvSpPr>
          <p:nvPr>
            <p:ph type="sldNum" sz="quarter" idx="12"/>
          </p:nvPr>
        </p:nvSpPr>
        <p:spPr/>
        <p:txBody>
          <a:bodyPr/>
          <a:lstStyle/>
          <a:p>
            <a:fld id="{D4487429-652D-4B59-B9B7-161A8A66FB8A}" type="slidenum">
              <a:rPr lang="en-US" smtClean="0"/>
              <a:t>‹#›</a:t>
            </a:fld>
            <a:endParaRPr lang="en-US"/>
          </a:p>
        </p:txBody>
      </p:sp>
    </p:spTree>
    <p:extLst>
      <p:ext uri="{BB962C8B-B14F-4D97-AF65-F5344CB8AC3E}">
        <p14:creationId xmlns:p14="http://schemas.microsoft.com/office/powerpoint/2010/main" val="333506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0C3D-F198-4849-8A5F-9820406756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FADC11-3E1D-429B-8B72-78D1C857CA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B467AF-29DA-4E11-AEDB-38D7695E1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EB01A2-C52E-4254-9974-6AE4D8131C30}"/>
              </a:ext>
            </a:extLst>
          </p:cNvPr>
          <p:cNvSpPr>
            <a:spLocks noGrp="1"/>
          </p:cNvSpPr>
          <p:nvPr>
            <p:ph type="dt" sz="half" idx="10"/>
          </p:nvPr>
        </p:nvSpPr>
        <p:spPr/>
        <p:txBody>
          <a:bodyPr/>
          <a:lstStyle/>
          <a:p>
            <a:fld id="{A3417A01-70BA-459B-8FC6-F1CC307A3E23}" type="datetime1">
              <a:rPr lang="en-US" smtClean="0"/>
              <a:t>24-Jul-24</a:t>
            </a:fld>
            <a:endParaRPr lang="en-US"/>
          </a:p>
        </p:txBody>
      </p:sp>
      <p:sp>
        <p:nvSpPr>
          <p:cNvPr id="6" name="Footer Placeholder 5">
            <a:extLst>
              <a:ext uri="{FF2B5EF4-FFF2-40B4-BE49-F238E27FC236}">
                <a16:creationId xmlns:a16="http://schemas.microsoft.com/office/drawing/2014/main" id="{E27AE094-3D28-4933-A095-6BD1AE1FA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6B5A1-AE76-40A3-8BF4-327E7FF09265}"/>
              </a:ext>
            </a:extLst>
          </p:cNvPr>
          <p:cNvSpPr>
            <a:spLocks noGrp="1"/>
          </p:cNvSpPr>
          <p:nvPr>
            <p:ph type="sldNum" sz="quarter" idx="12"/>
          </p:nvPr>
        </p:nvSpPr>
        <p:spPr/>
        <p:txBody>
          <a:bodyPr/>
          <a:lstStyle/>
          <a:p>
            <a:fld id="{D4487429-652D-4B59-B9B7-161A8A66FB8A}" type="slidenum">
              <a:rPr lang="en-US" smtClean="0"/>
              <a:t>‹#›</a:t>
            </a:fld>
            <a:endParaRPr lang="en-US"/>
          </a:p>
        </p:txBody>
      </p:sp>
    </p:spTree>
    <p:extLst>
      <p:ext uri="{BB962C8B-B14F-4D97-AF65-F5344CB8AC3E}">
        <p14:creationId xmlns:p14="http://schemas.microsoft.com/office/powerpoint/2010/main" val="280475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AD18-1551-4DAA-AE95-4E5BC9584E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65E4E5-02F6-4FD7-9DD1-FC54FDDE7A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4F9154-37A3-40C1-AD74-2CFF3D307A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957BAE-1764-4C05-918C-8286D920AC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1AE16A-648D-4FF8-B160-0D4B7A643A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F42620-BB01-4D86-A364-1E5EA0E560F9}"/>
              </a:ext>
            </a:extLst>
          </p:cNvPr>
          <p:cNvSpPr>
            <a:spLocks noGrp="1"/>
          </p:cNvSpPr>
          <p:nvPr>
            <p:ph type="dt" sz="half" idx="10"/>
          </p:nvPr>
        </p:nvSpPr>
        <p:spPr/>
        <p:txBody>
          <a:bodyPr/>
          <a:lstStyle/>
          <a:p>
            <a:fld id="{6B1388FB-8F9C-4511-8907-5D626C662B21}" type="datetime1">
              <a:rPr lang="en-US" smtClean="0"/>
              <a:t>24-Jul-24</a:t>
            </a:fld>
            <a:endParaRPr lang="en-US"/>
          </a:p>
        </p:txBody>
      </p:sp>
      <p:sp>
        <p:nvSpPr>
          <p:cNvPr id="8" name="Footer Placeholder 7">
            <a:extLst>
              <a:ext uri="{FF2B5EF4-FFF2-40B4-BE49-F238E27FC236}">
                <a16:creationId xmlns:a16="http://schemas.microsoft.com/office/drawing/2014/main" id="{357C10F5-C01F-412B-B6F9-77B0A890D2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63403B-AB18-4576-AD2C-8DDEDA018901}"/>
              </a:ext>
            </a:extLst>
          </p:cNvPr>
          <p:cNvSpPr>
            <a:spLocks noGrp="1"/>
          </p:cNvSpPr>
          <p:nvPr>
            <p:ph type="sldNum" sz="quarter" idx="12"/>
          </p:nvPr>
        </p:nvSpPr>
        <p:spPr/>
        <p:txBody>
          <a:bodyPr/>
          <a:lstStyle/>
          <a:p>
            <a:fld id="{D4487429-652D-4B59-B9B7-161A8A66FB8A}" type="slidenum">
              <a:rPr lang="en-US" smtClean="0"/>
              <a:t>‹#›</a:t>
            </a:fld>
            <a:endParaRPr lang="en-US"/>
          </a:p>
        </p:txBody>
      </p:sp>
    </p:spTree>
    <p:extLst>
      <p:ext uri="{BB962C8B-B14F-4D97-AF65-F5344CB8AC3E}">
        <p14:creationId xmlns:p14="http://schemas.microsoft.com/office/powerpoint/2010/main" val="3770938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9DA0-7655-48E7-AE87-507AD6B0D4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6B8F39-DC97-4401-A1DE-4F5FD105E5FD}"/>
              </a:ext>
            </a:extLst>
          </p:cNvPr>
          <p:cNvSpPr>
            <a:spLocks noGrp="1"/>
          </p:cNvSpPr>
          <p:nvPr>
            <p:ph type="dt" sz="half" idx="10"/>
          </p:nvPr>
        </p:nvSpPr>
        <p:spPr/>
        <p:txBody>
          <a:bodyPr/>
          <a:lstStyle/>
          <a:p>
            <a:fld id="{2477E38B-9B57-434F-BD4F-48A6D38208C7}" type="datetime1">
              <a:rPr lang="en-US" smtClean="0"/>
              <a:t>24-Jul-24</a:t>
            </a:fld>
            <a:endParaRPr lang="en-US"/>
          </a:p>
        </p:txBody>
      </p:sp>
      <p:sp>
        <p:nvSpPr>
          <p:cNvPr id="4" name="Footer Placeholder 3">
            <a:extLst>
              <a:ext uri="{FF2B5EF4-FFF2-40B4-BE49-F238E27FC236}">
                <a16:creationId xmlns:a16="http://schemas.microsoft.com/office/drawing/2014/main" id="{507E76C5-1FFB-4F6F-9DA8-57E6B7B0B8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6B347B-9307-4A85-B2EC-1E6A583A6412}"/>
              </a:ext>
            </a:extLst>
          </p:cNvPr>
          <p:cNvSpPr>
            <a:spLocks noGrp="1"/>
          </p:cNvSpPr>
          <p:nvPr>
            <p:ph type="sldNum" sz="quarter" idx="12"/>
          </p:nvPr>
        </p:nvSpPr>
        <p:spPr/>
        <p:txBody>
          <a:bodyPr/>
          <a:lstStyle/>
          <a:p>
            <a:fld id="{D4487429-652D-4B59-B9B7-161A8A66FB8A}" type="slidenum">
              <a:rPr lang="en-US" smtClean="0"/>
              <a:t>‹#›</a:t>
            </a:fld>
            <a:endParaRPr lang="en-US"/>
          </a:p>
        </p:txBody>
      </p:sp>
    </p:spTree>
    <p:extLst>
      <p:ext uri="{BB962C8B-B14F-4D97-AF65-F5344CB8AC3E}">
        <p14:creationId xmlns:p14="http://schemas.microsoft.com/office/powerpoint/2010/main" val="124493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54E6C-EAD1-470B-8EBF-8F5112C59C7C}"/>
              </a:ext>
            </a:extLst>
          </p:cNvPr>
          <p:cNvSpPr>
            <a:spLocks noGrp="1"/>
          </p:cNvSpPr>
          <p:nvPr>
            <p:ph type="dt" sz="half" idx="10"/>
          </p:nvPr>
        </p:nvSpPr>
        <p:spPr/>
        <p:txBody>
          <a:bodyPr/>
          <a:lstStyle/>
          <a:p>
            <a:fld id="{D921BC4B-4076-4E9C-A9A0-B6544DDAAD17}" type="datetime1">
              <a:rPr lang="en-US" smtClean="0"/>
              <a:t>24-Jul-24</a:t>
            </a:fld>
            <a:endParaRPr lang="en-US"/>
          </a:p>
        </p:txBody>
      </p:sp>
      <p:sp>
        <p:nvSpPr>
          <p:cNvPr id="3" name="Footer Placeholder 2">
            <a:extLst>
              <a:ext uri="{FF2B5EF4-FFF2-40B4-BE49-F238E27FC236}">
                <a16:creationId xmlns:a16="http://schemas.microsoft.com/office/drawing/2014/main" id="{42FD6D14-590F-4EEF-955B-8B22E701A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7D1CA8-D762-42FB-908B-3FCA85EE731F}"/>
              </a:ext>
            </a:extLst>
          </p:cNvPr>
          <p:cNvSpPr>
            <a:spLocks noGrp="1"/>
          </p:cNvSpPr>
          <p:nvPr>
            <p:ph type="sldNum" sz="quarter" idx="12"/>
          </p:nvPr>
        </p:nvSpPr>
        <p:spPr/>
        <p:txBody>
          <a:bodyPr/>
          <a:lstStyle/>
          <a:p>
            <a:fld id="{D4487429-652D-4B59-B9B7-161A8A66FB8A}" type="slidenum">
              <a:rPr lang="en-US" smtClean="0"/>
              <a:t>‹#›</a:t>
            </a:fld>
            <a:endParaRPr lang="en-US"/>
          </a:p>
        </p:txBody>
      </p:sp>
    </p:spTree>
    <p:extLst>
      <p:ext uri="{BB962C8B-B14F-4D97-AF65-F5344CB8AC3E}">
        <p14:creationId xmlns:p14="http://schemas.microsoft.com/office/powerpoint/2010/main" val="189123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C062-EF5A-490F-8A8A-27498C6C0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011F4B-0BD4-4BF7-910C-A436D89192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D3AA5B-3B98-42F2-BF7D-7F025FDED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DB644-595D-49EF-B104-6C4CF30863C8}"/>
              </a:ext>
            </a:extLst>
          </p:cNvPr>
          <p:cNvSpPr>
            <a:spLocks noGrp="1"/>
          </p:cNvSpPr>
          <p:nvPr>
            <p:ph type="dt" sz="half" idx="10"/>
          </p:nvPr>
        </p:nvSpPr>
        <p:spPr/>
        <p:txBody>
          <a:bodyPr/>
          <a:lstStyle/>
          <a:p>
            <a:fld id="{494D589F-813E-4B25-BDAA-1118C380DD55}" type="datetime1">
              <a:rPr lang="en-US" smtClean="0"/>
              <a:t>24-Jul-24</a:t>
            </a:fld>
            <a:endParaRPr lang="en-US"/>
          </a:p>
        </p:txBody>
      </p:sp>
      <p:sp>
        <p:nvSpPr>
          <p:cNvPr id="6" name="Footer Placeholder 5">
            <a:extLst>
              <a:ext uri="{FF2B5EF4-FFF2-40B4-BE49-F238E27FC236}">
                <a16:creationId xmlns:a16="http://schemas.microsoft.com/office/drawing/2014/main" id="{E0567536-2E4F-456F-93B5-263AF309B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668FE-A85A-4752-8177-4A18378B8AB4}"/>
              </a:ext>
            </a:extLst>
          </p:cNvPr>
          <p:cNvSpPr>
            <a:spLocks noGrp="1"/>
          </p:cNvSpPr>
          <p:nvPr>
            <p:ph type="sldNum" sz="quarter" idx="12"/>
          </p:nvPr>
        </p:nvSpPr>
        <p:spPr/>
        <p:txBody>
          <a:bodyPr/>
          <a:lstStyle/>
          <a:p>
            <a:fld id="{D4487429-652D-4B59-B9B7-161A8A66FB8A}" type="slidenum">
              <a:rPr lang="en-US" smtClean="0"/>
              <a:t>‹#›</a:t>
            </a:fld>
            <a:endParaRPr lang="en-US"/>
          </a:p>
        </p:txBody>
      </p:sp>
    </p:spTree>
    <p:extLst>
      <p:ext uri="{BB962C8B-B14F-4D97-AF65-F5344CB8AC3E}">
        <p14:creationId xmlns:p14="http://schemas.microsoft.com/office/powerpoint/2010/main" val="173260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CF7A-9E38-404C-8434-F138C883F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14AE22-D8A8-45FF-90F6-77E017B7FF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768EF8-CB3B-467C-A2D2-70BB95991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3B65B-660A-448C-825F-754459A21E52}"/>
              </a:ext>
            </a:extLst>
          </p:cNvPr>
          <p:cNvSpPr>
            <a:spLocks noGrp="1"/>
          </p:cNvSpPr>
          <p:nvPr>
            <p:ph type="dt" sz="half" idx="10"/>
          </p:nvPr>
        </p:nvSpPr>
        <p:spPr/>
        <p:txBody>
          <a:bodyPr/>
          <a:lstStyle/>
          <a:p>
            <a:fld id="{B4DF4055-2F5B-4774-AE66-71FA16B9E423}" type="datetime1">
              <a:rPr lang="en-US" smtClean="0"/>
              <a:t>24-Jul-24</a:t>
            </a:fld>
            <a:endParaRPr lang="en-US"/>
          </a:p>
        </p:txBody>
      </p:sp>
      <p:sp>
        <p:nvSpPr>
          <p:cNvPr id="6" name="Footer Placeholder 5">
            <a:extLst>
              <a:ext uri="{FF2B5EF4-FFF2-40B4-BE49-F238E27FC236}">
                <a16:creationId xmlns:a16="http://schemas.microsoft.com/office/drawing/2014/main" id="{92B96A0E-EEBB-45BF-B978-1832B5DF4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B318A-6F45-467B-B0E5-17050FC806AB}"/>
              </a:ext>
            </a:extLst>
          </p:cNvPr>
          <p:cNvSpPr>
            <a:spLocks noGrp="1"/>
          </p:cNvSpPr>
          <p:nvPr>
            <p:ph type="sldNum" sz="quarter" idx="12"/>
          </p:nvPr>
        </p:nvSpPr>
        <p:spPr/>
        <p:txBody>
          <a:bodyPr/>
          <a:lstStyle/>
          <a:p>
            <a:fld id="{D4487429-652D-4B59-B9B7-161A8A66FB8A}" type="slidenum">
              <a:rPr lang="en-US" smtClean="0"/>
              <a:t>‹#›</a:t>
            </a:fld>
            <a:endParaRPr lang="en-US"/>
          </a:p>
        </p:txBody>
      </p:sp>
    </p:spTree>
    <p:extLst>
      <p:ext uri="{BB962C8B-B14F-4D97-AF65-F5344CB8AC3E}">
        <p14:creationId xmlns:p14="http://schemas.microsoft.com/office/powerpoint/2010/main" val="208724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4F5B6-5D4D-42C3-A877-E18C8E4B93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07817C-06E4-4192-BDA1-9E7FA5534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D6375-2C88-4CB9-8D1C-D271C5F2F5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0210E-DE0C-4B0A-8372-DBAC1D0F82AE}" type="datetime1">
              <a:rPr lang="en-US" smtClean="0"/>
              <a:t>24-Jul-24</a:t>
            </a:fld>
            <a:endParaRPr lang="en-US"/>
          </a:p>
        </p:txBody>
      </p:sp>
      <p:sp>
        <p:nvSpPr>
          <p:cNvPr id="5" name="Footer Placeholder 4">
            <a:extLst>
              <a:ext uri="{FF2B5EF4-FFF2-40B4-BE49-F238E27FC236}">
                <a16:creationId xmlns:a16="http://schemas.microsoft.com/office/drawing/2014/main" id="{EFBDD0A1-E867-43BB-8F46-D0D8558635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05230B-1ABF-4B97-9308-86EF7FB53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87429-652D-4B59-B9B7-161A8A66FB8A}" type="slidenum">
              <a:rPr lang="en-US" smtClean="0"/>
              <a:t>‹#›</a:t>
            </a:fld>
            <a:endParaRPr lang="en-US"/>
          </a:p>
        </p:txBody>
      </p:sp>
    </p:spTree>
    <p:extLst>
      <p:ext uri="{BB962C8B-B14F-4D97-AF65-F5344CB8AC3E}">
        <p14:creationId xmlns:p14="http://schemas.microsoft.com/office/powerpoint/2010/main" val="503798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ubmed/31523527" TargetMode="External"/><Relationship Id="rId2" Type="http://schemas.openxmlformats.org/officeDocument/2006/relationships/hyperlink" Target="https://scholar.google.com/scholar_lookup?title=Perceptions+pertaining+to+clinical+depression+in+Karachi%2C+Pakistan&amp;author=Nisar+M&amp;author=Mohammad+RM&amp;author=Fatima+S&amp;author=Shaikh+PR&amp;author=Rehman+M&amp;publication+year=2019&amp;journal=Cureus&amp;volume=1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p:nvPr/>
        </p:nvSpPr>
        <p:spPr>
          <a:xfrm>
            <a:off x="1959649" y="3148553"/>
            <a:ext cx="8544297" cy="2355948"/>
          </a:xfrm>
          <a:prstGeom prst="rect">
            <a:avLst/>
          </a:prstGeom>
          <a:noFill/>
          <a:ln>
            <a:noFill/>
          </a:ln>
        </p:spPr>
        <p:txBody>
          <a:bodyPr spcFirstLastPara="1" wrap="square" lIns="90000" tIns="46800" rIns="90000" bIns="46800" anchor="ctr" anchorCtr="0">
            <a:noAutofit/>
          </a:bodyPr>
          <a:lstStyle/>
          <a:p>
            <a:pPr algn="ctr">
              <a:buClr>
                <a:schemeClr val="dk1"/>
              </a:buClr>
              <a:buSzPts val="3200"/>
            </a:pPr>
            <a:r>
              <a:rPr lang="en-US" sz="2800" b="1" dirty="0">
                <a:solidFill>
                  <a:schemeClr val="dk1"/>
                </a:solidFill>
                <a:latin typeface="Cambria" panose="02040503050406030204" pitchFamily="18" charset="0"/>
                <a:ea typeface="Cambria" panose="02040503050406030204" pitchFamily="18" charset="0"/>
                <a:cs typeface="Gill Sans"/>
                <a:sym typeface="Gill Sans"/>
              </a:rPr>
              <a:t>Presented By:</a:t>
            </a:r>
          </a:p>
          <a:p>
            <a:pPr algn="ctr">
              <a:buClr>
                <a:schemeClr val="dk1"/>
              </a:buClr>
              <a:buSzPts val="3200"/>
            </a:pPr>
            <a:r>
              <a:rPr lang="en-US" sz="2000" dirty="0">
                <a:solidFill>
                  <a:schemeClr val="dk1"/>
                </a:solidFill>
                <a:latin typeface="Cambria" panose="02040503050406030204" pitchFamily="18" charset="0"/>
                <a:ea typeface="Cambria" panose="02040503050406030204" pitchFamily="18" charset="0"/>
                <a:cs typeface="Gill Sans"/>
                <a:sym typeface="Gill Sans"/>
              </a:rPr>
              <a:t>Shahbaz Ali (2024-GenAi-7)</a:t>
            </a:r>
          </a:p>
          <a:p>
            <a:pPr algn="ctr">
              <a:buClr>
                <a:schemeClr val="dk1"/>
              </a:buClr>
              <a:buSzPts val="3200"/>
            </a:pPr>
            <a:r>
              <a:rPr lang="en-US" sz="2000" dirty="0">
                <a:solidFill>
                  <a:schemeClr val="dk1"/>
                </a:solidFill>
                <a:latin typeface="Cambria" panose="02040503050406030204" pitchFamily="18" charset="0"/>
                <a:ea typeface="Cambria" panose="02040503050406030204" pitchFamily="18" charset="0"/>
                <a:cs typeface="Gill Sans"/>
                <a:sym typeface="Gill Sans"/>
              </a:rPr>
              <a:t>Omar Baig (2024-GenAi-9)</a:t>
            </a:r>
          </a:p>
          <a:p>
            <a:pPr algn="ctr">
              <a:buClr>
                <a:schemeClr val="dk1"/>
              </a:buClr>
              <a:buSzPts val="3200"/>
            </a:pPr>
            <a:r>
              <a:rPr lang="en-US" sz="2000" dirty="0">
                <a:solidFill>
                  <a:schemeClr val="dk1"/>
                </a:solidFill>
                <a:latin typeface="Cambria" panose="02040503050406030204" pitchFamily="18" charset="0"/>
                <a:ea typeface="Cambria" panose="02040503050406030204" pitchFamily="18" charset="0"/>
                <a:cs typeface="Gill Sans"/>
                <a:sym typeface="Gill Sans"/>
              </a:rPr>
              <a:t>Khuram Iqbal (2024-GenAi-43)</a:t>
            </a:r>
          </a:p>
          <a:p>
            <a:pPr algn="ctr">
              <a:buClr>
                <a:schemeClr val="dk1"/>
              </a:buClr>
              <a:buSzPts val="3200"/>
            </a:pPr>
            <a:endParaRPr lang="en-US" sz="2000" dirty="0">
              <a:solidFill>
                <a:schemeClr val="dk1"/>
              </a:solidFill>
              <a:latin typeface="Cambria" panose="02040503050406030204" pitchFamily="18" charset="0"/>
              <a:ea typeface="Cambria" panose="02040503050406030204" pitchFamily="18" charset="0"/>
              <a:cs typeface="Gill Sans"/>
              <a:sym typeface="Gill Sans"/>
            </a:endParaRPr>
          </a:p>
          <a:p>
            <a:pPr algn="ctr">
              <a:buClr>
                <a:schemeClr val="dk1"/>
              </a:buClr>
              <a:buSzPts val="3200"/>
            </a:pPr>
            <a:r>
              <a:rPr lang="en-US" sz="2800" b="1" dirty="0">
                <a:solidFill>
                  <a:schemeClr val="dk1"/>
                </a:solidFill>
                <a:latin typeface="Cambria" panose="02040503050406030204" pitchFamily="18" charset="0"/>
                <a:ea typeface="Cambria" panose="02040503050406030204" pitchFamily="18" charset="0"/>
                <a:cs typeface="Gill Sans"/>
                <a:sym typeface="Gill Sans"/>
              </a:rPr>
              <a:t>Mentor:</a:t>
            </a:r>
            <a:br>
              <a:rPr lang="en-US" sz="2800" dirty="0">
                <a:solidFill>
                  <a:schemeClr val="dk1"/>
                </a:solidFill>
                <a:latin typeface="Cambria" panose="02040503050406030204" pitchFamily="18" charset="0"/>
                <a:ea typeface="Cambria" panose="02040503050406030204" pitchFamily="18" charset="0"/>
                <a:cs typeface="Gill Sans"/>
                <a:sym typeface="Gill Sans"/>
              </a:rPr>
            </a:br>
            <a:endParaRPr lang="en-US" sz="2800" dirty="0">
              <a:solidFill>
                <a:schemeClr val="dk1"/>
              </a:solidFill>
              <a:latin typeface="Cambria" panose="02040503050406030204" pitchFamily="18" charset="0"/>
              <a:ea typeface="Cambria" panose="02040503050406030204" pitchFamily="18" charset="0"/>
              <a:cs typeface="Gill Sans"/>
              <a:sym typeface="Gill Sans"/>
            </a:endParaRPr>
          </a:p>
        </p:txBody>
      </p:sp>
      <p:sp>
        <p:nvSpPr>
          <p:cNvPr id="2" name="TextBox 1"/>
          <p:cNvSpPr txBox="1"/>
          <p:nvPr/>
        </p:nvSpPr>
        <p:spPr>
          <a:xfrm>
            <a:off x="1524001" y="558642"/>
            <a:ext cx="9143999" cy="646331"/>
          </a:xfrm>
          <a:prstGeom prst="rect">
            <a:avLst/>
          </a:prstGeom>
          <a:noFill/>
        </p:spPr>
        <p:txBody>
          <a:bodyPr wrap="square" rtlCol="0">
            <a:spAutoFit/>
          </a:bodyPr>
          <a:lstStyle/>
          <a:p>
            <a:pPr algn="ctr"/>
            <a:r>
              <a:rPr lang="en-US" sz="3600" b="1" dirty="0" err="1">
                <a:solidFill>
                  <a:srgbClr val="002060"/>
                </a:solidFill>
                <a:latin typeface="Cambria" panose="02040503050406030204" pitchFamily="18" charset="0"/>
                <a:ea typeface="Cambria" panose="02040503050406030204" pitchFamily="18" charset="0"/>
                <a:cs typeface="Cambria"/>
                <a:sym typeface="Cambria"/>
              </a:rPr>
              <a:t>GenAI</a:t>
            </a:r>
            <a:r>
              <a:rPr lang="en-US" sz="3600" b="1" dirty="0">
                <a:solidFill>
                  <a:srgbClr val="002060"/>
                </a:solidFill>
                <a:latin typeface="Cambria" panose="02040503050406030204" pitchFamily="18" charset="0"/>
                <a:ea typeface="Cambria" panose="02040503050406030204" pitchFamily="18" charset="0"/>
                <a:cs typeface="Cambria"/>
                <a:sym typeface="Cambria"/>
              </a:rPr>
              <a:t> Boot Camp UET-XAVOR  </a:t>
            </a:r>
            <a:endParaRPr lang="en-US" sz="4000" dirty="0">
              <a:solidFill>
                <a:srgbClr val="002060"/>
              </a:solidFill>
            </a:endParaRPr>
          </a:p>
        </p:txBody>
      </p:sp>
      <p:sp>
        <p:nvSpPr>
          <p:cNvPr id="8" name="Google Shape;169;p28"/>
          <p:cNvSpPr txBox="1"/>
          <p:nvPr/>
        </p:nvSpPr>
        <p:spPr>
          <a:xfrm>
            <a:off x="1524000" y="5396989"/>
            <a:ext cx="9143999" cy="755844"/>
          </a:xfrm>
          <a:prstGeom prst="rect">
            <a:avLst/>
          </a:prstGeom>
          <a:noFill/>
          <a:ln>
            <a:noFill/>
          </a:ln>
        </p:spPr>
        <p:txBody>
          <a:bodyPr spcFirstLastPara="1" wrap="square" lIns="83114" tIns="41545" rIns="83114" bIns="41545" anchor="t" anchorCtr="0">
            <a:noAutofit/>
          </a:bodyPr>
          <a:lstStyle/>
          <a:p>
            <a:pPr marL="331935" indent="-255446" algn="ctr">
              <a:lnSpc>
                <a:spcPct val="80000"/>
              </a:lnSpc>
              <a:buClr>
                <a:srgbClr val="FFFFFF"/>
              </a:buClr>
              <a:buSzPts val="2080"/>
            </a:pPr>
            <a:endParaRPr sz="3200" b="1" dirty="0">
              <a:latin typeface="Cambria" panose="02040503050406030204" pitchFamily="18" charset="0"/>
              <a:ea typeface="Cambria" panose="02040503050406030204" pitchFamily="18" charset="0"/>
              <a:cs typeface="Gill Sans"/>
              <a:sym typeface="Gill Sans"/>
            </a:endParaRPr>
          </a:p>
        </p:txBody>
      </p:sp>
      <p:sp>
        <p:nvSpPr>
          <p:cNvPr id="9" name="Slide Number Placeholder 8"/>
          <p:cNvSpPr>
            <a:spLocks noGrp="1"/>
          </p:cNvSpPr>
          <p:nvPr>
            <p:ph type="sldNum" idx="12"/>
          </p:nvPr>
        </p:nvSpPr>
        <p:spPr/>
        <p:txBody>
          <a:bodyPr/>
          <a:lstStyle/>
          <a:p>
            <a:fld id="{00000000-1234-1234-1234-123412341234}" type="slidenum">
              <a:rPr lang="en-US" smtClean="0"/>
              <a:pPr/>
              <a:t>1</a:t>
            </a:fld>
            <a:endParaRPr lang="en-US"/>
          </a:p>
        </p:txBody>
      </p:sp>
      <p:sp>
        <p:nvSpPr>
          <p:cNvPr id="10" name="TextBox 9">
            <a:extLst>
              <a:ext uri="{FF2B5EF4-FFF2-40B4-BE49-F238E27FC236}">
                <a16:creationId xmlns:a16="http://schemas.microsoft.com/office/drawing/2014/main" id="{CED174CA-70CB-400A-BCEC-4AAADF418BB7}"/>
              </a:ext>
            </a:extLst>
          </p:cNvPr>
          <p:cNvSpPr txBox="1"/>
          <p:nvPr/>
        </p:nvSpPr>
        <p:spPr>
          <a:xfrm>
            <a:off x="1594851" y="1433988"/>
            <a:ext cx="9021170" cy="646331"/>
          </a:xfrm>
          <a:prstGeom prst="rect">
            <a:avLst/>
          </a:prstGeom>
          <a:noFill/>
        </p:spPr>
        <p:txBody>
          <a:bodyPr wrap="square">
            <a:spAutoFit/>
          </a:bodyPr>
          <a:lstStyle/>
          <a:p>
            <a:pPr algn="ctr"/>
            <a:r>
              <a:rPr lang="en-US" sz="3600" b="1" dirty="0">
                <a:latin typeface="Cambria" panose="02040503050406030204" pitchFamily="18" charset="0"/>
                <a:ea typeface="Cambria" panose="02040503050406030204" pitchFamily="18" charset="0"/>
              </a:rPr>
              <a:t>Cognitive Human Assessment</a:t>
            </a:r>
          </a:p>
        </p:txBody>
      </p:sp>
      <p:pic>
        <p:nvPicPr>
          <p:cNvPr id="1026" name="Picture 2" descr="uet lahore Logo Download png">
            <a:extLst>
              <a:ext uri="{FF2B5EF4-FFF2-40B4-BE49-F238E27FC236}">
                <a16:creationId xmlns:a16="http://schemas.microsoft.com/office/drawing/2014/main" id="{90852F8E-69F7-52B2-72E0-3857D6814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9" y="210950"/>
            <a:ext cx="1323991" cy="13284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avor Corporation - Redefining Healthcare Technology">
            <a:extLst>
              <a:ext uri="{FF2B5EF4-FFF2-40B4-BE49-F238E27FC236}">
                <a16:creationId xmlns:a16="http://schemas.microsoft.com/office/drawing/2014/main" id="{183C51D6-BA66-3128-6E51-805EFC069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3946" y="218404"/>
            <a:ext cx="1172115" cy="147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66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706C-13D7-4D05-BDF6-143F7D1B7B28}"/>
              </a:ext>
            </a:extLst>
          </p:cNvPr>
          <p:cNvSpPr>
            <a:spLocks noGrp="1"/>
          </p:cNvSpPr>
          <p:nvPr>
            <p:ph type="title"/>
          </p:nvPr>
        </p:nvSpPr>
        <p:spPr>
          <a:xfrm>
            <a:off x="518474" y="260788"/>
            <a:ext cx="10515600" cy="1325563"/>
          </a:xfrm>
        </p:spPr>
        <p:txBody>
          <a:bodyPr/>
          <a:lstStyle/>
          <a:p>
            <a:r>
              <a:rPr lang="en-US" sz="3600" b="1" dirty="0">
                <a:solidFill>
                  <a:srgbClr val="002060"/>
                </a:solidFill>
                <a:latin typeface="Cambria" panose="02040503050406030204" pitchFamily="18" charset="0"/>
                <a:ea typeface="Cambria" panose="02040503050406030204" pitchFamily="18" charset="0"/>
                <a:cs typeface="+mn-cs"/>
              </a:rPr>
              <a:t>Evaluation Criteria</a:t>
            </a:r>
          </a:p>
        </p:txBody>
      </p:sp>
      <p:sp>
        <p:nvSpPr>
          <p:cNvPr id="3" name="Content Placeholder 2">
            <a:extLst>
              <a:ext uri="{FF2B5EF4-FFF2-40B4-BE49-F238E27FC236}">
                <a16:creationId xmlns:a16="http://schemas.microsoft.com/office/drawing/2014/main" id="{4BF72135-96CE-40E8-A206-720377C0AB1D}"/>
              </a:ext>
            </a:extLst>
          </p:cNvPr>
          <p:cNvSpPr>
            <a:spLocks noGrp="1"/>
          </p:cNvSpPr>
          <p:nvPr>
            <p:ph idx="1"/>
          </p:nvPr>
        </p:nvSpPr>
        <p:spPr>
          <a:xfrm>
            <a:off x="838200" y="1639614"/>
            <a:ext cx="10515600" cy="4663473"/>
          </a:xfrm>
        </p:spPr>
        <p:txBody>
          <a:bodyPr/>
          <a:lstStyle/>
          <a:p>
            <a:pPr marL="0" indent="0">
              <a:buNone/>
            </a:pPr>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1EE5A765-2532-F7E8-655B-D3A6758A21D1}"/>
              </a:ext>
            </a:extLst>
          </p:cNvPr>
          <p:cNvSpPr>
            <a:spLocks noGrp="1"/>
          </p:cNvSpPr>
          <p:nvPr>
            <p:ph type="sldNum" sz="quarter" idx="12"/>
          </p:nvPr>
        </p:nvSpPr>
        <p:spPr/>
        <p:txBody>
          <a:bodyPr/>
          <a:lstStyle/>
          <a:p>
            <a:fld id="{D4487429-652D-4B59-B9B7-161A8A66FB8A}" type="slidenum">
              <a:rPr lang="en-US" smtClean="0"/>
              <a:t>10</a:t>
            </a:fld>
            <a:endParaRPr lang="en-US"/>
          </a:p>
        </p:txBody>
      </p:sp>
    </p:spTree>
    <p:extLst>
      <p:ext uri="{BB962C8B-B14F-4D97-AF65-F5344CB8AC3E}">
        <p14:creationId xmlns:p14="http://schemas.microsoft.com/office/powerpoint/2010/main" val="397882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57CC-CD75-4033-AEE4-C9F7A6AE83EF}"/>
              </a:ext>
            </a:extLst>
          </p:cNvPr>
          <p:cNvSpPr>
            <a:spLocks noGrp="1"/>
          </p:cNvSpPr>
          <p:nvPr>
            <p:ph type="title"/>
          </p:nvPr>
        </p:nvSpPr>
        <p:spPr>
          <a:xfrm>
            <a:off x="518474" y="309590"/>
            <a:ext cx="10515600" cy="1189355"/>
          </a:xfrm>
        </p:spPr>
        <p:txBody>
          <a:bodyPr>
            <a:normAutofit/>
          </a:bodyPr>
          <a:lstStyle/>
          <a:p>
            <a:r>
              <a:rPr lang="en-US" sz="3600" b="1" dirty="0">
                <a:solidFill>
                  <a:srgbClr val="002060"/>
                </a:solidFill>
                <a:latin typeface="Cambria" panose="02040503050406030204" pitchFamily="18" charset="0"/>
                <a:ea typeface="Cambria" panose="02040503050406030204" pitchFamily="18" charset="0"/>
                <a:cs typeface="+mn-cs"/>
              </a:rPr>
              <a:t>References</a:t>
            </a:r>
          </a:p>
        </p:txBody>
      </p:sp>
      <p:sp>
        <p:nvSpPr>
          <p:cNvPr id="4" name="Slide Number Placeholder 3">
            <a:extLst>
              <a:ext uri="{FF2B5EF4-FFF2-40B4-BE49-F238E27FC236}">
                <a16:creationId xmlns:a16="http://schemas.microsoft.com/office/drawing/2014/main" id="{EE4B5397-EDF2-4A09-9EB8-0582C6C71B0A}"/>
              </a:ext>
            </a:extLst>
          </p:cNvPr>
          <p:cNvSpPr>
            <a:spLocks noGrp="1"/>
          </p:cNvSpPr>
          <p:nvPr>
            <p:ph type="sldNum" sz="quarter" idx="12"/>
          </p:nvPr>
        </p:nvSpPr>
        <p:spPr/>
        <p:txBody>
          <a:bodyPr/>
          <a:lstStyle/>
          <a:p>
            <a:fld id="{D4487429-652D-4B59-B9B7-161A8A66FB8A}" type="slidenum">
              <a:rPr lang="en-US" smtClean="0"/>
              <a:t>11</a:t>
            </a:fld>
            <a:endParaRPr lang="en-US"/>
          </a:p>
        </p:txBody>
      </p:sp>
      <p:sp>
        <p:nvSpPr>
          <p:cNvPr id="6" name="Content Placeholder 5">
            <a:extLst>
              <a:ext uri="{FF2B5EF4-FFF2-40B4-BE49-F238E27FC236}">
                <a16:creationId xmlns:a16="http://schemas.microsoft.com/office/drawing/2014/main" id="{F0D88DA6-C19E-851E-8AA1-1CF461CCC82E}"/>
              </a:ext>
            </a:extLst>
          </p:cNvPr>
          <p:cNvSpPr>
            <a:spLocks noGrp="1"/>
          </p:cNvSpPr>
          <p:nvPr>
            <p:ph idx="1"/>
          </p:nvPr>
        </p:nvSpPr>
        <p:spPr>
          <a:xfrm>
            <a:off x="518474" y="1498945"/>
            <a:ext cx="10740887" cy="4351338"/>
          </a:xfrm>
        </p:spPr>
        <p:txBody>
          <a:bodyPr>
            <a:normAutofit/>
          </a:bodyPr>
          <a:lstStyle/>
          <a:p>
            <a:r>
              <a:rPr lang="en-US" sz="2000" dirty="0">
                <a:latin typeface="Cambria" panose="02040503050406030204" pitchFamily="18" charset="0"/>
                <a:ea typeface="Cambria" panose="02040503050406030204" pitchFamily="18" charset="0"/>
              </a:rPr>
              <a:t>[1]</a:t>
            </a:r>
            <a:r>
              <a:rPr lang="en-US" sz="2000" b="0" i="0" dirty="0">
                <a:solidFill>
                  <a:srgbClr val="333333"/>
                </a:solidFill>
                <a:effectLst/>
                <a:highlight>
                  <a:srgbClr val="FFFFFF"/>
                </a:highlight>
                <a:latin typeface="Cambria" panose="02040503050406030204" pitchFamily="18" charset="0"/>
                <a:ea typeface="Cambria" panose="02040503050406030204" pitchFamily="18" charset="0"/>
              </a:rPr>
              <a:t>Nisar, M, Mohammad, RM, Fatima, S, Shaikh, PR, Rehman, M. Perceptions pertaining to clinical depression in Karachi, Pakistan. </a:t>
            </a:r>
            <a:r>
              <a:rPr lang="en-US" sz="2000" b="0" i="0" dirty="0" err="1">
                <a:solidFill>
                  <a:srgbClr val="333333"/>
                </a:solidFill>
                <a:effectLst/>
                <a:highlight>
                  <a:srgbClr val="FFFFFF"/>
                </a:highlight>
                <a:latin typeface="Cambria" panose="02040503050406030204" pitchFamily="18" charset="0"/>
                <a:ea typeface="Cambria" panose="02040503050406030204" pitchFamily="18" charset="0"/>
              </a:rPr>
              <a:t>Cureus</a:t>
            </a:r>
            <a:r>
              <a:rPr lang="en-US" sz="2000" b="0" i="0" dirty="0">
                <a:solidFill>
                  <a:srgbClr val="333333"/>
                </a:solidFill>
                <a:effectLst/>
                <a:highlight>
                  <a:srgbClr val="FFFFFF"/>
                </a:highlight>
                <a:latin typeface="Cambria" panose="02040503050406030204" pitchFamily="18" charset="0"/>
                <a:ea typeface="Cambria" panose="02040503050406030204" pitchFamily="18" charset="0"/>
              </a:rPr>
              <a:t> 2019; 11(7): e5094.</a:t>
            </a:r>
            <a:r>
              <a:rPr lang="en-US" sz="2000" b="0" i="0" u="sng" dirty="0">
                <a:solidFill>
                  <a:srgbClr val="333333"/>
                </a:solidFill>
                <a:effectLst/>
                <a:highlight>
                  <a:srgbClr val="FFFFFF"/>
                </a:highlight>
                <a:latin typeface="Cambria" panose="02040503050406030204" pitchFamily="18" charset="0"/>
                <a:ea typeface="Cambria" panose="02040503050406030204" pitchFamily="18" charset="0"/>
                <a:hlinkClick r:id="rId2"/>
              </a:rPr>
              <a:t>Google </a:t>
            </a:r>
            <a:r>
              <a:rPr lang="en-US" sz="2000" b="0" i="0" u="sng" dirty="0" err="1">
                <a:solidFill>
                  <a:srgbClr val="333333"/>
                </a:solidFill>
                <a:effectLst/>
                <a:highlight>
                  <a:srgbClr val="FFFFFF"/>
                </a:highlight>
                <a:latin typeface="Cambria" panose="02040503050406030204" pitchFamily="18" charset="0"/>
                <a:ea typeface="Cambria" panose="02040503050406030204" pitchFamily="18" charset="0"/>
                <a:hlinkClick r:id="rId2"/>
              </a:rPr>
              <a:t>Scholar</a:t>
            </a:r>
            <a:r>
              <a:rPr lang="en-US" sz="2000" b="0" i="0" u="sng" dirty="0" err="1">
                <a:solidFill>
                  <a:srgbClr val="333333"/>
                </a:solidFill>
                <a:effectLst/>
                <a:highlight>
                  <a:srgbClr val="FFFFFF"/>
                </a:highlight>
                <a:latin typeface="Cambria" panose="02040503050406030204" pitchFamily="18" charset="0"/>
                <a:ea typeface="Cambria" panose="02040503050406030204" pitchFamily="18" charset="0"/>
                <a:hlinkClick r:id="rId3"/>
              </a:rPr>
              <a:t>PubMed</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0325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p:nvPr/>
        </p:nvSpPr>
        <p:spPr>
          <a:xfrm>
            <a:off x="421716" y="1232452"/>
            <a:ext cx="8544297" cy="3869715"/>
          </a:xfrm>
          <a:prstGeom prst="rect">
            <a:avLst/>
          </a:prstGeom>
          <a:noFill/>
          <a:ln>
            <a:noFill/>
          </a:ln>
        </p:spPr>
        <p:txBody>
          <a:bodyPr spcFirstLastPara="1" wrap="square" lIns="90000" tIns="46800" rIns="90000" bIns="46800" anchor="ctr" anchorCtr="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Introduction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Domain Analysis</a:t>
            </a:r>
          </a:p>
          <a:p>
            <a:pPr marL="228600" indent="-228600">
              <a:lnSpc>
                <a:spcPct val="90000"/>
              </a:lnSpc>
              <a:spcBef>
                <a:spcPts val="1000"/>
              </a:spcBef>
              <a:buFont typeface="Arial" panose="020B0604020202020204" pitchFamily="34" charset="0"/>
              <a:buChar char="•"/>
              <a:defRPr/>
            </a:pPr>
            <a:r>
              <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Problem Statement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Methodology</a:t>
            </a:r>
          </a:p>
          <a:p>
            <a:pPr marL="228600" indent="-228600">
              <a:lnSpc>
                <a:spcPct val="90000"/>
              </a:lnSpc>
              <a:spcBef>
                <a:spcPts val="1000"/>
              </a:spcBef>
              <a:buFont typeface="Arial" panose="020B0604020202020204" pitchFamily="34" charset="0"/>
              <a:buChar char="•"/>
              <a:defRPr/>
            </a:pPr>
            <a:r>
              <a:rPr lang="en-US" sz="2800" dirty="0">
                <a:solidFill>
                  <a:prstClr val="black"/>
                </a:solidFill>
                <a:latin typeface="Cambria" panose="02040503050406030204" pitchFamily="18" charset="0"/>
                <a:ea typeface="Cambria" panose="02040503050406030204" pitchFamily="18" charset="0"/>
                <a:cs typeface="Times New Roman" panose="02020603050405020304" pitchFamily="18" charset="0"/>
              </a:rPr>
              <a:t>Datasets</a:t>
            </a:r>
            <a:endPar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dirty="0">
                <a:solidFill>
                  <a:prstClr val="black"/>
                </a:solidFill>
                <a:latin typeface="Cambria" panose="02040503050406030204" pitchFamily="18" charset="0"/>
                <a:ea typeface="Cambria" panose="02040503050406030204" pitchFamily="18" charset="0"/>
                <a:cs typeface="Times New Roman" panose="02020603050405020304" pitchFamily="18" charset="0"/>
              </a:rPr>
              <a:t>Evaluation Criteria</a:t>
            </a:r>
            <a:endPar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endParaRPr>
          </a:p>
        </p:txBody>
      </p:sp>
      <p:sp>
        <p:nvSpPr>
          <p:cNvPr id="2" name="TextBox 1"/>
          <p:cNvSpPr txBox="1"/>
          <p:nvPr/>
        </p:nvSpPr>
        <p:spPr>
          <a:xfrm>
            <a:off x="421716" y="468399"/>
            <a:ext cx="9143999" cy="1200329"/>
          </a:xfrm>
          <a:prstGeom prst="rect">
            <a:avLst/>
          </a:prstGeom>
          <a:noFill/>
        </p:spPr>
        <p:txBody>
          <a:bodyPr wrap="square" rtlCol="0">
            <a:spAutoFit/>
          </a:bodyPr>
          <a:lstStyle/>
          <a:p>
            <a:r>
              <a:rPr lang="en-US" sz="3600" b="1" dirty="0">
                <a:solidFill>
                  <a:srgbClr val="002060"/>
                </a:solidFill>
                <a:latin typeface="Cambria" panose="02040503050406030204" pitchFamily="18" charset="0"/>
                <a:ea typeface="Cambria" panose="02040503050406030204" pitchFamily="18" charset="0"/>
                <a:cs typeface="Cambria"/>
                <a:sym typeface="Cambria"/>
              </a:rPr>
              <a:t>Agenda</a:t>
            </a:r>
          </a:p>
          <a:p>
            <a:r>
              <a:rPr lang="en-US" sz="3600" b="1" dirty="0">
                <a:solidFill>
                  <a:srgbClr val="002060"/>
                </a:solidFill>
                <a:latin typeface="Cambria" panose="02040503050406030204" pitchFamily="18" charset="0"/>
                <a:ea typeface="Cambria" panose="02040503050406030204" pitchFamily="18" charset="0"/>
                <a:cs typeface="Cambria"/>
                <a:sym typeface="Cambria"/>
              </a:rPr>
              <a:t> </a:t>
            </a:r>
            <a:endParaRPr lang="en-US" sz="4000" dirty="0">
              <a:solidFill>
                <a:srgbClr val="002060"/>
              </a:solidFill>
            </a:endParaRPr>
          </a:p>
        </p:txBody>
      </p:sp>
      <p:sp>
        <p:nvSpPr>
          <p:cNvPr id="9" name="Slide Number Placeholder 8"/>
          <p:cNvSpPr>
            <a:spLocks noGrp="1"/>
          </p:cNvSpPr>
          <p:nvPr>
            <p:ph type="sldNum" idx="12"/>
          </p:nvPr>
        </p:nvSpPr>
        <p:spPr/>
        <p:txBody>
          <a:bodyPr/>
          <a:lstStyle/>
          <a:p>
            <a:fld id="{00000000-1234-1234-1234-123412341234}" type="slidenum">
              <a:rPr lang="en-US" smtClean="0"/>
              <a:pPr/>
              <a:t>2</a:t>
            </a:fld>
            <a:endParaRPr lang="en-US"/>
          </a:p>
        </p:txBody>
      </p:sp>
    </p:spTree>
    <p:extLst>
      <p:ext uri="{BB962C8B-B14F-4D97-AF65-F5344CB8AC3E}">
        <p14:creationId xmlns:p14="http://schemas.microsoft.com/office/powerpoint/2010/main" val="177082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2" name="TextBox 1"/>
          <p:cNvSpPr txBox="1"/>
          <p:nvPr/>
        </p:nvSpPr>
        <p:spPr>
          <a:xfrm>
            <a:off x="518474" y="502278"/>
            <a:ext cx="9143999" cy="646331"/>
          </a:xfrm>
          <a:prstGeom prst="rect">
            <a:avLst/>
          </a:prstGeom>
          <a:noFill/>
        </p:spPr>
        <p:txBody>
          <a:bodyPr wrap="square" rtlCol="0">
            <a:spAutoFit/>
          </a:bodyPr>
          <a:lstStyle/>
          <a:p>
            <a:r>
              <a:rPr lang="en-US" sz="3600" b="1" dirty="0">
                <a:solidFill>
                  <a:srgbClr val="002060"/>
                </a:solidFill>
                <a:latin typeface="Cambria" panose="02040503050406030204" pitchFamily="18" charset="0"/>
                <a:ea typeface="Cambria" panose="02040503050406030204" pitchFamily="18" charset="0"/>
                <a:cs typeface="Cambria"/>
                <a:sym typeface="Cambria"/>
              </a:rPr>
              <a:t>Introduction  </a:t>
            </a:r>
            <a:endParaRPr lang="en-US" sz="4000" dirty="0">
              <a:solidFill>
                <a:srgbClr val="002060"/>
              </a:solidFill>
            </a:endParaRPr>
          </a:p>
        </p:txBody>
      </p:sp>
      <p:sp>
        <p:nvSpPr>
          <p:cNvPr id="3" name="Slide Number Placeholder 2">
            <a:extLst>
              <a:ext uri="{FF2B5EF4-FFF2-40B4-BE49-F238E27FC236}">
                <a16:creationId xmlns:a16="http://schemas.microsoft.com/office/drawing/2014/main" id="{12BE3CFB-0512-0795-DD5C-8C58517C8385}"/>
              </a:ext>
            </a:extLst>
          </p:cNvPr>
          <p:cNvSpPr>
            <a:spLocks noGrp="1"/>
          </p:cNvSpPr>
          <p:nvPr>
            <p:ph type="sldNum" sz="quarter" idx="12"/>
          </p:nvPr>
        </p:nvSpPr>
        <p:spPr/>
        <p:txBody>
          <a:bodyPr/>
          <a:lstStyle/>
          <a:p>
            <a:fld id="{D4487429-652D-4B59-B9B7-161A8A66FB8A}" type="slidenum">
              <a:rPr lang="en-US" smtClean="0"/>
              <a:t>3</a:t>
            </a:fld>
            <a:endParaRPr lang="en-US"/>
          </a:p>
        </p:txBody>
      </p:sp>
      <p:sp>
        <p:nvSpPr>
          <p:cNvPr id="4" name="TextBox 3">
            <a:extLst>
              <a:ext uri="{FF2B5EF4-FFF2-40B4-BE49-F238E27FC236}">
                <a16:creationId xmlns:a16="http://schemas.microsoft.com/office/drawing/2014/main" id="{23881E57-2D8F-702F-3648-408CDA5EA7AB}"/>
              </a:ext>
            </a:extLst>
          </p:cNvPr>
          <p:cNvSpPr txBox="1"/>
          <p:nvPr/>
        </p:nvSpPr>
        <p:spPr>
          <a:xfrm>
            <a:off x="518474" y="1574276"/>
            <a:ext cx="8456561" cy="3477875"/>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highlight>
                  <a:srgbClr val="FFFFFF"/>
                </a:highlight>
                <a:latin typeface="Cambria" panose="02040503050406030204" pitchFamily="18" charset="0"/>
                <a:ea typeface="Cambria" panose="02040503050406030204" pitchFamily="18" charset="0"/>
              </a:rPr>
              <a:t>The Cognitive Health Assessment project leverages Large Language Model (LLM) technology to create an advanced tool for conducting thorough psychological evaluations. This tool utilizes intelligent communication to interact with patients, asking a series of structured questions designed to assess various aspects of cognitive function, emotional well-being, and mental health.</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Tool that enhances diagnostic accuracy through the use of intelligent communication.</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To facilitate early detection of cognitive decline.</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To provide personalized brief summery based on comprehensive cognitive and emotional evaluations.</a:t>
            </a:r>
          </a:p>
        </p:txBody>
      </p:sp>
    </p:spTree>
    <p:extLst>
      <p:ext uri="{BB962C8B-B14F-4D97-AF65-F5344CB8AC3E}">
        <p14:creationId xmlns:p14="http://schemas.microsoft.com/office/powerpoint/2010/main" val="177213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FD28-8C5B-42D2-ADB1-B86DECB7BC0C}"/>
              </a:ext>
            </a:extLst>
          </p:cNvPr>
          <p:cNvSpPr>
            <a:spLocks noGrp="1"/>
          </p:cNvSpPr>
          <p:nvPr>
            <p:ph type="title"/>
          </p:nvPr>
        </p:nvSpPr>
        <p:spPr>
          <a:xfrm>
            <a:off x="518474" y="208133"/>
            <a:ext cx="10515600" cy="1325563"/>
          </a:xfrm>
        </p:spPr>
        <p:txBody>
          <a:bodyPr>
            <a:normAutofit/>
          </a:bodyPr>
          <a:lstStyle/>
          <a:p>
            <a:r>
              <a:rPr lang="en-US" sz="3600" b="1" dirty="0">
                <a:solidFill>
                  <a:srgbClr val="002060"/>
                </a:solidFill>
                <a:latin typeface="Cambria" panose="02040503050406030204" pitchFamily="18" charset="0"/>
                <a:ea typeface="Cambria" panose="02040503050406030204" pitchFamily="18" charset="0"/>
                <a:cs typeface="+mn-cs"/>
              </a:rPr>
              <a:t>Motivation</a:t>
            </a:r>
          </a:p>
        </p:txBody>
      </p:sp>
      <p:sp>
        <p:nvSpPr>
          <p:cNvPr id="4" name="Slide Number Placeholder 3">
            <a:extLst>
              <a:ext uri="{FF2B5EF4-FFF2-40B4-BE49-F238E27FC236}">
                <a16:creationId xmlns:a16="http://schemas.microsoft.com/office/drawing/2014/main" id="{F97F2E24-0980-4D4B-011B-29B5F829DC1E}"/>
              </a:ext>
            </a:extLst>
          </p:cNvPr>
          <p:cNvSpPr>
            <a:spLocks noGrp="1"/>
          </p:cNvSpPr>
          <p:nvPr>
            <p:ph type="sldNum" sz="quarter" idx="12"/>
          </p:nvPr>
        </p:nvSpPr>
        <p:spPr/>
        <p:txBody>
          <a:bodyPr/>
          <a:lstStyle/>
          <a:p>
            <a:fld id="{D4487429-652D-4B59-B9B7-161A8A66FB8A}" type="slidenum">
              <a:rPr lang="en-US" smtClean="0"/>
              <a:t>4</a:t>
            </a:fld>
            <a:endParaRPr lang="en-US"/>
          </a:p>
        </p:txBody>
      </p:sp>
      <p:sp>
        <p:nvSpPr>
          <p:cNvPr id="6" name="Content Placeholder 5">
            <a:extLst>
              <a:ext uri="{FF2B5EF4-FFF2-40B4-BE49-F238E27FC236}">
                <a16:creationId xmlns:a16="http://schemas.microsoft.com/office/drawing/2014/main" id="{A66FD37C-F636-D426-EF2F-B37E9FAA4B41}"/>
              </a:ext>
            </a:extLst>
          </p:cNvPr>
          <p:cNvSpPr>
            <a:spLocks noGrp="1"/>
          </p:cNvSpPr>
          <p:nvPr>
            <p:ph idx="1"/>
          </p:nvPr>
        </p:nvSpPr>
        <p:spPr>
          <a:xfrm>
            <a:off x="518474" y="1533696"/>
            <a:ext cx="10515600" cy="1513923"/>
          </a:xfrm>
        </p:spPr>
        <p:txBody>
          <a:bodyPr>
            <a:normAutofit/>
          </a:bodyPr>
          <a:lstStyle/>
          <a:p>
            <a:pPr marL="0" indent="0">
              <a:buNone/>
            </a:pPr>
            <a:r>
              <a:rPr lang="en-US" sz="2000" dirty="0">
                <a:latin typeface="Cambria" panose="02040503050406030204" pitchFamily="18" charset="0"/>
                <a:ea typeface="Cambria" panose="02040503050406030204" pitchFamily="18" charset="0"/>
              </a:rPr>
              <a:t>[1] The prevalence of mental disorders in Pakistan is as high as 10%, affecting approximately 20 million Pakistanis, and mental illness is associated with a huge economic burden. This underscores the urgent need for innovative mental health solutions.</a:t>
            </a:r>
          </a:p>
        </p:txBody>
      </p:sp>
    </p:spTree>
    <p:extLst>
      <p:ext uri="{BB962C8B-B14F-4D97-AF65-F5344CB8AC3E}">
        <p14:creationId xmlns:p14="http://schemas.microsoft.com/office/powerpoint/2010/main" val="317929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8657-BC7D-4FE9-863C-176539E54D54}"/>
              </a:ext>
            </a:extLst>
          </p:cNvPr>
          <p:cNvSpPr>
            <a:spLocks noGrp="1"/>
          </p:cNvSpPr>
          <p:nvPr>
            <p:ph type="title"/>
          </p:nvPr>
        </p:nvSpPr>
        <p:spPr>
          <a:xfrm>
            <a:off x="518474" y="241488"/>
            <a:ext cx="11218683" cy="1325563"/>
          </a:xfrm>
        </p:spPr>
        <p:txBody>
          <a:bodyPr/>
          <a:lstStyle/>
          <a:p>
            <a:r>
              <a:rPr lang="en-US" sz="3600" b="1" dirty="0">
                <a:solidFill>
                  <a:srgbClr val="002060"/>
                </a:solidFill>
                <a:latin typeface="Cambria" panose="02040503050406030204" pitchFamily="18" charset="0"/>
                <a:ea typeface="Cambria" panose="02040503050406030204" pitchFamily="18" charset="0"/>
                <a:cs typeface="Cambria"/>
              </a:rPr>
              <a:t>Domain Analysis</a:t>
            </a:r>
          </a:p>
        </p:txBody>
      </p:sp>
      <p:sp>
        <p:nvSpPr>
          <p:cNvPr id="3" name="Slide Number Placeholder 2">
            <a:extLst>
              <a:ext uri="{FF2B5EF4-FFF2-40B4-BE49-F238E27FC236}">
                <a16:creationId xmlns:a16="http://schemas.microsoft.com/office/drawing/2014/main" id="{E28E0F25-A8BE-2109-A45E-705679C78A09}"/>
              </a:ext>
            </a:extLst>
          </p:cNvPr>
          <p:cNvSpPr>
            <a:spLocks noGrp="1"/>
          </p:cNvSpPr>
          <p:nvPr>
            <p:ph type="sldNum" sz="quarter" idx="12"/>
          </p:nvPr>
        </p:nvSpPr>
        <p:spPr/>
        <p:txBody>
          <a:bodyPr/>
          <a:lstStyle/>
          <a:p>
            <a:fld id="{D4487429-652D-4B59-B9B7-161A8A66FB8A}" type="slidenum">
              <a:rPr lang="en-US" smtClean="0"/>
              <a:t>5</a:t>
            </a:fld>
            <a:endParaRPr lang="en-US"/>
          </a:p>
        </p:txBody>
      </p:sp>
      <p:sp>
        <p:nvSpPr>
          <p:cNvPr id="4" name="TextBox 3">
            <a:extLst>
              <a:ext uri="{FF2B5EF4-FFF2-40B4-BE49-F238E27FC236}">
                <a16:creationId xmlns:a16="http://schemas.microsoft.com/office/drawing/2014/main" id="{092A7A58-1A40-7EC6-F5C7-1BE3C561D139}"/>
              </a:ext>
            </a:extLst>
          </p:cNvPr>
          <p:cNvSpPr txBox="1"/>
          <p:nvPr/>
        </p:nvSpPr>
        <p:spPr>
          <a:xfrm>
            <a:off x="518474" y="1431235"/>
            <a:ext cx="10525539"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Examination of cognitive functions including memory, attention, executive function, and emotional well-being.</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Overview of existing psychological evaluation methods and their limitations.</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Exploration of how LLM and AI technologies can enhance cognitive health assessments.</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Analysis of the target population, including age groups, common mental health issues, and specific needs.</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Review of the current state of healthcare systems and how new tools can be seamlessly integrated.</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Assessment of the economic burden of mental health issues and potential cost savings from early detection and personalized treatments.</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Examination of the ethical and regulatory frameworks guiding mental health assessments and the use of AI in healthcare.</a:t>
            </a:r>
          </a:p>
        </p:txBody>
      </p:sp>
    </p:spTree>
    <p:extLst>
      <p:ext uri="{BB962C8B-B14F-4D97-AF65-F5344CB8AC3E}">
        <p14:creationId xmlns:p14="http://schemas.microsoft.com/office/powerpoint/2010/main" val="356154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FD28-8C5B-42D2-ADB1-B86DECB7BC0C}"/>
              </a:ext>
            </a:extLst>
          </p:cNvPr>
          <p:cNvSpPr>
            <a:spLocks noGrp="1"/>
          </p:cNvSpPr>
          <p:nvPr>
            <p:ph type="title"/>
          </p:nvPr>
        </p:nvSpPr>
        <p:spPr>
          <a:xfrm>
            <a:off x="518474" y="241487"/>
            <a:ext cx="10515600" cy="1325563"/>
          </a:xfrm>
        </p:spPr>
        <p:txBody>
          <a:bodyPr>
            <a:normAutofit/>
          </a:bodyPr>
          <a:lstStyle/>
          <a:p>
            <a:r>
              <a:rPr lang="en-US" sz="3600" b="1" dirty="0">
                <a:solidFill>
                  <a:srgbClr val="002060"/>
                </a:solidFill>
                <a:latin typeface="Cambria" panose="02040503050406030204" pitchFamily="18" charset="0"/>
                <a:ea typeface="Cambria" panose="02040503050406030204" pitchFamily="18" charset="0"/>
                <a:cs typeface="+mn-cs"/>
              </a:rPr>
              <a:t>Problem Statement</a:t>
            </a:r>
          </a:p>
        </p:txBody>
      </p:sp>
      <p:sp>
        <p:nvSpPr>
          <p:cNvPr id="3" name="Content Placeholder 2">
            <a:extLst>
              <a:ext uri="{FF2B5EF4-FFF2-40B4-BE49-F238E27FC236}">
                <a16:creationId xmlns:a16="http://schemas.microsoft.com/office/drawing/2014/main" id="{7BA73B1F-AFEA-430E-BB57-D7216D6F03CE}"/>
              </a:ext>
            </a:extLst>
          </p:cNvPr>
          <p:cNvSpPr>
            <a:spLocks noGrp="1"/>
          </p:cNvSpPr>
          <p:nvPr>
            <p:ph idx="1"/>
          </p:nvPr>
        </p:nvSpPr>
        <p:spPr>
          <a:xfrm>
            <a:off x="518474" y="1567050"/>
            <a:ext cx="10515600" cy="4351338"/>
          </a:xfrm>
        </p:spPr>
        <p:txBody>
          <a:bodyPr>
            <a:noAutofit/>
          </a:bodyPr>
          <a:lstStyle/>
          <a:p>
            <a:pPr algn="just">
              <a:defRPr/>
            </a:pPr>
            <a:r>
              <a:rPr lang="en-US" sz="2000" b="0" i="0" dirty="0">
                <a:solidFill>
                  <a:srgbClr val="000000"/>
                </a:solidFill>
                <a:effectLst/>
                <a:latin typeface="Cambria" panose="02040503050406030204" pitchFamily="18" charset="0"/>
                <a:ea typeface="Cambria" panose="02040503050406030204" pitchFamily="18" charset="0"/>
              </a:rPr>
              <a:t>Increasing Prevalence of Cognitive Decline and Mental Health Issues</a:t>
            </a:r>
          </a:p>
          <a:p>
            <a:pPr algn="just">
              <a:defRPr/>
            </a:pPr>
            <a:r>
              <a:rPr lang="en-US" sz="2000" b="0" i="0" dirty="0">
                <a:solidFill>
                  <a:srgbClr val="000000"/>
                </a:solidFill>
                <a:effectLst/>
                <a:latin typeface="Cambria" panose="02040503050406030204" pitchFamily="18" charset="0"/>
                <a:ea typeface="Cambria" panose="02040503050406030204" pitchFamily="18" charset="0"/>
              </a:rPr>
              <a:t>Limitations of Traditional Assessment Methods</a:t>
            </a:r>
            <a:endParaRPr lang="en-US" sz="2000" dirty="0">
              <a:solidFill>
                <a:srgbClr val="000000"/>
              </a:solidFill>
              <a:latin typeface="Cambria" panose="02040503050406030204" pitchFamily="18" charset="0"/>
              <a:ea typeface="Cambria" panose="02040503050406030204" pitchFamily="18" charset="0"/>
            </a:endParaRPr>
          </a:p>
          <a:p>
            <a:pPr algn="just">
              <a:defRPr/>
            </a:pPr>
            <a:r>
              <a:rPr lang="en-US" sz="2000" b="0" i="0" dirty="0">
                <a:solidFill>
                  <a:srgbClr val="000000"/>
                </a:solidFill>
                <a:effectLst/>
                <a:latin typeface="Cambria" panose="02040503050406030204" pitchFamily="18" charset="0"/>
                <a:ea typeface="Cambria" panose="02040503050406030204" pitchFamily="18" charset="0"/>
              </a:rPr>
              <a:t>Need for Innovation</a:t>
            </a:r>
          </a:p>
          <a:p>
            <a:pPr algn="just">
              <a:defRPr/>
            </a:pPr>
            <a:r>
              <a:rPr lang="en-US" sz="2000" b="0" i="0" dirty="0">
                <a:solidFill>
                  <a:srgbClr val="000000"/>
                </a:solidFill>
                <a:effectLst/>
                <a:latin typeface="Cambria" panose="02040503050406030204" pitchFamily="18" charset="0"/>
                <a:ea typeface="Cambria" panose="02040503050406030204" pitchFamily="18" charset="0"/>
              </a:rPr>
              <a:t>Healthcare Integration Challenges</a:t>
            </a:r>
            <a:endParaRPr lang="en-US" sz="20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82D1CB3D-E88B-C32A-4673-5A9648068F0B}"/>
              </a:ext>
            </a:extLst>
          </p:cNvPr>
          <p:cNvSpPr>
            <a:spLocks noGrp="1"/>
          </p:cNvSpPr>
          <p:nvPr>
            <p:ph type="sldNum" sz="quarter" idx="12"/>
          </p:nvPr>
        </p:nvSpPr>
        <p:spPr/>
        <p:txBody>
          <a:bodyPr/>
          <a:lstStyle/>
          <a:p>
            <a:fld id="{D4487429-652D-4B59-B9B7-161A8A66FB8A}" type="slidenum">
              <a:rPr lang="en-US" smtClean="0"/>
              <a:t>6</a:t>
            </a:fld>
            <a:endParaRPr lang="en-US"/>
          </a:p>
        </p:txBody>
      </p:sp>
    </p:spTree>
    <p:extLst>
      <p:ext uri="{BB962C8B-B14F-4D97-AF65-F5344CB8AC3E}">
        <p14:creationId xmlns:p14="http://schemas.microsoft.com/office/powerpoint/2010/main" val="262316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FD28-8C5B-42D2-ADB1-B86DECB7BC0C}"/>
              </a:ext>
            </a:extLst>
          </p:cNvPr>
          <p:cNvSpPr>
            <a:spLocks noGrp="1"/>
          </p:cNvSpPr>
          <p:nvPr>
            <p:ph type="title"/>
          </p:nvPr>
        </p:nvSpPr>
        <p:spPr>
          <a:xfrm>
            <a:off x="518474" y="241486"/>
            <a:ext cx="10515600" cy="1325563"/>
          </a:xfrm>
        </p:spPr>
        <p:txBody>
          <a:bodyPr>
            <a:normAutofit/>
          </a:bodyPr>
          <a:lstStyle/>
          <a:p>
            <a:r>
              <a:rPr lang="en-US" sz="3600" b="1" dirty="0">
                <a:solidFill>
                  <a:srgbClr val="002060"/>
                </a:solidFill>
                <a:latin typeface="Cambria" panose="02040503050406030204" pitchFamily="18" charset="0"/>
                <a:ea typeface="Cambria" panose="02040503050406030204" pitchFamily="18" charset="0"/>
                <a:cs typeface="+mn-cs"/>
              </a:rPr>
              <a:t>Contribution and Expected Outcomes</a:t>
            </a:r>
          </a:p>
        </p:txBody>
      </p:sp>
      <p:sp>
        <p:nvSpPr>
          <p:cNvPr id="3" name="Content Placeholder 2">
            <a:extLst>
              <a:ext uri="{FF2B5EF4-FFF2-40B4-BE49-F238E27FC236}">
                <a16:creationId xmlns:a16="http://schemas.microsoft.com/office/drawing/2014/main" id="{7BA73B1F-AFEA-430E-BB57-D7216D6F03CE}"/>
              </a:ext>
            </a:extLst>
          </p:cNvPr>
          <p:cNvSpPr>
            <a:spLocks noGrp="1"/>
          </p:cNvSpPr>
          <p:nvPr>
            <p:ph idx="1"/>
          </p:nvPr>
        </p:nvSpPr>
        <p:spPr>
          <a:xfrm>
            <a:off x="624016" y="1459581"/>
            <a:ext cx="10943968" cy="4351338"/>
          </a:xfrm>
        </p:spPr>
        <p:txBody>
          <a:bodyPr>
            <a:noAutofit/>
          </a:bodyPr>
          <a:lstStyle/>
          <a:p>
            <a:pPr algn="just">
              <a:defRPr/>
            </a:pPr>
            <a:r>
              <a:rPr lang="en-US" sz="2000" dirty="0">
                <a:latin typeface="Cambria" panose="02040503050406030204" pitchFamily="18" charset="0"/>
                <a:ea typeface="Cambria" panose="02040503050406030204" pitchFamily="18" charset="0"/>
              </a:rPr>
              <a:t>Development of an advanced cognitive health assessment tool using LLM technology.</a:t>
            </a:r>
          </a:p>
          <a:p>
            <a:pPr algn="just">
              <a:defRPr/>
            </a:pPr>
            <a:r>
              <a:rPr lang="en-US" sz="2000" dirty="0">
                <a:latin typeface="Cambria" panose="02040503050406030204" pitchFamily="18" charset="0"/>
                <a:ea typeface="Cambria" panose="02040503050406030204" pitchFamily="18" charset="0"/>
              </a:rPr>
              <a:t>Improved accuracy in diagnosing cognitive and mental health issues through intelligent communication and analysis.</a:t>
            </a:r>
          </a:p>
          <a:p>
            <a:pPr algn="just">
              <a:defRPr/>
            </a:pPr>
            <a:r>
              <a:rPr lang="en-US" sz="2000" dirty="0">
                <a:latin typeface="Cambria" panose="02040503050406030204" pitchFamily="18" charset="0"/>
                <a:ea typeface="Cambria" panose="02040503050406030204" pitchFamily="18" charset="0"/>
              </a:rPr>
              <a:t>Facilitation of early detection of cognitive decline and mental health problems, allowing for timely and proactive healthcare measures.</a:t>
            </a:r>
          </a:p>
          <a:p>
            <a:pPr algn="just">
              <a:defRPr/>
            </a:pPr>
            <a:r>
              <a:rPr lang="en-US" sz="2000" dirty="0">
                <a:latin typeface="Cambria" panose="02040503050406030204" pitchFamily="18" charset="0"/>
                <a:ea typeface="Cambria" panose="02040503050406030204" pitchFamily="18" charset="0"/>
              </a:rPr>
              <a:t>Seamless integration of the assessment tool into existing healthcare settings, supporting comprehensive cognitive health evaluations.</a:t>
            </a:r>
          </a:p>
          <a:p>
            <a:pPr algn="just">
              <a:defRPr/>
            </a:pPr>
            <a:r>
              <a:rPr lang="en-US" sz="2000" dirty="0">
                <a:latin typeface="Cambria" panose="02040503050406030204" pitchFamily="18" charset="0"/>
                <a:ea typeface="Cambria" panose="02040503050406030204" pitchFamily="18" charset="0"/>
              </a:rPr>
              <a:t>Enhanced overall patient outcomes through better diagnosis, treatment, and management of cognitive and mental health conditions.</a:t>
            </a:r>
          </a:p>
          <a:p>
            <a:pPr algn="just">
              <a:defRPr/>
            </a:pPr>
            <a:r>
              <a:rPr lang="en-US" sz="2000" dirty="0">
                <a:latin typeface="Cambria" panose="02040503050406030204" pitchFamily="18" charset="0"/>
                <a:ea typeface="Cambria" panose="02040503050406030204" pitchFamily="18" charset="0"/>
              </a:rPr>
              <a:t>Reduction in the economic burden of mental health issues by preventing disease progression and improving treatment efficiency.</a:t>
            </a:r>
          </a:p>
          <a:p>
            <a:pPr algn="just">
              <a:defRPr/>
            </a:pPr>
            <a:r>
              <a:rPr lang="en-US" sz="2000" dirty="0">
                <a:latin typeface="Cambria" panose="02040503050406030204" pitchFamily="18" charset="0"/>
                <a:ea typeface="Cambria" panose="02040503050406030204" pitchFamily="18" charset="0"/>
              </a:rPr>
              <a:t>Potential to extend the benefits of the tool to diverse populations, contributing to global mental health improvements.</a:t>
            </a:r>
          </a:p>
        </p:txBody>
      </p:sp>
      <p:sp>
        <p:nvSpPr>
          <p:cNvPr id="4" name="Slide Number Placeholder 3">
            <a:extLst>
              <a:ext uri="{FF2B5EF4-FFF2-40B4-BE49-F238E27FC236}">
                <a16:creationId xmlns:a16="http://schemas.microsoft.com/office/drawing/2014/main" id="{82D1CB3D-E88B-C32A-4673-5A9648068F0B}"/>
              </a:ext>
            </a:extLst>
          </p:cNvPr>
          <p:cNvSpPr>
            <a:spLocks noGrp="1"/>
          </p:cNvSpPr>
          <p:nvPr>
            <p:ph type="sldNum" sz="quarter" idx="12"/>
          </p:nvPr>
        </p:nvSpPr>
        <p:spPr/>
        <p:txBody>
          <a:bodyPr/>
          <a:lstStyle/>
          <a:p>
            <a:fld id="{D4487429-652D-4B59-B9B7-161A8A66FB8A}" type="slidenum">
              <a:rPr lang="en-US" smtClean="0"/>
              <a:t>7</a:t>
            </a:fld>
            <a:endParaRPr lang="en-US"/>
          </a:p>
        </p:txBody>
      </p:sp>
    </p:spTree>
    <p:extLst>
      <p:ext uri="{BB962C8B-B14F-4D97-AF65-F5344CB8AC3E}">
        <p14:creationId xmlns:p14="http://schemas.microsoft.com/office/powerpoint/2010/main" val="394236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0492-28ED-4D2B-AB01-2FF0B34B10EF}"/>
              </a:ext>
            </a:extLst>
          </p:cNvPr>
          <p:cNvSpPr>
            <a:spLocks noGrp="1"/>
          </p:cNvSpPr>
          <p:nvPr>
            <p:ph type="title"/>
          </p:nvPr>
        </p:nvSpPr>
        <p:spPr>
          <a:xfrm>
            <a:off x="518474" y="252925"/>
            <a:ext cx="10515600" cy="1325563"/>
          </a:xfrm>
        </p:spPr>
        <p:txBody>
          <a:bodyPr/>
          <a:lstStyle/>
          <a:p>
            <a:r>
              <a:rPr lang="en-US" sz="3600" b="1" dirty="0">
                <a:solidFill>
                  <a:srgbClr val="002060"/>
                </a:solidFill>
                <a:latin typeface="Cambria" panose="02040503050406030204" pitchFamily="18" charset="0"/>
                <a:ea typeface="Cambria" panose="02040503050406030204" pitchFamily="18" charset="0"/>
                <a:cs typeface="+mn-cs"/>
              </a:rPr>
              <a:t>Methodology</a:t>
            </a:r>
          </a:p>
        </p:txBody>
      </p:sp>
      <p:sp>
        <p:nvSpPr>
          <p:cNvPr id="3" name="Slide Number Placeholder 2">
            <a:extLst>
              <a:ext uri="{FF2B5EF4-FFF2-40B4-BE49-F238E27FC236}">
                <a16:creationId xmlns:a16="http://schemas.microsoft.com/office/drawing/2014/main" id="{8AA93C04-73C8-0865-53AC-661401E559C2}"/>
              </a:ext>
            </a:extLst>
          </p:cNvPr>
          <p:cNvSpPr>
            <a:spLocks noGrp="1"/>
          </p:cNvSpPr>
          <p:nvPr>
            <p:ph type="sldNum" sz="quarter" idx="12"/>
          </p:nvPr>
        </p:nvSpPr>
        <p:spPr/>
        <p:txBody>
          <a:bodyPr/>
          <a:lstStyle/>
          <a:p>
            <a:fld id="{D4487429-652D-4B59-B9B7-161A8A66FB8A}" type="slidenum">
              <a:rPr lang="en-US" smtClean="0"/>
              <a:t>8</a:t>
            </a:fld>
            <a:endParaRPr lang="en-US"/>
          </a:p>
        </p:txBody>
      </p:sp>
      <p:grpSp>
        <p:nvGrpSpPr>
          <p:cNvPr id="12" name="Group 11">
            <a:extLst>
              <a:ext uri="{FF2B5EF4-FFF2-40B4-BE49-F238E27FC236}">
                <a16:creationId xmlns:a16="http://schemas.microsoft.com/office/drawing/2014/main" id="{F50659E0-36D5-419D-8383-C2C3600FAA1B}"/>
              </a:ext>
            </a:extLst>
          </p:cNvPr>
          <p:cNvGrpSpPr/>
          <p:nvPr/>
        </p:nvGrpSpPr>
        <p:grpSpPr>
          <a:xfrm>
            <a:off x="1657434" y="2415561"/>
            <a:ext cx="8877132" cy="2771962"/>
            <a:chOff x="134333" y="2385937"/>
            <a:chExt cx="8877132" cy="2771962"/>
          </a:xfrm>
        </p:grpSpPr>
        <p:grpSp>
          <p:nvGrpSpPr>
            <p:cNvPr id="13" name="Group 12">
              <a:extLst>
                <a:ext uri="{FF2B5EF4-FFF2-40B4-BE49-F238E27FC236}">
                  <a16:creationId xmlns:a16="http://schemas.microsoft.com/office/drawing/2014/main" id="{4E013773-1CEF-429B-B3B6-76799F943061}"/>
                </a:ext>
              </a:extLst>
            </p:cNvPr>
            <p:cNvGrpSpPr/>
            <p:nvPr/>
          </p:nvGrpSpPr>
          <p:grpSpPr>
            <a:xfrm>
              <a:off x="136133" y="2385937"/>
              <a:ext cx="8875332" cy="1119261"/>
              <a:chOff x="136133" y="2385937"/>
              <a:chExt cx="8875332" cy="1119261"/>
            </a:xfrm>
          </p:grpSpPr>
          <p:sp>
            <p:nvSpPr>
              <p:cNvPr id="25" name="Freeform: Shape 24">
                <a:extLst>
                  <a:ext uri="{FF2B5EF4-FFF2-40B4-BE49-F238E27FC236}">
                    <a16:creationId xmlns:a16="http://schemas.microsoft.com/office/drawing/2014/main" id="{4357C31D-6A2E-4D5D-98B4-A4DC24B86A38}"/>
                  </a:ext>
                </a:extLst>
              </p:cNvPr>
              <p:cNvSpPr/>
              <p:nvPr/>
            </p:nvSpPr>
            <p:spPr>
              <a:xfrm>
                <a:off x="2390955" y="2899848"/>
                <a:ext cx="381948" cy="91440"/>
              </a:xfrm>
              <a:custGeom>
                <a:avLst/>
                <a:gdLst>
                  <a:gd name="connsiteX0" fmla="*/ 0 w 381948"/>
                  <a:gd name="connsiteY0" fmla="*/ 45720 h 91440"/>
                  <a:gd name="connsiteX1" fmla="*/ 381948 w 381948"/>
                  <a:gd name="connsiteY1" fmla="*/ 45720 h 91440"/>
                </a:gdLst>
                <a:ahLst/>
                <a:cxnLst>
                  <a:cxn ang="0">
                    <a:pos x="connsiteX0" y="connsiteY0"/>
                  </a:cxn>
                  <a:cxn ang="0">
                    <a:pos x="connsiteX1" y="connsiteY1"/>
                  </a:cxn>
                </a:cxnLst>
                <a:rect l="l" t="t" r="r" b="b"/>
                <a:pathLst>
                  <a:path w="381948" h="91440">
                    <a:moveTo>
                      <a:pt x="0" y="45720"/>
                    </a:moveTo>
                    <a:lnTo>
                      <a:pt x="381948" y="45720"/>
                    </a:lnTo>
                  </a:path>
                </a:pathLst>
              </a:custGeom>
              <a:ln>
                <a:tailEnd type="arrow"/>
              </a:ln>
            </p:spPr>
            <p:style>
              <a:lnRef idx="2">
                <a:schemeClr val="dk1"/>
              </a:lnRef>
              <a:fillRef idx="1">
                <a:schemeClr val="lt1"/>
              </a:fillRef>
              <a:effectRef idx="0">
                <a:schemeClr val="dk1"/>
              </a:effectRef>
              <a:fontRef idx="minor">
                <a:schemeClr val="dk1"/>
              </a:fontRef>
            </p:style>
            <p:txBody>
              <a:bodyPr spcFirstLastPara="0" vert="horz" wrap="square" lIns="193360" tIns="43655" rIns="193361" bIns="43656" numCol="1" spcCol="1270" anchor="ctr" anchorCtr="0">
                <a:noAutofit/>
              </a:bodyPr>
              <a:lstStyle/>
              <a:p>
                <a:pPr marL="0" lvl="0" indent="0" algn="ctr" defTabSz="889000">
                  <a:lnSpc>
                    <a:spcPct val="90000"/>
                  </a:lnSpc>
                  <a:spcBef>
                    <a:spcPct val="0"/>
                  </a:spcBef>
                  <a:spcAft>
                    <a:spcPct val="35000"/>
                  </a:spcAft>
                  <a:buNone/>
                </a:pPr>
                <a:endParaRPr lang="en-PK" sz="2000" kern="1200">
                  <a:latin typeface="Calibri" panose="020F0502020204030204" pitchFamily="34" charset="0"/>
                  <a:cs typeface="Calibri" panose="020F0502020204030204" pitchFamily="34" charset="0"/>
                </a:endParaRPr>
              </a:p>
            </p:txBody>
          </p:sp>
          <p:sp>
            <p:nvSpPr>
              <p:cNvPr id="26" name="Freeform: Shape 25">
                <a:extLst>
                  <a:ext uri="{FF2B5EF4-FFF2-40B4-BE49-F238E27FC236}">
                    <a16:creationId xmlns:a16="http://schemas.microsoft.com/office/drawing/2014/main" id="{403597C3-9CA0-4369-8BA6-EAB073D338C1}"/>
                  </a:ext>
                </a:extLst>
              </p:cNvPr>
              <p:cNvSpPr/>
              <p:nvPr/>
            </p:nvSpPr>
            <p:spPr>
              <a:xfrm>
                <a:off x="136133" y="2385937"/>
                <a:ext cx="2256621" cy="1119261"/>
              </a:xfrm>
              <a:custGeom>
                <a:avLst/>
                <a:gdLst>
                  <a:gd name="connsiteX0" fmla="*/ 0 w 2256621"/>
                  <a:gd name="connsiteY0" fmla="*/ 0 h 1119261"/>
                  <a:gd name="connsiteX1" fmla="*/ 2256621 w 2256621"/>
                  <a:gd name="connsiteY1" fmla="*/ 0 h 1119261"/>
                  <a:gd name="connsiteX2" fmla="*/ 2256621 w 2256621"/>
                  <a:gd name="connsiteY2" fmla="*/ 1119261 h 1119261"/>
                  <a:gd name="connsiteX3" fmla="*/ 0 w 2256621"/>
                  <a:gd name="connsiteY3" fmla="*/ 1119261 h 1119261"/>
                  <a:gd name="connsiteX4" fmla="*/ 0 w 2256621"/>
                  <a:gd name="connsiteY4" fmla="*/ 0 h 1119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6621" h="1119261">
                    <a:moveTo>
                      <a:pt x="0" y="0"/>
                    </a:moveTo>
                    <a:lnTo>
                      <a:pt x="2256621" y="0"/>
                    </a:lnTo>
                    <a:lnTo>
                      <a:pt x="2256621" y="1119261"/>
                    </a:lnTo>
                    <a:lnTo>
                      <a:pt x="0" y="1119261"/>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Calibri" panose="020F0502020204030204" pitchFamily="34" charset="0"/>
                    <a:cs typeface="Calibri" panose="020F0502020204030204" pitchFamily="34" charset="0"/>
                  </a:rPr>
                  <a:t>Data Collection &amp; Preprocessing</a:t>
                </a:r>
                <a:endParaRPr lang="en-PK" sz="2200" b="1" kern="1200" dirty="0">
                  <a:latin typeface="Calibri" panose="020F0502020204030204" pitchFamily="34" charset="0"/>
                  <a:cs typeface="Calibri" panose="020F0502020204030204" pitchFamily="34" charset="0"/>
                </a:endParaRPr>
              </a:p>
            </p:txBody>
          </p:sp>
          <p:sp>
            <p:nvSpPr>
              <p:cNvPr id="28" name="Freeform: Shape 27">
                <a:extLst>
                  <a:ext uri="{FF2B5EF4-FFF2-40B4-BE49-F238E27FC236}">
                    <a16:creationId xmlns:a16="http://schemas.microsoft.com/office/drawing/2014/main" id="{8DCCF07F-D8A1-419A-BC40-2574BD36A9B0}"/>
                  </a:ext>
                </a:extLst>
              </p:cNvPr>
              <p:cNvSpPr/>
              <p:nvPr/>
            </p:nvSpPr>
            <p:spPr>
              <a:xfrm>
                <a:off x="4597192" y="2899848"/>
                <a:ext cx="381948" cy="91440"/>
              </a:xfrm>
              <a:custGeom>
                <a:avLst/>
                <a:gdLst>
                  <a:gd name="connsiteX0" fmla="*/ 0 w 381948"/>
                  <a:gd name="connsiteY0" fmla="*/ 45720 h 91440"/>
                  <a:gd name="connsiteX1" fmla="*/ 381948 w 381948"/>
                  <a:gd name="connsiteY1" fmla="*/ 45720 h 91440"/>
                </a:gdLst>
                <a:ahLst/>
                <a:cxnLst>
                  <a:cxn ang="0">
                    <a:pos x="connsiteX0" y="connsiteY0"/>
                  </a:cxn>
                  <a:cxn ang="0">
                    <a:pos x="connsiteX1" y="connsiteY1"/>
                  </a:cxn>
                </a:cxnLst>
                <a:rect l="l" t="t" r="r" b="b"/>
                <a:pathLst>
                  <a:path w="381948" h="91440">
                    <a:moveTo>
                      <a:pt x="0" y="45720"/>
                    </a:moveTo>
                    <a:lnTo>
                      <a:pt x="381948" y="45720"/>
                    </a:lnTo>
                  </a:path>
                </a:pathLst>
              </a:custGeom>
              <a:ln>
                <a:tailEnd type="arrow"/>
              </a:ln>
            </p:spPr>
            <p:style>
              <a:lnRef idx="2">
                <a:schemeClr val="dk1"/>
              </a:lnRef>
              <a:fillRef idx="1">
                <a:schemeClr val="lt1"/>
              </a:fillRef>
              <a:effectRef idx="0">
                <a:schemeClr val="dk1"/>
              </a:effectRef>
              <a:fontRef idx="minor">
                <a:schemeClr val="dk1"/>
              </a:fontRef>
            </p:style>
            <p:txBody>
              <a:bodyPr spcFirstLastPara="0" vert="horz" wrap="square" lIns="193360" tIns="43655" rIns="193361" bIns="43656" numCol="1" spcCol="1270" anchor="ctr" anchorCtr="0">
                <a:noAutofit/>
              </a:bodyPr>
              <a:lstStyle/>
              <a:p>
                <a:pPr marL="0" lvl="0" indent="0" algn="ctr" defTabSz="889000">
                  <a:lnSpc>
                    <a:spcPct val="90000"/>
                  </a:lnSpc>
                  <a:spcBef>
                    <a:spcPct val="0"/>
                  </a:spcBef>
                  <a:spcAft>
                    <a:spcPct val="35000"/>
                  </a:spcAft>
                  <a:buNone/>
                </a:pPr>
                <a:endParaRPr lang="en-PK" sz="2000" kern="1200">
                  <a:latin typeface="Calibri" panose="020F0502020204030204" pitchFamily="34" charset="0"/>
                  <a:cs typeface="Calibri" panose="020F0502020204030204" pitchFamily="34" charset="0"/>
                </a:endParaRPr>
              </a:p>
            </p:txBody>
          </p:sp>
          <p:sp>
            <p:nvSpPr>
              <p:cNvPr id="29" name="Freeform: Shape 28">
                <a:extLst>
                  <a:ext uri="{FF2B5EF4-FFF2-40B4-BE49-F238E27FC236}">
                    <a16:creationId xmlns:a16="http://schemas.microsoft.com/office/drawing/2014/main" id="{4E51317A-9805-4BE7-882D-7AADA00C4837}"/>
                  </a:ext>
                </a:extLst>
              </p:cNvPr>
              <p:cNvSpPr/>
              <p:nvPr/>
            </p:nvSpPr>
            <p:spPr>
              <a:xfrm>
                <a:off x="2805303" y="2407461"/>
                <a:ext cx="1793688" cy="1076213"/>
              </a:xfrm>
              <a:custGeom>
                <a:avLst/>
                <a:gdLst>
                  <a:gd name="connsiteX0" fmla="*/ 0 w 1793688"/>
                  <a:gd name="connsiteY0" fmla="*/ 0 h 1076213"/>
                  <a:gd name="connsiteX1" fmla="*/ 1793688 w 1793688"/>
                  <a:gd name="connsiteY1" fmla="*/ 0 h 1076213"/>
                  <a:gd name="connsiteX2" fmla="*/ 1793688 w 1793688"/>
                  <a:gd name="connsiteY2" fmla="*/ 1076213 h 1076213"/>
                  <a:gd name="connsiteX3" fmla="*/ 0 w 1793688"/>
                  <a:gd name="connsiteY3" fmla="*/ 1076213 h 1076213"/>
                  <a:gd name="connsiteX4" fmla="*/ 0 w 1793688"/>
                  <a:gd name="connsiteY4" fmla="*/ 0 h 10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88" h="1076213">
                    <a:moveTo>
                      <a:pt x="0" y="0"/>
                    </a:moveTo>
                    <a:lnTo>
                      <a:pt x="1793688" y="0"/>
                    </a:lnTo>
                    <a:lnTo>
                      <a:pt x="1793688" y="1076213"/>
                    </a:lnTo>
                    <a:lnTo>
                      <a:pt x="0" y="1076213"/>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56464" tIns="156464" rIns="156464" bIns="156464"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tx1"/>
                    </a:solidFill>
                    <a:latin typeface="Calibri" panose="020F0502020204030204" pitchFamily="34" charset="0"/>
                    <a:ea typeface="+mn-ea"/>
                    <a:cs typeface="Calibri" panose="020F0502020204030204" pitchFamily="34" charset="0"/>
                  </a:rPr>
                  <a:t>Generate Image Patches</a:t>
                </a:r>
                <a:endParaRPr lang="en-PK" sz="2200" b="1" kern="1200" dirty="0">
                  <a:solidFill>
                    <a:schemeClr val="tx1"/>
                  </a:solidFill>
                  <a:latin typeface="Calibri" panose="020F0502020204030204" pitchFamily="34" charset="0"/>
                  <a:ea typeface="+mn-ea"/>
                  <a:cs typeface="Calibri" panose="020F0502020204030204" pitchFamily="34" charset="0"/>
                </a:endParaRPr>
              </a:p>
            </p:txBody>
          </p:sp>
          <p:sp>
            <p:nvSpPr>
              <p:cNvPr id="30" name="Freeform: Shape 29">
                <a:extLst>
                  <a:ext uri="{FF2B5EF4-FFF2-40B4-BE49-F238E27FC236}">
                    <a16:creationId xmlns:a16="http://schemas.microsoft.com/office/drawing/2014/main" id="{7A262770-8E24-41BF-B274-4B2ACDE7550F}"/>
                  </a:ext>
                </a:extLst>
              </p:cNvPr>
              <p:cNvSpPr/>
              <p:nvPr/>
            </p:nvSpPr>
            <p:spPr>
              <a:xfrm>
                <a:off x="6803429" y="2899848"/>
                <a:ext cx="381948" cy="91440"/>
              </a:xfrm>
              <a:custGeom>
                <a:avLst/>
                <a:gdLst>
                  <a:gd name="connsiteX0" fmla="*/ 0 w 381948"/>
                  <a:gd name="connsiteY0" fmla="*/ 45720 h 91440"/>
                  <a:gd name="connsiteX1" fmla="*/ 381948 w 381948"/>
                  <a:gd name="connsiteY1" fmla="*/ 45720 h 91440"/>
                </a:gdLst>
                <a:ahLst/>
                <a:cxnLst>
                  <a:cxn ang="0">
                    <a:pos x="connsiteX0" y="connsiteY0"/>
                  </a:cxn>
                  <a:cxn ang="0">
                    <a:pos x="connsiteX1" y="connsiteY1"/>
                  </a:cxn>
                </a:cxnLst>
                <a:rect l="l" t="t" r="r" b="b"/>
                <a:pathLst>
                  <a:path w="381948" h="91440">
                    <a:moveTo>
                      <a:pt x="0" y="45720"/>
                    </a:moveTo>
                    <a:lnTo>
                      <a:pt x="381948" y="45720"/>
                    </a:lnTo>
                  </a:path>
                </a:pathLst>
              </a:custGeom>
              <a:ln>
                <a:tailEnd type="arrow"/>
              </a:ln>
            </p:spPr>
            <p:style>
              <a:lnRef idx="2">
                <a:schemeClr val="dk1"/>
              </a:lnRef>
              <a:fillRef idx="1">
                <a:schemeClr val="lt1"/>
              </a:fillRef>
              <a:effectRef idx="0">
                <a:schemeClr val="dk1"/>
              </a:effectRef>
              <a:fontRef idx="minor">
                <a:schemeClr val="dk1"/>
              </a:fontRef>
            </p:style>
            <p:txBody>
              <a:bodyPr spcFirstLastPara="0" vert="horz" wrap="square" lIns="193360" tIns="43655" rIns="193361" bIns="43656" numCol="1" spcCol="1270" anchor="ctr" anchorCtr="0">
                <a:noAutofit/>
              </a:bodyPr>
              <a:lstStyle/>
              <a:p>
                <a:pPr marL="0" lvl="0" indent="0" algn="ctr" defTabSz="889000">
                  <a:lnSpc>
                    <a:spcPct val="90000"/>
                  </a:lnSpc>
                  <a:spcBef>
                    <a:spcPct val="0"/>
                  </a:spcBef>
                  <a:spcAft>
                    <a:spcPct val="35000"/>
                  </a:spcAft>
                  <a:buNone/>
                </a:pPr>
                <a:endParaRPr lang="en-PK" sz="2000" kern="1200">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EC1551D1-8FFA-4452-94A7-06AC8C4E549E}"/>
                  </a:ext>
                </a:extLst>
              </p:cNvPr>
              <p:cNvSpPr/>
              <p:nvPr/>
            </p:nvSpPr>
            <p:spPr>
              <a:xfrm>
                <a:off x="5011540" y="2407461"/>
                <a:ext cx="1793688" cy="1076213"/>
              </a:xfrm>
              <a:custGeom>
                <a:avLst/>
                <a:gdLst>
                  <a:gd name="connsiteX0" fmla="*/ 0 w 1793688"/>
                  <a:gd name="connsiteY0" fmla="*/ 0 h 1076213"/>
                  <a:gd name="connsiteX1" fmla="*/ 1793688 w 1793688"/>
                  <a:gd name="connsiteY1" fmla="*/ 0 h 1076213"/>
                  <a:gd name="connsiteX2" fmla="*/ 1793688 w 1793688"/>
                  <a:gd name="connsiteY2" fmla="*/ 1076213 h 1076213"/>
                  <a:gd name="connsiteX3" fmla="*/ 0 w 1793688"/>
                  <a:gd name="connsiteY3" fmla="*/ 1076213 h 1076213"/>
                  <a:gd name="connsiteX4" fmla="*/ 0 w 1793688"/>
                  <a:gd name="connsiteY4" fmla="*/ 0 h 10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88" h="1076213">
                    <a:moveTo>
                      <a:pt x="0" y="0"/>
                    </a:moveTo>
                    <a:lnTo>
                      <a:pt x="1793688" y="0"/>
                    </a:lnTo>
                    <a:lnTo>
                      <a:pt x="1793688" y="1076213"/>
                    </a:lnTo>
                    <a:lnTo>
                      <a:pt x="0" y="1076213"/>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Vision Transformer Training </a:t>
                </a:r>
                <a:endParaRPr lang="en-PK" sz="2000" b="1" kern="1200" dirty="0">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A6C61A16-F437-4E25-8737-C9D4815D6BF4}"/>
                  </a:ext>
                </a:extLst>
              </p:cNvPr>
              <p:cNvSpPr/>
              <p:nvPr/>
            </p:nvSpPr>
            <p:spPr>
              <a:xfrm>
                <a:off x="7217777" y="2407461"/>
                <a:ext cx="1793688" cy="1076213"/>
              </a:xfrm>
              <a:custGeom>
                <a:avLst/>
                <a:gdLst>
                  <a:gd name="connsiteX0" fmla="*/ 0 w 1793688"/>
                  <a:gd name="connsiteY0" fmla="*/ 0 h 1076213"/>
                  <a:gd name="connsiteX1" fmla="*/ 1793688 w 1793688"/>
                  <a:gd name="connsiteY1" fmla="*/ 0 h 1076213"/>
                  <a:gd name="connsiteX2" fmla="*/ 1793688 w 1793688"/>
                  <a:gd name="connsiteY2" fmla="*/ 1076213 h 1076213"/>
                  <a:gd name="connsiteX3" fmla="*/ 0 w 1793688"/>
                  <a:gd name="connsiteY3" fmla="*/ 1076213 h 1076213"/>
                  <a:gd name="connsiteX4" fmla="*/ 0 w 1793688"/>
                  <a:gd name="connsiteY4" fmla="*/ 0 h 10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88" h="1076213">
                    <a:moveTo>
                      <a:pt x="0" y="0"/>
                    </a:moveTo>
                    <a:lnTo>
                      <a:pt x="1793688" y="0"/>
                    </a:lnTo>
                    <a:lnTo>
                      <a:pt x="1793688" y="1076213"/>
                    </a:lnTo>
                    <a:lnTo>
                      <a:pt x="0" y="1076213"/>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Feature Extraction</a:t>
                </a:r>
                <a:endParaRPr lang="en-PK" sz="2000" b="1" kern="1200" dirty="0">
                  <a:latin typeface="Calibri" panose="020F0502020204030204" pitchFamily="34" charset="0"/>
                  <a:cs typeface="Calibri" panose="020F0502020204030204" pitchFamily="34" charset="0"/>
                </a:endParaRPr>
              </a:p>
            </p:txBody>
          </p:sp>
        </p:grpSp>
        <p:grpSp>
          <p:nvGrpSpPr>
            <p:cNvPr id="14" name="Group 13">
              <a:extLst>
                <a:ext uri="{FF2B5EF4-FFF2-40B4-BE49-F238E27FC236}">
                  <a16:creationId xmlns:a16="http://schemas.microsoft.com/office/drawing/2014/main" id="{5F4439D1-CF9E-47E2-A39D-C683EFC8A6E9}"/>
                </a:ext>
              </a:extLst>
            </p:cNvPr>
            <p:cNvGrpSpPr/>
            <p:nvPr/>
          </p:nvGrpSpPr>
          <p:grpSpPr>
            <a:xfrm>
              <a:off x="134333" y="3481875"/>
              <a:ext cx="8584546" cy="1676024"/>
              <a:chOff x="134333" y="3481875"/>
              <a:chExt cx="8584546" cy="1676024"/>
            </a:xfrm>
          </p:grpSpPr>
          <p:sp>
            <p:nvSpPr>
              <p:cNvPr id="15" name="Freeform: Shape 14">
                <a:extLst>
                  <a:ext uri="{FF2B5EF4-FFF2-40B4-BE49-F238E27FC236}">
                    <a16:creationId xmlns:a16="http://schemas.microsoft.com/office/drawing/2014/main" id="{378DCEAC-BF6C-47AA-96B2-F9DDCC4EB021}"/>
                  </a:ext>
                </a:extLst>
              </p:cNvPr>
              <p:cNvSpPr/>
              <p:nvPr/>
            </p:nvSpPr>
            <p:spPr>
              <a:xfrm>
                <a:off x="1032977" y="3481875"/>
                <a:ext cx="7081644" cy="442958"/>
              </a:xfrm>
              <a:custGeom>
                <a:avLst/>
                <a:gdLst>
                  <a:gd name="connsiteX0" fmla="*/ 7081644 w 7081644"/>
                  <a:gd name="connsiteY0" fmla="*/ 0 h 442958"/>
                  <a:gd name="connsiteX1" fmla="*/ 7081644 w 7081644"/>
                  <a:gd name="connsiteY1" fmla="*/ 238579 h 442958"/>
                  <a:gd name="connsiteX2" fmla="*/ 0 w 7081644"/>
                  <a:gd name="connsiteY2" fmla="*/ 238579 h 442958"/>
                  <a:gd name="connsiteX3" fmla="*/ 0 w 7081644"/>
                  <a:gd name="connsiteY3" fmla="*/ 442958 h 442958"/>
                </a:gdLst>
                <a:ahLst/>
                <a:cxnLst>
                  <a:cxn ang="0">
                    <a:pos x="connsiteX0" y="connsiteY0"/>
                  </a:cxn>
                  <a:cxn ang="0">
                    <a:pos x="connsiteX1" y="connsiteY1"/>
                  </a:cxn>
                  <a:cxn ang="0">
                    <a:pos x="connsiteX2" y="connsiteY2"/>
                  </a:cxn>
                  <a:cxn ang="0">
                    <a:pos x="connsiteX3" y="connsiteY3"/>
                  </a:cxn>
                </a:cxnLst>
                <a:rect l="l" t="t" r="r" b="b"/>
                <a:pathLst>
                  <a:path w="7081644" h="442958">
                    <a:moveTo>
                      <a:pt x="7081644" y="0"/>
                    </a:moveTo>
                    <a:lnTo>
                      <a:pt x="7081644" y="238579"/>
                    </a:lnTo>
                    <a:lnTo>
                      <a:pt x="0" y="238579"/>
                    </a:lnTo>
                    <a:lnTo>
                      <a:pt x="0" y="442958"/>
                    </a:lnTo>
                  </a:path>
                </a:pathLst>
              </a:custGeom>
              <a:ln>
                <a:tailEnd type="arrow"/>
              </a:ln>
            </p:spPr>
            <p:style>
              <a:lnRef idx="2">
                <a:schemeClr val="dk1"/>
              </a:lnRef>
              <a:fillRef idx="1">
                <a:schemeClr val="lt1"/>
              </a:fillRef>
              <a:effectRef idx="0">
                <a:schemeClr val="dk1"/>
              </a:effectRef>
              <a:fontRef idx="minor">
                <a:schemeClr val="dk1"/>
              </a:fontRef>
            </p:style>
            <p:txBody>
              <a:bodyPr spcFirstLastPara="0" vert="horz" wrap="square" lIns="3376086" tIns="219414" rIns="3376085" bIns="219415" numCol="1" spcCol="1270" anchor="ctr" anchorCtr="0">
                <a:noAutofit/>
              </a:bodyPr>
              <a:lstStyle/>
              <a:p>
                <a:pPr marL="0" lvl="0" indent="0" algn="ctr" defTabSz="889000">
                  <a:lnSpc>
                    <a:spcPct val="90000"/>
                  </a:lnSpc>
                  <a:spcBef>
                    <a:spcPct val="0"/>
                  </a:spcBef>
                  <a:spcAft>
                    <a:spcPct val="35000"/>
                  </a:spcAft>
                  <a:buNone/>
                </a:pPr>
                <a:endParaRPr lang="en-PK" sz="2000" kern="1200">
                  <a:latin typeface="Calibri" panose="020F0502020204030204" pitchFamily="34" charset="0"/>
                  <a:cs typeface="Calibri" panose="020F0502020204030204" pitchFamily="34" charset="0"/>
                </a:endParaRPr>
              </a:p>
            </p:txBody>
          </p:sp>
          <p:sp>
            <p:nvSpPr>
              <p:cNvPr id="16" name="Freeform: Shape 15">
                <a:extLst>
                  <a:ext uri="{FF2B5EF4-FFF2-40B4-BE49-F238E27FC236}">
                    <a16:creationId xmlns:a16="http://schemas.microsoft.com/office/drawing/2014/main" id="{1B2055B0-9704-4709-89D3-535912D366A5}"/>
                  </a:ext>
                </a:extLst>
              </p:cNvPr>
              <p:cNvSpPr/>
              <p:nvPr/>
            </p:nvSpPr>
            <p:spPr>
              <a:xfrm>
                <a:off x="1926222" y="4492104"/>
                <a:ext cx="381948" cy="91440"/>
              </a:xfrm>
              <a:custGeom>
                <a:avLst/>
                <a:gdLst>
                  <a:gd name="connsiteX0" fmla="*/ 0 w 381948"/>
                  <a:gd name="connsiteY0" fmla="*/ 45720 h 91440"/>
                  <a:gd name="connsiteX1" fmla="*/ 381948 w 381948"/>
                  <a:gd name="connsiteY1" fmla="*/ 45720 h 91440"/>
                </a:gdLst>
                <a:ahLst/>
                <a:cxnLst>
                  <a:cxn ang="0">
                    <a:pos x="connsiteX0" y="connsiteY0"/>
                  </a:cxn>
                  <a:cxn ang="0">
                    <a:pos x="connsiteX1" y="connsiteY1"/>
                  </a:cxn>
                </a:cxnLst>
                <a:rect l="l" t="t" r="r" b="b"/>
                <a:pathLst>
                  <a:path w="381948" h="91440">
                    <a:moveTo>
                      <a:pt x="0" y="45720"/>
                    </a:moveTo>
                    <a:lnTo>
                      <a:pt x="381948" y="45720"/>
                    </a:lnTo>
                  </a:path>
                </a:pathLst>
              </a:custGeom>
              <a:ln>
                <a:tailEnd type="arrow"/>
              </a:ln>
            </p:spPr>
            <p:style>
              <a:lnRef idx="2">
                <a:schemeClr val="dk1"/>
              </a:lnRef>
              <a:fillRef idx="1">
                <a:schemeClr val="lt1"/>
              </a:fillRef>
              <a:effectRef idx="0">
                <a:schemeClr val="dk1"/>
              </a:effectRef>
              <a:fontRef idx="minor">
                <a:schemeClr val="dk1"/>
              </a:fontRef>
            </p:style>
            <p:txBody>
              <a:bodyPr spcFirstLastPara="0" vert="horz" wrap="square" lIns="193360" tIns="43655" rIns="193361" bIns="43656" numCol="1" spcCol="1270" anchor="ctr" anchorCtr="0">
                <a:noAutofit/>
              </a:bodyPr>
              <a:lstStyle/>
              <a:p>
                <a:pPr marL="0" lvl="0" indent="0" algn="ctr" defTabSz="889000">
                  <a:lnSpc>
                    <a:spcPct val="90000"/>
                  </a:lnSpc>
                  <a:spcBef>
                    <a:spcPct val="0"/>
                  </a:spcBef>
                  <a:spcAft>
                    <a:spcPct val="35000"/>
                  </a:spcAft>
                  <a:buNone/>
                </a:pPr>
                <a:endParaRPr lang="en-PK" sz="2000" kern="1200">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FF15E145-9855-4EF4-977C-8E5830F4F6E1}"/>
                  </a:ext>
                </a:extLst>
              </p:cNvPr>
              <p:cNvSpPr/>
              <p:nvPr/>
            </p:nvSpPr>
            <p:spPr>
              <a:xfrm>
                <a:off x="134333" y="3957233"/>
                <a:ext cx="1793688" cy="1161180"/>
              </a:xfrm>
              <a:custGeom>
                <a:avLst/>
                <a:gdLst>
                  <a:gd name="connsiteX0" fmla="*/ 0 w 1793688"/>
                  <a:gd name="connsiteY0" fmla="*/ 0 h 1161180"/>
                  <a:gd name="connsiteX1" fmla="*/ 1793688 w 1793688"/>
                  <a:gd name="connsiteY1" fmla="*/ 0 h 1161180"/>
                  <a:gd name="connsiteX2" fmla="*/ 1793688 w 1793688"/>
                  <a:gd name="connsiteY2" fmla="*/ 1161180 h 1161180"/>
                  <a:gd name="connsiteX3" fmla="*/ 0 w 1793688"/>
                  <a:gd name="connsiteY3" fmla="*/ 1161180 h 1161180"/>
                  <a:gd name="connsiteX4" fmla="*/ 0 w 1793688"/>
                  <a:gd name="connsiteY4" fmla="*/ 0 h 1161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88" h="1161180">
                    <a:moveTo>
                      <a:pt x="0" y="0"/>
                    </a:moveTo>
                    <a:lnTo>
                      <a:pt x="1793688" y="0"/>
                    </a:lnTo>
                    <a:lnTo>
                      <a:pt x="1793688" y="1161180"/>
                    </a:lnTo>
                    <a:lnTo>
                      <a:pt x="0" y="1161180"/>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Model Optimization</a:t>
                </a:r>
                <a:endParaRPr lang="en-PK" sz="2000" b="1" kern="1200" dirty="0">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F87C3888-AF0C-4088-B1E8-F27C16F463BA}"/>
                  </a:ext>
                </a:extLst>
              </p:cNvPr>
              <p:cNvSpPr/>
              <p:nvPr/>
            </p:nvSpPr>
            <p:spPr>
              <a:xfrm>
                <a:off x="4304605" y="4492104"/>
                <a:ext cx="381948" cy="91440"/>
              </a:xfrm>
              <a:custGeom>
                <a:avLst/>
                <a:gdLst>
                  <a:gd name="connsiteX0" fmla="*/ 0 w 381948"/>
                  <a:gd name="connsiteY0" fmla="*/ 45720 h 91440"/>
                  <a:gd name="connsiteX1" fmla="*/ 381948 w 381948"/>
                  <a:gd name="connsiteY1" fmla="*/ 45720 h 91440"/>
                </a:gdLst>
                <a:ahLst/>
                <a:cxnLst>
                  <a:cxn ang="0">
                    <a:pos x="connsiteX0" y="connsiteY0"/>
                  </a:cxn>
                  <a:cxn ang="0">
                    <a:pos x="connsiteX1" y="connsiteY1"/>
                  </a:cxn>
                </a:cxnLst>
                <a:rect l="l" t="t" r="r" b="b"/>
                <a:pathLst>
                  <a:path w="381948" h="91440">
                    <a:moveTo>
                      <a:pt x="0" y="45720"/>
                    </a:moveTo>
                    <a:lnTo>
                      <a:pt x="381948" y="45720"/>
                    </a:lnTo>
                  </a:path>
                </a:pathLst>
              </a:custGeom>
              <a:ln>
                <a:tailEnd type="arrow"/>
              </a:ln>
            </p:spPr>
            <p:style>
              <a:lnRef idx="2">
                <a:schemeClr val="dk1"/>
              </a:lnRef>
              <a:fillRef idx="1">
                <a:schemeClr val="lt1"/>
              </a:fillRef>
              <a:effectRef idx="0">
                <a:schemeClr val="dk1"/>
              </a:effectRef>
              <a:fontRef idx="minor">
                <a:schemeClr val="dk1"/>
              </a:fontRef>
            </p:style>
            <p:txBody>
              <a:bodyPr spcFirstLastPara="0" vert="horz" wrap="square" lIns="193361" tIns="43655" rIns="193360" bIns="43656" numCol="1" spcCol="1270" anchor="ctr" anchorCtr="0">
                <a:noAutofit/>
              </a:bodyPr>
              <a:lstStyle/>
              <a:p>
                <a:pPr marL="0" lvl="0" indent="0" algn="ctr" defTabSz="889000">
                  <a:lnSpc>
                    <a:spcPct val="90000"/>
                  </a:lnSpc>
                  <a:spcBef>
                    <a:spcPct val="0"/>
                  </a:spcBef>
                  <a:spcAft>
                    <a:spcPct val="35000"/>
                  </a:spcAft>
                  <a:buNone/>
                </a:pPr>
                <a:endParaRPr lang="en-PK" sz="2000" kern="1200">
                  <a:latin typeface="Calibri" panose="020F0502020204030204" pitchFamily="34" charset="0"/>
                  <a:cs typeface="Calibri" panose="020F0502020204030204" pitchFamily="34" charset="0"/>
                </a:endParaRPr>
              </a:p>
            </p:txBody>
          </p:sp>
          <p:sp>
            <p:nvSpPr>
              <p:cNvPr id="20" name="Freeform: Shape 19">
                <a:extLst>
                  <a:ext uri="{FF2B5EF4-FFF2-40B4-BE49-F238E27FC236}">
                    <a16:creationId xmlns:a16="http://schemas.microsoft.com/office/drawing/2014/main" id="{382F863D-D610-4180-AFE8-CF828AB15BCB}"/>
                  </a:ext>
                </a:extLst>
              </p:cNvPr>
              <p:cNvSpPr/>
              <p:nvPr/>
            </p:nvSpPr>
            <p:spPr>
              <a:xfrm>
                <a:off x="2340570" y="3917747"/>
                <a:ext cx="1964035" cy="1240152"/>
              </a:xfrm>
              <a:custGeom>
                <a:avLst/>
                <a:gdLst>
                  <a:gd name="connsiteX0" fmla="*/ 0 w 1964035"/>
                  <a:gd name="connsiteY0" fmla="*/ 0 h 1240152"/>
                  <a:gd name="connsiteX1" fmla="*/ 1964035 w 1964035"/>
                  <a:gd name="connsiteY1" fmla="*/ 0 h 1240152"/>
                  <a:gd name="connsiteX2" fmla="*/ 1964035 w 1964035"/>
                  <a:gd name="connsiteY2" fmla="*/ 1240152 h 1240152"/>
                  <a:gd name="connsiteX3" fmla="*/ 0 w 1964035"/>
                  <a:gd name="connsiteY3" fmla="*/ 1240152 h 1240152"/>
                  <a:gd name="connsiteX4" fmla="*/ 0 w 1964035"/>
                  <a:gd name="connsiteY4" fmla="*/ 0 h 1240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4035" h="1240152">
                    <a:moveTo>
                      <a:pt x="0" y="0"/>
                    </a:moveTo>
                    <a:lnTo>
                      <a:pt x="1964035" y="0"/>
                    </a:lnTo>
                    <a:lnTo>
                      <a:pt x="1964035" y="1240152"/>
                    </a:lnTo>
                    <a:lnTo>
                      <a:pt x="0" y="1240152"/>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Evaluation on Benchmark datasets</a:t>
                </a:r>
                <a:endParaRPr lang="en-PK" sz="2000" b="1" kern="1200" dirty="0">
                  <a:latin typeface="Calibri" panose="020F0502020204030204" pitchFamily="34" charset="0"/>
                  <a:cs typeface="Calibri" panose="020F0502020204030204" pitchFamily="34" charset="0"/>
                </a:endParaRPr>
              </a:p>
            </p:txBody>
          </p:sp>
          <p:sp>
            <p:nvSpPr>
              <p:cNvPr id="21" name="Freeform: Shape 20">
                <a:extLst>
                  <a:ext uri="{FF2B5EF4-FFF2-40B4-BE49-F238E27FC236}">
                    <a16:creationId xmlns:a16="http://schemas.microsoft.com/office/drawing/2014/main" id="{BF36914E-D818-4767-B789-9EAB6FE52EBA}"/>
                  </a:ext>
                </a:extLst>
              </p:cNvPr>
              <p:cNvSpPr/>
              <p:nvPr/>
            </p:nvSpPr>
            <p:spPr>
              <a:xfrm>
                <a:off x="6510842" y="4492104"/>
                <a:ext cx="381948" cy="91440"/>
              </a:xfrm>
              <a:custGeom>
                <a:avLst/>
                <a:gdLst>
                  <a:gd name="connsiteX0" fmla="*/ 0 w 381948"/>
                  <a:gd name="connsiteY0" fmla="*/ 45720 h 91440"/>
                  <a:gd name="connsiteX1" fmla="*/ 381948 w 381948"/>
                  <a:gd name="connsiteY1" fmla="*/ 45720 h 91440"/>
                </a:gdLst>
                <a:ahLst/>
                <a:cxnLst>
                  <a:cxn ang="0">
                    <a:pos x="connsiteX0" y="connsiteY0"/>
                  </a:cxn>
                  <a:cxn ang="0">
                    <a:pos x="connsiteX1" y="connsiteY1"/>
                  </a:cxn>
                </a:cxnLst>
                <a:rect l="l" t="t" r="r" b="b"/>
                <a:pathLst>
                  <a:path w="381948" h="91440">
                    <a:moveTo>
                      <a:pt x="0" y="45720"/>
                    </a:moveTo>
                    <a:lnTo>
                      <a:pt x="381948" y="45720"/>
                    </a:lnTo>
                  </a:path>
                </a:pathLst>
              </a:custGeom>
              <a:ln>
                <a:tailEnd type="arrow"/>
              </a:ln>
            </p:spPr>
            <p:style>
              <a:lnRef idx="2">
                <a:schemeClr val="dk1"/>
              </a:lnRef>
              <a:fillRef idx="1">
                <a:schemeClr val="lt1"/>
              </a:fillRef>
              <a:effectRef idx="0">
                <a:schemeClr val="dk1"/>
              </a:effectRef>
              <a:fontRef idx="minor">
                <a:schemeClr val="dk1"/>
              </a:fontRef>
            </p:style>
            <p:txBody>
              <a:bodyPr spcFirstLastPara="0" vert="horz" wrap="square" lIns="193361" tIns="43655" rIns="193360" bIns="43656" numCol="1" spcCol="1270" anchor="ctr" anchorCtr="0">
                <a:noAutofit/>
              </a:bodyPr>
              <a:lstStyle/>
              <a:p>
                <a:pPr marL="0" lvl="0" indent="0" algn="ctr" defTabSz="889000">
                  <a:lnSpc>
                    <a:spcPct val="90000"/>
                  </a:lnSpc>
                  <a:spcBef>
                    <a:spcPct val="0"/>
                  </a:spcBef>
                  <a:spcAft>
                    <a:spcPct val="35000"/>
                  </a:spcAft>
                  <a:buNone/>
                </a:pPr>
                <a:endParaRPr lang="en-PK" sz="2000" kern="1200">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423DA94F-8E1E-4BC2-BFF8-34D95AEA2CA6}"/>
                  </a:ext>
                </a:extLst>
              </p:cNvPr>
              <p:cNvSpPr/>
              <p:nvPr/>
            </p:nvSpPr>
            <p:spPr>
              <a:xfrm>
                <a:off x="4718954" y="3999717"/>
                <a:ext cx="1793688" cy="1076213"/>
              </a:xfrm>
              <a:custGeom>
                <a:avLst/>
                <a:gdLst>
                  <a:gd name="connsiteX0" fmla="*/ 0 w 1793688"/>
                  <a:gd name="connsiteY0" fmla="*/ 0 h 1076213"/>
                  <a:gd name="connsiteX1" fmla="*/ 1793688 w 1793688"/>
                  <a:gd name="connsiteY1" fmla="*/ 0 h 1076213"/>
                  <a:gd name="connsiteX2" fmla="*/ 1793688 w 1793688"/>
                  <a:gd name="connsiteY2" fmla="*/ 1076213 h 1076213"/>
                  <a:gd name="connsiteX3" fmla="*/ 0 w 1793688"/>
                  <a:gd name="connsiteY3" fmla="*/ 1076213 h 1076213"/>
                  <a:gd name="connsiteX4" fmla="*/ 0 w 1793688"/>
                  <a:gd name="connsiteY4" fmla="*/ 0 h 10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88" h="1076213">
                    <a:moveTo>
                      <a:pt x="0" y="0"/>
                    </a:moveTo>
                    <a:lnTo>
                      <a:pt x="1793688" y="0"/>
                    </a:lnTo>
                    <a:lnTo>
                      <a:pt x="1793688" y="1076213"/>
                    </a:lnTo>
                    <a:lnTo>
                      <a:pt x="0" y="1076213"/>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42240" tIns="142240" rIns="142240" bIns="142240" numCol="1" spcCol="1270" anchor="ctr" anchorCtr="0">
                <a:noAutofit/>
              </a:bodyPr>
              <a:lstStyle/>
              <a:p>
                <a:pPr marL="0" lvl="0" indent="0" algn="ctr" defTabSz="9779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Develop an AR Application</a:t>
                </a:r>
                <a:endParaRPr lang="en-PK" sz="2000" b="1" kern="1200" dirty="0">
                  <a:solidFill>
                    <a:prstClr val="white"/>
                  </a:solidFill>
                  <a:latin typeface="Calibri" panose="020F0502020204030204" pitchFamily="34" charset="0"/>
                  <a:ea typeface="+mn-ea"/>
                  <a:cs typeface="Calibri" panose="020F0502020204030204" pitchFamily="34" charset="0"/>
                </a:endParaRPr>
              </a:p>
            </p:txBody>
          </p:sp>
          <p:sp>
            <p:nvSpPr>
              <p:cNvPr id="24" name="Freeform: Shape 23">
                <a:extLst>
                  <a:ext uri="{FF2B5EF4-FFF2-40B4-BE49-F238E27FC236}">
                    <a16:creationId xmlns:a16="http://schemas.microsoft.com/office/drawing/2014/main" id="{72809CC6-334C-4535-AFF0-6D2A1243DDD9}"/>
                  </a:ext>
                </a:extLst>
              </p:cNvPr>
              <p:cNvSpPr/>
              <p:nvPr/>
            </p:nvSpPr>
            <p:spPr>
              <a:xfrm>
                <a:off x="6925191" y="3999717"/>
                <a:ext cx="1793688" cy="1076213"/>
              </a:xfrm>
              <a:custGeom>
                <a:avLst/>
                <a:gdLst>
                  <a:gd name="connsiteX0" fmla="*/ 0 w 1793688"/>
                  <a:gd name="connsiteY0" fmla="*/ 0 h 1076213"/>
                  <a:gd name="connsiteX1" fmla="*/ 1793688 w 1793688"/>
                  <a:gd name="connsiteY1" fmla="*/ 0 h 1076213"/>
                  <a:gd name="connsiteX2" fmla="*/ 1793688 w 1793688"/>
                  <a:gd name="connsiteY2" fmla="*/ 1076213 h 1076213"/>
                  <a:gd name="connsiteX3" fmla="*/ 0 w 1793688"/>
                  <a:gd name="connsiteY3" fmla="*/ 1076213 h 1076213"/>
                  <a:gd name="connsiteX4" fmla="*/ 0 w 1793688"/>
                  <a:gd name="connsiteY4" fmla="*/ 0 h 10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88" h="1076213">
                    <a:moveTo>
                      <a:pt x="0" y="0"/>
                    </a:moveTo>
                    <a:lnTo>
                      <a:pt x="1793688" y="0"/>
                    </a:lnTo>
                    <a:lnTo>
                      <a:pt x="1793688" y="1076213"/>
                    </a:lnTo>
                    <a:lnTo>
                      <a:pt x="0" y="1076213"/>
                    </a:lnTo>
                    <a:lnTo>
                      <a:pt x="0" y="0"/>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Testing on AR Application</a:t>
                </a:r>
                <a:endParaRPr lang="en-PK" sz="2000" b="1" kern="120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96704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FD28-8C5B-42D2-ADB1-B86DECB7BC0C}"/>
              </a:ext>
            </a:extLst>
          </p:cNvPr>
          <p:cNvSpPr>
            <a:spLocks noGrp="1"/>
          </p:cNvSpPr>
          <p:nvPr>
            <p:ph type="title"/>
          </p:nvPr>
        </p:nvSpPr>
        <p:spPr>
          <a:xfrm>
            <a:off x="518474" y="241486"/>
            <a:ext cx="10515600" cy="1325563"/>
          </a:xfrm>
        </p:spPr>
        <p:txBody>
          <a:bodyPr>
            <a:normAutofit/>
          </a:bodyPr>
          <a:lstStyle/>
          <a:p>
            <a:r>
              <a:rPr lang="en-US" sz="3600" b="1" dirty="0">
                <a:solidFill>
                  <a:srgbClr val="002060"/>
                </a:solidFill>
                <a:latin typeface="Cambria" panose="02040503050406030204" pitchFamily="18" charset="0"/>
                <a:ea typeface="Cambria" panose="02040503050406030204" pitchFamily="18" charset="0"/>
                <a:cs typeface="+mn-cs"/>
              </a:rPr>
              <a:t>Dataset</a:t>
            </a:r>
          </a:p>
        </p:txBody>
      </p:sp>
      <p:sp>
        <p:nvSpPr>
          <p:cNvPr id="3" name="Slide Number Placeholder 2">
            <a:extLst>
              <a:ext uri="{FF2B5EF4-FFF2-40B4-BE49-F238E27FC236}">
                <a16:creationId xmlns:a16="http://schemas.microsoft.com/office/drawing/2014/main" id="{6C4FE283-59EC-7B93-3649-736C097A1285}"/>
              </a:ext>
            </a:extLst>
          </p:cNvPr>
          <p:cNvSpPr>
            <a:spLocks noGrp="1"/>
          </p:cNvSpPr>
          <p:nvPr>
            <p:ph type="sldNum" sz="quarter" idx="12"/>
          </p:nvPr>
        </p:nvSpPr>
        <p:spPr/>
        <p:txBody>
          <a:bodyPr/>
          <a:lstStyle/>
          <a:p>
            <a:fld id="{D4487429-652D-4B59-B9B7-161A8A66FB8A}" type="slidenum">
              <a:rPr lang="en-US" smtClean="0"/>
              <a:t>9</a:t>
            </a:fld>
            <a:endParaRPr lang="en-US"/>
          </a:p>
        </p:txBody>
      </p:sp>
    </p:spTree>
    <p:extLst>
      <p:ext uri="{BB962C8B-B14F-4D97-AF65-F5344CB8AC3E}">
        <p14:creationId xmlns:p14="http://schemas.microsoft.com/office/powerpoint/2010/main" val="53733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3573</TotalTime>
  <Words>565</Words>
  <Application>Microsoft Office PowerPoint</Application>
  <PresentationFormat>Widescreen</PresentationFormat>
  <Paragraphs>77</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vt:lpstr>
      <vt:lpstr>Office Theme</vt:lpstr>
      <vt:lpstr>PowerPoint Presentation</vt:lpstr>
      <vt:lpstr>PowerPoint Presentation</vt:lpstr>
      <vt:lpstr>PowerPoint Presentation</vt:lpstr>
      <vt:lpstr>Motivation</vt:lpstr>
      <vt:lpstr>Domain Analysis</vt:lpstr>
      <vt:lpstr>Problem Statement</vt:lpstr>
      <vt:lpstr>Contribution and Expected Outcomes</vt:lpstr>
      <vt:lpstr>Methodology</vt:lpstr>
      <vt:lpstr>Dataset</vt:lpstr>
      <vt:lpstr>Evaluation Criteria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Real Time Food Recommendation Using Machine Learning</dc:title>
  <dc:creator>Muhammad</dc:creator>
  <cp:lastModifiedBy>Shahbaz Ali</cp:lastModifiedBy>
  <cp:revision>272</cp:revision>
  <dcterms:created xsi:type="dcterms:W3CDTF">2022-02-27T11:17:41Z</dcterms:created>
  <dcterms:modified xsi:type="dcterms:W3CDTF">2024-07-24T18:14:06Z</dcterms:modified>
</cp:coreProperties>
</file>