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obster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91D35E-7563-4391-B17B-D93FA16A48DD}">
  <a:tblStyle styleId="{FC91D35E-7563-4391-B17B-D93FA16A4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schemas.openxmlformats.org/officeDocument/2006/relationships/font" Target="fonts/Lobs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14c7e88b7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14c7e88b7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14c7e88b7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14c7e88b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14c7e88b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14c7e88b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14c7e88b7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14c7e88b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14c7e88b7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14c7e88b7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14c7e88b7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14c7e88b7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14c7e88b7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14c7e88b7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14c7e88b7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14c7e88b7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14c7e88b7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14c7e88b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14c7e88b7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14c7e88b7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14c7e88b7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14c7e88b7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4c7e88b7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4c7e88b7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14c7e88b7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14c7e88b7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14c7e88b7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14c7e88b7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14c7e88b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14c7e88b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sp.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740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Future Of Web</a:t>
            </a:r>
            <a:endParaRPr u="sng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096850" y="695275"/>
            <a:ext cx="5574900" cy="3416400"/>
          </a:xfrm>
          <a:prstGeom prst="rect">
            <a:avLst/>
          </a:prstGeom>
          <a:effectLst>
            <a:outerShdw rotWithShape="0" algn="bl" dir="21540000" dist="952500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A61C00"/>
                </a:solidFill>
              </a:rPr>
              <a:t>From cloud to edge using server-side </a:t>
            </a:r>
            <a:r>
              <a:rPr b="1" lang="en" sz="1800">
                <a:solidFill>
                  <a:srgbClr val="A61C00"/>
                </a:solidFill>
              </a:rPr>
              <a:t>components</a:t>
            </a:r>
            <a:r>
              <a:rPr b="1" lang="en" sz="1800">
                <a:solidFill>
                  <a:srgbClr val="A61C00"/>
                </a:solidFill>
              </a:rPr>
              <a:t>,react 18,next.js13</a:t>
            </a:r>
            <a:endParaRPr b="1" sz="1800">
              <a:solidFill>
                <a:srgbClr val="A61C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68250" y="3257550"/>
            <a:ext cx="294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By Khuram Hanif</a:t>
            </a:r>
            <a:endParaRPr b="1" sz="1900"/>
          </a:p>
        </p:txBody>
      </p:sp>
      <p:sp>
        <p:nvSpPr>
          <p:cNvPr id="57" name="Google Shape;57;p13"/>
          <p:cNvSpPr txBox="1"/>
          <p:nvPr/>
        </p:nvSpPr>
        <p:spPr>
          <a:xfrm>
            <a:off x="4917050" y="3327325"/>
            <a:ext cx="294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58" name="Google Shape;58;p13"/>
          <p:cNvSpPr txBox="1"/>
          <p:nvPr/>
        </p:nvSpPr>
        <p:spPr>
          <a:xfrm>
            <a:off x="2538650" y="4153000"/>
            <a:ext cx="271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6432600" y="3133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Roll no: PIAIC 69976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ISLAMABAD BATCH : 40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69000" y="2102025"/>
            <a:ext cx="16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69350" y="2219450"/>
            <a:ext cx="131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obster"/>
                <a:ea typeface="Lobster"/>
                <a:cs typeface="Lobster"/>
                <a:sym typeface="Lobster"/>
              </a:rPr>
              <a:t>Thanks to Sir ZIA Khan</a:t>
            </a:r>
            <a:endParaRPr sz="17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3288075" y="258350"/>
            <a:ext cx="474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Applications of Edge computing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241100" y="1033400"/>
            <a:ext cx="26541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n" sz="1500">
                <a:solidFill>
                  <a:srgbClr val="202124"/>
                </a:solidFill>
              </a:rPr>
              <a:t>Autonomous vehicles.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n" sz="1500">
                <a:solidFill>
                  <a:srgbClr val="202124"/>
                </a:solidFill>
              </a:rPr>
              <a:t>Remote monitoring of assets in the oil and gas industry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n" sz="1500">
                <a:solidFill>
                  <a:srgbClr val="202124"/>
                </a:solidFill>
              </a:rPr>
              <a:t>Smart grid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n" sz="1500">
                <a:solidFill>
                  <a:srgbClr val="202124"/>
                </a:solidFill>
              </a:rPr>
              <a:t>Predictive maintenance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n" sz="1500">
                <a:solidFill>
                  <a:srgbClr val="202124"/>
                </a:solidFill>
              </a:rPr>
              <a:t>In-hospital patient monitoring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n" sz="1500">
                <a:solidFill>
                  <a:srgbClr val="202124"/>
                </a:solidFill>
              </a:rPr>
              <a:t>Virtualized</a:t>
            </a:r>
            <a:r>
              <a:rPr lang="en" sz="1500">
                <a:solidFill>
                  <a:srgbClr val="202124"/>
                </a:solidFill>
              </a:rPr>
              <a:t> radio networks and 5G (vRAN) 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n" sz="1500">
                <a:solidFill>
                  <a:srgbClr val="202124"/>
                </a:solidFill>
              </a:rPr>
              <a:t>Cloud gaming</a:t>
            </a:r>
            <a:endParaRPr sz="1500">
              <a:solidFill>
                <a:srgbClr val="20212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500">
                <a:solidFill>
                  <a:srgbClr val="202124"/>
                </a:solidFill>
              </a:rPr>
              <a:t>Content delivery</a:t>
            </a:r>
            <a:r>
              <a:rPr lang="en" sz="1200">
                <a:solidFill>
                  <a:srgbClr val="202124"/>
                </a:solidFill>
              </a:rPr>
              <a:t>.</a:t>
            </a:r>
            <a:endParaRPr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250" y="964837"/>
            <a:ext cx="3311750" cy="3604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3100200" y="822025"/>
            <a:ext cx="5002500" cy="2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757825" y="2301400"/>
            <a:ext cx="130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FEFE"/>
                </a:solidFill>
              </a:rPr>
              <a:t>Point of disparity</a:t>
            </a:r>
            <a:endParaRPr b="1" sz="1800">
              <a:solidFill>
                <a:srgbClr val="FEFEFE"/>
              </a:solidFill>
            </a:endParaRPr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3442000" y="13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{FC91D35E-7563-4391-B17B-D93FA16A48DD}</a:tableStyleId>
              </a:tblPr>
              <a:tblGrid>
                <a:gridCol w="1508675"/>
                <a:gridCol w="2281200"/>
                <a:gridCol w="1847925"/>
              </a:tblGrid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Points of Disparity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Edge Computing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Computing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2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Programming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 development, multiple application programs may be used, all with different running times.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 development in clouds is ideally suitable as it is usually made for development environment and utilizes one programming language.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7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Sophisticated authentication mechanisms and effective attack handling.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needs less of a comprehensive protection plan.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11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Relevant organizations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 applications with significant bandwidth problems, Edge Computing is considered as optimal.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 a development program that interacts with huge data processing, Cloud Computing seems to be more fitting.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95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 a new computer; you link to a network, you may individually build up the network.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huge amount of customizable hosting data can be stored on the web and accessed at any time.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550725" y="2240850"/>
            <a:ext cx="165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AI</a:t>
            </a:r>
            <a:endParaRPr sz="36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428000" y="249375"/>
            <a:ext cx="565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81818"/>
                </a:solidFill>
                <a:latin typeface="Georgia"/>
                <a:ea typeface="Georgia"/>
                <a:cs typeface="Georgia"/>
                <a:sym typeface="Georgia"/>
              </a:rPr>
              <a:t>Edge AI is the implementation of artificial intelligence in an edge computing environment. That means AI computations are done at the edge of a given network, usually on the device where the data is created, instead of in a centralized cloud computing facility or offsite data center.</a:t>
            </a:r>
            <a:endParaRPr>
              <a:solidFill>
                <a:srgbClr val="181818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225" y="1194450"/>
            <a:ext cx="5542776" cy="27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3135425" y="4145325"/>
            <a:ext cx="52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used in healthcare,self-driving cars and smart home technologies.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4742675" y="305325"/>
            <a:ext cx="15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REACT JS</a:t>
            </a:r>
            <a:endParaRPr b="1" sz="20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604" y="352300"/>
            <a:ext cx="74967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3828275" y="1045150"/>
            <a:ext cx="506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React is a free and open-source front-end JavaScript library for building user interfaces based on UI components. It is maintained by Meta and a community of individual developers and companies</a:t>
            </a:r>
            <a:endParaRPr sz="1700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120" y="1896275"/>
            <a:ext cx="2564925" cy="16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3170650" y="3299825"/>
            <a:ext cx="334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apps developed by using </a:t>
            </a:r>
            <a:r>
              <a:rPr lang="en"/>
              <a:t>reusable</a:t>
            </a:r>
            <a:r>
              <a:rPr lang="en"/>
              <a:t> </a:t>
            </a:r>
            <a:r>
              <a:rPr lang="en"/>
              <a:t>components</a:t>
            </a:r>
            <a:r>
              <a:rPr lang="en"/>
              <a:t>.These </a:t>
            </a:r>
            <a:r>
              <a:rPr lang="en"/>
              <a:t>components</a:t>
            </a:r>
            <a:r>
              <a:rPr lang="en"/>
              <a:t> are </a:t>
            </a:r>
            <a:r>
              <a:rPr lang="en"/>
              <a:t>assembled</a:t>
            </a:r>
            <a:r>
              <a:rPr lang="en"/>
              <a:t> to create the final interface with client-side rendering.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125" y="35816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0274" y="35816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1850" y="3581650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750" y="1896275"/>
            <a:ext cx="1551300" cy="15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11225" y="1372400"/>
            <a:ext cx="3499475" cy="22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302175" y="563675"/>
            <a:ext cx="277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Feature of React js</a:t>
            </a:r>
            <a:endParaRPr b="1" sz="2000"/>
          </a:p>
        </p:txBody>
      </p:sp>
      <p:cxnSp>
        <p:nvCxnSpPr>
          <p:cNvPr id="169" name="Google Shape;169;p26"/>
          <p:cNvCxnSpPr/>
          <p:nvPr/>
        </p:nvCxnSpPr>
        <p:spPr>
          <a:xfrm>
            <a:off x="4192300" y="1221300"/>
            <a:ext cx="299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 txBox="1"/>
          <p:nvPr/>
        </p:nvSpPr>
        <p:spPr>
          <a:xfrm>
            <a:off x="3640375" y="1561850"/>
            <a:ext cx="17496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JSX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By using that, we can write HTML structures in the same file that contains JavaScript code</a:t>
            </a:r>
            <a:endParaRPr b="1"/>
          </a:p>
        </p:txBody>
      </p:sp>
      <p:sp>
        <p:nvSpPr>
          <p:cNvPr id="171" name="Google Shape;171;p26"/>
          <p:cNvSpPr txBox="1"/>
          <p:nvPr/>
        </p:nvSpPr>
        <p:spPr>
          <a:xfrm>
            <a:off x="5389975" y="1632575"/>
            <a:ext cx="1761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Building blocks of react app which can be nested and reused</a:t>
            </a:r>
            <a:endParaRPr sz="1150"/>
          </a:p>
        </p:txBody>
      </p:sp>
      <p:sp>
        <p:nvSpPr>
          <p:cNvPr id="172" name="Google Shape;172;p26"/>
          <p:cNvSpPr txBox="1"/>
          <p:nvPr/>
        </p:nvSpPr>
        <p:spPr>
          <a:xfrm>
            <a:off x="7398175" y="1420925"/>
            <a:ext cx="16557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Virtual Document Object Model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React contains a lightweight representation of real DOM in the memory called Virtual DOM. Manipulating real DOM is much slower compared to VDOM as nothing gets drawn on the screen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699100" y="3111925"/>
            <a:ext cx="33117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Debugging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Testing React apps is easy due to large community support. Even Facebook provides a small browser extension that makes React debugging easier and faster.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4801125" y="457975"/>
            <a:ext cx="151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Next js</a:t>
            </a:r>
            <a:endParaRPr b="1" sz="2300"/>
          </a:p>
        </p:txBody>
      </p:sp>
      <p:sp>
        <p:nvSpPr>
          <p:cNvPr id="179" name="Google Shape;179;p27"/>
          <p:cNvSpPr txBox="1"/>
          <p:nvPr/>
        </p:nvSpPr>
        <p:spPr>
          <a:xfrm>
            <a:off x="3289125" y="998950"/>
            <a:ext cx="5131800" cy="113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Next.js is an open-source web development framework created by Vercel enabling React-based web applications with server-side rendering and generating static websites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00" y="1854638"/>
            <a:ext cx="1586625" cy="15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3430050" y="2490300"/>
            <a:ext cx="4661100" cy="10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Where traditional React apps can only render their content in the client-side browser, Next.js extends this functionality to include applications rendered on the server-side.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430050" y="3735075"/>
            <a:ext cx="4661100" cy="122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02122"/>
                </a:solidFill>
              </a:rPr>
              <a:t>Next.js supports styling with CSS as well as precompiled Scss and Sass, CSS-in-JS, and styled JSX. In addition, it is built with TypeScript support and smart bundling. The open-source transpiler Babel is used to transform and compile code into JavaScript usable by a browser. </a:t>
            </a:r>
            <a:endParaRPr sz="19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5" y="2246775"/>
            <a:ext cx="1385700" cy="8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3945450" y="422750"/>
            <a:ext cx="38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Features of Next Js</a:t>
            </a:r>
            <a:endParaRPr b="1" sz="2000"/>
          </a:p>
        </p:txBody>
      </p:sp>
      <p:sp>
        <p:nvSpPr>
          <p:cNvPr id="189" name="Google Shape;189;p28"/>
          <p:cNvSpPr txBox="1"/>
          <p:nvPr/>
        </p:nvSpPr>
        <p:spPr>
          <a:xfrm>
            <a:off x="3863500" y="1174325"/>
            <a:ext cx="510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Server side </a:t>
            </a:r>
            <a:r>
              <a:rPr b="1" lang="en" sz="1700"/>
              <a:t>rendering</a:t>
            </a:r>
            <a:r>
              <a:rPr b="1" lang="en" sz="1700"/>
              <a:t> (SSR)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Developers can  </a:t>
            </a:r>
            <a:r>
              <a:rPr lang="en" sz="1200"/>
              <a:t>render</a:t>
            </a:r>
            <a:r>
              <a:rPr lang="en" sz="1200"/>
              <a:t> </a:t>
            </a:r>
            <a:r>
              <a:rPr lang="en" sz="1200"/>
              <a:t>javascript</a:t>
            </a:r>
            <a:r>
              <a:rPr lang="en" sz="1200"/>
              <a:t> code on the  server which allow them to send html to user.Next js make this rendering possible.</a:t>
            </a:r>
            <a:endParaRPr sz="1200"/>
          </a:p>
        </p:txBody>
      </p:sp>
      <p:sp>
        <p:nvSpPr>
          <p:cNvPr id="190" name="Google Shape;190;p28"/>
          <p:cNvSpPr txBox="1"/>
          <p:nvPr/>
        </p:nvSpPr>
        <p:spPr>
          <a:xfrm>
            <a:off x="3880975" y="2097725"/>
            <a:ext cx="51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Static Site Generation</a:t>
            </a:r>
            <a:r>
              <a:rPr b="1" lang="en" sz="1700"/>
              <a:t> (SSG)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</a:rPr>
              <a:t>SSG </a:t>
            </a:r>
            <a:r>
              <a:rPr b="1" lang="en" sz="1200">
                <a:solidFill>
                  <a:srgbClr val="202124"/>
                </a:solidFill>
              </a:rPr>
              <a:t>describes the process of building websites that render at build time</a:t>
            </a:r>
            <a:r>
              <a:rPr lang="en" sz="1200">
                <a:solidFill>
                  <a:srgbClr val="202124"/>
                </a:solidFill>
              </a:rPr>
              <a:t>. The output is an HTML file, assets such as JavaScript and CSS, and a few other static files. The page is pre-rendered at build-time when using SSG with Next. js</a:t>
            </a:r>
            <a:endParaRPr sz="1200"/>
          </a:p>
        </p:txBody>
      </p:sp>
      <p:cxnSp>
        <p:nvCxnSpPr>
          <p:cNvPr id="191" name="Google Shape;191;p28"/>
          <p:cNvCxnSpPr/>
          <p:nvPr/>
        </p:nvCxnSpPr>
        <p:spPr>
          <a:xfrm flipH="1" rot="10800000">
            <a:off x="3898725" y="916050"/>
            <a:ext cx="2783100" cy="2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3887250" y="3464225"/>
            <a:ext cx="494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02124"/>
                </a:solidFill>
              </a:rPr>
              <a:t>Incremental static regeneration (ISR)</a:t>
            </a:r>
            <a:endParaRPr b="1" sz="17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</a:rPr>
              <a:t>Incremental static regeneration (ISR) is </a:t>
            </a:r>
            <a:r>
              <a:rPr b="1" lang="en" sz="1200">
                <a:solidFill>
                  <a:srgbClr val="202124"/>
                </a:solidFill>
              </a:rPr>
              <a:t>the architecture behind Next.</a:t>
            </a:r>
            <a:r>
              <a:rPr lang="en" sz="1200">
                <a:solidFill>
                  <a:srgbClr val="202124"/>
                </a:solidFill>
              </a:rPr>
              <a:t> </a:t>
            </a:r>
            <a:r>
              <a:rPr b="1" lang="en" sz="1200">
                <a:solidFill>
                  <a:srgbClr val="202124"/>
                </a:solidFill>
              </a:rPr>
              <a:t>js that allows pages to be updated after a site has been built and deployed</a:t>
            </a:r>
            <a:r>
              <a:rPr lang="en" sz="1200">
                <a:solidFill>
                  <a:srgbClr val="202124"/>
                </a:solidFill>
              </a:rPr>
              <a:t>. Compared to server-side rendered (SSR) pages and statically-generated pages, ISR pages have distinct advantages.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528425" y="2297725"/>
            <a:ext cx="228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OutLine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511200" y="319675"/>
            <a:ext cx="54018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/>
              <a:t>Server-side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/>
              <a:t>Client-side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/>
              <a:t>Comparison b/w server-side and client-side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/>
              <a:t>Cloud computing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" sz="1700"/>
              <a:t>Advantages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" sz="1700"/>
              <a:t>Disadvantages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/>
              <a:t>Edge computing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" sz="1700"/>
              <a:t>Advantages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" sz="1700"/>
              <a:t>Applications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/>
              <a:t>Difference b/w cloud computing and edge computing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/>
              <a:t>Edge AI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/>
              <a:t>React js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" sz="1700"/>
              <a:t>Features of react js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/>
              <a:t>Next js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" sz="1700"/>
              <a:t>Features of Next js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92825" y="2233200"/>
            <a:ext cx="150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Server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440700" y="-328825"/>
            <a:ext cx="5703300" cy="5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50">
                <a:solidFill>
                  <a:srgbClr val="A61C00"/>
                </a:solidFill>
                <a:latin typeface="Trebuchet MS"/>
                <a:ea typeface="Trebuchet MS"/>
                <a:cs typeface="Trebuchet MS"/>
                <a:sym typeface="Trebuchet MS"/>
              </a:rPr>
              <a:t>A server is a computer program or device that provides a service to another computer program. In a data center, the physical computer that a server program runs on is also frequently referred to as a server. That machine might be a dedicated server or it might be used for other purposes.</a:t>
            </a:r>
            <a:endParaRPr i="1" sz="1650">
              <a:solidFill>
                <a:srgbClr val="A61C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2323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2323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23232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0000"/>
                </a:solidFill>
              </a:rPr>
              <a:t>How servers work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50">
                <a:solidFill>
                  <a:srgbClr val="85200C"/>
                </a:solidFill>
                <a:latin typeface="Trebuchet MS"/>
                <a:ea typeface="Trebuchet MS"/>
                <a:cs typeface="Trebuchet MS"/>
                <a:sym typeface="Trebuchet MS"/>
              </a:rPr>
              <a:t>The term server can refer to a physical machine, a virtual machine or to software that is performing server services. The way that a server works varies considerably depending on how the word server is being used.</a:t>
            </a:r>
            <a:endParaRPr i="1" sz="1650" u="sng">
              <a:solidFill>
                <a:srgbClr val="85200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00" y="1830675"/>
            <a:ext cx="2790443" cy="19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716350" y="2240850"/>
            <a:ext cx="1321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Impact"/>
                <a:ea typeface="Impact"/>
                <a:cs typeface="Impact"/>
                <a:sym typeface="Impact"/>
              </a:rPr>
              <a:t>Client</a:t>
            </a:r>
            <a:endParaRPr sz="3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52475" y="316650"/>
            <a:ext cx="5284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5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computing, a client is a piece of computer hardware or software that accesses a service made available by a server as part of the client–server model of computer networks. The server is often on another computer system, in which case the client accesses the service by way of a network.</a:t>
            </a:r>
            <a:endParaRPr i="1" sz="23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950" y="2733000"/>
            <a:ext cx="3646083" cy="21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 rot="998">
            <a:off x="516700" y="2378300"/>
            <a:ext cx="206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Comparison</a:t>
            </a:r>
            <a:r>
              <a:rPr lang="en" sz="23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sz="23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865350" y="117425"/>
            <a:ext cx="492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latin typeface="Impact"/>
                <a:ea typeface="Impact"/>
                <a:cs typeface="Impact"/>
                <a:sym typeface="Impact"/>
              </a:rPr>
              <a:t>Server-side VS Client-side</a:t>
            </a:r>
            <a:endParaRPr sz="33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411700" y="1197800"/>
            <a:ext cx="2618784" cy="38399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D3D4E"/>
                </a:solidFill>
              </a:rPr>
              <a:t>Requires interaction with the server</a:t>
            </a:r>
            <a:endParaRPr sz="1350">
              <a:solidFill>
                <a:srgbClr val="3D3D4E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D3D4E"/>
                </a:solidFill>
              </a:rPr>
              <a:t>Runs on the web server</a:t>
            </a:r>
            <a:endParaRPr sz="1350">
              <a:solidFill>
                <a:srgbClr val="3D3D4E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D3D4E"/>
                </a:solidFill>
              </a:rPr>
              <a:t>Allows the server to provide dynamic websites tailored to the user. Increases the processing load on server.</a:t>
            </a:r>
            <a:endParaRPr sz="1350">
              <a:solidFill>
                <a:srgbClr val="3D3D4E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D3D4E"/>
                </a:solidFill>
              </a:rPr>
              <a:t>Languages used: PHP, </a:t>
            </a:r>
            <a:r>
              <a:rPr lang="en" sz="1350">
                <a:solidFill>
                  <a:schemeClr val="hlink"/>
                </a:solidFill>
                <a:uFill>
                  <a:noFill/>
                </a:uFill>
                <a:hlinkClick r:id="rId3"/>
              </a:rPr>
              <a:t>ASP.net</a:t>
            </a:r>
            <a:r>
              <a:rPr lang="en" sz="1350">
                <a:solidFill>
                  <a:srgbClr val="3D3D4E"/>
                </a:solidFill>
              </a:rPr>
              <a:t>, Python</a:t>
            </a:r>
            <a:endParaRPr sz="1350">
              <a:solidFill>
                <a:srgbClr val="3D3D4E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616900" y="1197800"/>
            <a:ext cx="2199852" cy="38399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D3D4E"/>
              </a:buClr>
              <a:buSzPts val="1450"/>
              <a:buFont typeface="Trebuchet MS"/>
              <a:buChar char="●"/>
            </a:pPr>
            <a:r>
              <a:rPr lang="en" sz="1450">
                <a:solidFill>
                  <a:srgbClr val="3D3D4E"/>
                </a:solidFill>
                <a:latin typeface="Trebuchet MS"/>
                <a:ea typeface="Trebuchet MS"/>
                <a:cs typeface="Trebuchet MS"/>
                <a:sym typeface="Trebuchet MS"/>
              </a:rPr>
              <a:t>Does not need interaction with the server</a:t>
            </a:r>
            <a:endParaRPr sz="1450">
              <a:solidFill>
                <a:srgbClr val="3D3D4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450"/>
              <a:buFont typeface="Trebuchet MS"/>
              <a:buChar char="●"/>
            </a:pPr>
            <a:r>
              <a:rPr lang="en" sz="1450">
                <a:solidFill>
                  <a:srgbClr val="3D3D4E"/>
                </a:solidFill>
                <a:latin typeface="Trebuchet MS"/>
                <a:ea typeface="Trebuchet MS"/>
                <a:cs typeface="Trebuchet MS"/>
                <a:sym typeface="Trebuchet MS"/>
              </a:rPr>
              <a:t>Runs on the user’s computer</a:t>
            </a:r>
            <a:endParaRPr sz="1450">
              <a:solidFill>
                <a:srgbClr val="3D3D4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450"/>
              <a:buFont typeface="Trebuchet MS"/>
              <a:buChar char="●"/>
            </a:pPr>
            <a:r>
              <a:rPr lang="en" sz="1450">
                <a:solidFill>
                  <a:srgbClr val="3D3D4E"/>
                </a:solidFill>
                <a:latin typeface="Trebuchet MS"/>
                <a:ea typeface="Trebuchet MS"/>
                <a:cs typeface="Trebuchet MS"/>
                <a:sym typeface="Trebuchet MS"/>
              </a:rPr>
              <a:t>Reduces load on the server’s </a:t>
            </a:r>
            <a:r>
              <a:rPr lang="en" sz="1450">
                <a:solidFill>
                  <a:srgbClr val="3D3D4E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processing</a:t>
            </a:r>
            <a:r>
              <a:rPr lang="en" sz="1450">
                <a:solidFill>
                  <a:srgbClr val="3D3D4E"/>
                </a:solidFill>
                <a:latin typeface="Trebuchet MS"/>
                <a:ea typeface="Trebuchet MS"/>
                <a:cs typeface="Trebuchet MS"/>
                <a:sym typeface="Trebuchet MS"/>
              </a:rPr>
              <a:t> unit</a:t>
            </a:r>
            <a:endParaRPr sz="1450">
              <a:solidFill>
                <a:srgbClr val="3D3D4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450"/>
              <a:buFont typeface="Trebuchet MS"/>
              <a:buChar char="●"/>
            </a:pPr>
            <a:r>
              <a:rPr lang="en" sz="1450">
                <a:solidFill>
                  <a:srgbClr val="3D3D4E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 used: HTML, CSS, JavaScript</a:t>
            </a:r>
            <a:endParaRPr sz="1450">
              <a:solidFill>
                <a:srgbClr val="3D3D4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893113" y="2917700"/>
            <a:ext cx="4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111725" y="810125"/>
            <a:ext cx="151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Client-Side</a:t>
            </a:r>
            <a:endParaRPr b="1" sz="1600"/>
          </a:p>
        </p:txBody>
      </p:sp>
      <p:sp>
        <p:nvSpPr>
          <p:cNvPr id="92" name="Google Shape;92;p17"/>
          <p:cNvSpPr txBox="1"/>
          <p:nvPr/>
        </p:nvSpPr>
        <p:spPr>
          <a:xfrm>
            <a:off x="7059250" y="810125"/>
            <a:ext cx="151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Server</a:t>
            </a:r>
            <a:r>
              <a:rPr b="1" lang="en" sz="1600"/>
              <a:t>-Side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05225" y="2442575"/>
            <a:ext cx="18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Cloud Computing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616900" y="270100"/>
            <a:ext cx="54018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350"/>
              <a:buChar char="●"/>
            </a:pPr>
            <a:r>
              <a:rPr lang="en" sz="1550">
                <a:solidFill>
                  <a:srgbClr val="A61C00"/>
                </a:solidFill>
              </a:rPr>
              <a:t>Cloud computing is the </a:t>
            </a:r>
            <a:r>
              <a:rPr b="1" lang="en" sz="1650">
                <a:solidFill>
                  <a:srgbClr val="A61C00"/>
                </a:solidFill>
              </a:rPr>
              <a:t>delivery of different services</a:t>
            </a:r>
            <a:r>
              <a:rPr lang="en" sz="1550">
                <a:solidFill>
                  <a:srgbClr val="A61C00"/>
                </a:solidFill>
              </a:rPr>
              <a:t> through the Internet, including data storage, servers, databases, networking, and software.</a:t>
            </a:r>
            <a:endParaRPr sz="1600">
              <a:solidFill>
                <a:srgbClr val="A61C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700" y="1222750"/>
            <a:ext cx="2654001" cy="221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004400" y="2442575"/>
            <a:ext cx="4497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1C00"/>
                </a:solidFill>
              </a:rPr>
              <a:t>Cloud computing works</a:t>
            </a:r>
            <a:endParaRPr sz="19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1C00"/>
                </a:solidFill>
              </a:rPr>
              <a:t>by enabling </a:t>
            </a:r>
            <a:r>
              <a:rPr b="1" lang="en" sz="1900">
                <a:solidFill>
                  <a:srgbClr val="A61C00"/>
                </a:solidFill>
              </a:rPr>
              <a:t>client </a:t>
            </a:r>
            <a:endParaRPr b="1" sz="19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A61C00"/>
                </a:solidFill>
              </a:rPr>
              <a:t>devices to access </a:t>
            </a:r>
            <a:endParaRPr b="1" sz="19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A61C00"/>
                </a:solidFill>
              </a:rPr>
              <a:t>data and cloud applications over the internet from remote physical servers, databases and computers</a:t>
            </a:r>
            <a:endParaRPr sz="21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704600" y="2192800"/>
            <a:ext cx="1655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mpact"/>
                <a:ea typeface="Impact"/>
                <a:cs typeface="Impact"/>
                <a:sym typeface="Impact"/>
              </a:rPr>
              <a:t>Pros &amp; cons of Cloud computing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452475" y="211375"/>
            <a:ext cx="35934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Advantages:</a:t>
            </a:r>
            <a:endParaRPr b="1" sz="1700"/>
          </a:p>
          <a:p>
            <a:pPr indent="-336550" lvl="0" marL="91440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700"/>
              <a:buChar char="●"/>
            </a:pPr>
            <a:r>
              <a:rPr lang="en" sz="1300">
                <a:solidFill>
                  <a:srgbClr val="610B4B"/>
                </a:solidFill>
              </a:rPr>
              <a:t>Backup</a:t>
            </a:r>
            <a:r>
              <a:rPr lang="en" sz="1300">
                <a:solidFill>
                  <a:srgbClr val="610B4B"/>
                </a:solidFill>
              </a:rPr>
              <a:t> and restore data</a:t>
            </a:r>
            <a:endParaRPr sz="1300">
              <a:solidFill>
                <a:srgbClr val="610B4B"/>
              </a:solidFill>
            </a:endParaRPr>
          </a:p>
          <a:p>
            <a:pPr indent="-3365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00">
                <a:solidFill>
                  <a:srgbClr val="610B4B"/>
                </a:solidFill>
              </a:rPr>
              <a:t>Improved collaboration</a:t>
            </a:r>
            <a:endParaRPr sz="1300">
              <a:solidFill>
                <a:srgbClr val="610B4B"/>
              </a:solidFill>
            </a:endParaRPr>
          </a:p>
          <a:p>
            <a:pPr indent="-3365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00">
                <a:solidFill>
                  <a:srgbClr val="610B4B"/>
                </a:solidFill>
              </a:rPr>
              <a:t>Excellent accessibility</a:t>
            </a:r>
            <a:endParaRPr sz="1300">
              <a:solidFill>
                <a:srgbClr val="610B4B"/>
              </a:solidFill>
            </a:endParaRPr>
          </a:p>
          <a:p>
            <a:pPr indent="-3365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00">
                <a:solidFill>
                  <a:srgbClr val="610B4B"/>
                </a:solidFill>
              </a:rPr>
              <a:t>Low maintenance cost</a:t>
            </a:r>
            <a:endParaRPr sz="1300">
              <a:solidFill>
                <a:srgbClr val="610B4B"/>
              </a:solidFill>
            </a:endParaRPr>
          </a:p>
          <a:p>
            <a:pPr indent="-3365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00">
                <a:solidFill>
                  <a:srgbClr val="610B4B"/>
                </a:solidFill>
              </a:rPr>
              <a:t>Unlimited storage capacity</a:t>
            </a:r>
            <a:endParaRPr sz="1300">
              <a:solidFill>
                <a:srgbClr val="610B4B"/>
              </a:solidFill>
            </a:endParaRPr>
          </a:p>
          <a:p>
            <a:pPr indent="-33655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00">
                <a:solidFill>
                  <a:srgbClr val="610B4B"/>
                </a:solidFill>
              </a:rPr>
              <a:t>Data security</a:t>
            </a:r>
            <a:endParaRPr b="1" sz="17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050" y="739825"/>
            <a:ext cx="2195976" cy="22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710825" y="2799775"/>
            <a:ext cx="29358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Disadvantages:</a:t>
            </a:r>
            <a:endParaRPr b="1" sz="1700"/>
          </a:p>
          <a:p>
            <a:pPr indent="-336550" lvl="0" marL="45720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700"/>
              <a:buChar char="●"/>
            </a:pPr>
            <a:r>
              <a:rPr lang="en" sz="1300">
                <a:solidFill>
                  <a:srgbClr val="610B4B"/>
                </a:solidFill>
              </a:rPr>
              <a:t>Internet Connectivity</a:t>
            </a:r>
            <a:endParaRPr sz="1300">
              <a:solidFill>
                <a:srgbClr val="610B4B"/>
              </a:solidFill>
            </a:endParaRPr>
          </a:p>
          <a:p>
            <a:pPr indent="-3365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00">
                <a:solidFill>
                  <a:srgbClr val="610B4B"/>
                </a:solidFill>
              </a:rPr>
              <a:t>Vendor lock-in</a:t>
            </a:r>
            <a:endParaRPr sz="1300">
              <a:solidFill>
                <a:srgbClr val="610B4B"/>
              </a:solidFill>
            </a:endParaRPr>
          </a:p>
          <a:p>
            <a:pPr indent="-3365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00">
                <a:solidFill>
                  <a:srgbClr val="610B4B"/>
                </a:solidFill>
              </a:rPr>
              <a:t>Limited Control</a:t>
            </a:r>
            <a:endParaRPr sz="1300">
              <a:solidFill>
                <a:srgbClr val="610B4B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0B4B"/>
              </a:buClr>
              <a:buSzPts val="1400"/>
              <a:buChar char="●"/>
            </a:pPr>
            <a:r>
              <a:rPr lang="en" sz="1300">
                <a:solidFill>
                  <a:srgbClr val="202124"/>
                </a:solidFill>
              </a:rPr>
              <a:t>I</a:t>
            </a:r>
            <a:r>
              <a:rPr lang="en" sz="1300">
                <a:solidFill>
                  <a:srgbClr val="202124"/>
                </a:solidFill>
              </a:rPr>
              <a:t>nsecure interfaces and APIs.</a:t>
            </a:r>
            <a:endParaRPr>
              <a:solidFill>
                <a:srgbClr val="610B4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025" y="3100200"/>
            <a:ext cx="2192575" cy="187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 flipH="1" rot="-552">
            <a:off x="446209" y="2348551"/>
            <a:ext cx="186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mpact"/>
                <a:ea typeface="Impact"/>
                <a:cs typeface="Impact"/>
                <a:sym typeface="Impact"/>
              </a:rPr>
              <a:t>EDGE COMPUTING</a:t>
            </a:r>
            <a:endParaRPr sz="1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5" name="Google Shape;115;p20"/>
          <p:cNvSpPr/>
          <p:nvPr/>
        </p:nvSpPr>
        <p:spPr>
          <a:xfrm rot="399244">
            <a:off x="-117533" y="1092144"/>
            <a:ext cx="1620717" cy="89252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714500" y="93950"/>
            <a:ext cx="7429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EDGE  COMPUTING:</a:t>
            </a:r>
            <a:endParaRPr b="1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A61C00"/>
                </a:solidFill>
              </a:rPr>
              <a:t>             Edge computing is a distributed computing framework that brings enterprise applications closer to data sources such as IoT devices or local edge servers. </a:t>
            </a:r>
            <a:endParaRPr b="1" i="1" sz="1300">
              <a:solidFill>
                <a:srgbClr val="A61C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A61C00"/>
                </a:solidFill>
              </a:rPr>
              <a:t>This proximity to data at its source can deliver strong business </a:t>
            </a:r>
            <a:r>
              <a:rPr b="1" i="1" lang="en" sz="1300">
                <a:solidFill>
                  <a:srgbClr val="A61C00"/>
                </a:solidFill>
              </a:rPr>
              <a:t>b</a:t>
            </a:r>
            <a:r>
              <a:rPr b="1" i="1" lang="en" sz="1300">
                <a:solidFill>
                  <a:srgbClr val="A61C00"/>
                </a:solidFill>
              </a:rPr>
              <a:t>enefits, including faster insights, improved response times and better bandwidth availability.</a:t>
            </a:r>
            <a:endParaRPr b="1" i="1" sz="2000">
              <a:solidFill>
                <a:srgbClr val="A61C00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425" y="1818675"/>
            <a:ext cx="3648998" cy="215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677425" y="3910475"/>
            <a:ext cx="596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</a:rPr>
              <a:t>Edge computing can help optimize network performance by measuring performance for users across the internet and then employing analytics to determine the most reliable, low-latency network path for each user's traffic.</a:t>
            </a:r>
            <a:endParaRPr b="1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598900" y="2419100"/>
            <a:ext cx="155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Advantages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165425" y="199625"/>
            <a:ext cx="3135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Impact"/>
                <a:ea typeface="Impact"/>
                <a:cs typeface="Impact"/>
                <a:sym typeface="Impact"/>
              </a:rPr>
              <a:t>Advantages of Edge </a:t>
            </a:r>
            <a:r>
              <a:rPr lang="en" sz="1700">
                <a:latin typeface="Impact"/>
                <a:ea typeface="Impact"/>
                <a:cs typeface="Impact"/>
                <a:sym typeface="Impact"/>
              </a:rPr>
              <a:t>computing</a:t>
            </a:r>
            <a:endParaRPr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Edge computing unlocks benefits like: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Enhanced efficiencies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Minimized latency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Improved security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Increased uptime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Decreased costs</a:t>
            </a:r>
            <a:endParaRPr sz="17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225" y="2270825"/>
            <a:ext cx="5276150" cy="26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224" y="217125"/>
            <a:ext cx="2773451" cy="1966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3158900" y="610650"/>
            <a:ext cx="2888700" cy="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