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1250" l="-37" r="5251" t="4025"/>
          <a:stretch/>
        </p:blipFill>
        <p:spPr>
          <a:xfrm rot="-939416">
            <a:off x="392348" y="757251"/>
            <a:ext cx="3913379" cy="2150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80625">
            <a:off x="2912397" y="2396248"/>
            <a:ext cx="6070249" cy="19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Successfully classified features as good or bad 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Scope</a:t>
            </a:r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Reverse Recommendation !!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ctrTitle"/>
          </p:nvPr>
        </p:nvSpPr>
        <p:spPr>
          <a:xfrm>
            <a:off x="729450" y="1322450"/>
            <a:ext cx="7688100" cy="70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57" name="Shape 157"/>
          <p:cNvSpPr txBox="1"/>
          <p:nvPr>
            <p:ph idx="1" type="subTitle"/>
          </p:nvPr>
        </p:nvSpPr>
        <p:spPr>
          <a:xfrm>
            <a:off x="729625" y="2188525"/>
            <a:ext cx="7688100" cy="252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https://www.researchgate.net/file.PostFileLoader.html?id=58a8166b217e2038266d4654&amp;assetKey=AS%3A463048591843328%401487410795205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http://www.nltk.org/book/ch06.html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http://blog.chapagain.com.np/machine-learning-sentiment-analysis-text-classification-using-python-nltk/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727800" y="184080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Thank you 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Keyword Extraction &amp; Sentiment Analysis on Amazon Reviews.</a:t>
            </a: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4714000" y="3651600"/>
            <a:ext cx="4194600" cy="126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Abhishek Yadav 	    ( SID - 012468417 )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Suraj Khurana     	    </a:t>
            </a:r>
            <a:r>
              <a:rPr lang="en"/>
              <a:t>( SID - 011464427 )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Sreedeep Katragadda  </a:t>
            </a:r>
            <a:r>
              <a:rPr lang="en"/>
              <a:t>( SID - 011545222 )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“Feature” Extraction </a:t>
            </a:r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945627" y="3766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Phone  Features =  Screen, battery, Camera, Processor, Ram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should we do It??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678277" y="25567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Assumption : Feature will be the most “reviewed”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It is a NOUN</a:t>
            </a:r>
            <a:br>
              <a:rPr lang="en"/>
            </a:br>
            <a:br>
              <a:rPr lang="en"/>
            </a:br>
            <a:br>
              <a:rPr lang="en"/>
            </a:b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trike="sngStrike"/>
              <a:t>Additionally,It is usually surrounded by a number.</a:t>
            </a:r>
            <a:r>
              <a:rPr lang="en"/>
              <a:t>   Say , “...5.5 inch Screen..”</a:t>
            </a:r>
          </a:p>
          <a:p>
            <a:pPr indent="-228600" lvl="0" marL="457200">
              <a:spcBef>
                <a:spcPts val="0"/>
              </a:spcBef>
              <a:buSzPts val="1600"/>
              <a:buNone/>
            </a:pPr>
            <a:r>
              <a:rPr lang="en" strike="sngStrike"/>
              <a:t>Features of a product listed on Amazon.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817200" y="1329200"/>
            <a:ext cx="7688100" cy="103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780777" y="219415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ts val="1600"/>
              <a:buChar char="●"/>
            </a:pPr>
            <a:r>
              <a:rPr lang="en"/>
              <a:t>Generated Our Algorithm : Highest Frequency Nouns!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780777" y="37843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Rake : For getting keyword using frequency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●"/>
            </a:pPr>
            <a:r>
              <a:rPr lang="en"/>
              <a:t>NLTK : For removing stopwords, stemming, and retaining only NOUNS!!!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ctrTitle"/>
          </p:nvPr>
        </p:nvSpPr>
        <p:spPr>
          <a:xfrm>
            <a:off x="780775" y="2905850"/>
            <a:ext cx="7688100" cy="103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Tools Used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729450" y="1322450"/>
            <a:ext cx="7579800" cy="91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and Preprocessing</a:t>
            </a:r>
          </a:p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727952" y="257215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Amazon Data with </a:t>
            </a:r>
            <a:r>
              <a:rPr b="1" lang="en"/>
              <a:t>1 gb</a:t>
            </a:r>
            <a:r>
              <a:rPr lang="en"/>
              <a:t>. 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●"/>
            </a:pPr>
            <a:r>
              <a:rPr lang="en"/>
              <a:t>Actual Reviews!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727952" y="354805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removed Null reviews and 1 liner reviews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●"/>
            </a:pPr>
            <a:r>
              <a:rPr lang="en"/>
              <a:t>Remove stop words and </a:t>
            </a:r>
            <a:r>
              <a:rPr lang="en"/>
              <a:t>punctuations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727950" y="1241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“Sentiment” Analysis 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000" y="3291950"/>
            <a:ext cx="5528010" cy="18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we did It??</a:t>
            </a:r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654777" y="28414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Extract all Sentences with Keywords.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Fine Tuned Parameters.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Machine Learning : Naive Bayes Classifier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Trained with clean`t pros and cons list, From NLTK corpora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Vader : NLTK`s pretrained Algorithm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trike="sngStrike"/>
              <a:t>Additionally, Tried to compare 3 different Algos.</a:t>
            </a:r>
            <a:r>
              <a:rPr lang="en"/>
              <a:t>  </a:t>
            </a:r>
          </a:p>
          <a:p>
            <a:pPr indent="-228600" lvl="0" marL="457200" rtl="0">
              <a:spcBef>
                <a:spcPts val="0"/>
              </a:spcBef>
              <a:buSzPts val="1600"/>
              <a:buNone/>
            </a:pPr>
            <a:r>
              <a:rPr lang="en" strike="sngStrike"/>
              <a:t>Training with Amazons whole Review as Dataset</a:t>
            </a:r>
            <a:r>
              <a:rPr lang="en" strike="sngStrike"/>
              <a:t>. Ratings automatically provided Labels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Evaluations and Demo</a:t>
            </a:r>
          </a:p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655377" y="254515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 Fold method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Precision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Recall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●"/>
            </a:pPr>
            <a:r>
              <a:rPr lang="en"/>
              <a:t>F - Score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622750" y="2545150"/>
            <a:ext cx="38880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buSzPts val="1400"/>
              <a:buChar char="●"/>
            </a:pPr>
            <a:r>
              <a:rPr lang="en" strike="sngStrike"/>
              <a:t>For Actual dataset, using Amazon Review ratings to as a label and evaluating similar metrics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