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55" r:id="rId2"/>
    <p:sldId id="356" r:id="rId3"/>
    <p:sldId id="357" r:id="rId4"/>
    <p:sldId id="363" r:id="rId5"/>
    <p:sldId id="359" r:id="rId6"/>
    <p:sldId id="361" r:id="rId7"/>
    <p:sldId id="360" r:id="rId8"/>
    <p:sldId id="364" r:id="rId9"/>
    <p:sldId id="373" r:id="rId10"/>
    <p:sldId id="374" r:id="rId11"/>
    <p:sldId id="366" r:id="rId12"/>
    <p:sldId id="358" r:id="rId13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ple 2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89"/>
    <a:srgbClr val="003683"/>
    <a:srgbClr val="EF3E40"/>
    <a:srgbClr val="003F88"/>
    <a:srgbClr val="F03534"/>
    <a:srgbClr val="4478AB"/>
    <a:srgbClr val="ED3D3D"/>
    <a:srgbClr val="EE3F3E"/>
    <a:srgbClr val="FDCA02"/>
    <a:srgbClr val="003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 snapToGrid="0" snapToObjects="1">
      <p:cViewPr varScale="1">
        <p:scale>
          <a:sx n="48" d="100"/>
          <a:sy n="48" d="100"/>
        </p:scale>
        <p:origin x="58" y="82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9" d="100"/>
          <a:sy n="59" d="100"/>
        </p:scale>
        <p:origin x="174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8833F3-6894-4446-9DD7-7BF5273401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6AF53-87C6-44D6-8DF0-82D50DF3A3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3275-9D44-403D-A9EB-A3A69884D368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EFB75-7C7E-4071-8E1E-D75D344B1E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295B7-2BD5-4BB8-9CAC-58DBCA39BE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3D9E9-DEB7-4D51-A02F-CCFF7D723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C79F9-0E80-4B59-BFBF-922194FB6FE7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5012C-24FD-4033-9E4F-17EFABF705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5012C-24FD-4033-9E4F-17EFABF705B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1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5080AC-C60D-4695-B305-1501005D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D6079-B8BA-462C-B4F8-F879949C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D9AAD-96F2-4C0C-A3CC-8F868506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0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2440C-D902-48AF-BF36-C59A9592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2C376-8056-427F-AD3A-8606A97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1B15A-F8B0-4ACE-A799-48756E74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342DD3-94F2-431A-BF2E-A4BEC5CD7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75826"/>
            <a:ext cx="12192000" cy="56491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8785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E9BCB5A-9765-46B3-8024-522FDFBD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27039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BC7395B-BA29-4C79-BEEB-EE53CCFC268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2000" y="17526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950C3E-4668-4901-9878-0DF46FD8E602}"/>
              </a:ext>
            </a:extLst>
          </p:cNvPr>
          <p:cNvSpPr txBox="1">
            <a:spLocks/>
          </p:cNvSpPr>
          <p:nvPr userDrawn="1"/>
        </p:nvSpPr>
        <p:spPr>
          <a:xfrm>
            <a:off x="8890000" y="65087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1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8D82-6440-427D-B2A3-40E4C2EDF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75826"/>
            <a:ext cx="12192000" cy="56491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SEPARATOR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2440C-D902-48AF-BF36-C59A9592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2C376-8056-427F-AD3A-8606A97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1B15A-F8B0-4ACE-A799-48756E74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2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D2152-08A9-004F-BE32-52A9C6BDFCAD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1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5" r:id="rId3"/>
    <p:sldLayoutId id="2147483663" r:id="rId4"/>
    <p:sldLayoutId id="2147483650" r:id="rId5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95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1717"/>
            <a:ext cx="12192000" cy="56491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PERT Chart</a:t>
            </a:r>
            <a:endParaRPr lang="en-IN" b="1" dirty="0"/>
          </a:p>
        </p:txBody>
      </p:sp>
      <p:pic>
        <p:nvPicPr>
          <p:cNvPr id="2052" name="Picture 4" descr="https://lh3.googleusercontent.com/z3m7VVp68vPhCsTLqTE7C2MCgdjMuGWsXk0DdSTLBKfDWYvEoFxokGG_pm0u_GkjKeNC0i2rYiuRe4FgbSstXNNQ2XcXkC4mMwI3OOqECk3Rm7QG8oSlgAGA1GmR4U0kRH3E9NC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2" y="1385469"/>
            <a:ext cx="8562975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54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400" y="367025"/>
            <a:ext cx="12192000" cy="56491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References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52500" y="1583098"/>
            <a:ext cx="1023620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[a].https://docs.ansible.com/</a:t>
            </a:r>
          </a:p>
          <a:p>
            <a:r>
              <a:rPr lang="en-US" dirty="0"/>
              <a:t>[b].https://www.elastic.co/guide</a:t>
            </a:r>
          </a:p>
          <a:p>
            <a:r>
              <a:rPr lang="en-US" dirty="0"/>
              <a:t>[c].https://jenkins.io/doc/</a:t>
            </a:r>
          </a:p>
          <a:p>
            <a:r>
              <a:rPr lang="en-US" dirty="0"/>
              <a:t>[d].https://docs.docker.com</a:t>
            </a:r>
          </a:p>
          <a:p>
            <a:r>
              <a:rPr lang="en-US" dirty="0"/>
              <a:t>[e].https://docs.aws.amazon.com</a:t>
            </a:r>
          </a:p>
          <a:p>
            <a:r>
              <a:rPr lang="en-US" dirty="0"/>
              <a:t>[f]. https://guides.github.com</a:t>
            </a:r>
            <a:endParaRPr lang="en-US" dirty="0"/>
          </a:p>
          <a:p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35886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1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7A0E-301F-433F-A66A-D8416CCD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10937"/>
            <a:ext cx="12192000" cy="890154"/>
          </a:xfrm>
        </p:spPr>
        <p:txBody>
          <a:bodyPr/>
          <a:lstStyle/>
          <a:p>
            <a:r>
              <a:rPr lang="en-US" b="1" dirty="0" smtClean="0"/>
              <a:t>Project Title</a:t>
            </a:r>
            <a:endParaRPr lang="en-US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D1F7A0E-301F-433F-A66A-D8416CCD3AAF}"/>
              </a:ext>
            </a:extLst>
          </p:cNvPr>
          <p:cNvSpPr txBox="1">
            <a:spLocks/>
          </p:cNvSpPr>
          <p:nvPr/>
        </p:nvSpPr>
        <p:spPr>
          <a:xfrm>
            <a:off x="8001001" y="4214730"/>
            <a:ext cx="3276600" cy="107257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		Project Guide</a:t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400" dirty="0">
              <a:solidFill>
                <a:schemeClr val="tx1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8300" y="2250827"/>
            <a:ext cx="11207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latin typeface="Segoe UI Semibold" pitchFamily="34" charset="0"/>
                <a:cs typeface="Segoe UI Semibold" pitchFamily="34" charset="0"/>
              </a:rPr>
              <a:t>Real-Time Log Visualization using DevOps</a:t>
            </a:r>
            <a:endParaRPr lang="en-US" sz="3600" dirty="0"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58200" y="4621130"/>
            <a:ext cx="321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Mr. </a:t>
            </a:r>
            <a:r>
              <a:rPr lang="en-US" sz="1800" dirty="0" err="1" smtClean="0">
                <a:latin typeface="Segoe UI Semibold" pitchFamily="34" charset="0"/>
                <a:cs typeface="Segoe UI Semibold" pitchFamily="34" charset="0"/>
              </a:rPr>
              <a:t>Harvinder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 Singh</a:t>
            </a:r>
            <a:endParaRPr lang="en-US" sz="1800" dirty="0" smtClean="0">
              <a:latin typeface="Segoe UI Semibold" pitchFamily="34" charset="0"/>
              <a:cs typeface="Segoe UI Semibold" pitchFamily="34" charset="0"/>
            </a:endParaRPr>
          </a:p>
          <a:p>
            <a:pPr algn="ctr"/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Assistant Professor,</a:t>
            </a:r>
          </a:p>
          <a:p>
            <a:pPr algn="ctr"/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School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8606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DD60C-B61A-458F-B172-6B2A2FA1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Team Members &amp; Role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63236" y="2222695"/>
            <a:ext cx="119287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Mr. </a:t>
            </a:r>
            <a:r>
              <a:rPr lang="en-US" sz="2000" dirty="0" err="1" smtClean="0">
                <a:latin typeface="Segoe UI Semibold" pitchFamily="34" charset="0"/>
                <a:cs typeface="Segoe UI Semibold" pitchFamily="34" charset="0"/>
              </a:rPr>
              <a:t>Ekanshu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 Dargan 	:	Literature Review, Documentation, Implementation</a:t>
            </a:r>
            <a:r>
              <a:rPr lang="en-US" sz="2000" dirty="0">
                <a:latin typeface="Segoe UI Semibold" pitchFamily="34" charset="0"/>
                <a:cs typeface="Segoe UI Semibold" pitchFamily="34" charset="0"/>
              </a:rPr>
              <a:t> 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and Coding</a:t>
            </a:r>
          </a:p>
          <a:p>
            <a:pPr algn="just"/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	</a:t>
            </a:r>
          </a:p>
          <a:p>
            <a:pPr algn="just"/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Mr. </a:t>
            </a:r>
            <a:r>
              <a:rPr lang="en-US" sz="2000" dirty="0" err="1" smtClean="0">
                <a:latin typeface="Segoe UI Semibold" pitchFamily="34" charset="0"/>
                <a:cs typeface="Segoe UI Semibold" pitchFamily="34" charset="0"/>
              </a:rPr>
              <a:t>Babanjot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 Singh		:</a:t>
            </a:r>
            <a:r>
              <a:rPr lang="en-US" sz="2000" dirty="0">
                <a:latin typeface="Segoe UI Semibold" pitchFamily="34" charset="0"/>
                <a:cs typeface="Segoe UI Semibold" pitchFamily="34" charset="0"/>
              </a:rPr>
              <a:t>	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Literature </a:t>
            </a:r>
            <a:r>
              <a:rPr lang="en-US" sz="2000" dirty="0">
                <a:latin typeface="Segoe UI Semibold" pitchFamily="34" charset="0"/>
                <a:cs typeface="Segoe UI Semibold" pitchFamily="34" charset="0"/>
              </a:rPr>
              <a:t>Review, 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Documentation, Designing and Coding</a:t>
            </a:r>
          </a:p>
          <a:p>
            <a:pPr algn="just"/>
            <a:endParaRPr lang="en-US" sz="2000" dirty="0" smtClean="0">
              <a:latin typeface="Segoe UI Semibold" pitchFamily="34" charset="0"/>
              <a:cs typeface="Segoe UI Semibold" pitchFamily="34" charset="0"/>
            </a:endParaRPr>
          </a:p>
          <a:p>
            <a:pPr algn="just"/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Mr. Manik Khurana 		:</a:t>
            </a:r>
            <a:r>
              <a:rPr lang="en-US" sz="2000" dirty="0">
                <a:latin typeface="Segoe UI Semibold" pitchFamily="34" charset="0"/>
                <a:cs typeface="Segoe UI Semibold" pitchFamily="34" charset="0"/>
              </a:rPr>
              <a:t>	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Literature </a:t>
            </a:r>
            <a:r>
              <a:rPr lang="en-US" sz="2000" dirty="0">
                <a:latin typeface="Segoe UI Semibold" pitchFamily="34" charset="0"/>
                <a:cs typeface="Segoe UI Semibold" pitchFamily="34" charset="0"/>
              </a:rPr>
              <a:t>Review, 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Documentation, Coding, Integration and 	Testing</a:t>
            </a:r>
          </a:p>
          <a:p>
            <a:pPr algn="just"/>
            <a:endParaRPr lang="en-US" sz="2000" dirty="0">
              <a:latin typeface="Segoe UI Semibold" pitchFamily="34" charset="0"/>
              <a:cs typeface="Segoe UI Semibold" pitchFamily="34" charset="0"/>
            </a:endParaRPr>
          </a:p>
          <a:p>
            <a:pPr algn="just"/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Ms. </a:t>
            </a:r>
            <a:r>
              <a:rPr lang="en-US" sz="2000" dirty="0" err="1" smtClean="0">
                <a:latin typeface="Segoe UI Semibold" pitchFamily="34" charset="0"/>
                <a:cs typeface="Segoe UI Semibold" pitchFamily="34" charset="0"/>
              </a:rPr>
              <a:t>Chhavi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 Sharma		:</a:t>
            </a:r>
            <a:r>
              <a:rPr lang="en-US" sz="2000" dirty="0">
                <a:latin typeface="Segoe UI Semibold" pitchFamily="34" charset="0"/>
                <a:cs typeface="Segoe UI Semibold" pitchFamily="34" charset="0"/>
              </a:rPr>
              <a:t>	Literature Review, Documentation, Coding, 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Analysis </a:t>
            </a:r>
            <a:r>
              <a:rPr lang="en-US" sz="2000" dirty="0">
                <a:latin typeface="Segoe UI Semibold" pitchFamily="34" charset="0"/>
                <a:cs typeface="Segoe UI Semibold" pitchFamily="34" charset="0"/>
              </a:rPr>
              <a:t>and 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Testing</a:t>
            </a:r>
          </a:p>
          <a:p>
            <a:endParaRPr lang="en-US" sz="2000" dirty="0">
              <a:latin typeface="Segoe UI Semibold" pitchFamily="34" charset="0"/>
              <a:cs typeface="Segoe UI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This project serves as an application  - a future solution - to a time-costly problem of getting logs manually generated with the help of the outdated applications. </a:t>
            </a:r>
            <a:endParaRPr lang="en-US" dirty="0" smtClean="0"/>
          </a:p>
          <a:p>
            <a:pPr algn="just"/>
            <a:r>
              <a:rPr lang="en-US" dirty="0" smtClean="0"/>
              <a:t>Using </a:t>
            </a:r>
            <a:r>
              <a:rPr lang="en-US" dirty="0"/>
              <a:t>our solution the developers will be able to save a lot of time and  they can then focus on more important modules and grow at a greater rate.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solution is an </a:t>
            </a:r>
            <a:r>
              <a:rPr lang="en-US" dirty="0" err="1"/>
              <a:t>ansible</a:t>
            </a:r>
            <a:r>
              <a:rPr lang="en-US" dirty="0"/>
              <a:t> playbook that performs the functions of setting up </a:t>
            </a:r>
            <a:r>
              <a:rPr lang="en-US" dirty="0" err="1"/>
              <a:t>docker</a:t>
            </a:r>
            <a:r>
              <a:rPr lang="en-US" dirty="0"/>
              <a:t> and </a:t>
            </a:r>
            <a:r>
              <a:rPr lang="en-US" dirty="0" err="1"/>
              <a:t>docker</a:t>
            </a:r>
            <a:r>
              <a:rPr lang="en-US" dirty="0"/>
              <a:t>-compose on the remote host with ELK stash tools through which we will perform all the tasks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There </a:t>
            </a:r>
            <a:r>
              <a:rPr lang="en-US" dirty="0"/>
              <a:t>are various </a:t>
            </a:r>
            <a:r>
              <a:rPr lang="en-US" dirty="0" err="1"/>
              <a:t>Devops</a:t>
            </a:r>
            <a:r>
              <a:rPr lang="en-US" dirty="0"/>
              <a:t> tools through which we will create an interface from taking the logs and processing it , applying sorting on it , getting specific or desired outputs as per our requirements. Following are the tools that we will use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123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423F-66EE-4A69-ABEB-0D8E62C3D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6" y="571716"/>
            <a:ext cx="12192000" cy="56491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06582" y="1288473"/>
            <a:ext cx="105155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Through log analytics we can collect and analyze the data that is generated by resources.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As </a:t>
            </a:r>
            <a:r>
              <a:rPr lang="en-US" sz="3200" dirty="0"/>
              <a:t>the log data grows the operations team starts facing issues to consolidate and manage the large data of log files.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/>
              <a:t>issue with log data is that the logs are unstructured that are generated from various layers produce different types of logs</a:t>
            </a:r>
            <a:r>
              <a:rPr lang="en-US" sz="3200" dirty="0" smtClea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/>
              <a:t>challenge lies in consolidating the log data, process it to generate the Business and technical insights.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14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626"/>
            <a:ext cx="12192000" cy="56491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Motivation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593273"/>
            <a:ext cx="96566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 smtClean="0"/>
              <a:t>Inspired by the stale state of security, the developers have been trying and failing to securely </a:t>
            </a:r>
            <a:r>
              <a:rPr lang="en-IN" sz="2800" dirty="0" smtClean="0"/>
              <a:t>conclude </a:t>
            </a:r>
            <a:r>
              <a:rPr lang="en-IN" sz="2800" dirty="0" smtClean="0"/>
              <a:t>researches with constructive results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 smtClean="0"/>
              <a:t>Most of their attempts were not grounded regarding the codes and the data they shared. </a:t>
            </a:r>
            <a:endParaRPr lang="en-IN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 smtClean="0"/>
              <a:t>That’s </a:t>
            </a:r>
            <a:r>
              <a:rPr lang="en-IN" sz="2800" dirty="0" smtClean="0"/>
              <a:t>why there was a need to introduce an effective system of </a:t>
            </a:r>
            <a:r>
              <a:rPr lang="en-IN" sz="2800" dirty="0" smtClean="0"/>
              <a:t>solving what we see is a great solution to reducing time by a lot many folds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8899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36" y="497080"/>
            <a:ext cx="12192000" cy="56491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Objectives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25500" y="1986316"/>
            <a:ext cx="10566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The primary objective of the project is to analyze and visualize log data in real-time. ELK helps achieve this goal. It will provide a centralized logging that will be useful when attempting to identify problems with the servers or applications and solve them. The whole process is automated and can be done with a single click thereby saving a lot of workload and downtime every  time an error is encountered.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22294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" y="585572"/>
            <a:ext cx="12192000" cy="56491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Software/ Hardware Requirement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7100" y="1549400"/>
            <a:ext cx="9778999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2800" b="1" dirty="0" smtClean="0"/>
              <a:t>Hardware:</a:t>
            </a:r>
          </a:p>
          <a:p>
            <a:pPr algn="just" fontAlgn="base">
              <a:buFont typeface="Arial" pitchFamily="34" charset="0"/>
              <a:buChar char="•"/>
            </a:pPr>
            <a:r>
              <a:rPr lang="en-US" sz="2800" dirty="0" smtClean="0"/>
              <a:t>Intel(R) Core(TM) i3-3200 CPU @ 1.5 GHz</a:t>
            </a:r>
          </a:p>
          <a:p>
            <a:pPr algn="just" fontAlgn="base">
              <a:buFont typeface="Arial" pitchFamily="34" charset="0"/>
              <a:buChar char="•"/>
            </a:pPr>
            <a:r>
              <a:rPr lang="en-US" sz="2800" dirty="0" smtClean="0"/>
              <a:t>2 GB RAM</a:t>
            </a:r>
          </a:p>
          <a:p>
            <a:pPr algn="just" fontAlgn="base">
              <a:buFont typeface="Arial" pitchFamily="34" charset="0"/>
              <a:buChar char="•"/>
            </a:pPr>
            <a:r>
              <a:rPr lang="en-US" sz="2800" dirty="0" smtClean="0"/>
              <a:t>System type is 32/64-bit Operating System</a:t>
            </a:r>
          </a:p>
          <a:p>
            <a:pPr algn="just" fontAlgn="base">
              <a:buFont typeface="Arial" pitchFamily="34" charset="0"/>
              <a:buChar char="•"/>
            </a:pPr>
            <a:r>
              <a:rPr lang="en-US" sz="2800" dirty="0" smtClean="0"/>
              <a:t>A moderately high performance GPU</a:t>
            </a:r>
          </a:p>
          <a:p>
            <a:pPr algn="just" fontAlgn="base">
              <a:buFont typeface="Arial" pitchFamily="34" charset="0"/>
              <a:buChar char="•"/>
            </a:pPr>
            <a:r>
              <a:rPr lang="en-US" sz="2800" dirty="0" smtClean="0"/>
              <a:t>Camera</a:t>
            </a:r>
          </a:p>
          <a:p>
            <a:pPr algn="just" fontAlgn="base"/>
            <a:endParaRPr lang="en-US" sz="2800" dirty="0" smtClean="0"/>
          </a:p>
          <a:p>
            <a:pPr algn="just" fontAlgn="base"/>
            <a:r>
              <a:rPr lang="en-US" sz="2800" b="1" dirty="0" smtClean="0"/>
              <a:t>Software:</a:t>
            </a:r>
          </a:p>
          <a:p>
            <a:pPr algn="just" fontAlgn="base">
              <a:buFont typeface="Arial" pitchFamily="34" charset="0"/>
              <a:buChar char="•"/>
            </a:pPr>
            <a:r>
              <a:rPr lang="en-US" sz="2800" dirty="0" smtClean="0"/>
              <a:t>Eclipse/</a:t>
            </a:r>
            <a:r>
              <a:rPr lang="en-US" sz="2800" dirty="0" err="1" smtClean="0"/>
              <a:t>Netbeans</a:t>
            </a:r>
            <a:endParaRPr lang="en-US" sz="2800" dirty="0"/>
          </a:p>
          <a:p>
            <a:pPr algn="just" fontAlgn="base">
              <a:buFont typeface="Arial" pitchFamily="34" charset="0"/>
              <a:buChar char="•"/>
            </a:pPr>
            <a:r>
              <a:rPr lang="en-US" sz="2800" dirty="0" smtClean="0"/>
              <a:t>Student </a:t>
            </a:r>
            <a:r>
              <a:rPr lang="en-US" sz="2800" dirty="0"/>
              <a:t>Database </a:t>
            </a:r>
          </a:p>
          <a:p>
            <a:pPr algn="just" fontAlgn="base">
              <a:buFont typeface="Arial" pitchFamily="34" charset="0"/>
              <a:buChar char="•"/>
            </a:pPr>
            <a:r>
              <a:rPr lang="en-US" sz="2800" dirty="0" smtClean="0"/>
              <a:t>MS-Word </a:t>
            </a:r>
            <a:r>
              <a:rPr lang="en-US" sz="2800" dirty="0"/>
              <a:t>(for documentation) </a:t>
            </a:r>
            <a:endParaRPr lang="en-US" sz="2800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71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8590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Flowchart of the System</a:t>
            </a:r>
            <a:endParaRPr lang="en-IN" sz="3200" b="1" dirty="0"/>
          </a:p>
        </p:txBody>
      </p:sp>
      <p:pic>
        <p:nvPicPr>
          <p:cNvPr id="1028" name="Picture 4" descr="https://lh3.googleusercontent.com/wh8w0sCR0oX1EzCJWS4uj9qdr_-VcMYknqxoRjsPALd3w51_CUuB9JnZqOTHFsnFH_yiF8cBvB4VgG1USy-pxy_kK02NoeIVxqCsqn1XKx4xnxNSc_PSUC70g7F5VyE9X8sx-g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137" y="1431758"/>
            <a:ext cx="4657725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10396</TotalTime>
  <Words>471</Words>
  <Application>Microsoft Office PowerPoint</Application>
  <PresentationFormat>Widescreen</PresentationFormat>
  <Paragraphs>52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Segoe UI Semibold</vt:lpstr>
      <vt:lpstr>Office Theme</vt:lpstr>
      <vt:lpstr>PowerPoint Presentation</vt:lpstr>
      <vt:lpstr>Project Title</vt:lpstr>
      <vt:lpstr>Team Members &amp; Role</vt:lpstr>
      <vt:lpstr>Introduction</vt:lpstr>
      <vt:lpstr>Problem Statement</vt:lpstr>
      <vt:lpstr>Motivation</vt:lpstr>
      <vt:lpstr>Objectives</vt:lpstr>
      <vt:lpstr>Software/ Hardware Requirement </vt:lpstr>
      <vt:lpstr>Flowchart of the System</vt:lpstr>
      <vt:lpstr>PERT Chart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Strengthen the embankments</dc:title>
  <dc:creator>Manik</dc:creator>
  <cp:lastModifiedBy>Manik Khurana</cp:lastModifiedBy>
  <cp:revision>692</cp:revision>
  <cp:lastPrinted>2017-08-16T11:40:20Z</cp:lastPrinted>
  <dcterms:created xsi:type="dcterms:W3CDTF">2017-08-14T08:34:40Z</dcterms:created>
  <dcterms:modified xsi:type="dcterms:W3CDTF">2020-02-21T06:36:14Z</dcterms:modified>
</cp:coreProperties>
</file>