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55" r:id="rId2"/>
    <p:sldId id="356" r:id="rId3"/>
    <p:sldId id="357" r:id="rId4"/>
    <p:sldId id="363" r:id="rId5"/>
    <p:sldId id="359" r:id="rId6"/>
    <p:sldId id="361" r:id="rId7"/>
    <p:sldId id="360" r:id="rId8"/>
    <p:sldId id="364" r:id="rId9"/>
    <p:sldId id="367" r:id="rId10"/>
    <p:sldId id="373" r:id="rId11"/>
    <p:sldId id="374" r:id="rId12"/>
    <p:sldId id="366" r:id="rId13"/>
    <p:sldId id="358" r:id="rId14"/>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69" d="100"/>
          <a:sy n="69" d="100"/>
        </p:scale>
        <p:origin x="756" y="6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pPr/>
              <a:t>1/31/2019</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pPr/>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5</a:t>
            </a:fld>
            <a:endParaRPr lang="en-US"/>
          </a:p>
        </p:txBody>
      </p:sp>
    </p:spTree>
    <p:extLst>
      <p:ext uri="{BB962C8B-B14F-4D97-AF65-F5344CB8AC3E}">
        <p14:creationId xmlns:p14="http://schemas.microsoft.com/office/powerpoint/2010/main" val="89041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1/31/2019</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1/31/2019</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1/31/2019</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1/31/2019</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85900"/>
          </a:xfrm>
        </p:spPr>
        <p:txBody>
          <a:bodyPr>
            <a:normAutofit/>
          </a:bodyPr>
          <a:lstStyle/>
          <a:p>
            <a:r>
              <a:rPr lang="en-IN" sz="3200" b="1" dirty="0" smtClean="0"/>
              <a:t>Flowchart of the System</a:t>
            </a:r>
            <a:endParaRPr lang="en-IN" sz="3200" b="1"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0000" t="15217" r="10625" b="10386"/>
          <a:stretch/>
        </p:blipFill>
        <p:spPr bwMode="auto">
          <a:xfrm>
            <a:off x="3713018" y="1025236"/>
            <a:ext cx="4890655" cy="5666509"/>
          </a:xfrm>
          <a:prstGeom prst="rect">
            <a:avLst/>
          </a:prstGeom>
          <a:noFill/>
          <a:ln>
            <a:solidFill>
              <a:schemeClr val="tx1"/>
            </a:solidFill>
          </a:ln>
        </p:spPr>
      </p:pic>
    </p:spTree>
    <p:extLst>
      <p:ext uri="{BB962C8B-B14F-4D97-AF65-F5344CB8AC3E}">
        <p14:creationId xmlns:p14="http://schemas.microsoft.com/office/powerpoint/2010/main" val="14764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717"/>
            <a:ext cx="12192000" cy="564910"/>
          </a:xfrm>
        </p:spPr>
        <p:txBody>
          <a:bodyPr>
            <a:normAutofit fontScale="90000"/>
          </a:bodyPr>
          <a:lstStyle/>
          <a:p>
            <a:r>
              <a:rPr lang="en-IN" b="1" dirty="0" smtClean="0"/>
              <a:t>PERT Chart</a:t>
            </a:r>
            <a:endParaRPr lang="en-IN" b="1" dirty="0"/>
          </a:p>
        </p:txBody>
      </p:sp>
      <p:pic>
        <p:nvPicPr>
          <p:cNvPr id="4" name="Picture 3"/>
          <p:cNvPicPr>
            <a:picLocks noChangeAspect="1"/>
          </p:cNvPicPr>
          <p:nvPr/>
        </p:nvPicPr>
        <p:blipFill>
          <a:blip r:embed="rId2"/>
          <a:stretch>
            <a:fillRect/>
          </a:stretch>
        </p:blipFill>
        <p:spPr>
          <a:xfrm>
            <a:off x="1808198" y="1136627"/>
            <a:ext cx="8575603" cy="5075876"/>
          </a:xfrm>
          <a:prstGeom prst="rect">
            <a:avLst/>
          </a:prstGeom>
        </p:spPr>
      </p:pic>
    </p:spTree>
    <p:extLst>
      <p:ext uri="{BB962C8B-B14F-4D97-AF65-F5344CB8AC3E}">
        <p14:creationId xmlns:p14="http://schemas.microsoft.com/office/powerpoint/2010/main" val="1125545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367025"/>
            <a:ext cx="12192000" cy="564910"/>
          </a:xfrm>
        </p:spPr>
        <p:txBody>
          <a:bodyPr>
            <a:normAutofit fontScale="90000"/>
          </a:bodyPr>
          <a:lstStyle/>
          <a:p>
            <a:r>
              <a:rPr lang="en-IN" b="1" dirty="0" smtClean="0"/>
              <a:t>References</a:t>
            </a:r>
            <a:endParaRPr lang="en-IN" b="1" dirty="0"/>
          </a:p>
        </p:txBody>
      </p:sp>
      <p:sp>
        <p:nvSpPr>
          <p:cNvPr id="3" name="TextBox 2"/>
          <p:cNvSpPr txBox="1"/>
          <p:nvPr/>
        </p:nvSpPr>
        <p:spPr>
          <a:xfrm>
            <a:off x="952500" y="1583098"/>
            <a:ext cx="10236200" cy="4185761"/>
          </a:xfrm>
          <a:prstGeom prst="rect">
            <a:avLst/>
          </a:prstGeom>
          <a:noFill/>
        </p:spPr>
        <p:txBody>
          <a:bodyPr wrap="square" rtlCol="0">
            <a:spAutoFit/>
          </a:bodyPr>
          <a:lstStyle/>
          <a:p>
            <a:r>
              <a:rPr lang="en-US" dirty="0"/>
              <a:t>[</a:t>
            </a:r>
            <a:r>
              <a:rPr lang="en-US" b="1" dirty="0"/>
              <a:t>1</a:t>
            </a:r>
            <a:r>
              <a:rPr lang="en-US" dirty="0"/>
              <a:t>]. Vicki Bruce, Andy Young, </a:t>
            </a:r>
            <a:r>
              <a:rPr lang="en-US" i="1" dirty="0"/>
              <a:t>Understanding face recognition</a:t>
            </a:r>
            <a:r>
              <a:rPr lang="en-US" dirty="0"/>
              <a:t>, https://onlinelibrary.wiley.com/doi/10.1111/j.2044-8295.1986.tb02199.x/full2. (Visit Date: 15/01/19</a:t>
            </a:r>
            <a:r>
              <a:rPr lang="en-US" dirty="0" smtClean="0"/>
              <a:t>)</a:t>
            </a:r>
          </a:p>
          <a:p>
            <a:r>
              <a:rPr lang="en-US" dirty="0"/>
              <a:t/>
            </a:r>
            <a:br>
              <a:rPr lang="en-US" dirty="0"/>
            </a:br>
            <a:r>
              <a:rPr lang="en-US" dirty="0"/>
              <a:t>[</a:t>
            </a:r>
            <a:r>
              <a:rPr lang="en-US" b="1" dirty="0"/>
              <a:t>2</a:t>
            </a:r>
            <a:r>
              <a:rPr lang="en-US" dirty="0"/>
              <a:t>]. P. Jonathon Phillips, </a:t>
            </a:r>
            <a:r>
              <a:rPr lang="en-US" dirty="0" err="1"/>
              <a:t>Hyeonjoon</a:t>
            </a:r>
            <a:r>
              <a:rPr lang="en-US" dirty="0"/>
              <a:t> Moon, Syed A. Rizvi, </a:t>
            </a:r>
            <a:r>
              <a:rPr lang="en-US" i="1" dirty="0"/>
              <a:t>The FERET Evaluation Methodology for Face-Recognition Algorithms</a:t>
            </a:r>
            <a:r>
              <a:rPr lang="en-US" dirty="0"/>
              <a:t>, https://www.semanticscholar.org/paper/The-FERET-Evaluation-Methodology-for-Algorithms-Phillips-Moon/0f0fcf041559703998abf310e56f8a2f90ee6f21 (Visit Date: 15/01/19</a:t>
            </a:r>
            <a:r>
              <a:rPr lang="en-US" dirty="0" smtClean="0"/>
              <a:t>)</a:t>
            </a:r>
          </a:p>
          <a:p>
            <a:r>
              <a:rPr lang="en-US" dirty="0"/>
              <a:t/>
            </a:r>
            <a:br>
              <a:rPr lang="en-US" dirty="0"/>
            </a:br>
            <a:r>
              <a:rPr lang="en-US" dirty="0"/>
              <a:t>[</a:t>
            </a:r>
            <a:r>
              <a:rPr lang="en-US" b="1" dirty="0"/>
              <a:t>3</a:t>
            </a:r>
            <a:r>
              <a:rPr lang="en-US" dirty="0"/>
              <a:t>]. Steve Lawrence, C. Lee Giles, Ah Chung </a:t>
            </a:r>
            <a:r>
              <a:rPr lang="en-US" dirty="0" err="1"/>
              <a:t>Tsoi</a:t>
            </a:r>
            <a:r>
              <a:rPr lang="en-US" dirty="0"/>
              <a:t>, Andrew D. Back, </a:t>
            </a:r>
            <a:r>
              <a:rPr lang="en-US" i="1" dirty="0"/>
              <a:t>Face Recognition: A Convolutional Neural-Network Approach</a:t>
            </a:r>
            <a:r>
              <a:rPr lang="en-US" dirty="0"/>
              <a:t>, http://www.cs.cmu.edu/~bhiksha/courses/deeplearning/Fall.2016/pdfs/Lawrence_et_al.pdf (Visit Date: 18/01/19)</a:t>
            </a:r>
            <a:endParaRPr lang="en-IN" dirty="0"/>
          </a:p>
          <a:p>
            <a:r>
              <a:rPr lang="en-US" dirty="0"/>
              <a:t> </a:t>
            </a:r>
          </a:p>
          <a:p>
            <a:endParaRPr lang="en-US" dirty="0"/>
          </a:p>
          <a:p>
            <a:endParaRPr lang="en-US" i="1" dirty="0" smtClean="0"/>
          </a:p>
        </p:txBody>
      </p:sp>
    </p:spTree>
    <p:extLst>
      <p:ext uri="{BB962C8B-B14F-4D97-AF65-F5344CB8AC3E}">
        <p14:creationId xmlns:p14="http://schemas.microsoft.com/office/powerpoint/2010/main" val="3358861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910937"/>
            <a:ext cx="12192000" cy="890154"/>
          </a:xfrm>
        </p:spPr>
        <p:txBody>
          <a:bodyPr/>
          <a:lstStyle/>
          <a:p>
            <a:r>
              <a:rPr lang="en-US" b="1" dirty="0" smtClean="0"/>
              <a:t>Project Title</a:t>
            </a:r>
            <a:endParaRPr lang="en-US" b="1" dirty="0"/>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8001001" y="4214730"/>
            <a:ext cx="3276600" cy="1072573"/>
          </a:xfrm>
          <a:prstGeom prst="rect">
            <a:avLst/>
          </a:prstGeom>
        </p:spPr>
        <p:txBody>
          <a:bodyPr vert="horz" lIns="91438" tIns="45719" rIns="91438" bIns="45719" rtlCol="0" anchor="ctr">
            <a:norm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400" dirty="0" smtClean="0"/>
              <a:t>		Project Guide</a:t>
            </a:r>
            <a:br>
              <a:rPr lang="en-US" sz="2400" dirty="0" smtClean="0"/>
            </a:br>
            <a:endParaRPr lang="en-US" sz="2400" dirty="0" smtClean="0"/>
          </a:p>
          <a:p>
            <a:endParaRPr lang="en-US" sz="2400" dirty="0">
              <a:solidFill>
                <a:schemeClr val="tx1"/>
              </a:solidFill>
              <a:latin typeface="Segoe UI Semibold" pitchFamily="34" charset="0"/>
              <a:cs typeface="Segoe UI Semibold" pitchFamily="34" charset="0"/>
            </a:endParaRPr>
          </a:p>
        </p:txBody>
      </p:sp>
      <p:sp>
        <p:nvSpPr>
          <p:cNvPr id="4" name="TextBox 3"/>
          <p:cNvSpPr txBox="1"/>
          <p:nvPr/>
        </p:nvSpPr>
        <p:spPr>
          <a:xfrm>
            <a:off x="748300" y="2250827"/>
            <a:ext cx="11207261" cy="646331"/>
          </a:xfrm>
          <a:prstGeom prst="rect">
            <a:avLst/>
          </a:prstGeom>
          <a:noFill/>
        </p:spPr>
        <p:txBody>
          <a:bodyPr wrap="square" rtlCol="0">
            <a:spAutoFit/>
          </a:bodyPr>
          <a:lstStyle/>
          <a:p>
            <a:pPr algn="ctr"/>
            <a:r>
              <a:rPr lang="en-US" sz="3600" dirty="0" err="1" smtClean="0">
                <a:latin typeface="Segoe UI Semibold" pitchFamily="34" charset="0"/>
                <a:cs typeface="Segoe UI Semibold" pitchFamily="34" charset="0"/>
              </a:rPr>
              <a:t>FaceEdge</a:t>
            </a:r>
            <a:r>
              <a:rPr lang="en-US" sz="3600" dirty="0">
                <a:latin typeface="Segoe UI Semibold" pitchFamily="34" charset="0"/>
                <a:cs typeface="Segoe UI Semibold" pitchFamily="34" charset="0"/>
              </a:rPr>
              <a:t>: A Facial Recognition System</a:t>
            </a:r>
            <a:endParaRPr lang="en-US" sz="3600" dirty="0">
              <a:latin typeface="Segoe UI Semibold" pitchFamily="34" charset="0"/>
              <a:cs typeface="Segoe UI Semibold" pitchFamily="34" charset="0"/>
            </a:endParaRPr>
          </a:p>
        </p:txBody>
      </p:sp>
      <p:sp>
        <p:nvSpPr>
          <p:cNvPr id="5" name="TextBox 4"/>
          <p:cNvSpPr txBox="1"/>
          <p:nvPr/>
        </p:nvSpPr>
        <p:spPr>
          <a:xfrm>
            <a:off x="8458200" y="4621130"/>
            <a:ext cx="3213100" cy="923330"/>
          </a:xfrm>
          <a:prstGeom prst="rect">
            <a:avLst/>
          </a:prstGeom>
          <a:noFill/>
        </p:spPr>
        <p:txBody>
          <a:bodyPr wrap="square" rtlCol="0">
            <a:spAutoFit/>
          </a:bodyPr>
          <a:lstStyle/>
          <a:p>
            <a:pPr algn="ctr"/>
            <a:r>
              <a:rPr lang="en-US" sz="1800" dirty="0" smtClean="0">
                <a:latin typeface="Segoe UI Semibold" pitchFamily="34" charset="0"/>
                <a:cs typeface="Segoe UI Semibold" pitchFamily="34" charset="0"/>
              </a:rPr>
              <a:t>Ms. </a:t>
            </a:r>
            <a:r>
              <a:rPr lang="en-US" sz="1800" dirty="0" err="1" smtClean="0">
                <a:latin typeface="Segoe UI Semibold" pitchFamily="34" charset="0"/>
                <a:cs typeface="Segoe UI Semibold" pitchFamily="34" charset="0"/>
              </a:rPr>
              <a:t>Avita</a:t>
            </a:r>
            <a:r>
              <a:rPr lang="en-US" sz="1800" dirty="0" smtClean="0">
                <a:latin typeface="Segoe UI Semibold" pitchFamily="34" charset="0"/>
                <a:cs typeface="Segoe UI Semibold" pitchFamily="34" charset="0"/>
              </a:rPr>
              <a:t> </a:t>
            </a:r>
            <a:r>
              <a:rPr lang="en-US" sz="1800" dirty="0" err="1" smtClean="0">
                <a:latin typeface="Segoe UI Semibold" pitchFamily="34" charset="0"/>
                <a:cs typeface="Segoe UI Semibold" pitchFamily="34" charset="0"/>
              </a:rPr>
              <a:t>Katal</a:t>
            </a:r>
            <a:endParaRPr lang="en-US" sz="1800" dirty="0" smtClean="0">
              <a:latin typeface="Segoe UI Semibold" pitchFamily="34" charset="0"/>
              <a:cs typeface="Segoe UI Semibold" pitchFamily="34" charset="0"/>
            </a:endParaRPr>
          </a:p>
          <a:p>
            <a:pPr algn="ctr"/>
            <a:r>
              <a:rPr lang="en-US" sz="1800" dirty="0" smtClean="0">
                <a:latin typeface="Segoe UI Semibold" pitchFamily="34" charset="0"/>
                <a:cs typeface="Segoe UI Semibold" pitchFamily="34" charset="0"/>
              </a:rPr>
              <a:t>Assistant Professor,</a:t>
            </a:r>
          </a:p>
          <a:p>
            <a:pPr algn="ctr"/>
            <a:r>
              <a:rPr lang="en-US" sz="1800" dirty="0" smtClean="0">
                <a:latin typeface="Segoe UI Semibold" pitchFamily="34" charset="0"/>
                <a:cs typeface="Segoe UI Semibold" pitchFamily="34" charset="0"/>
              </a:rPr>
              <a:t>School of Computer Science</a:t>
            </a:r>
          </a:p>
        </p:txBody>
      </p:sp>
    </p:spTree>
    <p:extLst>
      <p:ext uri="{BB962C8B-B14F-4D97-AF65-F5344CB8AC3E}">
        <p14:creationId xmlns:p14="http://schemas.microsoft.com/office/powerpoint/2010/main" val="386067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p:txBody>
          <a:bodyPr/>
          <a:lstStyle/>
          <a:p>
            <a:r>
              <a:rPr lang="en-US" b="1" dirty="0" smtClean="0"/>
              <a:t>Team Members &amp; Role</a:t>
            </a:r>
            <a:endParaRPr lang="en-US" b="1" dirty="0"/>
          </a:p>
        </p:txBody>
      </p:sp>
      <p:sp>
        <p:nvSpPr>
          <p:cNvPr id="4" name="TextBox 3"/>
          <p:cNvSpPr txBox="1"/>
          <p:nvPr/>
        </p:nvSpPr>
        <p:spPr>
          <a:xfrm>
            <a:off x="263236" y="2222695"/>
            <a:ext cx="11928764" cy="2554545"/>
          </a:xfrm>
          <a:prstGeom prst="rect">
            <a:avLst/>
          </a:prstGeom>
          <a:noFill/>
        </p:spPr>
        <p:txBody>
          <a:bodyPr wrap="square" rtlCol="0">
            <a:spAutoFit/>
          </a:bodyPr>
          <a:lstStyle/>
          <a:p>
            <a:pPr algn="just"/>
            <a:r>
              <a:rPr lang="en-US" sz="2000" dirty="0" smtClean="0">
                <a:latin typeface="Segoe UI Semibold" pitchFamily="34" charset="0"/>
                <a:cs typeface="Segoe UI Semibold" pitchFamily="34" charset="0"/>
              </a:rPr>
              <a:t>Mr. </a:t>
            </a:r>
            <a:r>
              <a:rPr lang="en-US" sz="2000" dirty="0" err="1" smtClean="0">
                <a:latin typeface="Segoe UI Semibold" pitchFamily="34" charset="0"/>
                <a:cs typeface="Segoe UI Semibold" pitchFamily="34" charset="0"/>
              </a:rPr>
              <a:t>Ekanshu</a:t>
            </a:r>
            <a:r>
              <a:rPr lang="en-US" sz="2000" dirty="0" smtClean="0">
                <a:latin typeface="Segoe UI Semibold" pitchFamily="34" charset="0"/>
                <a:cs typeface="Segoe UI Semibold" pitchFamily="34" charset="0"/>
              </a:rPr>
              <a:t> Dargan 	:	Literature Review, Documentation, Implementation</a:t>
            </a:r>
            <a:r>
              <a:rPr lang="en-US" sz="2000" dirty="0">
                <a:latin typeface="Segoe UI Semibold" pitchFamily="34" charset="0"/>
                <a:cs typeface="Segoe UI Semibold" pitchFamily="34" charset="0"/>
              </a:rPr>
              <a:t> </a:t>
            </a:r>
            <a:r>
              <a:rPr lang="en-US" sz="2000" dirty="0" smtClean="0">
                <a:latin typeface="Segoe UI Semibold" pitchFamily="34" charset="0"/>
                <a:cs typeface="Segoe UI Semibold" pitchFamily="34" charset="0"/>
              </a:rPr>
              <a:t>and Coding</a:t>
            </a:r>
          </a:p>
          <a:p>
            <a:pPr algn="just"/>
            <a:r>
              <a:rPr lang="en-US" sz="2000" dirty="0" smtClean="0">
                <a:latin typeface="Segoe UI Semibold" pitchFamily="34" charset="0"/>
                <a:cs typeface="Segoe UI Semibold" pitchFamily="34" charset="0"/>
              </a:rPr>
              <a:t>	</a:t>
            </a:r>
          </a:p>
          <a:p>
            <a:pPr algn="just"/>
            <a:r>
              <a:rPr lang="en-US" sz="2000" dirty="0" smtClean="0">
                <a:latin typeface="Segoe UI Semibold" pitchFamily="34" charset="0"/>
                <a:cs typeface="Segoe UI Semibold" pitchFamily="34" charset="0"/>
              </a:rPr>
              <a:t>Mr. </a:t>
            </a:r>
            <a:r>
              <a:rPr lang="en-US" sz="2000" dirty="0" err="1" smtClean="0">
                <a:latin typeface="Segoe UI Semibold" pitchFamily="34" charset="0"/>
                <a:cs typeface="Segoe UI Semibold" pitchFamily="34" charset="0"/>
              </a:rPr>
              <a:t>Babanjot</a:t>
            </a:r>
            <a:r>
              <a:rPr lang="en-US" sz="2000" dirty="0" smtClean="0">
                <a:latin typeface="Segoe UI Semibold" pitchFamily="34" charset="0"/>
                <a:cs typeface="Segoe UI Semibold" pitchFamily="34" charset="0"/>
              </a:rPr>
              <a:t> Singh		:</a:t>
            </a:r>
            <a:r>
              <a:rPr lang="en-US" sz="2000" dirty="0">
                <a:latin typeface="Segoe UI Semibold" pitchFamily="34" charset="0"/>
                <a:cs typeface="Segoe UI Semibold" pitchFamily="34" charset="0"/>
              </a:rPr>
              <a:t>	</a:t>
            </a:r>
            <a:r>
              <a:rPr lang="en-US" sz="2000" dirty="0" smtClean="0">
                <a:latin typeface="Segoe UI Semibold" pitchFamily="34" charset="0"/>
                <a:cs typeface="Segoe UI Semibold" pitchFamily="34" charset="0"/>
              </a:rPr>
              <a:t>Literature </a:t>
            </a:r>
            <a:r>
              <a:rPr lang="en-US" sz="2000" dirty="0">
                <a:latin typeface="Segoe UI Semibold" pitchFamily="34" charset="0"/>
                <a:cs typeface="Segoe UI Semibold" pitchFamily="34" charset="0"/>
              </a:rPr>
              <a:t>Review, </a:t>
            </a:r>
            <a:r>
              <a:rPr lang="en-US" sz="2000" dirty="0" smtClean="0">
                <a:latin typeface="Segoe UI Semibold" pitchFamily="34" charset="0"/>
                <a:cs typeface="Segoe UI Semibold" pitchFamily="34" charset="0"/>
              </a:rPr>
              <a:t>Documentation, Designing and Coding</a:t>
            </a:r>
          </a:p>
          <a:p>
            <a:pPr algn="just"/>
            <a:endParaRPr lang="en-US" sz="2000" dirty="0" smtClean="0">
              <a:latin typeface="Segoe UI Semibold" pitchFamily="34" charset="0"/>
              <a:cs typeface="Segoe UI Semibold" pitchFamily="34" charset="0"/>
            </a:endParaRPr>
          </a:p>
          <a:p>
            <a:pPr algn="just"/>
            <a:r>
              <a:rPr lang="en-US" sz="2000" dirty="0" smtClean="0">
                <a:latin typeface="Segoe UI Semibold" pitchFamily="34" charset="0"/>
                <a:cs typeface="Segoe UI Semibold" pitchFamily="34" charset="0"/>
              </a:rPr>
              <a:t>Mr. Manik Khurana 		:</a:t>
            </a:r>
            <a:r>
              <a:rPr lang="en-US" sz="2000" dirty="0">
                <a:latin typeface="Segoe UI Semibold" pitchFamily="34" charset="0"/>
                <a:cs typeface="Segoe UI Semibold" pitchFamily="34" charset="0"/>
              </a:rPr>
              <a:t>	</a:t>
            </a:r>
            <a:r>
              <a:rPr lang="en-US" sz="2000" dirty="0" smtClean="0">
                <a:latin typeface="Segoe UI Semibold" pitchFamily="34" charset="0"/>
                <a:cs typeface="Segoe UI Semibold" pitchFamily="34" charset="0"/>
              </a:rPr>
              <a:t>Literature </a:t>
            </a:r>
            <a:r>
              <a:rPr lang="en-US" sz="2000" dirty="0">
                <a:latin typeface="Segoe UI Semibold" pitchFamily="34" charset="0"/>
                <a:cs typeface="Segoe UI Semibold" pitchFamily="34" charset="0"/>
              </a:rPr>
              <a:t>Review, </a:t>
            </a:r>
            <a:r>
              <a:rPr lang="en-US" sz="2000" dirty="0" smtClean="0">
                <a:latin typeface="Segoe UI Semibold" pitchFamily="34" charset="0"/>
                <a:cs typeface="Segoe UI Semibold" pitchFamily="34" charset="0"/>
              </a:rPr>
              <a:t>Documentation, Coding, Integration and 	</a:t>
            </a:r>
            <a:r>
              <a:rPr lang="en-US" sz="2000" dirty="0" smtClean="0">
                <a:latin typeface="Segoe UI Semibold" pitchFamily="34" charset="0"/>
                <a:cs typeface="Segoe UI Semibold" pitchFamily="34" charset="0"/>
              </a:rPr>
              <a:t>Testing</a:t>
            </a:r>
          </a:p>
          <a:p>
            <a:pPr algn="just"/>
            <a:endParaRPr lang="en-US" sz="2000" dirty="0">
              <a:latin typeface="Segoe UI Semibold" pitchFamily="34" charset="0"/>
              <a:cs typeface="Segoe UI Semibold" pitchFamily="34" charset="0"/>
            </a:endParaRPr>
          </a:p>
          <a:p>
            <a:pPr algn="just"/>
            <a:r>
              <a:rPr lang="en-US" sz="2000" dirty="0" smtClean="0">
                <a:latin typeface="Segoe UI Semibold" pitchFamily="34" charset="0"/>
                <a:cs typeface="Segoe UI Semibold" pitchFamily="34" charset="0"/>
              </a:rPr>
              <a:t>Ms. </a:t>
            </a:r>
            <a:r>
              <a:rPr lang="en-US" sz="2000" dirty="0" err="1" smtClean="0">
                <a:latin typeface="Segoe UI Semibold" pitchFamily="34" charset="0"/>
                <a:cs typeface="Segoe UI Semibold" pitchFamily="34" charset="0"/>
              </a:rPr>
              <a:t>Chhavi</a:t>
            </a:r>
            <a:r>
              <a:rPr lang="en-US" sz="2000" dirty="0" smtClean="0">
                <a:latin typeface="Segoe UI Semibold" pitchFamily="34" charset="0"/>
                <a:cs typeface="Segoe UI Semibold" pitchFamily="34" charset="0"/>
              </a:rPr>
              <a:t> Sharma		:</a:t>
            </a:r>
            <a:r>
              <a:rPr lang="en-US" sz="2000" dirty="0">
                <a:latin typeface="Segoe UI Semibold" pitchFamily="34" charset="0"/>
                <a:cs typeface="Segoe UI Semibold" pitchFamily="34" charset="0"/>
              </a:rPr>
              <a:t>	Literature Review, Documentation, Coding, </a:t>
            </a:r>
            <a:r>
              <a:rPr lang="en-US" sz="2000" dirty="0" smtClean="0">
                <a:latin typeface="Segoe UI Semibold" pitchFamily="34" charset="0"/>
                <a:cs typeface="Segoe UI Semibold" pitchFamily="34" charset="0"/>
              </a:rPr>
              <a:t>Analysis </a:t>
            </a:r>
            <a:r>
              <a:rPr lang="en-US" sz="2000" dirty="0">
                <a:latin typeface="Segoe UI Semibold" pitchFamily="34" charset="0"/>
                <a:cs typeface="Segoe UI Semibold" pitchFamily="34" charset="0"/>
              </a:rPr>
              <a:t>and </a:t>
            </a:r>
            <a:r>
              <a:rPr lang="en-US" sz="2000" dirty="0" smtClean="0">
                <a:latin typeface="Segoe UI Semibold" pitchFamily="34" charset="0"/>
                <a:cs typeface="Segoe UI Semibold" pitchFamily="34" charset="0"/>
              </a:rPr>
              <a:t>Testing</a:t>
            </a:r>
            <a:endParaRPr lang="en-US" sz="2000" dirty="0" smtClean="0">
              <a:latin typeface="Segoe UI Semibold" pitchFamily="34" charset="0"/>
              <a:cs typeface="Segoe UI Semibold" pitchFamily="34" charset="0"/>
            </a:endParaRPr>
          </a:p>
          <a:p>
            <a:endParaRPr lang="en-US" sz="2000" dirty="0">
              <a:latin typeface="Segoe UI Semibold" pitchFamily="34" charset="0"/>
              <a:cs typeface="Segoe UI Semibold" pitchFamily="34" charset="0"/>
            </a:endParaRPr>
          </a:p>
        </p:txBody>
      </p:sp>
    </p:spTree>
    <p:extLst>
      <p:ext uri="{BB962C8B-B14F-4D97-AF65-F5344CB8AC3E}">
        <p14:creationId xmlns:p14="http://schemas.microsoft.com/office/powerpoint/2010/main" val="87241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Face (facial) recognition is the identiﬁcation of humans by the unique characteristics of their Faces. </a:t>
            </a:r>
            <a:endParaRPr lang="en-US" dirty="0" smtClean="0"/>
          </a:p>
          <a:p>
            <a:pPr algn="just"/>
            <a:r>
              <a:rPr lang="en-US" dirty="0" smtClean="0"/>
              <a:t>Face </a:t>
            </a:r>
            <a:r>
              <a:rPr lang="en-US" dirty="0"/>
              <a:t>recognition technology is the least intrusive and fastest bio-metric technology. </a:t>
            </a:r>
            <a:endParaRPr lang="en-US" dirty="0" smtClean="0"/>
          </a:p>
          <a:p>
            <a:pPr algn="just"/>
            <a:r>
              <a:rPr lang="en-US" dirty="0" smtClean="0"/>
              <a:t>It </a:t>
            </a:r>
            <a:r>
              <a:rPr lang="en-US" dirty="0"/>
              <a:t>works with the most obvious individual identiﬁer the human face. With increasing security needs and with advancement in technology extracting information has become much simpler. </a:t>
            </a:r>
            <a:endParaRPr lang="en-US" dirty="0" smtClean="0"/>
          </a:p>
          <a:p>
            <a:pPr algn="just"/>
            <a:r>
              <a:rPr lang="en-US" dirty="0" smtClean="0"/>
              <a:t>Our </a:t>
            </a:r>
            <a:r>
              <a:rPr lang="en-US" dirty="0"/>
              <a:t>software would use different algorithms of convolutional neural networks for facial recognition and compare the results with images stored in the database. </a:t>
            </a:r>
            <a:endParaRPr lang="en-US" dirty="0" smtClean="0"/>
          </a:p>
          <a:p>
            <a:pPr algn="just"/>
            <a:r>
              <a:rPr lang="en-US" dirty="0" smtClean="0"/>
              <a:t>The </a:t>
            </a:r>
            <a:r>
              <a:rPr lang="en-US" dirty="0"/>
              <a:t>basic purpose is to identify the face and retrieving information stored in database.</a:t>
            </a:r>
            <a:endParaRPr lang="en-US" dirty="0" smtClean="0"/>
          </a:p>
        </p:txBody>
      </p:sp>
    </p:spTree>
    <p:extLst>
      <p:ext uri="{BB962C8B-B14F-4D97-AF65-F5344CB8AC3E}">
        <p14:creationId xmlns:p14="http://schemas.microsoft.com/office/powerpoint/2010/main" val="400123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a:xfrm>
            <a:off x="138546" y="571716"/>
            <a:ext cx="12192000" cy="564910"/>
          </a:xfrm>
        </p:spPr>
        <p:txBody>
          <a:bodyPr>
            <a:normAutofit fontScale="90000"/>
          </a:bodyPr>
          <a:lstStyle/>
          <a:p>
            <a:r>
              <a:rPr lang="en-US" b="1" dirty="0" smtClean="0"/>
              <a:t>Problem Statement</a:t>
            </a:r>
            <a:endParaRPr lang="en-US" b="1" dirty="0"/>
          </a:p>
        </p:txBody>
      </p:sp>
      <p:sp>
        <p:nvSpPr>
          <p:cNvPr id="3" name="TextBox 2"/>
          <p:cNvSpPr txBox="1"/>
          <p:nvPr/>
        </p:nvSpPr>
        <p:spPr>
          <a:xfrm>
            <a:off x="706582" y="1288473"/>
            <a:ext cx="10515599" cy="4893647"/>
          </a:xfrm>
          <a:prstGeom prst="rect">
            <a:avLst/>
          </a:prstGeom>
          <a:noFill/>
        </p:spPr>
        <p:txBody>
          <a:bodyPr wrap="square" rtlCol="0">
            <a:spAutoFit/>
          </a:bodyPr>
          <a:lstStyle/>
          <a:p>
            <a:pPr algn="just"/>
            <a:endParaRPr lang="en-US" sz="3200" dirty="0" smtClean="0"/>
          </a:p>
          <a:p>
            <a:pPr marL="457200" indent="-457200" algn="just">
              <a:buFont typeface="Arial" panose="020B0604020202020204" pitchFamily="34" charset="0"/>
              <a:buChar char="•"/>
            </a:pPr>
            <a:r>
              <a:rPr lang="en-US" sz="2800" dirty="0"/>
              <a:t>India ranks third among the most attractive investment destinations for technology transactions in the world. </a:t>
            </a:r>
            <a:endParaRPr lang="en-US" sz="2800" dirty="0" smtClean="0"/>
          </a:p>
          <a:p>
            <a:pPr marL="457200" indent="-457200" algn="just">
              <a:buFont typeface="Arial" panose="020B0604020202020204" pitchFamily="34" charset="0"/>
              <a:buChar char="•"/>
            </a:pPr>
            <a:r>
              <a:rPr lang="en-US" sz="2800" dirty="0" smtClean="0"/>
              <a:t>Technology </a:t>
            </a:r>
            <a:r>
              <a:rPr lang="en-US" sz="2800" dirty="0"/>
              <a:t>is developing at a fast rate, yet today we use traditional system for attendance where the attendance is taken manually. </a:t>
            </a:r>
            <a:endParaRPr lang="en-US" sz="2800" dirty="0" smtClean="0"/>
          </a:p>
          <a:p>
            <a:pPr marL="457200" indent="-457200" algn="just">
              <a:buFont typeface="Arial" panose="020B0604020202020204" pitchFamily="34" charset="0"/>
              <a:buChar char="•"/>
            </a:pPr>
            <a:r>
              <a:rPr lang="en-US" sz="2800" dirty="0" smtClean="0"/>
              <a:t>This </a:t>
            </a:r>
            <a:r>
              <a:rPr lang="en-US" sz="2800" dirty="0"/>
              <a:t>is a time consuming and inconvenient process where the strength for attendance is too large. </a:t>
            </a:r>
            <a:endParaRPr lang="en-US" sz="2800" dirty="0" smtClean="0"/>
          </a:p>
          <a:p>
            <a:pPr marL="457200" indent="-457200" algn="just">
              <a:buFont typeface="Arial" panose="020B0604020202020204" pitchFamily="34" charset="0"/>
              <a:buChar char="•"/>
            </a:pPr>
            <a:r>
              <a:rPr lang="en-US" sz="2800" dirty="0" smtClean="0"/>
              <a:t>This </a:t>
            </a:r>
            <a:r>
              <a:rPr lang="en-US" sz="2800" dirty="0"/>
              <a:t>process involves a lot of human intervention with scope of errors. In order to increase security, reduce time consumption and human intervention, we develop a hassle free software that takes attendance automatically by detecting faces.</a:t>
            </a:r>
            <a:endParaRPr lang="en-US" sz="2800" dirty="0"/>
          </a:p>
        </p:txBody>
      </p:sp>
    </p:spTree>
    <p:extLst>
      <p:ext uri="{BB962C8B-B14F-4D97-AF65-F5344CB8AC3E}">
        <p14:creationId xmlns:p14="http://schemas.microsoft.com/office/powerpoint/2010/main" val="329144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26"/>
            <a:ext cx="12192000" cy="564910"/>
          </a:xfrm>
        </p:spPr>
        <p:txBody>
          <a:bodyPr>
            <a:normAutofit fontScale="90000"/>
          </a:bodyPr>
          <a:lstStyle/>
          <a:p>
            <a:r>
              <a:rPr lang="en-IN" b="1" dirty="0" smtClean="0"/>
              <a:t>Motivation</a:t>
            </a:r>
            <a:endParaRPr lang="en-IN" b="1" dirty="0"/>
          </a:p>
        </p:txBody>
      </p:sp>
      <p:sp>
        <p:nvSpPr>
          <p:cNvPr id="3" name="TextBox 2"/>
          <p:cNvSpPr txBox="1"/>
          <p:nvPr/>
        </p:nvSpPr>
        <p:spPr>
          <a:xfrm>
            <a:off x="1066800" y="1593273"/>
            <a:ext cx="9656618" cy="4401205"/>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smtClean="0"/>
              <a:t>Inspired by the stale state of security, the developers have been trying and failing to securely </a:t>
            </a:r>
            <a:r>
              <a:rPr lang="en-IN" sz="2800" dirty="0" smtClean="0"/>
              <a:t>read facial traits and conclude researches with constructive results</a:t>
            </a:r>
            <a:endParaRPr lang="en-IN" sz="2800" dirty="0" smtClean="0"/>
          </a:p>
          <a:p>
            <a:pPr marL="457200" indent="-457200" algn="just">
              <a:buFont typeface="Arial" panose="020B0604020202020204" pitchFamily="34" charset="0"/>
              <a:buChar char="•"/>
            </a:pPr>
            <a:r>
              <a:rPr lang="en-IN" sz="2800" dirty="0" smtClean="0"/>
              <a:t>Most of their attempts were not grounded regarding the codes and the data they shared. </a:t>
            </a:r>
          </a:p>
          <a:p>
            <a:pPr marL="457200" indent="-457200" algn="just">
              <a:buFont typeface="Arial" panose="020B0604020202020204" pitchFamily="34" charset="0"/>
              <a:buChar char="•"/>
            </a:pPr>
            <a:r>
              <a:rPr lang="en-IN" sz="2800" dirty="0" smtClean="0"/>
              <a:t>In other words, the simple intuitive methods </a:t>
            </a:r>
            <a:r>
              <a:rPr lang="en-IN" sz="2800" dirty="0" smtClean="0"/>
              <a:t>of facial recognition have enhanced attendance system by many folds. </a:t>
            </a:r>
            <a:endParaRPr lang="en-IN" sz="2800" dirty="0" smtClean="0"/>
          </a:p>
          <a:p>
            <a:pPr marL="457200" indent="-457200" algn="just">
              <a:buFont typeface="Arial" panose="020B0604020202020204" pitchFamily="34" charset="0"/>
              <a:buChar char="•"/>
            </a:pPr>
            <a:r>
              <a:rPr lang="en-IN" sz="2800" dirty="0" smtClean="0"/>
              <a:t>That’s why there was a need to introduce </a:t>
            </a:r>
            <a:r>
              <a:rPr lang="en-IN" sz="2800" dirty="0" smtClean="0"/>
              <a:t>an effective system of recording attendance using their face (something the student can never forge using photographs). </a:t>
            </a:r>
            <a:endParaRPr lang="en-IN" sz="2800" dirty="0"/>
          </a:p>
        </p:txBody>
      </p:sp>
    </p:spTree>
    <p:extLst>
      <p:ext uri="{BB962C8B-B14F-4D97-AF65-F5344CB8AC3E}">
        <p14:creationId xmlns:p14="http://schemas.microsoft.com/office/powerpoint/2010/main" val="1088994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497080"/>
            <a:ext cx="12192000" cy="564910"/>
          </a:xfrm>
        </p:spPr>
        <p:txBody>
          <a:bodyPr>
            <a:normAutofit fontScale="90000"/>
          </a:bodyPr>
          <a:lstStyle/>
          <a:p>
            <a:r>
              <a:rPr lang="en-IN" b="1" dirty="0" smtClean="0"/>
              <a:t>Objectives</a:t>
            </a:r>
            <a:endParaRPr lang="en-IN" b="1" dirty="0"/>
          </a:p>
        </p:txBody>
      </p:sp>
      <p:sp>
        <p:nvSpPr>
          <p:cNvPr id="3" name="TextBox 2"/>
          <p:cNvSpPr txBox="1"/>
          <p:nvPr/>
        </p:nvSpPr>
        <p:spPr>
          <a:xfrm>
            <a:off x="825500" y="1986316"/>
            <a:ext cx="10566400" cy="1077218"/>
          </a:xfrm>
          <a:prstGeom prst="rect">
            <a:avLst/>
          </a:prstGeom>
          <a:noFill/>
        </p:spPr>
        <p:txBody>
          <a:bodyPr wrap="square" rtlCol="0">
            <a:spAutoFit/>
          </a:bodyPr>
          <a:lstStyle/>
          <a:p>
            <a:pPr algn="just"/>
            <a:r>
              <a:rPr lang="en-US" sz="3200" dirty="0"/>
              <a:t>To build up a facial recognition system to automatically update attendance, with the provided database of the student. </a:t>
            </a:r>
            <a:endParaRPr lang="en-US" sz="3200" dirty="0" smtClean="0"/>
          </a:p>
        </p:txBody>
      </p:sp>
    </p:spTree>
    <p:extLst>
      <p:ext uri="{BB962C8B-B14F-4D97-AF65-F5344CB8AC3E}">
        <p14:creationId xmlns:p14="http://schemas.microsoft.com/office/powerpoint/2010/main" val="222294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585572"/>
            <a:ext cx="12192000" cy="564910"/>
          </a:xfrm>
        </p:spPr>
        <p:txBody>
          <a:bodyPr>
            <a:normAutofit fontScale="90000"/>
          </a:bodyPr>
          <a:lstStyle/>
          <a:p>
            <a:r>
              <a:rPr lang="en-IN" b="1" dirty="0" smtClean="0"/>
              <a:t>Software/ Hardware Requirement </a:t>
            </a:r>
            <a:endParaRPr lang="en-IN" b="1" dirty="0">
              <a:solidFill>
                <a:srgbClr val="FF0000"/>
              </a:solidFill>
            </a:endParaRPr>
          </a:p>
        </p:txBody>
      </p:sp>
      <p:sp>
        <p:nvSpPr>
          <p:cNvPr id="3" name="TextBox 2"/>
          <p:cNvSpPr txBox="1"/>
          <p:nvPr/>
        </p:nvSpPr>
        <p:spPr>
          <a:xfrm>
            <a:off x="927100" y="1549400"/>
            <a:ext cx="9778999" cy="5124480"/>
          </a:xfrm>
          <a:prstGeom prst="rect">
            <a:avLst/>
          </a:prstGeom>
          <a:noFill/>
        </p:spPr>
        <p:txBody>
          <a:bodyPr wrap="square" rtlCol="0">
            <a:spAutoFit/>
          </a:bodyPr>
          <a:lstStyle/>
          <a:p>
            <a:pPr algn="just" fontAlgn="base"/>
            <a:r>
              <a:rPr lang="en-US" sz="2800" b="1" dirty="0" smtClean="0"/>
              <a:t>Hardware:</a:t>
            </a:r>
          </a:p>
          <a:p>
            <a:pPr algn="just" fontAlgn="base">
              <a:buFont typeface="Arial" pitchFamily="34" charset="0"/>
              <a:buChar char="•"/>
            </a:pPr>
            <a:r>
              <a:rPr lang="en-US" sz="2800" dirty="0" smtClean="0"/>
              <a:t>Intel(R) Core(TM) i3-3200 CPU @ 1.5 GHz</a:t>
            </a:r>
          </a:p>
          <a:p>
            <a:pPr algn="just" fontAlgn="base">
              <a:buFont typeface="Arial" pitchFamily="34" charset="0"/>
              <a:buChar char="•"/>
            </a:pPr>
            <a:r>
              <a:rPr lang="en-US" sz="2800" dirty="0" smtClean="0"/>
              <a:t>2 GB RAM</a:t>
            </a:r>
          </a:p>
          <a:p>
            <a:pPr algn="just" fontAlgn="base">
              <a:buFont typeface="Arial" pitchFamily="34" charset="0"/>
              <a:buChar char="•"/>
            </a:pPr>
            <a:r>
              <a:rPr lang="en-US" sz="2800" dirty="0" smtClean="0"/>
              <a:t>System type is 32/64-bit Operating </a:t>
            </a:r>
            <a:r>
              <a:rPr lang="en-US" sz="2800" dirty="0" smtClean="0"/>
              <a:t>System</a:t>
            </a:r>
          </a:p>
          <a:p>
            <a:pPr algn="just" fontAlgn="base">
              <a:buFont typeface="Arial" pitchFamily="34" charset="0"/>
              <a:buChar char="•"/>
            </a:pPr>
            <a:r>
              <a:rPr lang="en-US" sz="2800" dirty="0" smtClean="0"/>
              <a:t>A moderately high performance GPU</a:t>
            </a:r>
          </a:p>
          <a:p>
            <a:pPr algn="just" fontAlgn="base">
              <a:buFont typeface="Arial" pitchFamily="34" charset="0"/>
              <a:buChar char="•"/>
            </a:pPr>
            <a:r>
              <a:rPr lang="en-US" sz="2800" dirty="0" smtClean="0"/>
              <a:t>Camera</a:t>
            </a:r>
          </a:p>
          <a:p>
            <a:pPr algn="just" fontAlgn="base"/>
            <a:endParaRPr lang="en-US" sz="2800" dirty="0" smtClean="0"/>
          </a:p>
          <a:p>
            <a:pPr algn="just" fontAlgn="base"/>
            <a:r>
              <a:rPr lang="en-US" sz="2800" b="1" dirty="0" smtClean="0"/>
              <a:t>Software:</a:t>
            </a:r>
          </a:p>
          <a:p>
            <a:pPr algn="just" fontAlgn="base">
              <a:buFont typeface="Arial" pitchFamily="34" charset="0"/>
              <a:buChar char="•"/>
            </a:pPr>
            <a:r>
              <a:rPr lang="en-US" sz="2800" dirty="0" smtClean="0"/>
              <a:t>Eclipse/</a:t>
            </a:r>
            <a:r>
              <a:rPr lang="en-US" sz="2800" dirty="0" err="1" smtClean="0"/>
              <a:t>Netbeans</a:t>
            </a:r>
            <a:endParaRPr lang="en-US" sz="2800" dirty="0"/>
          </a:p>
          <a:p>
            <a:pPr algn="just" fontAlgn="base">
              <a:buFont typeface="Arial" pitchFamily="34" charset="0"/>
              <a:buChar char="•"/>
            </a:pPr>
            <a:r>
              <a:rPr lang="en-US" sz="2800" dirty="0" smtClean="0"/>
              <a:t>Student </a:t>
            </a:r>
            <a:r>
              <a:rPr lang="en-US" sz="2800" dirty="0"/>
              <a:t>Database </a:t>
            </a:r>
          </a:p>
          <a:p>
            <a:pPr algn="just" fontAlgn="base">
              <a:buFont typeface="Arial" pitchFamily="34" charset="0"/>
              <a:buChar char="•"/>
            </a:pPr>
            <a:r>
              <a:rPr lang="en-US" sz="2800" dirty="0" smtClean="0"/>
              <a:t>MS-Word </a:t>
            </a:r>
            <a:r>
              <a:rPr lang="en-US" sz="2800" dirty="0"/>
              <a:t>(for documentation) </a:t>
            </a:r>
            <a:endParaRPr lang="en-US" sz="2800" dirty="0" smtClean="0"/>
          </a:p>
          <a:p>
            <a:pPr algn="just"/>
            <a:endParaRPr lang="en-US" dirty="0"/>
          </a:p>
        </p:txBody>
      </p:sp>
    </p:spTree>
    <p:extLst>
      <p:ext uri="{BB962C8B-B14F-4D97-AF65-F5344CB8AC3E}">
        <p14:creationId xmlns:p14="http://schemas.microsoft.com/office/powerpoint/2010/main" val="240871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557862"/>
            <a:ext cx="12192000" cy="564910"/>
          </a:xfrm>
        </p:spPr>
        <p:txBody>
          <a:bodyPr>
            <a:normAutofit fontScale="90000"/>
          </a:bodyPr>
          <a:lstStyle/>
          <a:p>
            <a:r>
              <a:rPr lang="en-IN" b="1" dirty="0" smtClean="0"/>
              <a:t>Literature Review </a:t>
            </a:r>
            <a:endParaRPr lang="en-IN" b="1" dirty="0">
              <a:solidFill>
                <a:srgbClr val="FF0000"/>
              </a:solidFill>
            </a:endParaRPr>
          </a:p>
        </p:txBody>
      </p:sp>
      <p:sp>
        <p:nvSpPr>
          <p:cNvPr id="4" name="Rectangle 3"/>
          <p:cNvSpPr/>
          <p:nvPr/>
        </p:nvSpPr>
        <p:spPr>
          <a:xfrm>
            <a:off x="1267174" y="1487605"/>
            <a:ext cx="9990161" cy="4247317"/>
          </a:xfrm>
          <a:prstGeom prst="rect">
            <a:avLst/>
          </a:prstGeom>
        </p:spPr>
        <p:txBody>
          <a:bodyPr wrap="square">
            <a:spAutoFit/>
          </a:bodyPr>
          <a:lstStyle/>
          <a:p>
            <a:pPr marL="342900" indent="-342900" algn="just">
              <a:buFont typeface="Arial" panose="020B0604020202020204" pitchFamily="34" charset="0"/>
              <a:buChar char="•"/>
            </a:pPr>
            <a:r>
              <a:rPr lang="en-US" sz="1800" b="1" dirty="0">
                <a:solidFill>
                  <a:srgbClr val="000000"/>
                </a:solidFill>
                <a:latin typeface="+mj-lt"/>
                <a:cs typeface="Times New Roman" panose="02020603050405020304" pitchFamily="18" charset="0"/>
              </a:rPr>
              <a:t>Vicky Bruce, Andy Young, Department of Psychology, University of Nottingham, Nottingham NG7 2RD, UK in a paper on Understanding face recognition [1]: </a:t>
            </a:r>
            <a:r>
              <a:rPr lang="en-US" sz="1800" dirty="0">
                <a:solidFill>
                  <a:srgbClr val="000000"/>
                </a:solidFill>
                <a:latin typeface="+mj-lt"/>
                <a:cs typeface="Times New Roman" panose="02020603050405020304" pitchFamily="18" charset="0"/>
              </a:rPr>
              <a:t>They developed a theoretical model and a set of terms for understanding and discussing how we recognize familiar faces, and the relationship between recognition and other aspects of face processing.</a:t>
            </a:r>
          </a:p>
          <a:p>
            <a:pPr marL="342900" indent="-342900" algn="just">
              <a:buFont typeface="Arial" panose="020B0604020202020204" pitchFamily="34" charset="0"/>
              <a:buChar char="•"/>
            </a:pPr>
            <a:endParaRPr lang="en-US" sz="1800" b="1" dirty="0">
              <a:solidFill>
                <a:srgbClr val="000000"/>
              </a:solidFill>
              <a:latin typeface="+mj-lt"/>
              <a:cs typeface="Times New Roman" panose="02020603050405020304" pitchFamily="18" charset="0"/>
            </a:endParaRPr>
          </a:p>
          <a:p>
            <a:pPr marL="342900" indent="-342900" algn="just">
              <a:buFont typeface="Arial" panose="020B0604020202020204" pitchFamily="34" charset="0"/>
              <a:buChar char="•"/>
            </a:pPr>
            <a:r>
              <a:rPr lang="en-US" sz="1800" b="1" dirty="0">
                <a:solidFill>
                  <a:srgbClr val="000000"/>
                </a:solidFill>
                <a:latin typeface="+mj-lt"/>
                <a:cs typeface="Times New Roman" panose="02020603050405020304" pitchFamily="18" charset="0"/>
              </a:rPr>
              <a:t>P.J. Phillips, </a:t>
            </a:r>
            <a:r>
              <a:rPr lang="en-US" sz="1800" b="1" dirty="0" err="1">
                <a:solidFill>
                  <a:srgbClr val="000000"/>
                </a:solidFill>
                <a:latin typeface="+mj-lt"/>
                <a:cs typeface="Times New Roman" panose="02020603050405020304" pitchFamily="18" charset="0"/>
              </a:rPr>
              <a:t>Hyeonjoon</a:t>
            </a:r>
            <a:r>
              <a:rPr lang="en-US" sz="1800" b="1" dirty="0">
                <a:solidFill>
                  <a:srgbClr val="000000"/>
                </a:solidFill>
                <a:latin typeface="+mj-lt"/>
                <a:cs typeface="Times New Roman" panose="02020603050405020304" pitchFamily="18" charset="0"/>
              </a:rPr>
              <a:t> Moon, S.A. Rizvi, Nat. Inst. of Stand. &amp; Technol., Gaithersburg, MD, USA [2] </a:t>
            </a:r>
            <a:r>
              <a:rPr lang="en-US" sz="1800" dirty="0">
                <a:solidFill>
                  <a:srgbClr val="000000"/>
                </a:solidFill>
                <a:latin typeface="+mj-lt"/>
                <a:cs typeface="Times New Roman" panose="02020603050405020304" pitchFamily="18" charset="0"/>
              </a:rPr>
              <a:t>evaluated a large database of facial images and a testing procedure for the systems</a:t>
            </a:r>
            <a:r>
              <a:rPr lang="en-US" sz="1800" b="1" dirty="0">
                <a:solidFill>
                  <a:srgbClr val="000000"/>
                </a:solidFill>
                <a:latin typeface="+mj-lt"/>
                <a:cs typeface="Times New Roman" panose="02020603050405020304" pitchFamily="18" charset="0"/>
              </a:rPr>
              <a:t>. </a:t>
            </a:r>
            <a:r>
              <a:rPr lang="en-US" sz="1800" dirty="0">
                <a:solidFill>
                  <a:srgbClr val="000000"/>
                </a:solidFill>
                <a:latin typeface="+mj-lt"/>
                <a:cs typeface="Times New Roman" panose="02020603050405020304" pitchFamily="18" charset="0"/>
              </a:rPr>
              <a:t>They assessed the state of the art, identified future areas of research, and measured algorithm performance. </a:t>
            </a:r>
          </a:p>
          <a:p>
            <a:pPr marL="342900" indent="-342900" algn="just">
              <a:buFont typeface="Arial" panose="020B0604020202020204" pitchFamily="34" charset="0"/>
              <a:buChar char="•"/>
            </a:pPr>
            <a:endParaRPr lang="en-US" sz="1800" b="1" dirty="0">
              <a:solidFill>
                <a:srgbClr val="000000"/>
              </a:solidFill>
              <a:latin typeface="+mj-lt"/>
              <a:cs typeface="Times New Roman" panose="02020603050405020304" pitchFamily="18" charset="0"/>
            </a:endParaRPr>
          </a:p>
          <a:p>
            <a:pPr marL="342900" indent="-342900" algn="just">
              <a:buFont typeface="Arial" panose="020B0604020202020204" pitchFamily="34" charset="0"/>
              <a:buChar char="•"/>
            </a:pPr>
            <a:r>
              <a:rPr lang="en-US" sz="1800" b="1" dirty="0">
                <a:solidFill>
                  <a:srgbClr val="000000"/>
                </a:solidFill>
                <a:latin typeface="+mj-lt"/>
                <a:cs typeface="Times New Roman" panose="02020603050405020304" pitchFamily="18" charset="0"/>
              </a:rPr>
              <a:t>S. Lawrence, C.L. Giles, Ah Chung </a:t>
            </a:r>
            <a:r>
              <a:rPr lang="en-US" sz="1800" b="1" dirty="0" err="1">
                <a:solidFill>
                  <a:srgbClr val="000000"/>
                </a:solidFill>
                <a:latin typeface="+mj-lt"/>
                <a:cs typeface="Times New Roman" panose="02020603050405020304" pitchFamily="18" charset="0"/>
              </a:rPr>
              <a:t>Tsoi</a:t>
            </a:r>
            <a:r>
              <a:rPr lang="en-US" sz="1800" b="1" dirty="0">
                <a:solidFill>
                  <a:srgbClr val="000000"/>
                </a:solidFill>
                <a:latin typeface="+mj-lt"/>
                <a:cs typeface="Times New Roman" panose="02020603050405020304" pitchFamily="18" charset="0"/>
              </a:rPr>
              <a:t>, NEC Res. Inst., Princeton, NJ, USA, evaluated a paper on Face recognition: a convolutional neural-network approach [3], </a:t>
            </a:r>
            <a:r>
              <a:rPr lang="en-US" sz="1800" dirty="0">
                <a:solidFill>
                  <a:srgbClr val="000000"/>
                </a:solidFill>
                <a:latin typeface="+mj-lt"/>
                <a:cs typeface="Times New Roman" panose="02020603050405020304" pitchFamily="18" charset="0"/>
              </a:rPr>
              <a:t>presenting quantization of the image samples into a topological space, thereby providing dimensionality reduction and invariance to minor changes in the image sample, and the convolutional neural network provides partial invariance to translation, rotation, scale, and deformation, leading to recognition of faces</a:t>
            </a:r>
            <a:r>
              <a:rPr lang="en-US" sz="1800" dirty="0" smtClean="0">
                <a:solidFill>
                  <a:srgbClr val="000000"/>
                </a:solidFill>
                <a:latin typeface="+mj-lt"/>
                <a:cs typeface="Times New Roman" panose="02020603050405020304" pitchFamily="18" charset="0"/>
              </a:rPr>
              <a:t>.</a:t>
            </a:r>
            <a:endParaRPr lang="en-US" sz="18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8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619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9105</TotalTime>
  <Words>616</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 Semibold</vt:lpstr>
      <vt:lpstr>Times New Roman</vt:lpstr>
      <vt:lpstr>Office Theme</vt:lpstr>
      <vt:lpstr>PowerPoint Presentation</vt:lpstr>
      <vt:lpstr>Project Title</vt:lpstr>
      <vt:lpstr>Team Members &amp; Role</vt:lpstr>
      <vt:lpstr>Introduction</vt:lpstr>
      <vt:lpstr>Problem Statement</vt:lpstr>
      <vt:lpstr>Motivation</vt:lpstr>
      <vt:lpstr>Objectives</vt:lpstr>
      <vt:lpstr>Software/ Hardware Requirement </vt:lpstr>
      <vt:lpstr>Literature Review </vt:lpstr>
      <vt:lpstr>Flowchart of the System</vt:lpstr>
      <vt:lpstr>PERT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Manik</dc:creator>
  <cp:lastModifiedBy>Manik Khurana</cp:lastModifiedBy>
  <cp:revision>690</cp:revision>
  <cp:lastPrinted>2017-08-16T11:40:20Z</cp:lastPrinted>
  <dcterms:created xsi:type="dcterms:W3CDTF">2017-08-14T08:34:40Z</dcterms:created>
  <dcterms:modified xsi:type="dcterms:W3CDTF">2019-01-31T09:50:00Z</dcterms:modified>
</cp:coreProperties>
</file>