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9.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0.xml" ContentType="application/vnd.openxmlformats-officedocument.theme+xml"/>
  <Override PartName="/ppt/slideLayouts/slideLayout40.xml" ContentType="application/vnd.openxmlformats-officedocument.presentationml.slideLayout+xml"/>
  <Override PartName="/ppt/theme/theme11.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26" r:id="rId2"/>
    <p:sldMasterId id="2147483728" r:id="rId3"/>
    <p:sldMasterId id="2147483730" r:id="rId4"/>
    <p:sldMasterId id="2147483731" r:id="rId5"/>
    <p:sldMasterId id="2147483734" r:id="rId6"/>
    <p:sldMasterId id="2147483736" r:id="rId7"/>
    <p:sldMasterId id="2147483740" r:id="rId8"/>
    <p:sldMasterId id="2147483746" r:id="rId9"/>
    <p:sldMasterId id="2147483758" r:id="rId10"/>
    <p:sldMasterId id="2147483770" r:id="rId11"/>
    <p:sldMasterId id="2147483772" r:id="rId12"/>
  </p:sldMasterIdLst>
  <p:notesMasterIdLst>
    <p:notesMasterId r:id="rId60"/>
  </p:notesMasterIdLst>
  <p:sldIdLst>
    <p:sldId id="451" r:id="rId13"/>
    <p:sldId id="563" r:id="rId14"/>
    <p:sldId id="564" r:id="rId15"/>
    <p:sldId id="565" r:id="rId16"/>
    <p:sldId id="568" r:id="rId17"/>
    <p:sldId id="569" r:id="rId18"/>
    <p:sldId id="570" r:id="rId19"/>
    <p:sldId id="571" r:id="rId20"/>
    <p:sldId id="572" r:id="rId21"/>
    <p:sldId id="358" r:id="rId22"/>
    <p:sldId id="598" r:id="rId23"/>
    <p:sldId id="384" r:id="rId24"/>
    <p:sldId id="601" r:id="rId25"/>
    <p:sldId id="599" r:id="rId26"/>
    <p:sldId id="436" r:id="rId27"/>
    <p:sldId id="596" r:id="rId28"/>
    <p:sldId id="438" r:id="rId29"/>
    <p:sldId id="600" r:id="rId30"/>
    <p:sldId id="440" r:id="rId31"/>
    <p:sldId id="441" r:id="rId32"/>
    <p:sldId id="442" r:id="rId33"/>
    <p:sldId id="444" r:id="rId34"/>
    <p:sldId id="365" r:id="rId35"/>
    <p:sldId id="369" r:id="rId36"/>
    <p:sldId id="367" r:id="rId37"/>
    <p:sldId id="366" r:id="rId38"/>
    <p:sldId id="581" r:id="rId39"/>
    <p:sldId id="538" r:id="rId40"/>
    <p:sldId id="476" r:id="rId41"/>
    <p:sldId id="379" r:id="rId42"/>
    <p:sldId id="362" r:id="rId43"/>
    <p:sldId id="583" r:id="rId44"/>
    <p:sldId id="368" r:id="rId45"/>
    <p:sldId id="580" r:id="rId46"/>
    <p:sldId id="386" r:id="rId47"/>
    <p:sldId id="548" r:id="rId48"/>
    <p:sldId id="550" r:id="rId49"/>
    <p:sldId id="597" r:id="rId50"/>
    <p:sldId id="552" r:id="rId51"/>
    <p:sldId id="553" r:id="rId52"/>
    <p:sldId id="372" r:id="rId53"/>
    <p:sldId id="555" r:id="rId54"/>
    <p:sldId id="556" r:id="rId55"/>
    <p:sldId id="535" r:id="rId56"/>
    <p:sldId id="536" r:id="rId57"/>
    <p:sldId id="537" r:id="rId58"/>
    <p:sldId id="534" r:id="rId59"/>
  </p:sldIdLst>
  <p:sldSz cx="12192000" cy="6858000"/>
  <p:notesSz cx="7010400" cy="9296400"/>
  <p:defaultTextStyle>
    <a:defPPr>
      <a:defRPr lang="en-US"/>
    </a:defPPr>
    <a:lvl1pPr algn="l" rtl="0" fontAlgn="base">
      <a:spcBef>
        <a:spcPct val="0"/>
      </a:spcBef>
      <a:spcAft>
        <a:spcPct val="0"/>
      </a:spcAft>
      <a:defRPr sz="1000" b="1" kern="1200">
        <a:solidFill>
          <a:schemeClr val="bg1"/>
        </a:solidFill>
        <a:latin typeface="Arial" charset="0"/>
        <a:ea typeface="+mn-ea"/>
        <a:cs typeface="Arial" charset="0"/>
      </a:defRPr>
    </a:lvl1pPr>
    <a:lvl2pPr marL="457200" algn="l" rtl="0" fontAlgn="base">
      <a:spcBef>
        <a:spcPct val="0"/>
      </a:spcBef>
      <a:spcAft>
        <a:spcPct val="0"/>
      </a:spcAft>
      <a:defRPr sz="1000" b="1" kern="1200">
        <a:solidFill>
          <a:schemeClr val="bg1"/>
        </a:solidFill>
        <a:latin typeface="Arial" charset="0"/>
        <a:ea typeface="+mn-ea"/>
        <a:cs typeface="Arial" charset="0"/>
      </a:defRPr>
    </a:lvl2pPr>
    <a:lvl3pPr marL="914400" algn="l" rtl="0" fontAlgn="base">
      <a:spcBef>
        <a:spcPct val="0"/>
      </a:spcBef>
      <a:spcAft>
        <a:spcPct val="0"/>
      </a:spcAft>
      <a:defRPr sz="1000" b="1" kern="1200">
        <a:solidFill>
          <a:schemeClr val="bg1"/>
        </a:solidFill>
        <a:latin typeface="Arial" charset="0"/>
        <a:ea typeface="+mn-ea"/>
        <a:cs typeface="Arial" charset="0"/>
      </a:defRPr>
    </a:lvl3pPr>
    <a:lvl4pPr marL="1371600" algn="l" rtl="0" fontAlgn="base">
      <a:spcBef>
        <a:spcPct val="0"/>
      </a:spcBef>
      <a:spcAft>
        <a:spcPct val="0"/>
      </a:spcAft>
      <a:defRPr sz="1000" b="1" kern="1200">
        <a:solidFill>
          <a:schemeClr val="bg1"/>
        </a:solidFill>
        <a:latin typeface="Arial" charset="0"/>
        <a:ea typeface="+mn-ea"/>
        <a:cs typeface="Arial" charset="0"/>
      </a:defRPr>
    </a:lvl4pPr>
    <a:lvl5pPr marL="1828800" algn="l" rtl="0" fontAlgn="base">
      <a:spcBef>
        <a:spcPct val="0"/>
      </a:spcBef>
      <a:spcAft>
        <a:spcPct val="0"/>
      </a:spcAft>
      <a:defRPr sz="1000" b="1" kern="1200">
        <a:solidFill>
          <a:schemeClr val="bg1"/>
        </a:solidFill>
        <a:latin typeface="Arial" charset="0"/>
        <a:ea typeface="+mn-ea"/>
        <a:cs typeface="Arial" charset="0"/>
      </a:defRPr>
    </a:lvl5pPr>
    <a:lvl6pPr marL="2286000" algn="l" defTabSz="914400" rtl="0" eaLnBrk="1" latinLnBrk="0" hangingPunct="1">
      <a:defRPr sz="1000" b="1" kern="1200">
        <a:solidFill>
          <a:schemeClr val="bg1"/>
        </a:solidFill>
        <a:latin typeface="Arial" charset="0"/>
        <a:ea typeface="+mn-ea"/>
        <a:cs typeface="Arial" charset="0"/>
      </a:defRPr>
    </a:lvl6pPr>
    <a:lvl7pPr marL="2743200" algn="l" defTabSz="914400" rtl="0" eaLnBrk="1" latinLnBrk="0" hangingPunct="1">
      <a:defRPr sz="1000" b="1" kern="1200">
        <a:solidFill>
          <a:schemeClr val="bg1"/>
        </a:solidFill>
        <a:latin typeface="Arial" charset="0"/>
        <a:ea typeface="+mn-ea"/>
        <a:cs typeface="Arial" charset="0"/>
      </a:defRPr>
    </a:lvl7pPr>
    <a:lvl8pPr marL="3200400" algn="l" defTabSz="914400" rtl="0" eaLnBrk="1" latinLnBrk="0" hangingPunct="1">
      <a:defRPr sz="1000" b="1" kern="1200">
        <a:solidFill>
          <a:schemeClr val="bg1"/>
        </a:solidFill>
        <a:latin typeface="Arial" charset="0"/>
        <a:ea typeface="+mn-ea"/>
        <a:cs typeface="Arial" charset="0"/>
      </a:defRPr>
    </a:lvl8pPr>
    <a:lvl9pPr marL="3657600" algn="l" defTabSz="914400" rtl="0" eaLnBrk="1" latinLnBrk="0" hangingPunct="1">
      <a:defRPr sz="10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YDER, EMILY E 2d Lt USAF HAF SAF/SAF/AQ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DAF8D"/>
    <a:srgbClr val="153F57"/>
    <a:srgbClr val="EE8741"/>
    <a:srgbClr val="2D3E50"/>
    <a:srgbClr val="2E75B6"/>
    <a:srgbClr val="1F4E79"/>
    <a:srgbClr val="800000"/>
    <a:srgbClr val="4D3347"/>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7" autoAdjust="0"/>
    <p:restoredTop sz="93196" autoAdjust="0"/>
  </p:normalViewPr>
  <p:slideViewPr>
    <p:cSldViewPr snapToGrid="0">
      <p:cViewPr varScale="1">
        <p:scale>
          <a:sx n="108" d="100"/>
          <a:sy n="108" d="100"/>
        </p:scale>
        <p:origin x="882" y="48"/>
      </p:cViewPr>
      <p:guideLst/>
    </p:cSldViewPr>
  </p:slideViewPr>
  <p:outlineViewPr>
    <p:cViewPr>
      <p:scale>
        <a:sx n="33" d="100"/>
        <a:sy n="33" d="100"/>
      </p:scale>
      <p:origin x="0" y="-440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C3540D5-98AC-4918-85C5-02F69E80DA3A}" type="datetimeFigureOut">
              <a:rPr lang="en-US" smtClean="0"/>
              <a:t>11/12/2020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7DFCA39-4259-47AE-894A-AC45B1711C36}" type="slidenum">
              <a:rPr lang="en-US" smtClean="0"/>
              <a:t>‹#›</a:t>
            </a:fld>
            <a:endParaRPr lang="en-US"/>
          </a:p>
        </p:txBody>
      </p:sp>
    </p:spTree>
    <p:extLst>
      <p:ext uri="{BB962C8B-B14F-4D97-AF65-F5344CB8AC3E}">
        <p14:creationId xmlns:p14="http://schemas.microsoft.com/office/powerpoint/2010/main" val="277185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7DFCA39-4259-47AE-894A-AC45B1711C36}"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1" i="0" u="none" strike="noStrike" kern="1200" cap="none" spc="0" normalizeH="0" baseline="0" noProof="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133226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2D1C53-9631-4991-9262-FFC53B32FDD8}" type="slidenum">
              <a:rPr lang="en-US" smtClean="0"/>
              <a:t>28</a:t>
            </a:fld>
            <a:endParaRPr lang="en-US" dirty="0"/>
          </a:p>
        </p:txBody>
      </p:sp>
    </p:spTree>
    <p:extLst>
      <p:ext uri="{BB962C8B-B14F-4D97-AF65-F5344CB8AC3E}">
        <p14:creationId xmlns:p14="http://schemas.microsoft.com/office/powerpoint/2010/main" val="228983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2D1C53-9631-4991-9262-FFC53B32FDD8}" type="slidenum">
              <a:rPr lang="en-US" smtClean="0"/>
              <a:t>29</a:t>
            </a:fld>
            <a:endParaRPr lang="en-US" dirty="0"/>
          </a:p>
        </p:txBody>
      </p:sp>
    </p:spTree>
    <p:extLst>
      <p:ext uri="{BB962C8B-B14F-4D97-AF65-F5344CB8AC3E}">
        <p14:creationId xmlns:p14="http://schemas.microsoft.com/office/powerpoint/2010/main" val="415902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2D1C53-9631-4991-9262-FFC53B32FDD8}"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1" i="0" u="none" strike="noStrike" kern="1200" cap="none" spc="0" normalizeH="0" baseline="0" noProof="0" dirty="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15899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7DFCA39-4259-47AE-894A-AC45B1711C36}"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1" i="0" u="none" strike="noStrike" kern="1200" cap="none" spc="0" normalizeH="0" baseline="0" noProof="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219008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2D1C53-9631-4991-9262-FFC53B32FDD8}"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1" i="0" u="none" strike="noStrike" kern="1200" cap="none" spc="0" normalizeH="0" baseline="0" noProof="0" dirty="0">
              <a:ln>
                <a:noFill/>
              </a:ln>
              <a:solidFill>
                <a:prstClr val="white"/>
              </a:solidFill>
              <a:effectLst/>
              <a:uLnTx/>
              <a:uFillTx/>
              <a:latin typeface="Arial" charset="0"/>
              <a:ea typeface="+mn-ea"/>
              <a:cs typeface="Arial" charset="0"/>
            </a:endParaRPr>
          </a:p>
        </p:txBody>
      </p:sp>
    </p:spTree>
    <p:extLst>
      <p:ext uri="{BB962C8B-B14F-4D97-AF65-F5344CB8AC3E}">
        <p14:creationId xmlns:p14="http://schemas.microsoft.com/office/powerpoint/2010/main" val="173662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a:t>Click to edit Master title style</a:t>
            </a:r>
          </a:p>
        </p:txBody>
      </p:sp>
      <p:sp>
        <p:nvSpPr>
          <p:cNvPr id="3" name="Content Placeholder 2"/>
          <p:cNvSpPr>
            <a:spLocks noGrp="1"/>
          </p:cNvSpPr>
          <p:nvPr>
            <p:ph idx="1"/>
          </p:nvPr>
        </p:nvSpPr>
        <p:spPr>
          <a:xfrm>
            <a:off x="584200" y="1504950"/>
            <a:ext cx="11006667" cy="4743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dirty="0"/>
              <a:t>As of: </a:t>
            </a:r>
          </a:p>
        </p:txBody>
      </p:sp>
      <p:sp>
        <p:nvSpPr>
          <p:cNvPr id="5" name="Rectangle 1028"/>
          <p:cNvSpPr>
            <a:spLocks noGrp="1" noChangeArrowheads="1"/>
          </p:cNvSpPr>
          <p:nvPr>
            <p:ph type="sldNum" sz="quarter" idx="11"/>
          </p:nvPr>
        </p:nvSpPr>
        <p:spPr>
          <a:ln/>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21674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a:t>Click to edit Master title style</a:t>
            </a:r>
          </a:p>
        </p:txBody>
      </p:sp>
      <p:sp>
        <p:nvSpPr>
          <p:cNvPr id="3" name="Content Placeholder 2"/>
          <p:cNvSpPr>
            <a:spLocks noGrp="1"/>
          </p:cNvSpPr>
          <p:nvPr>
            <p:ph idx="1"/>
          </p:nvPr>
        </p:nvSpPr>
        <p:spPr>
          <a:xfrm>
            <a:off x="584200" y="1504950"/>
            <a:ext cx="11006667" cy="4743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dirty="0"/>
              <a:t>As of: </a:t>
            </a:r>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37987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7"/>
          <p:cNvSpPr>
            <a:spLocks noGrp="1" noChangeArrowheads="1"/>
          </p:cNvSpPr>
          <p:nvPr>
            <p:ph type="dt" sz="half" idx="10"/>
          </p:nvPr>
        </p:nvSpPr>
        <p:spPr>
          <a:ln/>
        </p:spPr>
        <p:txBody>
          <a:bodyPr/>
          <a:lstStyle>
            <a:lvl1pPr>
              <a:defRPr/>
            </a:lvl1pPr>
          </a:lstStyle>
          <a:p>
            <a:pPr>
              <a:defRPr/>
            </a:pPr>
            <a:r>
              <a:rPr lang="en-US"/>
              <a:t>12 October 2016</a:t>
            </a:r>
            <a:endParaRPr lang="en-US" dirty="0"/>
          </a:p>
        </p:txBody>
      </p:sp>
      <p:sp>
        <p:nvSpPr>
          <p:cNvPr id="3" name="Rectangle 1028"/>
          <p:cNvSpPr>
            <a:spLocks noGrp="1" noChangeArrowheads="1"/>
          </p:cNvSpPr>
          <p:nvPr>
            <p:ph type="sldNum" sz="quarter" idx="11"/>
          </p:nvPr>
        </p:nvSpPr>
        <p:spPr>
          <a:ln/>
        </p:spPr>
        <p:txBody>
          <a:bodyPr/>
          <a:lstStyle>
            <a:lvl1pPr>
              <a:defRPr/>
            </a:lvl1pPr>
          </a:lstStyle>
          <a:p>
            <a:pPr>
              <a:defRPr/>
            </a:pPr>
            <a:fld id="{3B3F7690-B060-4C3E-BB0F-14168751E5B5}" type="slidenum">
              <a:rPr lang="en-US"/>
              <a:pPr>
                <a:defRPr/>
              </a:pPr>
              <a:t>‹#›</a:t>
            </a:fld>
            <a:endParaRPr lang="en-US" dirty="0">
              <a:solidFill>
                <a:srgbClr val="808080"/>
              </a:solidFill>
            </a:endParaRPr>
          </a:p>
        </p:txBody>
      </p:sp>
    </p:spTree>
    <p:extLst>
      <p:ext uri="{BB962C8B-B14F-4D97-AF65-F5344CB8AC3E}">
        <p14:creationId xmlns:p14="http://schemas.microsoft.com/office/powerpoint/2010/main" val="171140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7"/>
          <p:cNvSpPr>
            <a:spLocks noGrp="1" noChangeArrowheads="1"/>
          </p:cNvSpPr>
          <p:nvPr>
            <p:ph type="dt" sz="half" idx="10"/>
          </p:nvPr>
        </p:nvSpPr>
        <p:spPr>
          <a:ln/>
        </p:spPr>
        <p:txBody>
          <a:bodyPr/>
          <a:lstStyle>
            <a:lvl1pPr>
              <a:defRPr/>
            </a:lvl1pPr>
          </a:lstStyle>
          <a:p>
            <a:pPr>
              <a:defRPr/>
            </a:pPr>
            <a:r>
              <a:rPr lang="en-US"/>
              <a:t>As of: </a:t>
            </a:r>
            <a:endParaRPr lang="en-US" dirty="0"/>
          </a:p>
        </p:txBody>
      </p:sp>
      <p:sp>
        <p:nvSpPr>
          <p:cNvPr id="4" name="Rectangle 1028"/>
          <p:cNvSpPr>
            <a:spLocks noGrp="1" noChangeArrowheads="1"/>
          </p:cNvSpPr>
          <p:nvPr>
            <p:ph type="sldNum" sz="quarter" idx="11"/>
          </p:nvPr>
        </p:nvSpPr>
        <p:spPr>
          <a:ln/>
        </p:spPr>
        <p:txBody>
          <a:bodyPr/>
          <a:lstStyle>
            <a:lvl1pPr>
              <a:defRPr/>
            </a:lvl1pPr>
          </a:lstStyle>
          <a:p>
            <a:pPr>
              <a:defRPr/>
            </a:pPr>
            <a:fld id="{8309F416-5C3B-40DD-A15B-F59B5D493C66}"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72468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3">
            <a:extLst>
              <a:ext uri="{FF2B5EF4-FFF2-40B4-BE49-F238E27FC236}">
                <a16:creationId xmlns:a16="http://schemas.microsoft.com/office/drawing/2014/main" id="{C704316B-7775-42D8-94D9-DDD5D6E1EB76}"/>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201203" y="3380677"/>
            <a:ext cx="2818348" cy="296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14"/>
          <p:cNvSpPr>
            <a:spLocks noChangeShapeType="1"/>
          </p:cNvSpPr>
          <p:nvPr/>
        </p:nvSpPr>
        <p:spPr bwMode="gray">
          <a:xfrm>
            <a:off x="508000" y="64516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sp>
        <p:nvSpPr>
          <p:cNvPr id="5" name="Text Box 26"/>
          <p:cNvSpPr txBox="1">
            <a:spLocks noChangeArrowheads="1"/>
          </p:cNvSpPr>
          <p:nvPr/>
        </p:nvSpPr>
        <p:spPr bwMode="gray">
          <a:xfrm>
            <a:off x="1693333" y="1233489"/>
            <a:ext cx="8737600" cy="396875"/>
          </a:xfrm>
          <a:prstGeom prst="rect">
            <a:avLst/>
          </a:prstGeom>
          <a:noFill/>
          <a:ln w="9525">
            <a:noFill/>
            <a:miter lim="800000"/>
            <a:headEnd/>
            <a:tailEnd/>
          </a:ln>
          <a:effectLst/>
        </p:spPr>
        <p:txBody>
          <a:bodyPr>
            <a:spAutoFit/>
          </a:bodyPr>
          <a:lstStyle/>
          <a:p>
            <a:pPr algn="ctr" eaLnBrk="0" hangingPunct="0">
              <a:spcBef>
                <a:spcPct val="50000"/>
              </a:spcBef>
              <a:defRPr/>
            </a:pPr>
            <a:r>
              <a:rPr lang="en-US" sz="2000" b="0" i="1" dirty="0">
                <a:solidFill>
                  <a:srgbClr val="000000"/>
                </a:solidFill>
                <a:latin typeface="Century Schoolbook" pitchFamily="18" charset="0"/>
              </a:rPr>
              <a:t>I n t e g r i t y  -  S e r v i c e  -  E x c e l l e n c e</a:t>
            </a:r>
          </a:p>
        </p:txBody>
      </p:sp>
      <p:sp>
        <p:nvSpPr>
          <p:cNvPr id="6" name="Text Box 27"/>
          <p:cNvSpPr txBox="1">
            <a:spLocks noChangeArrowheads="1"/>
          </p:cNvSpPr>
          <p:nvPr/>
        </p:nvSpPr>
        <p:spPr bwMode="gray">
          <a:xfrm>
            <a:off x="3067307" y="500064"/>
            <a:ext cx="5989652" cy="646331"/>
          </a:xfrm>
          <a:prstGeom prst="rect">
            <a:avLst/>
          </a:prstGeom>
          <a:noFill/>
          <a:ln w="9525">
            <a:noFill/>
            <a:miter lim="800000"/>
            <a:headEnd/>
            <a:tailEnd/>
          </a:ln>
          <a:effectLst/>
        </p:spPr>
        <p:txBody>
          <a:bodyPr wrap="none">
            <a:spAutoFit/>
          </a:bodyPr>
          <a:lstStyle/>
          <a:p>
            <a:pPr algn="ctr" eaLnBrk="0" hangingPunct="0">
              <a:defRPr/>
            </a:pPr>
            <a:r>
              <a:rPr lang="en-US" sz="3600" b="0" i="1" dirty="0">
                <a:solidFill>
                  <a:srgbClr val="000000"/>
                </a:solidFill>
                <a:latin typeface="Arial"/>
              </a:rPr>
              <a:t>Headquarters U.S. Air Force</a:t>
            </a:r>
          </a:p>
        </p:txBody>
      </p:sp>
      <p:sp>
        <p:nvSpPr>
          <p:cNvPr id="7" name="Line 28"/>
          <p:cNvSpPr>
            <a:spLocks noChangeShapeType="1"/>
          </p:cNvSpPr>
          <p:nvPr/>
        </p:nvSpPr>
        <p:spPr bwMode="gray">
          <a:xfrm>
            <a:off x="508000" y="12319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sp>
        <p:nvSpPr>
          <p:cNvPr id="33826" name="Rectangle 34"/>
          <p:cNvSpPr>
            <a:spLocks noGrp="1" noChangeArrowheads="1"/>
          </p:cNvSpPr>
          <p:nvPr>
            <p:ph type="subTitle" idx="1"/>
          </p:nvPr>
        </p:nvSpPr>
        <p:spPr>
          <a:xfrm>
            <a:off x="5461000" y="3924300"/>
            <a:ext cx="5994400" cy="1047750"/>
          </a:xfrm>
        </p:spPr>
        <p:txBody>
          <a:bodyPr/>
          <a:lstStyle>
            <a:lvl1pPr marL="0" indent="0" algn="r">
              <a:buFont typeface="Wingdings" pitchFamily="2" charset="2"/>
              <a:buNone/>
              <a:defRPr sz="2800">
                <a:solidFill>
                  <a:srgbClr val="151C77"/>
                </a:solidFill>
              </a:defRPr>
            </a:lvl1pPr>
          </a:lstStyle>
          <a:p>
            <a:r>
              <a:rPr lang="en-US"/>
              <a:t>Click to edit Master subtitle style</a:t>
            </a:r>
          </a:p>
        </p:txBody>
      </p:sp>
      <p:sp>
        <p:nvSpPr>
          <p:cNvPr id="33827" name="Rectangle 35"/>
          <p:cNvSpPr>
            <a:spLocks noGrp="1" noChangeArrowheads="1"/>
          </p:cNvSpPr>
          <p:nvPr>
            <p:ph type="ctrTitle"/>
          </p:nvPr>
        </p:nvSpPr>
        <p:spPr>
          <a:xfrm>
            <a:off x="4622800" y="1962150"/>
            <a:ext cx="6858000" cy="1600200"/>
          </a:xfrm>
        </p:spPr>
        <p:txBody>
          <a:bodyPr/>
          <a:lstStyle>
            <a:lvl1pPr>
              <a:defRPr sz="4000" i="0"/>
            </a:lvl1pPr>
          </a:lstStyle>
          <a:p>
            <a:r>
              <a:rPr lang="en-US"/>
              <a:t>Click to edit Master title style</a:t>
            </a:r>
          </a:p>
        </p:txBody>
      </p:sp>
      <p:sp>
        <p:nvSpPr>
          <p:cNvPr id="9" name="Rectangle 30"/>
          <p:cNvSpPr>
            <a:spLocks noGrp="1" noChangeArrowheads="1"/>
          </p:cNvSpPr>
          <p:nvPr>
            <p:ph type="sldNum" sz="quarter" idx="10"/>
          </p:nvPr>
        </p:nvSpPr>
        <p:spPr/>
        <p:txBody>
          <a:bodyPr/>
          <a:lstStyle>
            <a:lvl1pPr>
              <a:defRPr b="0">
                <a:latin typeface="+mn-lt"/>
              </a:defRPr>
            </a:lvl1pPr>
          </a:lstStyle>
          <a:p>
            <a:pPr>
              <a:defRPr/>
            </a:pPr>
            <a:fld id="{55981FF4-0E22-4497-AE2E-23B03EF598B5}" type="slidenum">
              <a:rPr lang="en-US" smtClean="0"/>
              <a:pPr>
                <a:defRPr/>
              </a:pPr>
              <a:t>‹#›</a:t>
            </a:fld>
            <a:endParaRPr lang="en-US" dirty="0">
              <a:solidFill>
                <a:srgbClr val="808080"/>
              </a:solidFill>
            </a:endParaRPr>
          </a:p>
        </p:txBody>
      </p:sp>
      <p:pic>
        <p:nvPicPr>
          <p:cNvPr id="10" name="Picture 8" descr="Image result for dod logo">
            <a:extLst>
              <a:ext uri="{FF2B5EF4-FFF2-40B4-BE49-F238E27FC236}">
                <a16:creationId xmlns:a16="http://schemas.microsoft.com/office/drawing/2014/main" id="{977877C9-6CD0-41E5-AE5F-F4857140EEBA}"/>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40266" y="1311458"/>
            <a:ext cx="2250892" cy="225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43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sldNum" sz="quarter" idx="10"/>
          </p:nvPr>
        </p:nvSpPr>
        <p:spPr>
          <a:ln/>
        </p:spPr>
        <p:txBody>
          <a:bodyPr/>
          <a:lstStyle>
            <a:lvl1pPr>
              <a:defRPr b="0">
                <a:latin typeface="+mn-lt"/>
              </a:defRPr>
            </a:lvl1pPr>
          </a:lstStyle>
          <a:p>
            <a:pPr>
              <a:defRPr/>
            </a:pPr>
            <a:fld id="{666263F3-CC4F-456E-B39C-3B15E6C6777B}" type="slidenum">
              <a:rPr lang="en-US" smtClean="0"/>
              <a:pPr>
                <a:defRPr/>
              </a:pPr>
              <a:t>‹#›</a:t>
            </a:fld>
            <a:endParaRPr lang="en-US" dirty="0">
              <a:solidFill>
                <a:srgbClr val="808080"/>
              </a:solidFill>
            </a:endParaRPr>
          </a:p>
        </p:txBody>
      </p:sp>
    </p:spTree>
    <p:extLst>
      <p:ext uri="{BB962C8B-B14F-4D97-AF65-F5344CB8AC3E}">
        <p14:creationId xmlns:p14="http://schemas.microsoft.com/office/powerpoint/2010/main" val="926126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b="0">
                <a:latin typeface="+mn-lt"/>
              </a:defRPr>
            </a:lvl1pPr>
          </a:lstStyle>
          <a:p>
            <a:pPr>
              <a:defRPr/>
            </a:pPr>
            <a:fld id="{03AE4B48-83CE-4B49-9394-980B21B2770C}" type="slidenum">
              <a:rPr lang="en-US" smtClean="0"/>
              <a:pPr>
                <a:defRPr/>
              </a:pPr>
              <a:t>‹#›</a:t>
            </a:fld>
            <a:endParaRPr lang="en-US" dirty="0">
              <a:solidFill>
                <a:srgbClr val="808080"/>
              </a:solidFill>
            </a:endParaRPr>
          </a:p>
        </p:txBody>
      </p:sp>
    </p:spTree>
    <p:extLst>
      <p:ext uri="{BB962C8B-B14F-4D97-AF65-F5344CB8AC3E}">
        <p14:creationId xmlns:p14="http://schemas.microsoft.com/office/powerpoint/2010/main" val="190162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b="0">
                <a:latin typeface="+mn-lt"/>
              </a:defRPr>
            </a:lvl1pPr>
          </a:lstStyle>
          <a:p>
            <a:pPr>
              <a:defRPr/>
            </a:pPr>
            <a:fld id="{9F81C417-DB4D-4E30-874D-94C6EED0160A}" type="slidenum">
              <a:rPr lang="en-US" smtClean="0"/>
              <a:pPr>
                <a:defRPr/>
              </a:pPr>
              <a:t>‹#›</a:t>
            </a:fld>
            <a:endParaRPr lang="en-US" dirty="0">
              <a:solidFill>
                <a:srgbClr val="808080"/>
              </a:solidFill>
            </a:endParaRPr>
          </a:p>
        </p:txBody>
      </p:sp>
    </p:spTree>
    <p:extLst>
      <p:ext uri="{BB962C8B-B14F-4D97-AF65-F5344CB8AC3E}">
        <p14:creationId xmlns:p14="http://schemas.microsoft.com/office/powerpoint/2010/main" val="4261679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0" y="6524625"/>
            <a:ext cx="1625600" cy="304800"/>
          </a:xfrm>
          <a:prstGeom prst="rect">
            <a:avLst/>
          </a:prstGeom>
        </p:spPr>
        <p:txBody>
          <a:bodyPr/>
          <a:lstStyle/>
          <a:p>
            <a:pPr>
              <a:defRPr/>
            </a:pPr>
            <a:endParaRPr lang="en-US" dirty="0"/>
          </a:p>
        </p:txBody>
      </p:sp>
      <p:sp>
        <p:nvSpPr>
          <p:cNvPr id="4" name="Slide Number Placeholder 3"/>
          <p:cNvSpPr>
            <a:spLocks noGrp="1"/>
          </p:cNvSpPr>
          <p:nvPr>
            <p:ph type="sldNum" sz="quarter" idx="11"/>
          </p:nvPr>
        </p:nvSpPr>
        <p:spPr/>
        <p:txBody>
          <a:bodyPr/>
          <a:lstStyle/>
          <a:p>
            <a:pPr>
              <a:defRPr/>
            </a:pPr>
            <a:fld id="{DF2265EF-A15C-4C57-ACF4-A0EA43E30316}" type="slidenum">
              <a:rPr lang="en-US" smtClean="0"/>
              <a:pPr>
                <a:defRPr/>
              </a:pPr>
              <a:t>‹#›</a:t>
            </a:fld>
            <a:endParaRPr lang="en-US" dirty="0"/>
          </a:p>
        </p:txBody>
      </p:sp>
    </p:spTree>
    <p:extLst>
      <p:ext uri="{BB962C8B-B14F-4D97-AF65-F5344CB8AC3E}">
        <p14:creationId xmlns:p14="http://schemas.microsoft.com/office/powerpoint/2010/main" val="2471380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819A5-157C-4CD6-B2F0-BCF3A4E56827}"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1658423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242716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7"/>
          <p:cNvSpPr>
            <a:spLocks noGrp="1" noChangeArrowheads="1"/>
          </p:cNvSpPr>
          <p:nvPr>
            <p:ph type="dt" sz="half" idx="10"/>
          </p:nvPr>
        </p:nvSpPr>
        <p:spPr>
          <a:ln/>
        </p:spPr>
        <p:txBody>
          <a:bodyPr/>
          <a:lstStyle>
            <a:lvl1pPr>
              <a:defRPr/>
            </a:lvl1pPr>
          </a:lstStyle>
          <a:p>
            <a:pPr>
              <a:defRPr/>
            </a:pPr>
            <a:r>
              <a:rPr lang="en-US"/>
              <a:t>As of: </a:t>
            </a:r>
            <a:endParaRPr lang="en-US" dirty="0"/>
          </a:p>
        </p:txBody>
      </p:sp>
      <p:sp>
        <p:nvSpPr>
          <p:cNvPr id="4" name="Rectangle 1028"/>
          <p:cNvSpPr>
            <a:spLocks noGrp="1" noChangeArrowheads="1"/>
          </p:cNvSpPr>
          <p:nvPr>
            <p:ph type="sldNum" sz="quarter" idx="11"/>
          </p:nvPr>
        </p:nvSpPr>
        <p:spPr>
          <a:ln/>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424369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835146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4170830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As of: </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934908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As of: </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157475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819A5-157C-4CD6-B2F0-BCF3A4E56827}"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0584657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041850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2804336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850825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BC0D1-0E50-44C5-815C-13BC5507F9F0}" type="slidenum">
              <a:rPr lang="en-US" smtClean="0"/>
              <a:t>‹#›</a:t>
            </a:fld>
            <a:endParaRPr lang="en-US"/>
          </a:p>
        </p:txBody>
      </p:sp>
    </p:spTree>
    <p:extLst>
      <p:ext uri="{BB962C8B-B14F-4D97-AF65-F5344CB8AC3E}">
        <p14:creationId xmlns:p14="http://schemas.microsoft.com/office/powerpoint/2010/main" val="3393161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17566402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826" name="Rectangle 34"/>
          <p:cNvSpPr>
            <a:spLocks noGrp="1" noChangeArrowheads="1"/>
          </p:cNvSpPr>
          <p:nvPr>
            <p:ph type="subTitle" idx="1"/>
          </p:nvPr>
        </p:nvSpPr>
        <p:spPr>
          <a:xfrm>
            <a:off x="5461000" y="3924300"/>
            <a:ext cx="5994400" cy="1047750"/>
          </a:xfrm>
        </p:spPr>
        <p:txBody>
          <a:bodyPr/>
          <a:lstStyle>
            <a:lvl1pPr marL="0" indent="0" algn="r">
              <a:buFont typeface="Wingdings" pitchFamily="2" charset="2"/>
              <a:buNone/>
              <a:defRPr sz="2800"/>
            </a:lvl1pPr>
          </a:lstStyle>
          <a:p>
            <a:r>
              <a:rPr lang="en-US"/>
              <a:t>Click to edit Master subtitle style</a:t>
            </a:r>
          </a:p>
        </p:txBody>
      </p:sp>
      <p:sp>
        <p:nvSpPr>
          <p:cNvPr id="33827" name="Rectangle 35"/>
          <p:cNvSpPr>
            <a:spLocks noGrp="1" noChangeArrowheads="1"/>
          </p:cNvSpPr>
          <p:nvPr>
            <p:ph type="ctrTitle"/>
          </p:nvPr>
        </p:nvSpPr>
        <p:spPr>
          <a:xfrm>
            <a:off x="4622800" y="1962150"/>
            <a:ext cx="6858000" cy="1600200"/>
          </a:xfrm>
        </p:spPr>
        <p:txBody>
          <a:bodyPr/>
          <a:lstStyle>
            <a:lvl1pPr>
              <a:defRPr sz="4000" i="0"/>
            </a:lvl1pPr>
          </a:lstStyle>
          <a:p>
            <a:r>
              <a:rPr lang="en-US"/>
              <a:t>Click to edit Master title style</a:t>
            </a:r>
          </a:p>
        </p:txBody>
      </p:sp>
      <p:sp>
        <p:nvSpPr>
          <p:cNvPr id="9" name="Rectangle 30"/>
          <p:cNvSpPr>
            <a:spLocks noGrp="1" noChangeArrowheads="1"/>
          </p:cNvSpPr>
          <p:nvPr>
            <p:ph type="sldNum" sz="quarter" idx="10"/>
          </p:nvPr>
        </p:nvSpPr>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946809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7FC5674-A1A8-480F-9472-1EE3C7CAEA6F}"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832279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63069139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425373879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As of: </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32865914"/>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As of: </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218724324"/>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As of: </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2138928379"/>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201641769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As of: </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103250283"/>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3252920330"/>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As of: </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89638D3-C09D-4296-9F44-23E2A74047B6}" type="slidenum">
              <a:rPr lang="en-US" smtClean="0"/>
              <a:pPr>
                <a:defRPr/>
              </a:pPr>
              <a:t>‹#›</a:t>
            </a:fld>
            <a:endParaRPr lang="en-US" dirty="0">
              <a:solidFill>
                <a:schemeClr val="bg2"/>
              </a:solidFill>
            </a:endParaRPr>
          </a:p>
        </p:txBody>
      </p:sp>
    </p:spTree>
    <p:extLst>
      <p:ext uri="{BB962C8B-B14F-4D97-AF65-F5344CB8AC3E}">
        <p14:creationId xmlns:p14="http://schemas.microsoft.com/office/powerpoint/2010/main" val="1030784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4868515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a:t>Click to edit Master title style</a:t>
            </a:r>
          </a:p>
        </p:txBody>
      </p:sp>
      <p:sp>
        <p:nvSpPr>
          <p:cNvPr id="3" name="Content Placeholder 2"/>
          <p:cNvSpPr>
            <a:spLocks noGrp="1"/>
          </p:cNvSpPr>
          <p:nvPr>
            <p:ph idx="1"/>
          </p:nvPr>
        </p:nvSpPr>
        <p:spPr>
          <a:xfrm>
            <a:off x="584200" y="1504950"/>
            <a:ext cx="11006667" cy="4743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9230713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508000" y="64516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Line 5"/>
          <p:cNvSpPr>
            <a:spLocks noChangeShapeType="1"/>
          </p:cNvSpPr>
          <p:nvPr/>
        </p:nvSpPr>
        <p:spPr bwMode="auto">
          <a:xfrm>
            <a:off x="508000" y="12319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13"/>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715427" y="3018726"/>
            <a:ext cx="3104853"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508000" y="500063"/>
            <a:ext cx="1117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400">
                <a:solidFill>
                  <a:schemeClr val="tx1"/>
                </a:solidFill>
                <a:latin typeface="Arial" panose="020B0604020202020204" pitchFamily="34" charset="0"/>
              </a:defRPr>
            </a:lvl1pPr>
            <a:lvl2pPr marL="742950" indent="-285750" algn="ctr">
              <a:defRPr sz="1400">
                <a:solidFill>
                  <a:schemeClr val="tx1"/>
                </a:solidFill>
                <a:latin typeface="Arial" panose="020B0604020202020204" pitchFamily="34" charset="0"/>
              </a:defRPr>
            </a:lvl2pPr>
            <a:lvl3pPr marL="1143000" indent="-228600" algn="ctr">
              <a:defRPr sz="1400">
                <a:solidFill>
                  <a:schemeClr val="tx1"/>
                </a:solidFill>
                <a:latin typeface="Arial" panose="020B0604020202020204" pitchFamily="34" charset="0"/>
              </a:defRPr>
            </a:lvl3pPr>
            <a:lvl4pPr marL="1600200" indent="-228600" algn="ctr">
              <a:defRPr sz="1400">
                <a:solidFill>
                  <a:schemeClr val="tx1"/>
                </a:solidFill>
                <a:latin typeface="Arial" panose="020B0604020202020204" pitchFamily="34" charset="0"/>
              </a:defRPr>
            </a:lvl4pPr>
            <a:lvl5pPr marL="2057400" indent="-228600" algn="ctr">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defRPr/>
            </a:pPr>
            <a:r>
              <a:rPr lang="en-US" altLang="en-US" sz="3600" b="1" i="1" dirty="0"/>
              <a:t>Department of the Air Force</a:t>
            </a:r>
          </a:p>
        </p:txBody>
      </p:sp>
      <p:sp>
        <p:nvSpPr>
          <p:cNvPr id="7" name="Text Box 1029"/>
          <p:cNvSpPr txBox="1">
            <a:spLocks noChangeArrowheads="1"/>
          </p:cNvSpPr>
          <p:nvPr userDrawn="1"/>
        </p:nvSpPr>
        <p:spPr bwMode="auto">
          <a:xfrm>
            <a:off x="508000" y="1280443"/>
            <a:ext cx="1117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1400">
                <a:solidFill>
                  <a:schemeClr val="tx1"/>
                </a:solidFill>
                <a:latin typeface="Arial" panose="020B0604020202020204" pitchFamily="34" charset="0"/>
              </a:defRPr>
            </a:lvl1pPr>
            <a:lvl2pPr marL="742950" indent="-285750" algn="ctr">
              <a:defRPr sz="1400">
                <a:solidFill>
                  <a:schemeClr val="tx1"/>
                </a:solidFill>
                <a:latin typeface="Arial" panose="020B0604020202020204" pitchFamily="34" charset="0"/>
              </a:defRPr>
            </a:lvl2pPr>
            <a:lvl3pPr marL="1143000" indent="-228600" algn="ctr">
              <a:defRPr sz="1400">
                <a:solidFill>
                  <a:schemeClr val="tx1"/>
                </a:solidFill>
                <a:latin typeface="Arial" panose="020B0604020202020204" pitchFamily="34" charset="0"/>
              </a:defRPr>
            </a:lvl3pPr>
            <a:lvl4pPr marL="1600200" indent="-228600" algn="ctr">
              <a:defRPr sz="1400">
                <a:solidFill>
                  <a:schemeClr val="tx1"/>
                </a:solidFill>
                <a:latin typeface="Arial" panose="020B0604020202020204" pitchFamily="34" charset="0"/>
              </a:defRPr>
            </a:lvl4pPr>
            <a:lvl5pPr marL="2057400" indent="-228600" algn="ctr">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defRPr/>
            </a:pPr>
            <a:r>
              <a:rPr lang="en-US" altLang="en-US" sz="1600" b="1" i="1" dirty="0">
                <a:latin typeface="Century Schoolbook" panose="02040604050505020304" pitchFamily="18" charset="0"/>
              </a:rPr>
              <a:t>I n t e g r i t y  -  S e r v i c e  -  E x c e l </a:t>
            </a:r>
            <a:r>
              <a:rPr lang="en-US" altLang="en-US" sz="1600" b="1" i="1" dirty="0" err="1">
                <a:latin typeface="Century Schoolbook" panose="02040604050505020304" pitchFamily="18" charset="0"/>
              </a:rPr>
              <a:t>l</a:t>
            </a:r>
            <a:r>
              <a:rPr lang="en-US" altLang="en-US" sz="1600" b="1" i="1" dirty="0">
                <a:latin typeface="Century Schoolbook" panose="02040604050505020304" pitchFamily="18" charset="0"/>
              </a:rPr>
              <a:t> e n c e</a:t>
            </a:r>
          </a:p>
        </p:txBody>
      </p:sp>
      <p:sp>
        <p:nvSpPr>
          <p:cNvPr id="50191" name="Rectangle 15"/>
          <p:cNvSpPr>
            <a:spLocks noGrp="1" noChangeArrowheads="1"/>
          </p:cNvSpPr>
          <p:nvPr>
            <p:ph type="ctrTitle"/>
          </p:nvPr>
        </p:nvSpPr>
        <p:spPr>
          <a:xfrm>
            <a:off x="368300" y="2054429"/>
            <a:ext cx="11315700" cy="1600200"/>
          </a:xfrm>
        </p:spPr>
        <p:txBody>
          <a:bodyPr/>
          <a:lstStyle>
            <a:lvl1pPr>
              <a:defRPr sz="4400" i="0"/>
            </a:lvl1pPr>
          </a:lstStyle>
          <a:p>
            <a:r>
              <a:rPr lang="en-US" dirty="0"/>
              <a:t>Click to edit Master title style</a:t>
            </a:r>
          </a:p>
        </p:txBody>
      </p:sp>
      <p:sp>
        <p:nvSpPr>
          <p:cNvPr id="8" name="Date Placeholder 6"/>
          <p:cNvSpPr>
            <a:spLocks noGrp="1" noChangeArrowheads="1"/>
          </p:cNvSpPr>
          <p:nvPr>
            <p:ph type="dt" sz="half" idx="10"/>
          </p:nvPr>
        </p:nvSpPr>
        <p:spPr/>
        <p:txBody>
          <a:bodyPr/>
          <a:lstStyle>
            <a:lvl1pPr>
              <a:defRPr/>
            </a:lvl1pPr>
          </a:lstStyle>
          <a:p>
            <a:pPr>
              <a:defRPr/>
            </a:pPr>
            <a:r>
              <a:rPr lang="en-US"/>
              <a:t>As of: </a:t>
            </a:r>
          </a:p>
        </p:txBody>
      </p:sp>
      <p:sp>
        <p:nvSpPr>
          <p:cNvPr id="9" name="Slide Number Placeholder 7"/>
          <p:cNvSpPr>
            <a:spLocks noGrp="1" noChangeArrowheads="1"/>
          </p:cNvSpPr>
          <p:nvPr>
            <p:ph type="sldNum" sz="quarter" idx="11"/>
          </p:nvPr>
        </p:nvSpPr>
        <p:spPr/>
        <p:txBody>
          <a:bodyPr/>
          <a:lstStyle>
            <a:lvl1pPr>
              <a:defRPr/>
            </a:lvl1pPr>
          </a:lstStyle>
          <a:p>
            <a:pPr>
              <a:defRPr/>
            </a:pPr>
            <a:fld id="{4005F756-8005-40BC-BDB4-25D0D689C1DD}"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41708569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47256DB1-98A0-4C5B-B461-C003FBFE3B06}"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16902478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1AA3360C-AE3B-4A8A-9E7D-39D4F0D2B7E6}"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4212940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8300" y="1504950"/>
            <a:ext cx="5496984"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68485" y="1504950"/>
            <a:ext cx="5496983"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As of: </a:t>
            </a:r>
          </a:p>
        </p:txBody>
      </p:sp>
      <p:sp>
        <p:nvSpPr>
          <p:cNvPr id="6" name="Slide Number Placeholder 5"/>
          <p:cNvSpPr>
            <a:spLocks noGrp="1"/>
          </p:cNvSpPr>
          <p:nvPr>
            <p:ph type="sldNum" sz="quarter" idx="11"/>
          </p:nvPr>
        </p:nvSpPr>
        <p:spPr/>
        <p:txBody>
          <a:bodyPr/>
          <a:lstStyle>
            <a:lvl1pPr>
              <a:defRPr/>
            </a:lvl1pPr>
          </a:lstStyle>
          <a:p>
            <a:pPr>
              <a:defRPr/>
            </a:pPr>
            <a:fld id="{241983CB-FF2E-4ABB-9D4A-533B2E07245C}"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38844040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As of: </a:t>
            </a:r>
          </a:p>
        </p:txBody>
      </p:sp>
      <p:sp>
        <p:nvSpPr>
          <p:cNvPr id="8" name="Slide Number Placeholder 7"/>
          <p:cNvSpPr>
            <a:spLocks noGrp="1"/>
          </p:cNvSpPr>
          <p:nvPr>
            <p:ph type="sldNum" sz="quarter" idx="11"/>
          </p:nvPr>
        </p:nvSpPr>
        <p:spPr/>
        <p:txBody>
          <a:bodyPr/>
          <a:lstStyle>
            <a:lvl1pPr>
              <a:defRPr/>
            </a:lvl1pPr>
          </a:lstStyle>
          <a:p>
            <a:pPr>
              <a:defRPr/>
            </a:pPr>
            <a:fld id="{508CC8AD-DEDE-45A8-AB78-F8B699CF4FFF}"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1565952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As of: </a:t>
            </a:r>
          </a:p>
        </p:txBody>
      </p:sp>
      <p:sp>
        <p:nvSpPr>
          <p:cNvPr id="4" name="Slide Number Placeholder 3"/>
          <p:cNvSpPr>
            <a:spLocks noGrp="1"/>
          </p:cNvSpPr>
          <p:nvPr>
            <p:ph type="sldNum" sz="quarter" idx="11"/>
          </p:nvPr>
        </p:nvSpPr>
        <p:spPr/>
        <p:txBody>
          <a:bodyPr/>
          <a:lstStyle>
            <a:lvl1pPr>
              <a:defRPr/>
            </a:lvl1pPr>
          </a:lstStyle>
          <a:p>
            <a:pPr>
              <a:defRPr/>
            </a:pPr>
            <a:fld id="{F4520405-4A19-4BC4-9193-41F6583A41F2}"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14955703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As of: </a:t>
            </a:r>
          </a:p>
        </p:txBody>
      </p:sp>
      <p:sp>
        <p:nvSpPr>
          <p:cNvPr id="3" name="Slide Number Placeholder 2"/>
          <p:cNvSpPr>
            <a:spLocks noGrp="1"/>
          </p:cNvSpPr>
          <p:nvPr>
            <p:ph type="sldNum" sz="quarter" idx="11"/>
          </p:nvPr>
        </p:nvSpPr>
        <p:spPr/>
        <p:txBody>
          <a:bodyPr/>
          <a:lstStyle>
            <a:lvl1pPr>
              <a:defRPr/>
            </a:lvl1pPr>
          </a:lstStyle>
          <a:p>
            <a:pPr>
              <a:defRPr/>
            </a:pPr>
            <a:fld id="{85E9C438-D4A3-4372-96AC-CB86D778BA59}"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36784897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6C62C073-046A-4B57-9E0E-48AE818F95F7}"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36147421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0584" y="76200"/>
            <a:ext cx="2842683"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8301" y="76200"/>
            <a:ext cx="8329084"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As of: </a:t>
            </a:r>
          </a:p>
        </p:txBody>
      </p:sp>
      <p:sp>
        <p:nvSpPr>
          <p:cNvPr id="5" name="Slide Number Placeholder 4"/>
          <p:cNvSpPr>
            <a:spLocks noGrp="1"/>
          </p:cNvSpPr>
          <p:nvPr>
            <p:ph type="sldNum" sz="quarter" idx="11"/>
          </p:nvPr>
        </p:nvSpPr>
        <p:spPr/>
        <p:txBody>
          <a:bodyPr/>
          <a:lstStyle>
            <a:lvl1pPr>
              <a:defRPr/>
            </a:lvl1pPr>
          </a:lstStyle>
          <a:p>
            <a:pPr>
              <a:defRPr/>
            </a:pPr>
            <a:fld id="{06266AB3-AFB6-47EB-BDC7-CB5A8F58DCC1}" type="slidenum">
              <a:rPr lang="en-US" altLang="en-US"/>
              <a:pPr>
                <a:defRPr/>
              </a:pPr>
              <a:t>‹#›</a:t>
            </a:fld>
            <a:endParaRPr lang="en-US" altLang="en-US">
              <a:solidFill>
                <a:schemeClr val="bg2"/>
              </a:solidFill>
            </a:endParaRPr>
          </a:p>
        </p:txBody>
      </p:sp>
    </p:spTree>
    <p:extLst>
      <p:ext uri="{BB962C8B-B14F-4D97-AF65-F5344CB8AC3E}">
        <p14:creationId xmlns:p14="http://schemas.microsoft.com/office/powerpoint/2010/main" val="386046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a:t>Click to edit Master title style</a:t>
            </a:r>
          </a:p>
        </p:txBody>
      </p:sp>
      <p:sp>
        <p:nvSpPr>
          <p:cNvPr id="3" name="Content Placeholder 2"/>
          <p:cNvSpPr>
            <a:spLocks noGrp="1"/>
          </p:cNvSpPr>
          <p:nvPr>
            <p:ph idx="1"/>
          </p:nvPr>
        </p:nvSpPr>
        <p:spPr>
          <a:xfrm>
            <a:off x="584200" y="1504950"/>
            <a:ext cx="11006667" cy="4743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427771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7"/>
          <p:cNvSpPr>
            <a:spLocks noGrp="1" noChangeArrowheads="1"/>
          </p:cNvSpPr>
          <p:nvPr>
            <p:ph type="dt" sz="half" idx="10"/>
          </p:nvPr>
        </p:nvSpPr>
        <p:spPr>
          <a:ln/>
        </p:spPr>
        <p:txBody>
          <a:bodyPr/>
          <a:lstStyle>
            <a:lvl1pPr>
              <a:defRPr/>
            </a:lvl1pPr>
          </a:lstStyle>
          <a:p>
            <a:pPr>
              <a:defRPr/>
            </a:pPr>
            <a:r>
              <a:rPr lang="en-US"/>
              <a:t>12 October 2016</a:t>
            </a:r>
            <a:endParaRPr lang="en-US" dirty="0"/>
          </a:p>
        </p:txBody>
      </p:sp>
      <p:sp>
        <p:nvSpPr>
          <p:cNvPr id="3" name="Rectangle 1028"/>
          <p:cNvSpPr>
            <a:spLocks noGrp="1" noChangeArrowheads="1"/>
          </p:cNvSpPr>
          <p:nvPr>
            <p:ph type="sldNum" sz="quarter" idx="11"/>
          </p:nvPr>
        </p:nvSpPr>
        <p:spPr>
          <a:ln/>
        </p:spPr>
        <p:txBody>
          <a:bodyPr/>
          <a:lstStyle>
            <a:lvl1pPr>
              <a:defRPr/>
            </a:lvl1pPr>
          </a:lstStyle>
          <a:p>
            <a:pPr>
              <a:defRPr/>
            </a:pPr>
            <a:fld id="{3B3F7690-B060-4C3E-BB0F-14168751E5B5}" type="slidenum">
              <a:rPr lang="en-US"/>
              <a:pPr>
                <a:defRPr/>
              </a:pPr>
              <a:t>‹#›</a:t>
            </a:fld>
            <a:endParaRPr lang="en-US" dirty="0">
              <a:solidFill>
                <a:srgbClr val="808080"/>
              </a:solidFill>
            </a:endParaRPr>
          </a:p>
        </p:txBody>
      </p:sp>
    </p:spTree>
    <p:extLst>
      <p:ext uri="{BB962C8B-B14F-4D97-AF65-F5344CB8AC3E}">
        <p14:creationId xmlns:p14="http://schemas.microsoft.com/office/powerpoint/2010/main" val="239352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a:t>Click to edit Master title style</a:t>
            </a:r>
          </a:p>
        </p:txBody>
      </p:sp>
      <p:sp>
        <p:nvSpPr>
          <p:cNvPr id="3" name="Content Placeholder 2"/>
          <p:cNvSpPr>
            <a:spLocks noGrp="1"/>
          </p:cNvSpPr>
          <p:nvPr>
            <p:ph idx="1"/>
          </p:nvPr>
        </p:nvSpPr>
        <p:spPr>
          <a:xfrm>
            <a:off x="584200" y="1504950"/>
            <a:ext cx="11006667" cy="4743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a:t>As of: </a:t>
            </a:r>
            <a:endParaRPr lang="en-US" dirty="0"/>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133285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a:t>As of: </a:t>
            </a:r>
            <a:endParaRPr lang="en-US" dirty="0"/>
          </a:p>
        </p:txBody>
      </p:sp>
      <p:sp>
        <p:nvSpPr>
          <p:cNvPr id="5" name="Rectangle 6"/>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endParaRPr lang="en-US" dirty="0"/>
          </a:p>
          <a:p>
            <a:pPr>
              <a:defRPr/>
            </a:pPr>
            <a:fld id="{8C6D34BF-1774-484A-9E8B-FF2B9098CF9E}" type="slidenum">
              <a:rPr lang="en-US"/>
              <a:pPr>
                <a:defRPr/>
              </a:pPr>
              <a:t>‹#›</a:t>
            </a:fld>
            <a:endParaRPr lang="en-US" dirty="0"/>
          </a:p>
        </p:txBody>
      </p:sp>
    </p:spTree>
    <p:extLst>
      <p:ext uri="{BB962C8B-B14F-4D97-AF65-F5344CB8AC3E}">
        <p14:creationId xmlns:p14="http://schemas.microsoft.com/office/powerpoint/2010/main" val="40490647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3681" y="76200"/>
            <a:ext cx="9737185" cy="1143000"/>
          </a:xfrm>
        </p:spPr>
        <p:txBody>
          <a:bodyPr/>
          <a:lstStyle/>
          <a:p>
            <a:r>
              <a:rPr lang="en-US"/>
              <a:t>Click to edit Master title style</a:t>
            </a:r>
          </a:p>
        </p:txBody>
      </p:sp>
      <p:sp>
        <p:nvSpPr>
          <p:cNvPr id="3" name="Content Placeholder 2"/>
          <p:cNvSpPr>
            <a:spLocks noGrp="1"/>
          </p:cNvSpPr>
          <p:nvPr>
            <p:ph idx="1"/>
          </p:nvPr>
        </p:nvSpPr>
        <p:spPr>
          <a:xfrm>
            <a:off x="584200" y="1504950"/>
            <a:ext cx="11006667" cy="4743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xfrm>
            <a:off x="0" y="6524625"/>
            <a:ext cx="2218267" cy="304800"/>
          </a:xfrm>
          <a:ln/>
        </p:spPr>
        <p:txBody>
          <a:bodyPr/>
          <a:lstStyle>
            <a:lvl1pPr>
              <a:defRPr sz="1100"/>
            </a:lvl1pPr>
          </a:lstStyle>
          <a:p>
            <a:pPr>
              <a:defRPr/>
            </a:pPr>
            <a:r>
              <a:rPr lang="en-US" dirty="0"/>
              <a:t>As of: </a:t>
            </a:r>
          </a:p>
        </p:txBody>
      </p:sp>
      <p:sp>
        <p:nvSpPr>
          <p:cNvPr id="5" name="Rectangle 1028"/>
          <p:cNvSpPr>
            <a:spLocks noGrp="1" noChangeArrowheads="1"/>
          </p:cNvSpPr>
          <p:nvPr>
            <p:ph type="sldNum" sz="quarter" idx="11"/>
          </p:nvPr>
        </p:nvSpPr>
        <p:spPr>
          <a:ln/>
        </p:spPr>
        <p:txBody>
          <a:bodyPr/>
          <a:lstStyle>
            <a:lvl1pPr>
              <a:defRPr/>
            </a:lvl1pPr>
          </a:lstStyle>
          <a:p>
            <a:pPr>
              <a:defRPr/>
            </a:pPr>
            <a:fld id="{77FC5674-A1A8-480F-9472-1EE3C7CAEA6F}"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933162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1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4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1.jpeg"/><Relationship Id="rId5" Type="http://schemas.openxmlformats.org/officeDocument/2006/relationships/slideLayout" Target="../slideLayouts/slideLayout45.xml"/><Relationship Id="rId10" Type="http://schemas.openxmlformats.org/officeDocument/2006/relationships/theme" Target="../theme/theme12.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dirty="0"/>
              <a:t>As of: </a:t>
            </a:r>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fld id="{DC3BC0D1-0E50-44C5-815C-13BC5507F9F0}" type="slidenum">
              <a:rPr lang="en-US" smtClean="0"/>
              <a:t>‹#›</a:t>
            </a:fld>
            <a:endParaRPr lang="en-US"/>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24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2400" dirty="0">
              <a:latin typeface="Arial" charset="0"/>
            </a:endParaRPr>
          </a:p>
        </p:txBody>
      </p:sp>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0"/>
            <a:r>
              <a:rPr lang="en-US"/>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pic>
        <p:nvPicPr>
          <p:cNvPr id="11" name="Picture 1037">
            <a:extLst>
              <a:ext uri="{FF2B5EF4-FFF2-40B4-BE49-F238E27FC236}">
                <a16:creationId xmlns:a16="http://schemas.microsoft.com/office/drawing/2014/main" id="{F3CD68F6-5C64-7F43-BC8C-1529EEF6B3D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88049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 id="2147483725" r:id="rId4"/>
  </p:sldLayoutIdLst>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As of: </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57684668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0"/>
            <a:r>
              <a:rPr lang="en-US"/>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pic>
        <p:nvPicPr>
          <p:cNvPr id="11" name="Picture 1037">
            <a:extLst>
              <a:ext uri="{FF2B5EF4-FFF2-40B4-BE49-F238E27FC236}">
                <a16:creationId xmlns:a16="http://schemas.microsoft.com/office/drawing/2014/main" id="{98B82172-DD96-9540-8CF8-4C1F1026C53E}"/>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6086"/>
      </p:ext>
    </p:extLst>
  </p:cSld>
  <p:clrMap bg1="lt1" tx1="dk1" bg2="lt2" tx2="dk2" accent1="accent1" accent2="accent2" accent3="accent3" accent4="accent4" accent5="accent5" accent6="accent6" hlink="hlink" folHlink="folHlink"/>
  <p:sldLayoutIdLst>
    <p:sldLayoutId id="2147483771" r:id="rId1"/>
  </p:sldLayoutIdLst>
  <p:hf hdr="0" ft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a:t>As of: </a:t>
            </a:r>
          </a:p>
        </p:txBody>
      </p:sp>
      <p:sp>
        <p:nvSpPr>
          <p:cNvPr id="49156" name="Rectangle 1028"/>
          <p:cNvSpPr>
            <a:spLocks noGrp="1" noChangeArrowheads="1"/>
          </p:cNvSpPr>
          <p:nvPr>
            <p:ph type="sldNum" sz="quarter" idx="4"/>
          </p:nvPr>
        </p:nvSpPr>
        <p:spPr bwMode="auto">
          <a:xfrm>
            <a:off x="10650538"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7F7F7F"/>
                </a:solidFill>
              </a:defRPr>
            </a:lvl1pPr>
          </a:lstStyle>
          <a:p>
            <a:pPr>
              <a:defRPr/>
            </a:pPr>
            <a:fld id="{2F0766A9-09BE-4FD5-8E67-84EF6C310E62}" type="slidenum">
              <a:rPr lang="en-US" altLang="en-US"/>
              <a:pPr>
                <a:defRPr/>
              </a:pPr>
              <a:t>‹#›</a:t>
            </a:fld>
            <a:endParaRPr lang="en-US" altLang="en-US"/>
          </a:p>
        </p:txBody>
      </p:sp>
      <p:sp>
        <p:nvSpPr>
          <p:cNvPr id="1028" name="Rectangle 1030"/>
          <p:cNvSpPr>
            <a:spLocks noGrp="1" noChangeArrowheads="1"/>
          </p:cNvSpPr>
          <p:nvPr>
            <p:ph type="title"/>
          </p:nvPr>
        </p:nvSpPr>
        <p:spPr bwMode="auto">
          <a:xfrm>
            <a:off x="2217738" y="76200"/>
            <a:ext cx="952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Line 1035"/>
          <p:cNvSpPr>
            <a:spLocks noChangeShapeType="1"/>
          </p:cNvSpPr>
          <p:nvPr/>
        </p:nvSpPr>
        <p:spPr bwMode="auto">
          <a:xfrm>
            <a:off x="508000" y="64516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 name="Line 1036"/>
          <p:cNvSpPr>
            <a:spLocks noChangeShapeType="1"/>
          </p:cNvSpPr>
          <p:nvPr/>
        </p:nvSpPr>
        <p:spPr bwMode="auto">
          <a:xfrm>
            <a:off x="508000" y="12319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037"/>
          <p:cNvPicPr>
            <a:picLocks noChangeAspect="1" noChangeArrowheads="1"/>
          </p:cNvPicPr>
          <p:nvPr/>
        </p:nvPicPr>
        <p:blipFill>
          <a:blip r:embed="rId11"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40"/>
          <p:cNvSpPr>
            <a:spLocks noGrp="1" noChangeArrowheads="1"/>
          </p:cNvSpPr>
          <p:nvPr>
            <p:ph type="body" idx="1"/>
          </p:nvPr>
        </p:nvSpPr>
        <p:spPr bwMode="auto">
          <a:xfrm>
            <a:off x="368300" y="1504950"/>
            <a:ext cx="11196638"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r>
              <a:rPr lang="en-US" altLang="en-US"/>
              <a:t>2nd Bullet</a:t>
            </a:r>
          </a:p>
        </p:txBody>
      </p:sp>
      <p:sp>
        <p:nvSpPr>
          <p:cNvPr id="9" name="Text Box 1029"/>
          <p:cNvSpPr txBox="1">
            <a:spLocks noChangeArrowheads="1"/>
          </p:cNvSpPr>
          <p:nvPr userDrawn="1"/>
        </p:nvSpPr>
        <p:spPr bwMode="auto">
          <a:xfrm>
            <a:off x="508000" y="6491288"/>
            <a:ext cx="1117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400">
                <a:solidFill>
                  <a:schemeClr val="tx1"/>
                </a:solidFill>
                <a:latin typeface="Arial" panose="020B0604020202020204" pitchFamily="34" charset="0"/>
              </a:defRPr>
            </a:lvl1pPr>
            <a:lvl2pPr marL="742950" indent="-285750" algn="ctr">
              <a:defRPr sz="1400">
                <a:solidFill>
                  <a:schemeClr val="tx1"/>
                </a:solidFill>
                <a:latin typeface="Arial" panose="020B0604020202020204" pitchFamily="34" charset="0"/>
              </a:defRPr>
            </a:lvl2pPr>
            <a:lvl3pPr marL="1143000" indent="-228600" algn="ctr">
              <a:defRPr sz="1400">
                <a:solidFill>
                  <a:schemeClr val="tx1"/>
                </a:solidFill>
                <a:latin typeface="Arial" panose="020B0604020202020204" pitchFamily="34" charset="0"/>
              </a:defRPr>
            </a:lvl3pPr>
            <a:lvl4pPr marL="1600200" indent="-228600" algn="ctr">
              <a:defRPr sz="1400">
                <a:solidFill>
                  <a:schemeClr val="tx1"/>
                </a:solidFill>
                <a:latin typeface="Arial" panose="020B0604020202020204" pitchFamily="34" charset="0"/>
              </a:defRPr>
            </a:lvl4pPr>
            <a:lvl5pPr marL="2057400" indent="-228600" algn="ctr">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spcBef>
                <a:spcPct val="50000"/>
              </a:spcBef>
              <a:defRPr/>
            </a:pPr>
            <a:r>
              <a:rPr lang="en-US" altLang="en-US" sz="1600" b="1" i="1" dirty="0">
                <a:latin typeface="Century Schoolbook" panose="02040604050505020304" pitchFamily="18" charset="0"/>
              </a:rPr>
              <a:t>I n t e g r i t y  -  S e r v i c e  -  E x c e l </a:t>
            </a:r>
            <a:r>
              <a:rPr lang="en-US" altLang="en-US" sz="1600" b="1" i="1" dirty="0" err="1">
                <a:latin typeface="Century Schoolbook" panose="02040604050505020304" pitchFamily="18" charset="0"/>
              </a:rPr>
              <a:t>l</a:t>
            </a:r>
            <a:r>
              <a:rPr lang="en-US" altLang="en-US" sz="1600" b="1" i="1" dirty="0">
                <a:latin typeface="Century Schoolbook" panose="02040604050505020304" pitchFamily="18" charset="0"/>
              </a:rPr>
              <a:t> e n c e</a:t>
            </a:r>
          </a:p>
        </p:txBody>
      </p:sp>
    </p:spTree>
    <p:extLst>
      <p:ext uri="{BB962C8B-B14F-4D97-AF65-F5344CB8AC3E}">
        <p14:creationId xmlns:p14="http://schemas.microsoft.com/office/powerpoint/2010/main" val="123689341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Lst>
  <p:hf hdr="0" ftr="0" dt="0"/>
  <p:txStyles>
    <p:titleStyle>
      <a:lvl1pPr algn="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p:titleStyle>
    <p:bodyStyle>
      <a:lvl1pPr marL="285750" indent="-285750" algn="l" rtl="0" eaLnBrk="0" fontAlgn="base" hangingPunct="0">
        <a:spcBef>
          <a:spcPct val="50000"/>
        </a:spcBef>
        <a:spcAft>
          <a:spcPct val="0"/>
        </a:spcAft>
        <a:buClr>
          <a:srgbClr val="151C77"/>
        </a:buClr>
        <a:buSzPct val="80000"/>
        <a:buFont typeface="Wingdings" panose="05000000000000000000" pitchFamily="2" charset="2"/>
        <a:buChar char="n"/>
        <a:defRPr sz="2000" b="1">
          <a:solidFill>
            <a:schemeClr val="tx1"/>
          </a:solidFill>
          <a:latin typeface="+mn-lt"/>
          <a:ea typeface="+mn-ea"/>
          <a:cs typeface="+mn-cs"/>
        </a:defRPr>
      </a:lvl1pPr>
      <a:lvl2pPr marL="688975" indent="-282575" algn="l" rtl="0" eaLnBrk="0" fontAlgn="base" hangingPunct="0">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2pPr>
      <a:lvl3pPr marL="1027113" indent="-223838" algn="l" rtl="0" eaLnBrk="0" fontAlgn="base" hangingPunct="0">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3pPr>
      <a:lvl4pPr marL="1600200" indent="-228600" algn="l" rtl="0" eaLnBrk="0" fontAlgn="base" hangingPunct="0">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0"/>
            <a:r>
              <a:rPr lang="en-US"/>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pic>
        <p:nvPicPr>
          <p:cNvPr id="11" name="Picture 1037">
            <a:extLst>
              <a:ext uri="{FF2B5EF4-FFF2-40B4-BE49-F238E27FC236}">
                <a16:creationId xmlns:a16="http://schemas.microsoft.com/office/drawing/2014/main" id="{323F1B4A-883D-3F41-9EED-A12117E06BE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209078"/>
      </p:ext>
    </p:extLst>
  </p:cSld>
  <p:clrMap bg1="lt1" tx1="dk1" bg2="lt2" tx2="dk2" accent1="accent1" accent2="accent2" accent3="accent3" accent4="accent4" accent5="accent5" accent6="accent6" hlink="hlink" folHlink="folHlink"/>
  <p:sldLayoutIdLst>
    <p:sldLayoutId id="2147483727" r:id="rId1"/>
  </p:sldLayoutIdLst>
  <p:hf hdr="0" ft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00">
                <a:solidFill>
                  <a:srgbClr val="969696"/>
                </a:solidFill>
              </a:defRPr>
            </a:lvl1pPr>
          </a:lstStyle>
          <a:p>
            <a:pPr>
              <a:defRPr/>
            </a:pPr>
            <a:r>
              <a:rPr lang="en-US" b="0">
                <a:latin typeface="Arial"/>
                <a:cs typeface="+mn-cs"/>
              </a:rPr>
              <a:t>12 October 2016</a:t>
            </a:r>
            <a:endParaRPr lang="en-US" b="0" dirty="0">
              <a:latin typeface="Arial"/>
              <a:cs typeface="+mn-cs"/>
            </a:endParaRPr>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969696"/>
                </a:solidFill>
              </a:defRPr>
            </a:lvl1pPr>
          </a:lstStyle>
          <a:p>
            <a:pPr>
              <a:defRPr/>
            </a:pPr>
            <a:fld id="{1B6AF36B-6559-4148-878D-52AB31E5AD92}" type="slidenum">
              <a:rPr lang="en-US" b="0">
                <a:latin typeface="Arial"/>
                <a:cs typeface="+mn-cs"/>
              </a:rPr>
              <a:pPr>
                <a:defRPr/>
              </a:pPr>
              <a:t>‹#›</a:t>
            </a:fld>
            <a:endParaRPr lang="en-US" b="0" dirty="0">
              <a:solidFill>
                <a:srgbClr val="808080"/>
              </a:solidFill>
              <a:latin typeface="Arial"/>
              <a:cs typeface="+mn-cs"/>
            </a:endParaRPr>
          </a:p>
        </p:txBody>
      </p:sp>
      <p:sp>
        <p:nvSpPr>
          <p:cNvPr id="49157" name="Text Box 1029"/>
          <p:cNvSpPr txBox="1">
            <a:spLocks noChangeArrowheads="1"/>
          </p:cNvSpPr>
          <p:nvPr/>
        </p:nvSpPr>
        <p:spPr bwMode="auto">
          <a:xfrm>
            <a:off x="1727200" y="6491289"/>
            <a:ext cx="8737600" cy="307777"/>
          </a:xfrm>
          <a:prstGeom prst="rect">
            <a:avLst/>
          </a:prstGeom>
          <a:noFill/>
          <a:ln w="9525">
            <a:noFill/>
            <a:miter lim="800000"/>
            <a:headEnd/>
            <a:tailEnd/>
          </a:ln>
          <a:effectLst/>
        </p:spPr>
        <p:txBody>
          <a:bodyPr>
            <a:spAutoFit/>
          </a:bodyPr>
          <a:lstStyle/>
          <a:p>
            <a:pPr algn="ctr" eaLnBrk="0" hangingPunct="0">
              <a:spcBef>
                <a:spcPct val="50000"/>
              </a:spcBef>
              <a:defRPr/>
            </a:pPr>
            <a:r>
              <a:rPr lang="en-US" sz="1400" i="1" dirty="0">
                <a:solidFill>
                  <a:srgbClr val="000000"/>
                </a:solidFill>
                <a:latin typeface="Century Schoolbook" pitchFamily="18" charset="0"/>
                <a:cs typeface="+mn-cs"/>
              </a:rPr>
              <a:t>I n t e g r i t y  -  S e r v i c e  -  E x c e l l e n c e</a:t>
            </a:r>
          </a:p>
        </p:txBody>
      </p:sp>
      <p:sp>
        <p:nvSpPr>
          <p:cNvPr id="11269"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511560"/>
            <a:ext cx="11176000" cy="0"/>
          </a:xfrm>
          <a:prstGeom prst="line">
            <a:avLst/>
          </a:prstGeom>
          <a:noFill/>
          <a:ln w="57150">
            <a:solidFill>
              <a:srgbClr val="0C2D83"/>
            </a:solidFill>
            <a:round/>
            <a:headEnd/>
            <a:tailEnd/>
          </a:ln>
          <a:effectLst/>
        </p:spPr>
        <p:txBody>
          <a:bodyPr wrap="none" anchor="ctr"/>
          <a:lstStyle/>
          <a:p>
            <a:pPr algn="ctr" eaLnBrk="0" hangingPunct="0">
              <a:defRPr/>
            </a:pPr>
            <a:endParaRPr lang="en-US" sz="1400" b="0" dirty="0">
              <a:solidFill>
                <a:srgbClr val="000000"/>
              </a:solidFill>
              <a:latin typeface="Arial"/>
              <a:cs typeface="+mn-cs"/>
            </a:endParaRPr>
          </a:p>
        </p:txBody>
      </p:sp>
      <p:sp>
        <p:nvSpPr>
          <p:cNvPr id="49164" name="Line 1036"/>
          <p:cNvSpPr>
            <a:spLocks noChangeShapeType="1"/>
          </p:cNvSpPr>
          <p:nvPr/>
        </p:nvSpPr>
        <p:spPr bwMode="auto">
          <a:xfrm>
            <a:off x="468027" y="1141959"/>
            <a:ext cx="11176000" cy="0"/>
          </a:xfrm>
          <a:prstGeom prst="line">
            <a:avLst/>
          </a:prstGeom>
          <a:noFill/>
          <a:ln w="57150">
            <a:solidFill>
              <a:srgbClr val="0C2D83"/>
            </a:solidFill>
            <a:round/>
            <a:headEnd/>
            <a:tailEnd/>
          </a:ln>
          <a:effectLst/>
        </p:spPr>
        <p:txBody>
          <a:bodyPr wrap="none" anchor="ctr"/>
          <a:lstStyle/>
          <a:p>
            <a:pPr algn="ctr" eaLnBrk="0" hangingPunct="0">
              <a:defRPr/>
            </a:pPr>
            <a:endParaRPr lang="en-US" sz="1400" b="0" dirty="0">
              <a:solidFill>
                <a:srgbClr val="000000"/>
              </a:solidFill>
              <a:latin typeface="Arial"/>
              <a:cs typeface="+mn-cs"/>
            </a:endParaRPr>
          </a:p>
        </p:txBody>
      </p:sp>
      <p:sp>
        <p:nvSpPr>
          <p:cNvPr id="11273"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2nd Bullet</a:t>
            </a:r>
          </a:p>
        </p:txBody>
      </p:sp>
      <p:pic>
        <p:nvPicPr>
          <p:cNvPr id="10" name="Picture 1037">
            <a:extLst>
              <a:ext uri="{FF2B5EF4-FFF2-40B4-BE49-F238E27FC236}">
                <a16:creationId xmlns:a16="http://schemas.microsoft.com/office/drawing/2014/main" id="{A373E221-303A-5845-971A-37FA72F32823}"/>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714913" y="30505"/>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816616"/>
      </p:ext>
    </p:extLst>
  </p:cSld>
  <p:clrMap bg1="lt1" tx1="dk1" bg2="lt2" tx2="dk2" accent1="accent1" accent2="accent2" accent3="accent3" accent4="accent4" accent5="accent5" accent6="accent6" hlink="hlink" folHlink="folHlink"/>
  <p:sldLayoutIdLst>
    <p:sldLayoutId id="2147483729" r:id="rId1"/>
  </p:sldLayoutIdLst>
  <p:hf hdr="0" ftr="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67784" y="1544638"/>
            <a:ext cx="11334749"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012" tIns="50800" rIns="100012" bIns="5080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title"/>
          </p:nvPr>
        </p:nvSpPr>
        <p:spPr bwMode="auto">
          <a:xfrm>
            <a:off x="2228851" y="198438"/>
            <a:ext cx="9806516"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012" tIns="50800" rIns="100012" bIns="50800" numCol="1" anchor="ctr" anchorCtr="0" compatLnSpc="1">
            <a:prstTxWarp prst="textNoShape">
              <a:avLst/>
            </a:prstTxWarp>
          </a:bodyPr>
          <a:lstStyle/>
          <a:p>
            <a:pPr lvl="0"/>
            <a:r>
              <a:rPr lang="en-US"/>
              <a:t>Slide Title</a:t>
            </a:r>
          </a:p>
        </p:txBody>
      </p:sp>
      <p:sp>
        <p:nvSpPr>
          <p:cNvPr id="1028" name="Text Box 4"/>
          <p:cNvSpPr txBox="1">
            <a:spLocks noChangeArrowheads="1"/>
          </p:cNvSpPr>
          <p:nvPr/>
        </p:nvSpPr>
        <p:spPr bwMode="auto">
          <a:xfrm>
            <a:off x="342703" y="6510338"/>
            <a:ext cx="1321196"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lnSpc>
                <a:spcPct val="80000"/>
              </a:lnSpc>
              <a:spcBef>
                <a:spcPct val="50000"/>
              </a:spcBef>
              <a:spcAft>
                <a:spcPct val="0"/>
              </a:spcAft>
              <a:defRPr/>
            </a:pPr>
            <a:r>
              <a:rPr lang="en-US" sz="1200">
                <a:solidFill>
                  <a:srgbClr val="FFFFFF"/>
                </a:solidFill>
              </a:rPr>
              <a:t>UNCLASSIFIED</a:t>
            </a:r>
          </a:p>
        </p:txBody>
      </p:sp>
      <p:grpSp>
        <p:nvGrpSpPr>
          <p:cNvPr id="1029" name="Group 5"/>
          <p:cNvGrpSpPr>
            <a:grpSpLocks/>
          </p:cNvGrpSpPr>
          <p:nvPr/>
        </p:nvGrpSpPr>
        <p:grpSpPr bwMode="auto">
          <a:xfrm>
            <a:off x="0" y="496887"/>
            <a:ext cx="12158133" cy="1168403"/>
            <a:chOff x="0" y="333"/>
            <a:chExt cx="5744" cy="736"/>
          </a:xfrm>
        </p:grpSpPr>
        <p:sp>
          <p:nvSpPr>
            <p:cNvPr id="1034" name="AutoShape 6"/>
            <p:cNvSpPr>
              <a:spLocks noChangeArrowheads="1"/>
            </p:cNvSpPr>
            <p:nvPr/>
          </p:nvSpPr>
          <p:spPr bwMode="auto">
            <a:xfrm>
              <a:off x="5410" y="337"/>
              <a:ext cx="334" cy="732"/>
            </a:xfrm>
            <a:prstGeom prst="triangle">
              <a:avLst>
                <a:gd name="adj" fmla="val 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5" name="Rectangle 7"/>
            <p:cNvSpPr>
              <a:spLocks noChangeArrowheads="1"/>
            </p:cNvSpPr>
            <p:nvPr/>
          </p:nvSpPr>
          <p:spPr bwMode="auto">
            <a:xfrm>
              <a:off x="1957" y="557"/>
              <a:ext cx="1785" cy="368"/>
            </a:xfrm>
            <a:prstGeom prst="rect">
              <a:avLst/>
            </a:prstGeom>
            <a:gradFill rotWithShape="1">
              <a:gsLst>
                <a:gs pos="0">
                  <a:srgbClr val="000080"/>
                </a:gs>
                <a:gs pos="100000">
                  <a:srgbClr val="00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6" name="Rectangle 8"/>
            <p:cNvSpPr>
              <a:spLocks noChangeArrowheads="1"/>
            </p:cNvSpPr>
            <p:nvPr/>
          </p:nvSpPr>
          <p:spPr bwMode="auto">
            <a:xfrm>
              <a:off x="0" y="557"/>
              <a:ext cx="1785" cy="368"/>
            </a:xfrm>
            <a:prstGeom prst="rect">
              <a:avLst/>
            </a:prstGeom>
            <a:gradFill rotWithShape="1">
              <a:gsLst>
                <a:gs pos="0">
                  <a:srgbClr val="FF0000"/>
                </a:gs>
                <a:gs pos="100000">
                  <a:srgbClr val="000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7" name="Rectangle 9"/>
            <p:cNvSpPr>
              <a:spLocks noChangeArrowheads="1"/>
            </p:cNvSpPr>
            <p:nvPr/>
          </p:nvSpPr>
          <p:spPr bwMode="auto">
            <a:xfrm>
              <a:off x="1785" y="557"/>
              <a:ext cx="173" cy="36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8" name="AutoShape 10"/>
            <p:cNvSpPr>
              <a:spLocks noChangeArrowheads="1"/>
            </p:cNvSpPr>
            <p:nvPr/>
          </p:nvSpPr>
          <p:spPr bwMode="auto">
            <a:xfrm>
              <a:off x="5406" y="333"/>
              <a:ext cx="100" cy="732"/>
            </a:xfrm>
            <a:prstGeom prst="triangle">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sp>
          <p:nvSpPr>
            <p:cNvPr id="1039" name="Rectangle 11"/>
            <p:cNvSpPr>
              <a:spLocks noChangeArrowheads="1"/>
            </p:cNvSpPr>
            <p:nvPr/>
          </p:nvSpPr>
          <p:spPr bwMode="auto">
            <a:xfrm>
              <a:off x="3685" y="557"/>
              <a:ext cx="1843" cy="368"/>
            </a:xfrm>
            <a:prstGeom prst="rect">
              <a:avLst/>
            </a:prstGeom>
            <a:gradFill rotWithShape="1">
              <a:gsLst>
                <a:gs pos="0">
                  <a:srgbClr val="00CCFF"/>
                </a:gs>
                <a:gs pos="100000">
                  <a:srgbClr val="008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0"/>
                </a:spcBef>
                <a:spcAft>
                  <a:spcPct val="0"/>
                </a:spcAft>
              </a:pPr>
              <a:endParaRPr lang="en-US" sz="3200" b="1">
                <a:solidFill>
                  <a:srgbClr val="000000"/>
                </a:solidFill>
              </a:endParaRPr>
            </a:p>
          </p:txBody>
        </p:sp>
      </p:grpSp>
      <p:pic>
        <p:nvPicPr>
          <p:cNvPr id="1030" name="Picture 12" descr="Updated GS Emblem - Two Stars"/>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0" y="0"/>
            <a:ext cx="1644651"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3"/>
          <p:cNvSpPr txBox="1">
            <a:spLocks noChangeArrowheads="1"/>
          </p:cNvSpPr>
          <p:nvPr/>
        </p:nvSpPr>
        <p:spPr bwMode="auto">
          <a:xfrm>
            <a:off x="11819783" y="6619876"/>
            <a:ext cx="372218"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base" hangingPunct="1">
              <a:lnSpc>
                <a:spcPct val="80000"/>
              </a:lnSpc>
              <a:spcBef>
                <a:spcPct val="50000"/>
              </a:spcBef>
              <a:spcAft>
                <a:spcPct val="0"/>
              </a:spcAft>
              <a:defRPr/>
            </a:pPr>
            <a:fld id="{45734D2F-4225-49F6-B29F-EA9428B831AB}" type="slidenum">
              <a:rPr lang="en-US" sz="1200" smtClean="0">
                <a:solidFill>
                  <a:srgbClr val="000000"/>
                </a:solidFill>
              </a:rPr>
              <a:pPr algn="r" eaLnBrk="1" fontAlgn="base" hangingPunct="1">
                <a:lnSpc>
                  <a:spcPct val="80000"/>
                </a:lnSpc>
                <a:spcBef>
                  <a:spcPct val="50000"/>
                </a:spcBef>
                <a:spcAft>
                  <a:spcPct val="0"/>
                </a:spcAft>
                <a:defRPr/>
              </a:pPr>
              <a:t>‹#›</a:t>
            </a:fld>
            <a:endParaRPr lang="en-US" sz="1200">
              <a:solidFill>
                <a:srgbClr val="000000"/>
              </a:solidFill>
            </a:endParaRPr>
          </a:p>
        </p:txBody>
      </p:sp>
    </p:spTree>
    <p:extLst>
      <p:ext uri="{BB962C8B-B14F-4D97-AF65-F5344CB8AC3E}">
        <p14:creationId xmlns:p14="http://schemas.microsoft.com/office/powerpoint/2010/main" val="149592632"/>
      </p:ext>
    </p:extLst>
  </p:cSld>
  <p:clrMap bg1="lt1" tx1="dk1" bg2="lt2" tx2="dk2" accent1="accent1" accent2="accent2" accent3="accent3" accent4="accent4" accent5="accent5" accent6="accent6" hlink="hlink" folHlink="folHlink"/>
  <p:transition/>
  <p:txStyles>
    <p:titleStyle>
      <a:lvl1pPr algn="r" defTabSz="989013" rtl="0" eaLnBrk="1" fontAlgn="base" hangingPunct="1">
        <a:lnSpc>
          <a:spcPct val="80000"/>
        </a:lnSpc>
        <a:spcBef>
          <a:spcPct val="0"/>
        </a:spcBef>
        <a:spcAft>
          <a:spcPct val="0"/>
        </a:spcAft>
        <a:defRPr sz="2800" b="1" i="1">
          <a:solidFill>
            <a:schemeClr val="tx1"/>
          </a:solidFill>
          <a:latin typeface="+mj-lt"/>
          <a:ea typeface="+mj-ea"/>
          <a:cs typeface="+mj-cs"/>
        </a:defRPr>
      </a:lvl1pPr>
      <a:lvl2pPr algn="r" defTabSz="989013" rtl="0" eaLnBrk="1" fontAlgn="base" hangingPunct="1">
        <a:lnSpc>
          <a:spcPct val="80000"/>
        </a:lnSpc>
        <a:spcBef>
          <a:spcPct val="0"/>
        </a:spcBef>
        <a:spcAft>
          <a:spcPct val="0"/>
        </a:spcAft>
        <a:defRPr sz="2800" b="1" i="1">
          <a:solidFill>
            <a:schemeClr val="tx1"/>
          </a:solidFill>
          <a:latin typeface="Arial" pitchFamily="34" charset="0"/>
        </a:defRPr>
      </a:lvl2pPr>
      <a:lvl3pPr algn="r" defTabSz="989013" rtl="0" eaLnBrk="1" fontAlgn="base" hangingPunct="1">
        <a:lnSpc>
          <a:spcPct val="80000"/>
        </a:lnSpc>
        <a:spcBef>
          <a:spcPct val="0"/>
        </a:spcBef>
        <a:spcAft>
          <a:spcPct val="0"/>
        </a:spcAft>
        <a:defRPr sz="2800" b="1" i="1">
          <a:solidFill>
            <a:schemeClr val="tx1"/>
          </a:solidFill>
          <a:latin typeface="Arial" pitchFamily="34" charset="0"/>
        </a:defRPr>
      </a:lvl3pPr>
      <a:lvl4pPr algn="r" defTabSz="989013" rtl="0" eaLnBrk="1" fontAlgn="base" hangingPunct="1">
        <a:lnSpc>
          <a:spcPct val="80000"/>
        </a:lnSpc>
        <a:spcBef>
          <a:spcPct val="0"/>
        </a:spcBef>
        <a:spcAft>
          <a:spcPct val="0"/>
        </a:spcAft>
        <a:defRPr sz="2800" b="1" i="1">
          <a:solidFill>
            <a:schemeClr val="tx1"/>
          </a:solidFill>
          <a:latin typeface="Arial" pitchFamily="34" charset="0"/>
        </a:defRPr>
      </a:lvl4pPr>
      <a:lvl5pPr algn="r" defTabSz="989013" rtl="0" eaLnBrk="1" fontAlgn="base" hangingPunct="1">
        <a:lnSpc>
          <a:spcPct val="80000"/>
        </a:lnSpc>
        <a:spcBef>
          <a:spcPct val="0"/>
        </a:spcBef>
        <a:spcAft>
          <a:spcPct val="0"/>
        </a:spcAft>
        <a:defRPr sz="2800" b="1" i="1">
          <a:solidFill>
            <a:schemeClr val="tx1"/>
          </a:solidFill>
          <a:latin typeface="Arial" pitchFamily="34" charset="0"/>
        </a:defRPr>
      </a:lvl5pPr>
      <a:lvl6pPr marL="457200" algn="r" defTabSz="989013" rtl="0" eaLnBrk="1" fontAlgn="base" hangingPunct="1">
        <a:lnSpc>
          <a:spcPct val="80000"/>
        </a:lnSpc>
        <a:spcBef>
          <a:spcPct val="0"/>
        </a:spcBef>
        <a:spcAft>
          <a:spcPct val="0"/>
        </a:spcAft>
        <a:defRPr sz="2800" b="1" i="1">
          <a:solidFill>
            <a:schemeClr val="tx1"/>
          </a:solidFill>
          <a:latin typeface="Arial" pitchFamily="34" charset="0"/>
        </a:defRPr>
      </a:lvl6pPr>
      <a:lvl7pPr marL="914400" algn="r" defTabSz="989013" rtl="0" eaLnBrk="1" fontAlgn="base" hangingPunct="1">
        <a:lnSpc>
          <a:spcPct val="80000"/>
        </a:lnSpc>
        <a:spcBef>
          <a:spcPct val="0"/>
        </a:spcBef>
        <a:spcAft>
          <a:spcPct val="0"/>
        </a:spcAft>
        <a:defRPr sz="2800" b="1" i="1">
          <a:solidFill>
            <a:schemeClr val="tx1"/>
          </a:solidFill>
          <a:latin typeface="Arial" pitchFamily="34" charset="0"/>
        </a:defRPr>
      </a:lvl7pPr>
      <a:lvl8pPr marL="1371600" algn="r" defTabSz="989013" rtl="0" eaLnBrk="1" fontAlgn="base" hangingPunct="1">
        <a:lnSpc>
          <a:spcPct val="80000"/>
        </a:lnSpc>
        <a:spcBef>
          <a:spcPct val="0"/>
        </a:spcBef>
        <a:spcAft>
          <a:spcPct val="0"/>
        </a:spcAft>
        <a:defRPr sz="2800" b="1" i="1">
          <a:solidFill>
            <a:schemeClr val="tx1"/>
          </a:solidFill>
          <a:latin typeface="Arial" pitchFamily="34" charset="0"/>
        </a:defRPr>
      </a:lvl8pPr>
      <a:lvl9pPr marL="1828800" algn="r" defTabSz="989013" rtl="0" eaLnBrk="1" fontAlgn="base" hangingPunct="1">
        <a:lnSpc>
          <a:spcPct val="80000"/>
        </a:lnSpc>
        <a:spcBef>
          <a:spcPct val="0"/>
        </a:spcBef>
        <a:spcAft>
          <a:spcPct val="0"/>
        </a:spcAft>
        <a:defRPr sz="2800" b="1" i="1">
          <a:solidFill>
            <a:schemeClr val="tx1"/>
          </a:solidFill>
          <a:latin typeface="Arial" pitchFamily="34" charset="0"/>
        </a:defRPr>
      </a:lvl9pPr>
    </p:titleStyle>
    <p:bodyStyle>
      <a:lvl1pPr marL="309563" indent="-309563" algn="l" defTabSz="989013" rtl="0" eaLnBrk="1" fontAlgn="base" hangingPunct="1">
        <a:lnSpc>
          <a:spcPct val="90000"/>
        </a:lnSpc>
        <a:spcBef>
          <a:spcPct val="50000"/>
        </a:spcBef>
        <a:spcAft>
          <a:spcPct val="0"/>
        </a:spcAft>
        <a:buClr>
          <a:schemeClr val="tx1"/>
        </a:buClr>
        <a:buSzPct val="65000"/>
        <a:buFont typeface="Wingdings" pitchFamily="2" charset="2"/>
        <a:buChar char="l"/>
        <a:defRPr sz="2400" b="1">
          <a:solidFill>
            <a:schemeClr val="tx1"/>
          </a:solidFill>
          <a:latin typeface="+mn-lt"/>
          <a:ea typeface="+mn-ea"/>
          <a:cs typeface="+mn-cs"/>
        </a:defRPr>
      </a:lvl1pPr>
      <a:lvl2pPr marL="787400" indent="-292100" algn="l" defTabSz="989013" rtl="0" eaLnBrk="1" fontAlgn="base" hangingPunct="1">
        <a:lnSpc>
          <a:spcPct val="90000"/>
        </a:lnSpc>
        <a:spcBef>
          <a:spcPct val="20000"/>
        </a:spcBef>
        <a:spcAft>
          <a:spcPct val="0"/>
        </a:spcAft>
        <a:buClr>
          <a:schemeClr val="tx1"/>
        </a:buClr>
        <a:buSzPct val="65000"/>
        <a:buChar char="–"/>
        <a:defRPr sz="2200" b="1">
          <a:solidFill>
            <a:schemeClr val="tx1"/>
          </a:solidFill>
          <a:latin typeface="+mn-lt"/>
        </a:defRPr>
      </a:lvl2pPr>
      <a:lvl3pPr marL="1279525" indent="-290513" algn="l" defTabSz="989013" rtl="0" eaLnBrk="1" fontAlgn="base" hangingPunct="1">
        <a:lnSpc>
          <a:spcPct val="90000"/>
        </a:lnSpc>
        <a:spcBef>
          <a:spcPct val="20000"/>
        </a:spcBef>
        <a:spcAft>
          <a:spcPct val="0"/>
        </a:spcAft>
        <a:buClr>
          <a:schemeClr val="tx1"/>
        </a:buClr>
        <a:buSzPct val="65000"/>
        <a:buFont typeface="Wingdings" pitchFamily="2" charset="2"/>
        <a:buChar char="l"/>
        <a:defRPr b="1">
          <a:solidFill>
            <a:schemeClr val="tx1"/>
          </a:solidFill>
          <a:latin typeface="+mn-lt"/>
        </a:defRPr>
      </a:lvl3pPr>
      <a:lvl4pPr marL="1820863" indent="-314325" algn="l" defTabSz="989013" rtl="0" eaLnBrk="1" fontAlgn="base" hangingPunct="1">
        <a:lnSpc>
          <a:spcPct val="90000"/>
        </a:lnSpc>
        <a:spcBef>
          <a:spcPct val="20000"/>
        </a:spcBef>
        <a:spcAft>
          <a:spcPct val="0"/>
        </a:spcAft>
        <a:buClr>
          <a:schemeClr val="tx1"/>
        </a:buClr>
        <a:buSzPct val="65000"/>
        <a:buChar char="–"/>
        <a:defRPr sz="1600" b="1">
          <a:solidFill>
            <a:schemeClr val="tx1"/>
          </a:solidFill>
          <a:latin typeface="+mn-lt"/>
        </a:defRPr>
      </a:lvl4pPr>
      <a:lvl5pPr marL="22891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5pPr>
      <a:lvl6pPr marL="27463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6pPr>
      <a:lvl7pPr marL="32035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7pPr>
      <a:lvl8pPr marL="36607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8pPr>
      <a:lvl9pPr marL="4117975" indent="-314325" algn="l" defTabSz="989013" rtl="0" eaLnBrk="1" fontAlgn="base" hangingPunct="1">
        <a:lnSpc>
          <a:spcPct val="90000"/>
        </a:lnSpc>
        <a:spcBef>
          <a:spcPct val="20000"/>
        </a:spcBef>
        <a:spcAft>
          <a:spcPct val="0"/>
        </a:spcAft>
        <a:buClr>
          <a:schemeClr val="tx1"/>
        </a:buClr>
        <a:buSzPct val="65000"/>
        <a:buFont typeface="Wingdings" pitchFamily="2" charset="2"/>
        <a:buChar char="l"/>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a:t>As of: </a:t>
            </a:r>
            <a:endParaRPr lang="en-US" dirty="0"/>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0"/>
            <a:r>
              <a:rPr lang="en-US"/>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pic>
        <p:nvPicPr>
          <p:cNvPr id="11" name="Picture 1037">
            <a:extLst>
              <a:ext uri="{FF2B5EF4-FFF2-40B4-BE49-F238E27FC236}">
                <a16:creationId xmlns:a16="http://schemas.microsoft.com/office/drawing/2014/main" id="{FAD79DC9-CE25-714B-B439-A3328529EFD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91281"/>
      </p:ext>
    </p:extLst>
  </p:cSld>
  <p:clrMap bg1="lt1" tx1="dk1" bg2="lt2" tx2="dk2" accent1="accent1" accent2="accent2" accent3="accent3" accent4="accent4" accent5="accent5" accent6="accent6" hlink="hlink" folHlink="folHlink"/>
  <p:sldLayoutIdLst>
    <p:sldLayoutId id="2147483732" r:id="rId1"/>
    <p:sldLayoutId id="2147483733" r:id="rId2"/>
  </p:sldLayoutIdLst>
  <p:hf hdr="0" ft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dirty="0"/>
              <a:t>As of: </a:t>
            </a:r>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0"/>
            <a:r>
              <a:rPr lang="en-US"/>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pic>
        <p:nvPicPr>
          <p:cNvPr id="11" name="Picture 1037">
            <a:extLst>
              <a:ext uri="{FF2B5EF4-FFF2-40B4-BE49-F238E27FC236}">
                <a16:creationId xmlns:a16="http://schemas.microsoft.com/office/drawing/2014/main" id="{19144E21-E502-854A-B9CD-028441FB05CF}"/>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5212115"/>
      </p:ext>
    </p:extLst>
  </p:cSld>
  <p:clrMap bg1="lt1" tx1="dk1" bg2="lt2" tx2="dk2" accent1="accent1" accent2="accent2" accent3="accent3" accent4="accent4" accent5="accent5" accent6="accent6" hlink="hlink" folHlink="folHlink"/>
  <p:sldLayoutIdLst>
    <p:sldLayoutId id="2147483735" r:id="rId1"/>
  </p:sldLayoutIdLst>
  <p:hf hd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62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969696"/>
                </a:solidFill>
                <a:latin typeface="Arial" charset="0"/>
              </a:defRPr>
            </a:lvl1pPr>
          </a:lstStyle>
          <a:p>
            <a:pPr>
              <a:defRPr/>
            </a:pPr>
            <a:r>
              <a:rPr lang="en-US" dirty="0"/>
              <a:t>As of: </a:t>
            </a:r>
          </a:p>
        </p:txBody>
      </p:sp>
      <p:sp>
        <p:nvSpPr>
          <p:cNvPr id="49156" name="Rectangle 1028"/>
          <p:cNvSpPr>
            <a:spLocks noGrp="1" noChangeArrowheads="1"/>
          </p:cNvSpPr>
          <p:nvPr>
            <p:ph type="sldNum" sz="quarter" idx="4"/>
          </p:nvPr>
        </p:nvSpPr>
        <p:spPr bwMode="auto">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69696"/>
                </a:solidFill>
                <a:latin typeface="Arial" charset="0"/>
              </a:defRPr>
            </a:lvl1pPr>
          </a:lstStyle>
          <a:p>
            <a:pPr>
              <a:defRPr/>
            </a:pPr>
            <a:fld id="{989638D3-C09D-4296-9F44-23E2A74047B6}" type="slidenum">
              <a:rPr lang="en-US"/>
              <a:pPr>
                <a:defRPr/>
              </a:pPr>
              <a:t>‹#›</a:t>
            </a:fld>
            <a:endParaRPr lang="en-US" dirty="0">
              <a:solidFill>
                <a:schemeClr val="bg2"/>
              </a:solidFill>
            </a:endParaRPr>
          </a:p>
        </p:txBody>
      </p:sp>
      <p:sp>
        <p:nvSpPr>
          <p:cNvPr id="7173" name="Rectangle 1030"/>
          <p:cNvSpPr>
            <a:spLocks noGrp="1" noChangeArrowheads="1"/>
          </p:cNvSpPr>
          <p:nvPr>
            <p:ph type="title"/>
          </p:nvPr>
        </p:nvSpPr>
        <p:spPr bwMode="auto">
          <a:xfrm>
            <a:off x="2218267" y="76200"/>
            <a:ext cx="9525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508000" y="64516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49164" name="Line 1036"/>
          <p:cNvSpPr>
            <a:spLocks noChangeShapeType="1"/>
          </p:cNvSpPr>
          <p:nvPr/>
        </p:nvSpPr>
        <p:spPr bwMode="auto">
          <a:xfrm>
            <a:off x="508000" y="1231900"/>
            <a:ext cx="11176000" cy="0"/>
          </a:xfrm>
          <a:prstGeom prst="line">
            <a:avLst/>
          </a:prstGeom>
          <a:noFill/>
          <a:ln w="57150">
            <a:solidFill>
              <a:srgbClr val="0C2D83"/>
            </a:solidFill>
            <a:round/>
            <a:headEnd/>
            <a:tailEnd/>
          </a:ln>
          <a:effectLst/>
        </p:spPr>
        <p:txBody>
          <a:bodyPr wrap="none" anchor="ctr"/>
          <a:lstStyle/>
          <a:p>
            <a:pPr>
              <a:defRPr/>
            </a:pPr>
            <a:endParaRPr lang="en-US" sz="1000" dirty="0">
              <a:latin typeface="Arial" charset="0"/>
            </a:endParaRPr>
          </a:p>
        </p:txBody>
      </p:sp>
      <p:sp>
        <p:nvSpPr>
          <p:cNvPr id="7177" name="Rectangle 1040"/>
          <p:cNvSpPr>
            <a:spLocks noGrp="1" noChangeArrowheads="1"/>
          </p:cNvSpPr>
          <p:nvPr>
            <p:ph type="body" idx="1"/>
          </p:nvPr>
        </p:nvSpPr>
        <p:spPr bwMode="auto">
          <a:xfrm>
            <a:off x="368301" y="1504950"/>
            <a:ext cx="11197167"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0"/>
            <a:r>
              <a:rPr lang="en-US"/>
              <a:t>2nd Bullet</a:t>
            </a:r>
          </a:p>
        </p:txBody>
      </p:sp>
      <p:sp>
        <p:nvSpPr>
          <p:cNvPr id="10" name="Text Box 1029"/>
          <p:cNvSpPr txBox="1">
            <a:spLocks noChangeArrowheads="1"/>
          </p:cNvSpPr>
          <p:nvPr/>
        </p:nvSpPr>
        <p:spPr bwMode="auto">
          <a:xfrm>
            <a:off x="1727200" y="6492875"/>
            <a:ext cx="8737600" cy="336550"/>
          </a:xfrm>
          <a:prstGeom prst="rect">
            <a:avLst/>
          </a:prstGeom>
          <a:noFill/>
          <a:ln w="9525">
            <a:noFill/>
            <a:miter lim="800000"/>
            <a:headEnd/>
            <a:tailEnd/>
          </a:ln>
          <a:effectLst/>
        </p:spPr>
        <p:txBody>
          <a:bodyPr>
            <a:spAutoFit/>
          </a:bodyPr>
          <a:lstStyle/>
          <a:p>
            <a:pPr algn="ctr">
              <a:spcBef>
                <a:spcPct val="50000"/>
              </a:spcBef>
              <a:defRPr/>
            </a:pPr>
            <a:r>
              <a:rPr lang="en-US" sz="1600" b="1" i="1" dirty="0">
                <a:solidFill>
                  <a:schemeClr val="tx1"/>
                </a:solidFill>
                <a:latin typeface="Century Schoolbook" pitchFamily="18" charset="0"/>
              </a:rPr>
              <a:t>I n t e g r i t y  -  S e r v i c e  -  E x c e l l e n c e</a:t>
            </a:r>
          </a:p>
        </p:txBody>
      </p:sp>
      <p:pic>
        <p:nvPicPr>
          <p:cNvPr id="11" name="Picture 1037">
            <a:extLst>
              <a:ext uri="{FF2B5EF4-FFF2-40B4-BE49-F238E27FC236}">
                <a16:creationId xmlns:a16="http://schemas.microsoft.com/office/drawing/2014/main" id="{0E67C333-DCBE-274E-A059-9F577E7B23E6}"/>
              </a:ext>
            </a:extLst>
          </p:cNvPr>
          <p:cNvPicPr>
            <a:picLocks noChangeAspect="1" noChangeArrowheads="1"/>
          </p:cNvPicPr>
          <p:nvPr userDrawn="1"/>
        </p:nvPicPr>
        <p:blipFill>
          <a:blip r:embed="rId5"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54378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Lst>
  <p:hf hdr="0" dt="0"/>
  <p:txStyles>
    <p:titleStyle>
      <a:lvl1pPr algn="r" rtl="0" eaLnBrk="1" fontAlgn="base" hangingPunct="1">
        <a:spcBef>
          <a:spcPct val="0"/>
        </a:spcBef>
        <a:spcAft>
          <a:spcPct val="0"/>
        </a:spcAft>
        <a:defRPr sz="3600" b="1" i="1">
          <a:solidFill>
            <a:srgbClr val="151C77"/>
          </a:solidFill>
          <a:latin typeface="+mj-lt"/>
          <a:ea typeface="+mj-ea"/>
          <a:cs typeface="+mj-cs"/>
        </a:defRPr>
      </a:lvl1pPr>
      <a:lvl2pPr algn="r" rtl="0" eaLnBrk="1" fontAlgn="base" hangingPunct="1">
        <a:spcBef>
          <a:spcPct val="0"/>
        </a:spcBef>
        <a:spcAft>
          <a:spcPct val="0"/>
        </a:spcAft>
        <a:defRPr sz="3600" b="1" i="1">
          <a:solidFill>
            <a:srgbClr val="151C77"/>
          </a:solidFill>
          <a:latin typeface="Arial" charset="0"/>
        </a:defRPr>
      </a:lvl2pPr>
      <a:lvl3pPr algn="r" rtl="0" eaLnBrk="1" fontAlgn="base" hangingPunct="1">
        <a:spcBef>
          <a:spcPct val="0"/>
        </a:spcBef>
        <a:spcAft>
          <a:spcPct val="0"/>
        </a:spcAft>
        <a:defRPr sz="3600" b="1" i="1">
          <a:solidFill>
            <a:srgbClr val="151C77"/>
          </a:solidFill>
          <a:latin typeface="Arial" charset="0"/>
        </a:defRPr>
      </a:lvl3pPr>
      <a:lvl4pPr algn="r" rtl="0" eaLnBrk="1" fontAlgn="base" hangingPunct="1">
        <a:spcBef>
          <a:spcPct val="0"/>
        </a:spcBef>
        <a:spcAft>
          <a:spcPct val="0"/>
        </a:spcAft>
        <a:defRPr sz="3600" b="1" i="1">
          <a:solidFill>
            <a:srgbClr val="151C77"/>
          </a:solidFill>
          <a:latin typeface="Arial" charset="0"/>
        </a:defRPr>
      </a:lvl4pPr>
      <a:lvl5pPr algn="r" rtl="0" eaLnBrk="1" fontAlgn="base" hangingPunct="1">
        <a:spcBef>
          <a:spcPct val="0"/>
        </a:spcBef>
        <a:spcAft>
          <a:spcPct val="0"/>
        </a:spcAft>
        <a:defRPr sz="36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bwMode="gray">
          <a:xfrm>
            <a:off x="378780" y="1273175"/>
            <a:ext cx="11529587" cy="5092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30" name="Rectangle 6"/>
          <p:cNvSpPr>
            <a:spLocks noGrp="1" noChangeArrowheads="1"/>
          </p:cNvSpPr>
          <p:nvPr>
            <p:ph type="sldNum" sz="quarter" idx="4"/>
          </p:nvPr>
        </p:nvSpPr>
        <p:spPr bwMode="gray">
          <a:xfrm>
            <a:off x="10651067" y="652462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pPr eaLnBrk="0" hangingPunct="0">
              <a:defRPr/>
            </a:pPr>
            <a:fld id="{8F9036C3-89A6-4E25-A8F1-3AEA3DAEE170}" type="slidenum">
              <a:rPr lang="en-US" b="0" smtClean="0">
                <a:latin typeface="Arial"/>
              </a:rPr>
              <a:pPr eaLnBrk="0" hangingPunct="0">
                <a:defRPr/>
              </a:pPr>
              <a:t>‹#›</a:t>
            </a:fld>
            <a:endParaRPr lang="en-US" b="0" dirty="0">
              <a:latin typeface="Arial"/>
            </a:endParaRPr>
          </a:p>
        </p:txBody>
      </p:sp>
      <p:sp>
        <p:nvSpPr>
          <p:cNvPr id="10244" name="Rectangle 2"/>
          <p:cNvSpPr>
            <a:spLocks noGrp="1" noChangeArrowheads="1"/>
          </p:cNvSpPr>
          <p:nvPr>
            <p:ph type="title"/>
          </p:nvPr>
        </p:nvSpPr>
        <p:spPr bwMode="gray">
          <a:xfrm>
            <a:off x="2218267" y="41275"/>
            <a:ext cx="944456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9" name="Line 15"/>
          <p:cNvSpPr>
            <a:spLocks noChangeShapeType="1"/>
          </p:cNvSpPr>
          <p:nvPr/>
        </p:nvSpPr>
        <p:spPr bwMode="gray">
          <a:xfrm>
            <a:off x="508000" y="64516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sp>
        <p:nvSpPr>
          <p:cNvPr id="1041" name="Line 17"/>
          <p:cNvSpPr>
            <a:spLocks noChangeShapeType="1"/>
          </p:cNvSpPr>
          <p:nvPr/>
        </p:nvSpPr>
        <p:spPr bwMode="gray">
          <a:xfrm>
            <a:off x="508000" y="1231900"/>
            <a:ext cx="11176000" cy="0"/>
          </a:xfrm>
          <a:prstGeom prst="line">
            <a:avLst/>
          </a:prstGeom>
          <a:noFill/>
          <a:ln w="57150">
            <a:solidFill>
              <a:srgbClr val="0C2D83"/>
            </a:solidFill>
            <a:round/>
            <a:headEnd/>
            <a:tailEnd/>
          </a:ln>
          <a:effectLst/>
        </p:spPr>
        <p:txBody>
          <a:bodyPr wrap="none" anchor="ctr"/>
          <a:lstStyle/>
          <a:p>
            <a:pPr eaLnBrk="0" hangingPunct="0">
              <a:defRPr/>
            </a:pPr>
            <a:endParaRPr lang="en-US" sz="2400" b="0" dirty="0">
              <a:solidFill>
                <a:srgbClr val="000000"/>
              </a:solidFill>
              <a:latin typeface="Arial"/>
            </a:endParaRPr>
          </a:p>
        </p:txBody>
      </p:sp>
      <p:sp>
        <p:nvSpPr>
          <p:cNvPr id="8" name="Text Box 9"/>
          <p:cNvSpPr txBox="1">
            <a:spLocks noChangeArrowheads="1"/>
          </p:cNvSpPr>
          <p:nvPr/>
        </p:nvSpPr>
        <p:spPr bwMode="auto">
          <a:xfrm>
            <a:off x="4308109" y="3652"/>
            <a:ext cx="3577903" cy="307777"/>
          </a:xfrm>
          <a:prstGeom prst="rect">
            <a:avLst/>
          </a:prstGeom>
          <a:noFill/>
          <a:ln w="12700">
            <a:noFill/>
            <a:miter lim="800000"/>
            <a:headEnd/>
            <a:tailEnd/>
          </a:ln>
          <a:effectLst/>
        </p:spPr>
        <p:txBody>
          <a:bodyPr wrap="none">
            <a:spAutoFit/>
          </a:bodyPr>
          <a:lstStyle/>
          <a:p>
            <a:pPr algn="ctr" eaLnBrk="0" hangingPunct="0">
              <a:defRPr/>
            </a:pPr>
            <a:r>
              <a:rPr lang="en-US" sz="1400" b="0" dirty="0">
                <a:solidFill>
                  <a:srgbClr val="CC0000"/>
                </a:solidFill>
                <a:latin typeface="Arial" charset="0"/>
                <a:cs typeface="+mn-cs"/>
              </a:rPr>
              <a:t>PRE-DECISIONAL – NOT FOR RELEASE</a:t>
            </a:r>
          </a:p>
        </p:txBody>
      </p:sp>
      <p:sp>
        <p:nvSpPr>
          <p:cNvPr id="9" name="Text Box 13"/>
          <p:cNvSpPr txBox="1">
            <a:spLocks noChangeArrowheads="1"/>
          </p:cNvSpPr>
          <p:nvPr/>
        </p:nvSpPr>
        <p:spPr bwMode="auto">
          <a:xfrm>
            <a:off x="10834257" y="0"/>
            <a:ext cx="1357743" cy="215444"/>
          </a:xfrm>
          <a:prstGeom prst="rect">
            <a:avLst/>
          </a:prstGeom>
          <a:noFill/>
          <a:ln w="9525" algn="ctr">
            <a:noFill/>
            <a:miter lim="800000"/>
            <a:headEnd/>
            <a:tailEnd/>
          </a:ln>
          <a:effectLst/>
        </p:spPr>
        <p:txBody>
          <a:bodyPr wrap="none" lIns="0" tIns="0" rIns="0" bIns="0">
            <a:spAutoFit/>
          </a:bodyPr>
          <a:lstStyle/>
          <a:p>
            <a:pPr algn="r" eaLnBrk="0" hangingPunct="0">
              <a:defRPr/>
            </a:pPr>
            <a:r>
              <a:rPr lang="en-US" sz="1400" b="0" dirty="0">
                <a:solidFill>
                  <a:srgbClr val="006600"/>
                </a:solidFill>
                <a:latin typeface="Arial" charset="0"/>
                <a:cs typeface="+mn-cs"/>
              </a:rPr>
              <a:t>UNCLASSIFIED </a:t>
            </a:r>
          </a:p>
        </p:txBody>
      </p:sp>
      <p:sp>
        <p:nvSpPr>
          <p:cNvPr id="11" name="TextBox 10"/>
          <p:cNvSpPr txBox="1"/>
          <p:nvPr/>
        </p:nvSpPr>
        <p:spPr>
          <a:xfrm>
            <a:off x="158751" y="6572250"/>
            <a:ext cx="2766483" cy="254000"/>
          </a:xfrm>
          <a:prstGeom prst="rect">
            <a:avLst/>
          </a:prstGeom>
          <a:noFill/>
        </p:spPr>
        <p:txBody>
          <a:bodyPr>
            <a:spAutoFit/>
          </a:bodyPr>
          <a:lstStyle/>
          <a:p>
            <a:pPr eaLnBrk="0" hangingPunct="0">
              <a:defRPr/>
            </a:pPr>
            <a:r>
              <a:rPr lang="en-US" sz="1050" dirty="0">
                <a:latin typeface="+mn-lt"/>
                <a:cs typeface="+mn-cs"/>
              </a:rPr>
              <a:t>For Official Use Only - FOUO</a:t>
            </a:r>
          </a:p>
        </p:txBody>
      </p:sp>
      <p:sp>
        <p:nvSpPr>
          <p:cNvPr id="12" name="Text Box 4"/>
          <p:cNvSpPr txBox="1">
            <a:spLocks noChangeArrowheads="1"/>
          </p:cNvSpPr>
          <p:nvPr/>
        </p:nvSpPr>
        <p:spPr bwMode="auto">
          <a:xfrm>
            <a:off x="1727200" y="6491288"/>
            <a:ext cx="8737600" cy="338554"/>
          </a:xfrm>
          <a:prstGeom prst="rect">
            <a:avLst/>
          </a:prstGeom>
          <a:noFill/>
          <a:ln w="9525">
            <a:noFill/>
            <a:miter lim="800000"/>
            <a:headEnd/>
            <a:tailEnd/>
          </a:ln>
          <a:effectLst/>
        </p:spPr>
        <p:txBody>
          <a:bodyPr>
            <a:spAutoFit/>
          </a:bodyPr>
          <a:lstStyle/>
          <a:p>
            <a:pPr algn="ctr">
              <a:defRPr/>
            </a:pPr>
            <a:r>
              <a:rPr lang="en-US" sz="1600" b="0" i="1" dirty="0">
                <a:solidFill>
                  <a:srgbClr val="000000"/>
                </a:solidFill>
                <a:latin typeface="Century Schoolbook" pitchFamily="18" charset="0"/>
              </a:rPr>
              <a:t>I n t e g r </a:t>
            </a:r>
            <a:r>
              <a:rPr lang="en-US" sz="1600" b="0" i="1" dirty="0" err="1">
                <a:solidFill>
                  <a:srgbClr val="000000"/>
                </a:solidFill>
                <a:latin typeface="Century Schoolbook" pitchFamily="18" charset="0"/>
              </a:rPr>
              <a:t>i</a:t>
            </a:r>
            <a:r>
              <a:rPr lang="en-US" sz="1600" b="0" i="1" dirty="0">
                <a:solidFill>
                  <a:srgbClr val="000000"/>
                </a:solidFill>
                <a:latin typeface="Century Schoolbook" pitchFamily="18" charset="0"/>
              </a:rPr>
              <a:t> t y  -  S e r v </a:t>
            </a:r>
            <a:r>
              <a:rPr lang="en-US" sz="1600" b="0" i="1" dirty="0" err="1">
                <a:solidFill>
                  <a:srgbClr val="000000"/>
                </a:solidFill>
                <a:latin typeface="Century Schoolbook" pitchFamily="18" charset="0"/>
              </a:rPr>
              <a:t>i</a:t>
            </a:r>
            <a:r>
              <a:rPr lang="en-US" sz="1600" b="0" i="1" dirty="0">
                <a:solidFill>
                  <a:srgbClr val="000000"/>
                </a:solidFill>
                <a:latin typeface="Century Schoolbook" pitchFamily="18" charset="0"/>
              </a:rPr>
              <a:t> c e  -  E x c e l </a:t>
            </a:r>
            <a:r>
              <a:rPr lang="en-US" sz="1600" b="0" i="1" dirty="0" err="1">
                <a:solidFill>
                  <a:srgbClr val="000000"/>
                </a:solidFill>
                <a:latin typeface="Century Schoolbook" pitchFamily="18" charset="0"/>
              </a:rPr>
              <a:t>l</a:t>
            </a:r>
            <a:r>
              <a:rPr lang="en-US" sz="1600" b="0" i="1" dirty="0">
                <a:solidFill>
                  <a:srgbClr val="000000"/>
                </a:solidFill>
                <a:latin typeface="Century Schoolbook" pitchFamily="18" charset="0"/>
              </a:rPr>
              <a:t> e n c e</a:t>
            </a:r>
          </a:p>
        </p:txBody>
      </p:sp>
      <p:pic>
        <p:nvPicPr>
          <p:cNvPr id="13" name="Picture 1037">
            <a:extLst>
              <a:ext uri="{FF2B5EF4-FFF2-40B4-BE49-F238E27FC236}">
                <a16:creationId xmlns:a16="http://schemas.microsoft.com/office/drawing/2014/main" id="{E7C9CC97-6EED-F242-90CC-548B93ED9DFF}"/>
              </a:ext>
            </a:extLst>
          </p:cNvPr>
          <p:cNvPicPr>
            <a:picLocks noChangeAspect="1" noChangeArrowheads="1"/>
          </p:cNvPicPr>
          <p:nvPr userDrawn="1"/>
        </p:nvPicPr>
        <p:blipFill>
          <a:blip r:embed="rId7" cstate="screen">
            <a:extLst>
              <a:ext uri="{28A0092B-C50C-407E-A947-70E740481C1C}">
                <a14:useLocalDpi xmlns:a14="http://schemas.microsoft.com/office/drawing/2010/main"/>
              </a:ext>
            </a:extLst>
          </a:blip>
          <a:stretch>
            <a:fillRect/>
          </a:stretch>
        </p:blipFill>
        <p:spPr bwMode="auto">
          <a:xfrm>
            <a:off x="738457" y="90488"/>
            <a:ext cx="10122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763930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dt="0"/>
  <p:txStyles>
    <p:titleStyle>
      <a:lvl1pPr algn="r" rtl="0" eaLnBrk="1" fontAlgn="base" hangingPunct="1">
        <a:lnSpc>
          <a:spcPct val="90000"/>
        </a:lnSpc>
        <a:spcBef>
          <a:spcPct val="0"/>
        </a:spcBef>
        <a:spcAft>
          <a:spcPct val="0"/>
        </a:spcAft>
        <a:defRPr sz="3200" b="1" i="1">
          <a:solidFill>
            <a:srgbClr val="151C77"/>
          </a:solidFill>
          <a:latin typeface="+mj-lt"/>
          <a:ea typeface="+mj-ea"/>
          <a:cs typeface="+mj-cs"/>
        </a:defRPr>
      </a:lvl1pPr>
      <a:lvl2pPr algn="r" rtl="0" eaLnBrk="1" fontAlgn="base" hangingPunct="1">
        <a:lnSpc>
          <a:spcPct val="90000"/>
        </a:lnSpc>
        <a:spcBef>
          <a:spcPct val="0"/>
        </a:spcBef>
        <a:spcAft>
          <a:spcPct val="0"/>
        </a:spcAft>
        <a:defRPr sz="3200" b="1" i="1">
          <a:solidFill>
            <a:srgbClr val="151C77"/>
          </a:solidFill>
          <a:latin typeface="Arial" charset="0"/>
        </a:defRPr>
      </a:lvl2pPr>
      <a:lvl3pPr algn="r" rtl="0" eaLnBrk="1" fontAlgn="base" hangingPunct="1">
        <a:lnSpc>
          <a:spcPct val="90000"/>
        </a:lnSpc>
        <a:spcBef>
          <a:spcPct val="0"/>
        </a:spcBef>
        <a:spcAft>
          <a:spcPct val="0"/>
        </a:spcAft>
        <a:defRPr sz="3200" b="1" i="1">
          <a:solidFill>
            <a:srgbClr val="151C77"/>
          </a:solidFill>
          <a:latin typeface="Arial" charset="0"/>
        </a:defRPr>
      </a:lvl3pPr>
      <a:lvl4pPr algn="r" rtl="0" eaLnBrk="1" fontAlgn="base" hangingPunct="1">
        <a:lnSpc>
          <a:spcPct val="90000"/>
        </a:lnSpc>
        <a:spcBef>
          <a:spcPct val="0"/>
        </a:spcBef>
        <a:spcAft>
          <a:spcPct val="0"/>
        </a:spcAft>
        <a:defRPr sz="3200" b="1" i="1">
          <a:solidFill>
            <a:srgbClr val="151C77"/>
          </a:solidFill>
          <a:latin typeface="Arial" charset="0"/>
        </a:defRPr>
      </a:lvl4pPr>
      <a:lvl5pPr algn="r" rtl="0" eaLnBrk="1" fontAlgn="base" hangingPunct="1">
        <a:lnSpc>
          <a:spcPct val="90000"/>
        </a:lnSpc>
        <a:spcBef>
          <a:spcPct val="0"/>
        </a:spcBef>
        <a:spcAft>
          <a:spcPct val="0"/>
        </a:spcAft>
        <a:defRPr sz="3200" b="1" i="1">
          <a:solidFill>
            <a:srgbClr val="151C77"/>
          </a:solidFill>
          <a:latin typeface="Arial" charset="0"/>
        </a:defRPr>
      </a:lvl5pPr>
      <a:lvl6pPr marL="457200" algn="r" rtl="0" eaLnBrk="1" fontAlgn="base" hangingPunct="1">
        <a:lnSpc>
          <a:spcPct val="90000"/>
        </a:lnSpc>
        <a:spcBef>
          <a:spcPct val="0"/>
        </a:spcBef>
        <a:spcAft>
          <a:spcPct val="0"/>
        </a:spcAft>
        <a:defRPr sz="3200" b="1" i="1">
          <a:solidFill>
            <a:srgbClr val="151C77"/>
          </a:solidFill>
          <a:latin typeface="Arial" charset="0"/>
        </a:defRPr>
      </a:lvl6pPr>
      <a:lvl7pPr marL="914400" algn="r" rtl="0" eaLnBrk="1" fontAlgn="base" hangingPunct="1">
        <a:lnSpc>
          <a:spcPct val="90000"/>
        </a:lnSpc>
        <a:spcBef>
          <a:spcPct val="0"/>
        </a:spcBef>
        <a:spcAft>
          <a:spcPct val="0"/>
        </a:spcAft>
        <a:defRPr sz="3200" b="1" i="1">
          <a:solidFill>
            <a:srgbClr val="151C77"/>
          </a:solidFill>
          <a:latin typeface="Arial" charset="0"/>
        </a:defRPr>
      </a:lvl7pPr>
      <a:lvl8pPr marL="1371600" algn="r" rtl="0" eaLnBrk="1" fontAlgn="base" hangingPunct="1">
        <a:lnSpc>
          <a:spcPct val="90000"/>
        </a:lnSpc>
        <a:spcBef>
          <a:spcPct val="0"/>
        </a:spcBef>
        <a:spcAft>
          <a:spcPct val="0"/>
        </a:spcAft>
        <a:defRPr sz="3200" b="1" i="1">
          <a:solidFill>
            <a:srgbClr val="151C77"/>
          </a:solidFill>
          <a:latin typeface="Arial" charset="0"/>
        </a:defRPr>
      </a:lvl8pPr>
      <a:lvl9pPr marL="1828800" algn="r" rtl="0" eaLnBrk="1" fontAlgn="base" hangingPunct="1">
        <a:lnSpc>
          <a:spcPct val="90000"/>
        </a:lnSpc>
        <a:spcBef>
          <a:spcPct val="0"/>
        </a:spcBef>
        <a:spcAft>
          <a:spcPct val="0"/>
        </a:spcAft>
        <a:defRPr sz="3200" b="1" i="1">
          <a:solidFill>
            <a:srgbClr val="151C77"/>
          </a:solidFill>
          <a:latin typeface="Arial" charset="0"/>
        </a:defRPr>
      </a:lvl9pPr>
    </p:titleStyle>
    <p:bodyStyle>
      <a:lvl1pPr marL="285750" indent="-285750" algn="l" rtl="0" eaLnBrk="1" fontAlgn="base" hangingPunct="1">
        <a:spcBef>
          <a:spcPct val="20000"/>
        </a:spcBef>
        <a:spcAft>
          <a:spcPct val="0"/>
        </a:spcAft>
        <a:buClr>
          <a:srgbClr val="151C77"/>
        </a:buClr>
        <a:buSzPct val="80000"/>
        <a:buFont typeface="Wingdings" pitchFamily="2" charset="2"/>
        <a:buChar char="n"/>
        <a:defRPr sz="2400" b="1">
          <a:solidFill>
            <a:schemeClr val="tx1"/>
          </a:solidFill>
          <a:latin typeface="+mn-lt"/>
          <a:ea typeface="+mn-ea"/>
          <a:cs typeface="+mn-cs"/>
        </a:defRPr>
      </a:lvl1pPr>
      <a:lvl2pPr marL="682625" indent="-282575" algn="l" rtl="0" eaLnBrk="1" fontAlgn="base" hangingPunct="1">
        <a:spcBef>
          <a:spcPct val="20000"/>
        </a:spcBef>
        <a:spcAft>
          <a:spcPct val="0"/>
        </a:spcAft>
        <a:buClr>
          <a:srgbClr val="151C77"/>
        </a:buClr>
        <a:buSzPct val="80000"/>
        <a:buFont typeface="Wingdings" pitchFamily="2" charset="2"/>
        <a:buChar char="n"/>
        <a:defRPr sz="2200" b="1">
          <a:solidFill>
            <a:schemeClr val="tx1"/>
          </a:solidFill>
          <a:latin typeface="+mn-lt"/>
        </a:defRPr>
      </a:lvl2pPr>
      <a:lvl3pPr marL="1020763" indent="-223838" algn="l" rtl="0" eaLnBrk="1" fontAlgn="base" hangingPunct="1">
        <a:spcBef>
          <a:spcPct val="20000"/>
        </a:spcBef>
        <a:spcAft>
          <a:spcPct val="0"/>
        </a:spcAft>
        <a:buClr>
          <a:srgbClr val="151C77"/>
        </a:buClr>
        <a:buSzPct val="80000"/>
        <a:buFont typeface="Wingdings" pitchFamily="2" charset="2"/>
        <a:buChar char="n"/>
        <a:defRPr b="1">
          <a:solidFill>
            <a:schemeClr val="tx1"/>
          </a:solidFill>
          <a:latin typeface="+mn-lt"/>
        </a:defRPr>
      </a:lvl3pPr>
      <a:lvl4pPr marL="1600200" indent="-228600" algn="l" rtl="0" eaLnBrk="1" fontAlgn="base" hangingPunct="1">
        <a:spcBef>
          <a:spcPct val="20000"/>
        </a:spcBef>
        <a:spcAft>
          <a:spcPct val="0"/>
        </a:spcAft>
        <a:buClr>
          <a:srgbClr val="003399"/>
        </a:buClr>
        <a:buSzPct val="80000"/>
        <a:buFont typeface="Wingdings" pitchFamily="2" charset="2"/>
        <a:buChar char="n"/>
        <a:defRPr>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As of: </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BC0D1-0E50-44C5-815C-13BC5507F9F0}" type="slidenum">
              <a:rPr lang="en-US" smtClean="0"/>
              <a:t>‹#›</a:t>
            </a:fld>
            <a:endParaRPr lang="en-US"/>
          </a:p>
        </p:txBody>
      </p:sp>
    </p:spTree>
    <p:extLst>
      <p:ext uri="{BB962C8B-B14F-4D97-AF65-F5344CB8AC3E}">
        <p14:creationId xmlns:p14="http://schemas.microsoft.com/office/powerpoint/2010/main" val="28743445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u.edu/cop/it/DAU%20Sponsored%20Documents/Contracting%20Considerations%20for%20Agile%20Solutions%20v1.0.pdf" TargetMode="External"/><Relationship Id="rId2" Type="http://schemas.openxmlformats.org/officeDocument/2006/relationships/hyperlink" Target="https://ironbank.dsop.io/"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ironbank.dsop.io/" TargetMode="External"/><Relationship Id="rId3" Type="http://schemas.openxmlformats.org/officeDocument/2006/relationships/hyperlink" Target="https://software.af.mil/training/" TargetMode="External"/><Relationship Id="rId7" Type="http://schemas.openxmlformats.org/officeDocument/2006/relationships/hyperlink" Target="https://repo1.dsop.io/" TargetMode="External"/><Relationship Id="rId2" Type="http://schemas.openxmlformats.org/officeDocument/2006/relationships/hyperlink" Target="https://software.af.mil/dsop/documents/" TargetMode="External"/><Relationship Id="rId1" Type="http://schemas.openxmlformats.org/officeDocument/2006/relationships/slideLayout" Target="../slideLayouts/slideLayout5.xml"/><Relationship Id="rId6" Type="http://schemas.openxmlformats.org/officeDocument/2006/relationships/hyperlink" Target="https://software.af.mil/team/cloud-one/" TargetMode="External"/><Relationship Id="rId11" Type="http://schemas.openxmlformats.org/officeDocument/2006/relationships/hyperlink" Target="https://software.af.mil/events/" TargetMode="External"/><Relationship Id="rId5" Type="http://schemas.openxmlformats.org/officeDocument/2006/relationships/hyperlink" Target="https://software.af.mil/team/platformone/" TargetMode="External"/><Relationship Id="rId10" Type="http://schemas.openxmlformats.org/officeDocument/2006/relationships/hyperlink" Target="https://software.af.mil/dsop/dsop-devstar/" TargetMode="External"/><Relationship Id="rId4" Type="http://schemas.openxmlformats.org/officeDocument/2006/relationships/hyperlink" Target="https://software.af.mil/dsop/services/" TargetMode="External"/><Relationship Id="rId9" Type="http://schemas.openxmlformats.org/officeDocument/2006/relationships/hyperlink" Target="https://registry1.dsop.io/"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repo1.dsop.io/dsop/dccscr/tree/master/contributor-onboarding"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jpeg"/><Relationship Id="rId18" Type="http://schemas.openxmlformats.org/officeDocument/2006/relationships/image" Target="../media/image29.jpeg"/><Relationship Id="rId26" Type="http://schemas.openxmlformats.org/officeDocument/2006/relationships/image" Target="../media/image37.jpeg"/><Relationship Id="rId39" Type="http://schemas.openxmlformats.org/officeDocument/2006/relationships/image" Target="../media/image50.png"/><Relationship Id="rId3" Type="http://schemas.openxmlformats.org/officeDocument/2006/relationships/image" Target="../media/image14.pn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7" Type="http://schemas.openxmlformats.org/officeDocument/2006/relationships/image" Target="../media/image18.jpeg"/><Relationship Id="rId12" Type="http://schemas.openxmlformats.org/officeDocument/2006/relationships/image" Target="../media/image23.jpe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46" Type="http://schemas.openxmlformats.org/officeDocument/2006/relationships/image" Target="../media/image57.png"/><Relationship Id="rId2" Type="http://schemas.openxmlformats.org/officeDocument/2006/relationships/notesSlide" Target="../notesSlides/notesSlide1.xml"/><Relationship Id="rId16" Type="http://schemas.openxmlformats.org/officeDocument/2006/relationships/image" Target="../media/image27.jpeg"/><Relationship Id="rId20" Type="http://schemas.openxmlformats.org/officeDocument/2006/relationships/image" Target="../media/image31.jpeg"/><Relationship Id="rId29" Type="http://schemas.openxmlformats.org/officeDocument/2006/relationships/image" Target="../media/image40.png"/><Relationship Id="rId41" Type="http://schemas.openxmlformats.org/officeDocument/2006/relationships/image" Target="../media/image52.png"/><Relationship Id="rId1" Type="http://schemas.openxmlformats.org/officeDocument/2006/relationships/slideLayout" Target="../slideLayouts/slideLayout24.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jpeg"/><Relationship Id="rId40" Type="http://schemas.openxmlformats.org/officeDocument/2006/relationships/image" Target="../media/image51.png"/><Relationship Id="rId45" Type="http://schemas.openxmlformats.org/officeDocument/2006/relationships/image" Target="../media/image56.png"/><Relationship Id="rId5" Type="http://schemas.openxmlformats.org/officeDocument/2006/relationships/image" Target="../media/image16.png"/><Relationship Id="rId15" Type="http://schemas.openxmlformats.org/officeDocument/2006/relationships/image" Target="../media/image26.jpe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10" Type="http://schemas.openxmlformats.org/officeDocument/2006/relationships/image" Target="../media/image21.jpeg"/><Relationship Id="rId19" Type="http://schemas.openxmlformats.org/officeDocument/2006/relationships/image" Target="../media/image30.png"/><Relationship Id="rId31" Type="http://schemas.openxmlformats.org/officeDocument/2006/relationships/image" Target="../media/image42.png"/><Relationship Id="rId44" Type="http://schemas.openxmlformats.org/officeDocument/2006/relationships/image" Target="../media/image55.jpeg"/><Relationship Id="rId4" Type="http://schemas.openxmlformats.org/officeDocument/2006/relationships/image" Target="../media/image15.png"/><Relationship Id="rId9" Type="http://schemas.openxmlformats.org/officeDocument/2006/relationships/image" Target="../media/image20.jpe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jpe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image" Target="../media/image61.png"/><Relationship Id="rId21" Type="http://schemas.openxmlformats.org/officeDocument/2006/relationships/image" Target="../media/image79.png"/><Relationship Id="rId34" Type="http://schemas.openxmlformats.org/officeDocument/2006/relationships/image" Target="../media/image92.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jpeg"/><Relationship Id="rId33" Type="http://schemas.openxmlformats.org/officeDocument/2006/relationships/image" Target="../media/image91.jpeg"/><Relationship Id="rId2" Type="http://schemas.openxmlformats.org/officeDocument/2006/relationships/image" Target="../media/image60.jpeg"/><Relationship Id="rId16" Type="http://schemas.openxmlformats.org/officeDocument/2006/relationships/image" Target="../media/image74.png"/><Relationship Id="rId20" Type="http://schemas.openxmlformats.org/officeDocument/2006/relationships/image" Target="../media/image78.jpeg"/><Relationship Id="rId29" Type="http://schemas.openxmlformats.org/officeDocument/2006/relationships/image" Target="../media/image87.png"/><Relationship Id="rId1" Type="http://schemas.openxmlformats.org/officeDocument/2006/relationships/slideLayout" Target="../slideLayouts/slideLayout46.xml"/><Relationship Id="rId6" Type="http://schemas.openxmlformats.org/officeDocument/2006/relationships/image" Target="../media/image64.jpeg"/><Relationship Id="rId11" Type="http://schemas.openxmlformats.org/officeDocument/2006/relationships/image" Target="../media/image69.png"/><Relationship Id="rId24" Type="http://schemas.openxmlformats.org/officeDocument/2006/relationships/image" Target="../media/image82.jpeg"/><Relationship Id="rId32" Type="http://schemas.openxmlformats.org/officeDocument/2006/relationships/image" Target="../media/image90.png"/><Relationship Id="rId5" Type="http://schemas.openxmlformats.org/officeDocument/2006/relationships/image" Target="../media/image63.png"/><Relationship Id="rId15" Type="http://schemas.openxmlformats.org/officeDocument/2006/relationships/image" Target="../media/image73.jpeg"/><Relationship Id="rId23" Type="http://schemas.openxmlformats.org/officeDocument/2006/relationships/image" Target="../media/image81.gif"/><Relationship Id="rId28" Type="http://schemas.openxmlformats.org/officeDocument/2006/relationships/image" Target="../media/image86.png"/><Relationship Id="rId36" Type="http://schemas.openxmlformats.org/officeDocument/2006/relationships/image" Target="../media/image94.png"/><Relationship Id="rId10" Type="http://schemas.openxmlformats.org/officeDocument/2006/relationships/image" Target="../media/image68.png"/><Relationship Id="rId19" Type="http://schemas.openxmlformats.org/officeDocument/2006/relationships/image" Target="../media/image77.jpeg"/><Relationship Id="rId31" Type="http://schemas.openxmlformats.org/officeDocument/2006/relationships/image" Target="../media/image89.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jpeg"/><Relationship Id="rId30" Type="http://schemas.openxmlformats.org/officeDocument/2006/relationships/image" Target="../media/image88.png"/><Relationship Id="rId35" Type="http://schemas.openxmlformats.org/officeDocument/2006/relationships/image" Target="../media/image93.png"/></Relationships>
</file>

<file path=ppt/slides/_rels/slide16.xml.rels><?xml version="1.0" encoding="UTF-8" standalone="yes"?>
<Relationships xmlns="http://schemas.openxmlformats.org/package/2006/relationships"><Relationship Id="rId8" Type="http://schemas.openxmlformats.org/officeDocument/2006/relationships/image" Target="../media/image100.tiff"/><Relationship Id="rId13" Type="http://schemas.openxmlformats.org/officeDocument/2006/relationships/image" Target="../media/image105.png"/><Relationship Id="rId3" Type="http://schemas.microsoft.com/office/2007/relationships/hdphoto" Target="../media/hdphoto1.wdp"/><Relationship Id="rId7" Type="http://schemas.openxmlformats.org/officeDocument/2006/relationships/image" Target="../media/image99.png"/><Relationship Id="rId12" Type="http://schemas.openxmlformats.org/officeDocument/2006/relationships/image" Target="../media/image104.svg"/><Relationship Id="rId2" Type="http://schemas.openxmlformats.org/officeDocument/2006/relationships/image" Target="../media/image95.png"/><Relationship Id="rId1" Type="http://schemas.openxmlformats.org/officeDocument/2006/relationships/slideLayout" Target="../slideLayouts/slideLayout4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94.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s>
</file>

<file path=ppt/slides/_rels/slide17.xml.rels><?xml version="1.0" encoding="UTF-8" standalone="yes"?>
<Relationships xmlns="http://schemas.openxmlformats.org/package/2006/relationships"><Relationship Id="rId3" Type="http://schemas.openxmlformats.org/officeDocument/2006/relationships/hyperlink" Target="https://repo1.dsop.io/dsop/" TargetMode="External"/><Relationship Id="rId2" Type="http://schemas.openxmlformats.org/officeDocument/2006/relationships/hyperlink" Target="https://software.af.mil/dsop/services/" TargetMode="External"/><Relationship Id="rId1" Type="http://schemas.openxmlformats.org/officeDocument/2006/relationships/slideLayout" Target="../slideLayouts/slideLayout42.xml"/><Relationship Id="rId4" Type="http://schemas.openxmlformats.org/officeDocument/2006/relationships/hyperlink" Target="https://ironbank.dsop.i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repo1.dsop.io/platform-one/dod-tanzu" TargetMode="External"/><Relationship Id="rId2" Type="http://schemas.openxmlformats.org/officeDocument/2006/relationships/hyperlink" Target="https://repo1.dsop.io/platform-one" TargetMode="External"/><Relationship Id="rId1" Type="http://schemas.openxmlformats.org/officeDocument/2006/relationships/slideLayout" Target="../slideLayouts/slideLayout42.xml"/><Relationship Id="rId6" Type="http://schemas.openxmlformats.org/officeDocument/2006/relationships/hyperlink" Target="https://repo1.dsop.io/platform-one/distros/red-hat" TargetMode="External"/><Relationship Id="rId5" Type="http://schemas.openxmlformats.org/officeDocument/2006/relationships/hyperlink" Target="https://repo1.dsop.io/ocp4" TargetMode="External"/><Relationship Id="rId4" Type="http://schemas.openxmlformats.org/officeDocument/2006/relationships/hyperlink" Target="https://repo1.dsop.io/platform-one/distros/d2iq"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software.af.mil/wp-content/uploads/2020/04/CNAP-Data-Flow-Diagram-v5.3-NC.pptx" TargetMode="Externa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hyperlink" Target="https://software.af.mil/training/" TargetMode="Externa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mailto:af.cso@us.af.mi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jpe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ccscr.dsop.io/levelup-automation/aws-infrastructure" TargetMode="External"/><Relationship Id="rId2" Type="http://schemas.openxmlformats.org/officeDocument/2006/relationships/hyperlink" Target="https://dccscr.dsop.io/dsop" TargetMode="External"/><Relationship Id="rId1" Type="http://schemas.openxmlformats.org/officeDocument/2006/relationships/slideLayout" Target="../slideLayouts/slideLayout1.xml"/><Relationship Id="rId4" Type="http://schemas.openxmlformats.org/officeDocument/2006/relationships/hyperlink" Target="https://dcar.dsop.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hyperlink" Target="mailto:usaf.cso@mail.mil" TargetMode="External"/><Relationship Id="rId2" Type="http://schemas.openxmlformats.org/officeDocument/2006/relationships/hyperlink" Target="https://software.af.mil/training/" TargetMode="External"/><Relationship Id="rId1" Type="http://schemas.openxmlformats.org/officeDocument/2006/relationships/slideLayout" Target="../slideLayouts/slideLayout5.xml"/><Relationship Id="rId4" Type="http://schemas.openxmlformats.org/officeDocument/2006/relationships/hyperlink" Target="https://www.youtube.com/channel/UCvqbFHwN-nwalWPjPUKpvT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playlist?list=PLSIv_F9TtLlxxXX0oCzt7laO6mD61UIQw" TargetMode="External"/><Relationship Id="rId2" Type="http://schemas.openxmlformats.org/officeDocument/2006/relationships/hyperlink" Target="https://www.youtube.com/playlist?list=PLSIv_F9TtLlzz0zt03Ludtid7icrXBesg" TargetMode="External"/><Relationship Id="rId1" Type="http://schemas.openxmlformats.org/officeDocument/2006/relationships/slideLayout" Target="../slideLayouts/slideLayout1.xml"/><Relationship Id="rId6" Type="http://schemas.openxmlformats.org/officeDocument/2006/relationships/hyperlink" Target="https://www.youtube.com/playlist?list=PLSIv_F9TtLlytdAJiVqbHucWOvn5LrTNW" TargetMode="External"/><Relationship Id="rId5" Type="http://schemas.openxmlformats.org/officeDocument/2006/relationships/hyperlink" Target="https://www.youtube.com/playlist?list=PLSIv_F9TtLlx8dSFH_jFLK40Tt7KUXTN_" TargetMode="External"/><Relationship Id="rId4" Type="http://schemas.openxmlformats.org/officeDocument/2006/relationships/hyperlink" Target="https://www.youtube.com/playlist?list=PLSIv_F9TtLlydFzQzkYYDdQK7k5cEKubQ"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playlist?list=PLSIv_F9TtLlwWK_Y_Cas8Nyw-DsdbH6vl" TargetMode="External"/><Relationship Id="rId7" Type="http://schemas.openxmlformats.org/officeDocument/2006/relationships/hyperlink" Target="https://www.youtube.com/playlist?list=PLSIv_F9TtLlw4CF4F4t3gVV3j0512CMsu" TargetMode="External"/><Relationship Id="rId2" Type="http://schemas.openxmlformats.org/officeDocument/2006/relationships/hyperlink" Target="https://www.youtube.com/playlist?list=PLSIv_F9TtLlxtC4rDIMQ8QiG5UBCjz7VH" TargetMode="External"/><Relationship Id="rId1" Type="http://schemas.openxmlformats.org/officeDocument/2006/relationships/slideLayout" Target="../slideLayouts/slideLayout1.xml"/><Relationship Id="rId6" Type="http://schemas.openxmlformats.org/officeDocument/2006/relationships/hyperlink" Target="https://www.youtube.com/playlist?list=PLSIv_F9TtLlxqjuAXxoRMjvspaEE8L2cB" TargetMode="External"/><Relationship Id="rId5" Type="http://schemas.openxmlformats.org/officeDocument/2006/relationships/hyperlink" Target="https://www.youtube.com/playlist?list=PLSIv_F9TtLlz_U2_RaONTGYLkz0lh-A_L" TargetMode="External"/><Relationship Id="rId4" Type="http://schemas.openxmlformats.org/officeDocument/2006/relationships/hyperlink" Target="https://www.youtube.com/playlist?list=PLSIv_F9TtLlx8VW2MFONMRwS_-2rSJwd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ibm.com/developerworks/cloud/library/cl-strangler-application-pattern-microservices-apps-trs/index.html" TargetMode="External"/><Relationship Id="rId2" Type="http://schemas.openxmlformats.org/officeDocument/2006/relationships/hyperlink" Target="https://martinfowler.com/bliki/StranglerFigApplication.html" TargetMode="External"/><Relationship Id="rId1" Type="http://schemas.openxmlformats.org/officeDocument/2006/relationships/slideLayout" Target="../slideLayouts/slideLayout1.xml"/><Relationship Id="rId4" Type="http://schemas.openxmlformats.org/officeDocument/2006/relationships/hyperlink" Target="https://www.michielrook.nl/2016/11/strangler-pattern-practi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62947" y="4105369"/>
            <a:ext cx="6892453" cy="1047750"/>
          </a:xfrm>
        </p:spPr>
        <p:txBody>
          <a:bodyPr/>
          <a:lstStyle/>
          <a:p>
            <a:r>
              <a:rPr lang="en-US" sz="2000" dirty="0">
                <a:solidFill>
                  <a:schemeClr val="tx1"/>
                </a:solidFill>
              </a:rPr>
              <a:t>Mr. Nicolas Chaillan</a:t>
            </a:r>
          </a:p>
          <a:p>
            <a:r>
              <a:rPr lang="en-US" sz="2000" dirty="0">
                <a:solidFill>
                  <a:schemeClr val="tx1"/>
                </a:solidFill>
              </a:rPr>
              <a:t>Chief Software Officer, U.S. Air Force</a:t>
            </a:r>
          </a:p>
          <a:p>
            <a:r>
              <a:rPr lang="en-US" sz="2000" dirty="0">
                <a:solidFill>
                  <a:schemeClr val="tx1"/>
                </a:solidFill>
              </a:rPr>
              <a:t>Co-Lead, DoD Enterprise DevSecOps Initiative</a:t>
            </a:r>
          </a:p>
          <a:p>
            <a:endParaRPr lang="en-US" dirty="0">
              <a:solidFill>
                <a:schemeClr val="tx1"/>
              </a:solidFill>
            </a:endParaRPr>
          </a:p>
          <a:p>
            <a:r>
              <a:rPr lang="en-US" sz="2000" dirty="0">
                <a:solidFill>
                  <a:srgbClr val="FFCC00"/>
                </a:solidFill>
              </a:rPr>
              <a:t>V2.5 – UNCLASSFIED</a:t>
            </a:r>
          </a:p>
        </p:txBody>
      </p:sp>
      <p:sp>
        <p:nvSpPr>
          <p:cNvPr id="4" name="Title 3"/>
          <p:cNvSpPr>
            <a:spLocks noGrp="1"/>
          </p:cNvSpPr>
          <p:nvPr>
            <p:ph type="ctrTitle"/>
          </p:nvPr>
        </p:nvSpPr>
        <p:spPr>
          <a:xfrm>
            <a:off x="3847723" y="1783533"/>
            <a:ext cx="7607677" cy="2321836"/>
          </a:xfrm>
        </p:spPr>
        <p:txBody>
          <a:bodyPr/>
          <a:lstStyle/>
          <a:p>
            <a:r>
              <a:rPr lang="en-US" sz="3600" dirty="0"/>
              <a:t>How did the Department of Defense move to </a:t>
            </a:r>
            <a:br>
              <a:rPr lang="en-US" sz="3600" dirty="0"/>
            </a:br>
            <a:r>
              <a:rPr lang="en-US" sz="3600" dirty="0"/>
              <a:t>Kubernetes and </a:t>
            </a:r>
            <a:r>
              <a:rPr lang="en-US" sz="3600" dirty="0" err="1"/>
              <a:t>Istio</a:t>
            </a:r>
            <a:r>
              <a:rPr lang="en-US" sz="3600" dirty="0"/>
              <a:t>?</a:t>
            </a:r>
            <a:br>
              <a:rPr lang="en-US" sz="3600" dirty="0"/>
            </a:br>
            <a:endParaRPr lang="en-US" sz="3600" dirty="0"/>
          </a:p>
        </p:txBody>
      </p:sp>
    </p:spTree>
    <p:extLst>
      <p:ext uri="{BB962C8B-B14F-4D97-AF65-F5344CB8AC3E}">
        <p14:creationId xmlns:p14="http://schemas.microsoft.com/office/powerpoint/2010/main" val="150166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138" y="108457"/>
            <a:ext cx="9525000" cy="1143000"/>
          </a:xfrm>
        </p:spPr>
        <p:txBody>
          <a:bodyPr/>
          <a:lstStyle/>
          <a:p>
            <a:r>
              <a:rPr lang="en-US" dirty="0"/>
              <a:t>What is the DoD Enterprise DevSecOps Initiative?</a:t>
            </a:r>
          </a:p>
        </p:txBody>
      </p:sp>
      <p:sp>
        <p:nvSpPr>
          <p:cNvPr id="3" name="Content Placeholder 2"/>
          <p:cNvSpPr>
            <a:spLocks noGrp="1"/>
          </p:cNvSpPr>
          <p:nvPr>
            <p:ph idx="1"/>
          </p:nvPr>
        </p:nvSpPr>
        <p:spPr>
          <a:xfrm>
            <a:off x="584199" y="1251457"/>
            <a:ext cx="11006667" cy="4743450"/>
          </a:xfrm>
        </p:spPr>
        <p:txBody>
          <a:bodyPr/>
          <a:lstStyle/>
          <a:p>
            <a:r>
              <a:rPr lang="en-US" sz="1400" b="0" dirty="0"/>
              <a:t>Joint Program with OUSD(A&amp;S), DoD CIO, U.S. Air Force, DISA and the Military Services. </a:t>
            </a:r>
          </a:p>
          <a:p>
            <a:r>
              <a:rPr lang="en-US" sz="1400" b="0" dirty="0"/>
              <a:t>Bringing </a:t>
            </a:r>
            <a:r>
              <a:rPr lang="en-US" sz="1400" dirty="0"/>
              <a:t>Enterprise IT Capabilities with </a:t>
            </a:r>
            <a:r>
              <a:rPr lang="en-US" sz="1400" u="sng" dirty="0"/>
              <a:t>Cloud One and Platform One</a:t>
            </a:r>
            <a:r>
              <a:rPr lang="en-US" sz="1400" b="0" dirty="0"/>
              <a:t> – Cloud and DevSecOps as Managed Services capabilities, on-boarding and support! </a:t>
            </a:r>
            <a:r>
              <a:rPr lang="en-US" sz="1400" u="sng" dirty="0"/>
              <a:t>Brings timeliness, modularity and enables reuse.</a:t>
            </a:r>
          </a:p>
          <a:p>
            <a:r>
              <a:rPr lang="en-US" sz="1400" b="0" dirty="0"/>
              <a:t>Technology:</a:t>
            </a:r>
          </a:p>
          <a:p>
            <a:pPr lvl="1"/>
            <a:r>
              <a:rPr lang="en-US" sz="1400" dirty="0"/>
              <a:t>Avoid vendor lock-in</a:t>
            </a:r>
            <a:r>
              <a:rPr lang="en-US" sz="1400" b="0" dirty="0"/>
              <a:t> at the Infrastructure and Platform Layer by leveraging </a:t>
            </a:r>
            <a:r>
              <a:rPr lang="en-US" sz="1400" u="sng" dirty="0"/>
              <a:t>FOSS with Kubernetes and OCI containers (reusable </a:t>
            </a:r>
            <a:r>
              <a:rPr lang="en-US" sz="1400" u="sng" dirty="0" err="1"/>
              <a:t>lego</a:t>
            </a:r>
            <a:r>
              <a:rPr lang="en-US" sz="1400" u="sng" dirty="0"/>
              <a:t> blocks)</a:t>
            </a:r>
            <a:r>
              <a:rPr lang="en-US" sz="1400" b="0" dirty="0"/>
              <a:t>,</a:t>
            </a:r>
          </a:p>
          <a:p>
            <a:pPr lvl="1"/>
            <a:r>
              <a:rPr lang="en-US" sz="1400" b="0" dirty="0"/>
              <a:t>Created </a:t>
            </a:r>
            <a:r>
              <a:rPr lang="en-US" sz="1400" u="sng" dirty="0"/>
              <a:t>Iron Bank</a:t>
            </a:r>
            <a:r>
              <a:rPr lang="en-US" sz="1400" b="0" dirty="0"/>
              <a:t>, the </a:t>
            </a:r>
            <a:r>
              <a:rPr lang="en-US" sz="1400" b="0" u="sng" dirty="0"/>
              <a:t>DoD Centralized Artifacts Repository (DCAR)</a:t>
            </a:r>
            <a:r>
              <a:rPr lang="en-US" sz="1400" b="0" dirty="0"/>
              <a:t> of hardened and centrally accredited containers: selecting, certifying, and securing best of breed development tools and software capabilities (over 170+ containers) - https://repo1.dsop.io/dsop/ and </a:t>
            </a:r>
            <a:r>
              <a:rPr lang="en-US" sz="1400" b="0" dirty="0">
                <a:hlinkClick r:id="rId2"/>
              </a:rPr>
              <a:t>https://ironbank.dsop.io</a:t>
            </a:r>
            <a:r>
              <a:rPr lang="en-US" sz="1400" b="0" dirty="0"/>
              <a:t>     </a:t>
            </a:r>
          </a:p>
          <a:p>
            <a:pPr lvl="1"/>
            <a:r>
              <a:rPr lang="en-US" sz="1400" dirty="0"/>
              <a:t>Baked-in Zero Trust Security </a:t>
            </a:r>
            <a:r>
              <a:rPr lang="en-US" sz="1400" b="0" dirty="0"/>
              <a:t>with our Sidecar Container Security Stack (SCSS) leveraging behavior detection, zero trust down to the container/function level.</a:t>
            </a:r>
          </a:p>
          <a:p>
            <a:pPr lvl="1"/>
            <a:r>
              <a:rPr lang="en-US" sz="1400" b="0" dirty="0"/>
              <a:t>Leveraging a Scalable </a:t>
            </a:r>
            <a:r>
              <a:rPr lang="en-US" sz="1400" b="0" dirty="0" err="1"/>
              <a:t>Microservices</a:t>
            </a:r>
            <a:r>
              <a:rPr lang="en-US" sz="1400" b="0" dirty="0"/>
              <a:t> Architecture with Service Mesh (</a:t>
            </a:r>
            <a:r>
              <a:rPr lang="en-US" sz="1400" b="0" dirty="0" err="1"/>
              <a:t>Istio</a:t>
            </a:r>
            <a:r>
              <a:rPr lang="en-US" sz="1400" b="0" dirty="0"/>
              <a:t>), baked-in security</a:t>
            </a:r>
          </a:p>
          <a:p>
            <a:pPr lvl="1"/>
            <a:r>
              <a:rPr lang="en-US" sz="1400" b="0" dirty="0"/>
              <a:t>Leveraging </a:t>
            </a:r>
            <a:r>
              <a:rPr lang="en-US" sz="1400" b="0" dirty="0" err="1"/>
              <a:t>KNative</a:t>
            </a:r>
            <a:r>
              <a:rPr lang="en-US" sz="1400" b="0" dirty="0"/>
              <a:t> to avoid lock-in to Cloud provider </a:t>
            </a:r>
            <a:r>
              <a:rPr lang="en-US" sz="1400" b="0" dirty="0" err="1"/>
              <a:t>Serverless</a:t>
            </a:r>
            <a:r>
              <a:rPr lang="en-US" sz="1400" b="0" dirty="0"/>
              <a:t> stacks and </a:t>
            </a:r>
            <a:r>
              <a:rPr lang="en-US" sz="1400" b="0" dirty="0" err="1"/>
              <a:t>Kubeflow</a:t>
            </a:r>
            <a:r>
              <a:rPr lang="en-US" sz="1400" b="0" dirty="0"/>
              <a:t> for AI/ML/Deep Learning</a:t>
            </a:r>
          </a:p>
          <a:p>
            <a:r>
              <a:rPr lang="en-US" sz="1400" b="0" dirty="0"/>
              <a:t>Standardizing metrics and define acceptable thresholds for </a:t>
            </a:r>
            <a:r>
              <a:rPr lang="en-US" sz="1400" u="sng" dirty="0"/>
              <a:t>DoD-wide continuous Authority to Operate</a:t>
            </a:r>
          </a:p>
          <a:p>
            <a:r>
              <a:rPr lang="en-US" sz="1400" b="0" dirty="0"/>
              <a:t>Massive </a:t>
            </a:r>
            <a:r>
              <a:rPr lang="en-US" sz="1400" dirty="0"/>
              <a:t>Scale Training with Self Learning Capabilities</a:t>
            </a:r>
            <a:r>
              <a:rPr lang="en-US" sz="1400" b="0" dirty="0"/>
              <a:t> (train over 100K people within a year) and bring state of the art DevSecOps curriculum</a:t>
            </a:r>
          </a:p>
          <a:p>
            <a:r>
              <a:rPr lang="en-US" sz="1400" b="0" dirty="0"/>
              <a:t>Creating new Agile contracting language to enable and incentivize the use of DevSecOps: </a:t>
            </a:r>
            <a:r>
              <a:rPr lang="en-US" sz="1400" b="0" dirty="0">
                <a:hlinkClick r:id="rId3"/>
              </a:rPr>
              <a:t>https://www.dau.edu/cop/it/DAU%20Sponsored%20Documents/Contracting%20Considerations%20for%20Agile%20Solutions%20v1.0.pdf</a:t>
            </a:r>
            <a:r>
              <a:rPr lang="en-US" sz="1400" b="0" dirty="0"/>
              <a:t> </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10</a:t>
            </a:fld>
            <a:endParaRPr lang="en-US" dirty="0">
              <a:solidFill>
                <a:schemeClr val="bg2"/>
              </a:solidFill>
            </a:endParaRPr>
          </a:p>
        </p:txBody>
      </p:sp>
    </p:spTree>
    <p:extLst>
      <p:ext uri="{BB962C8B-B14F-4D97-AF65-F5344CB8AC3E}">
        <p14:creationId xmlns:p14="http://schemas.microsoft.com/office/powerpoint/2010/main" val="381075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CSO Website – Continuously Updated!</a:t>
            </a:r>
          </a:p>
        </p:txBody>
      </p:sp>
      <p:sp>
        <p:nvSpPr>
          <p:cNvPr id="3" name="Content Placeholder 2"/>
          <p:cNvSpPr>
            <a:spLocks noGrp="1"/>
          </p:cNvSpPr>
          <p:nvPr>
            <p:ph idx="1"/>
          </p:nvPr>
        </p:nvSpPr>
        <p:spPr>
          <a:xfrm>
            <a:off x="601784" y="1383340"/>
            <a:ext cx="11006667" cy="4743450"/>
          </a:xfrm>
        </p:spPr>
        <p:txBody>
          <a:bodyPr/>
          <a:lstStyle/>
          <a:p>
            <a:r>
              <a:rPr lang="en-US" b="0" dirty="0"/>
              <a:t>Want to find information about the DevSecOps initiative and the CSO?</a:t>
            </a:r>
          </a:p>
          <a:p>
            <a:pPr lvl="1"/>
            <a:r>
              <a:rPr lang="en-US" u="sng" dirty="0"/>
              <a:t>Our latest documents/videos: </a:t>
            </a:r>
            <a:r>
              <a:rPr lang="en-US" u="sng" dirty="0">
                <a:hlinkClick r:id="rId2"/>
              </a:rPr>
              <a:t>https://software.af.mil/dsop/documents/</a:t>
            </a:r>
            <a:r>
              <a:rPr lang="en-US" u="sng" dirty="0"/>
              <a:t> </a:t>
            </a:r>
          </a:p>
          <a:p>
            <a:pPr lvl="1"/>
            <a:r>
              <a:rPr lang="en-US" u="sng" dirty="0"/>
              <a:t>Our latest training videos/content at: </a:t>
            </a:r>
            <a:r>
              <a:rPr lang="en-US" u="sng" dirty="0">
                <a:hlinkClick r:id="rId3"/>
              </a:rPr>
              <a:t>https://software.af.mil/training/</a:t>
            </a:r>
            <a:endParaRPr lang="en-US" u="sng" dirty="0"/>
          </a:p>
          <a:p>
            <a:pPr lvl="1"/>
            <a:r>
              <a:rPr lang="en-US" u="sng" dirty="0"/>
              <a:t>Platform One Services: </a:t>
            </a:r>
            <a:r>
              <a:rPr lang="en-US" u="sng" dirty="0">
                <a:hlinkClick r:id="rId4"/>
              </a:rPr>
              <a:t>https://software.af.mil/dsop/services/</a:t>
            </a:r>
            <a:endParaRPr lang="en-US" u="sng" dirty="0"/>
          </a:p>
          <a:p>
            <a:pPr lvl="1"/>
            <a:r>
              <a:rPr lang="en-US" b="0" dirty="0"/>
              <a:t>More information about :</a:t>
            </a:r>
          </a:p>
          <a:p>
            <a:pPr lvl="2"/>
            <a:r>
              <a:rPr lang="en-US" b="0" dirty="0"/>
              <a:t>Platform One On Boarding: </a:t>
            </a:r>
            <a:r>
              <a:rPr lang="en-US" dirty="0">
                <a:hlinkClick r:id="rId5"/>
              </a:rPr>
              <a:t>https://software.af.mil/team/platformone/</a:t>
            </a:r>
            <a:endParaRPr lang="en-US" b="0" dirty="0"/>
          </a:p>
          <a:p>
            <a:pPr lvl="2"/>
            <a:r>
              <a:rPr lang="en-US" b="0" dirty="0"/>
              <a:t>Cloud One: </a:t>
            </a:r>
            <a:r>
              <a:rPr lang="en-US" dirty="0">
                <a:hlinkClick r:id="rId6"/>
              </a:rPr>
              <a:t>https://software.af.mil/team/cloud-one/</a:t>
            </a:r>
            <a:endParaRPr lang="en-US" b="0" dirty="0"/>
          </a:p>
          <a:p>
            <a:pPr lvl="2"/>
            <a:r>
              <a:rPr lang="en-US" b="0" dirty="0"/>
              <a:t>Repo One: </a:t>
            </a:r>
            <a:r>
              <a:rPr lang="en-US" dirty="0">
                <a:hlinkClick r:id="rId7"/>
              </a:rPr>
              <a:t>https://repo1.dsop.io</a:t>
            </a:r>
            <a:r>
              <a:rPr lang="en-US" dirty="0"/>
              <a:t> </a:t>
            </a:r>
          </a:p>
          <a:p>
            <a:pPr lvl="2"/>
            <a:r>
              <a:rPr lang="fr-FR" b="0" dirty="0" err="1"/>
              <a:t>Iron</a:t>
            </a:r>
            <a:r>
              <a:rPr lang="fr-FR" b="0" dirty="0"/>
              <a:t> Bank: </a:t>
            </a:r>
            <a:r>
              <a:rPr lang="fr-FR" dirty="0">
                <a:hlinkClick r:id="rId8"/>
              </a:rPr>
              <a:t>https://ironbank.dsop.io</a:t>
            </a:r>
            <a:r>
              <a:rPr lang="fr-FR" b="0" dirty="0"/>
              <a:t> </a:t>
            </a:r>
          </a:p>
          <a:p>
            <a:pPr lvl="2"/>
            <a:r>
              <a:rPr lang="fr-FR" b="0" dirty="0" err="1"/>
              <a:t>Registry</a:t>
            </a:r>
            <a:r>
              <a:rPr lang="fr-FR" b="0" dirty="0"/>
              <a:t> One: </a:t>
            </a:r>
            <a:r>
              <a:rPr lang="fr-FR" dirty="0">
                <a:hlinkClick r:id="rId9"/>
              </a:rPr>
              <a:t>https://registry1.dsop.io</a:t>
            </a:r>
            <a:r>
              <a:rPr lang="fr-FR" b="0" dirty="0"/>
              <a:t> </a:t>
            </a:r>
            <a:endParaRPr lang="en-US" b="0" dirty="0"/>
          </a:p>
          <a:p>
            <a:pPr lvl="2"/>
            <a:r>
              <a:rPr lang="en-US" b="0" dirty="0" err="1"/>
              <a:t>DevStar</a:t>
            </a:r>
            <a:r>
              <a:rPr lang="en-US" b="0" dirty="0"/>
              <a:t>: </a:t>
            </a:r>
            <a:r>
              <a:rPr lang="en-US" dirty="0">
                <a:hlinkClick r:id="rId10"/>
              </a:rPr>
              <a:t>https://software.af.mil/dsop/dsop-devstar/</a:t>
            </a:r>
            <a:endParaRPr lang="en-US" b="0" dirty="0"/>
          </a:p>
          <a:p>
            <a:pPr lvl="2"/>
            <a:r>
              <a:rPr lang="en-US" b="0" dirty="0"/>
              <a:t>Our Events/News: </a:t>
            </a:r>
            <a:r>
              <a:rPr lang="en-US" dirty="0">
                <a:hlinkClick r:id="rId11"/>
              </a:rPr>
              <a:t>https://</a:t>
            </a:r>
            <a:r>
              <a:rPr lang="en-US">
                <a:hlinkClick r:id="rId11"/>
              </a:rPr>
              <a:t>software.af.mil/events/</a:t>
            </a:r>
            <a:endParaRPr lang="en-US"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11</a:t>
            </a:fld>
            <a:endParaRPr lang="en-US" dirty="0">
              <a:solidFill>
                <a:schemeClr val="bg2"/>
              </a:solidFill>
            </a:endParaRPr>
          </a:p>
        </p:txBody>
      </p:sp>
    </p:spTree>
    <p:extLst>
      <p:ext uri="{BB962C8B-B14F-4D97-AF65-F5344CB8AC3E}">
        <p14:creationId xmlns:p14="http://schemas.microsoft.com/office/powerpoint/2010/main" val="3896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Why</a:t>
            </a:r>
            <a:r>
              <a:rPr lang="fr-FR" dirty="0"/>
              <a:t> Kubernetes / Containers?</a:t>
            </a:r>
            <a:endParaRPr lang="en-US" dirty="0"/>
          </a:p>
        </p:txBody>
      </p:sp>
      <p:sp>
        <p:nvSpPr>
          <p:cNvPr id="3" name="Content Placeholder 2"/>
          <p:cNvSpPr>
            <a:spLocks noGrp="1"/>
          </p:cNvSpPr>
          <p:nvPr>
            <p:ph idx="1"/>
          </p:nvPr>
        </p:nvSpPr>
        <p:spPr>
          <a:xfrm>
            <a:off x="584199" y="1251457"/>
            <a:ext cx="11006667" cy="4743450"/>
          </a:xfrm>
        </p:spPr>
        <p:txBody>
          <a:bodyPr/>
          <a:lstStyle/>
          <a:p>
            <a:r>
              <a:rPr lang="en-US" sz="1200" b="0" dirty="0"/>
              <a:t>One of the most critical aspect of the DevSecOps initiative is to ensure we </a:t>
            </a:r>
            <a:r>
              <a:rPr lang="en-US" sz="1200" u="sng" dirty="0"/>
              <a:t>avoid any vendor lock-in</a:t>
            </a:r>
            <a:r>
              <a:rPr lang="en-US" sz="1200" b="0" dirty="0"/>
              <a:t> so the DoD mandated:</a:t>
            </a:r>
          </a:p>
          <a:p>
            <a:pPr lvl="1"/>
            <a:r>
              <a:rPr lang="en-US" sz="1200" u="sng" dirty="0"/>
              <a:t>Open Container Initiative (OCI) containers</a:t>
            </a:r>
            <a:r>
              <a:rPr lang="en-US" sz="1200" b="0" dirty="0"/>
              <a:t> (no lock-in to containers/container runtimes/builders)</a:t>
            </a:r>
          </a:p>
          <a:p>
            <a:pPr lvl="1"/>
            <a:r>
              <a:rPr lang="en-US" sz="1200" u="sng" dirty="0"/>
              <a:t>Cloud Native Computing Foundation (CNCF) Kubernetes compliant cluster</a:t>
            </a:r>
            <a:r>
              <a:rPr lang="en-US" sz="1200" b="0" dirty="0"/>
              <a:t> for container orchestration, no lock-in to orchestration options/networking/storage APIs.</a:t>
            </a:r>
          </a:p>
          <a:p>
            <a:r>
              <a:rPr lang="en-US" sz="1200" b="0" dirty="0"/>
              <a:t>SaaS vs COTS</a:t>
            </a:r>
            <a:r>
              <a:rPr lang="fr-FR" sz="1200" b="0" dirty="0"/>
              <a:t>/FOSS containers</a:t>
            </a:r>
            <a:r>
              <a:rPr lang="en-US" sz="1200" b="0" dirty="0"/>
              <a:t>:</a:t>
            </a:r>
          </a:p>
          <a:p>
            <a:pPr lvl="1"/>
            <a:r>
              <a:rPr lang="en-US" sz="1200" b="0" dirty="0"/>
              <a:t>SaaS requires </a:t>
            </a:r>
            <a:r>
              <a:rPr lang="en-US" sz="1200" b="0" dirty="0" err="1"/>
              <a:t>FedRAMP</a:t>
            </a:r>
            <a:r>
              <a:rPr lang="en-US" sz="1200" b="0" dirty="0"/>
              <a:t> certification and will limit you to unclassified environments (IL2 for </a:t>
            </a:r>
            <a:r>
              <a:rPr lang="en-US" sz="1200" b="0" dirty="0" err="1"/>
              <a:t>FedRAMP</a:t>
            </a:r>
            <a:r>
              <a:rPr lang="en-US" sz="1200" b="0" dirty="0"/>
              <a:t> moderate) which doesn’t satisfy most needs for DoD programs. Often takes up to 1 year.</a:t>
            </a:r>
          </a:p>
          <a:p>
            <a:pPr lvl="1"/>
            <a:r>
              <a:rPr lang="en-US" sz="1200" b="0" dirty="0"/>
              <a:t>COTS/FOSS as containers: can be sold as a managed service deployed in DoD cloud environments (including classified clouds) on Kubernetes and can be accredited at multiple classification levels, within weeks, by following the container hardening guide and vendor on-boarding process!</a:t>
            </a:r>
          </a:p>
          <a:p>
            <a:pPr lvl="1"/>
            <a:r>
              <a:rPr lang="fr-FR" sz="1200" b="0" dirty="0" err="1"/>
              <a:t>Get</a:t>
            </a:r>
            <a:r>
              <a:rPr lang="fr-FR" sz="1200" b="0" dirty="0"/>
              <a:t> </a:t>
            </a:r>
            <a:r>
              <a:rPr lang="fr-FR" sz="1200" b="0" dirty="0" err="1"/>
              <a:t>your</a:t>
            </a:r>
            <a:r>
              <a:rPr lang="fr-FR" sz="1200" b="0" dirty="0"/>
              <a:t> container(s) </a:t>
            </a:r>
            <a:r>
              <a:rPr lang="fr-FR" sz="1200" b="0" dirty="0" err="1"/>
              <a:t>onboarded</a:t>
            </a:r>
            <a:r>
              <a:rPr lang="fr-FR" sz="1200" b="0" dirty="0"/>
              <a:t> on </a:t>
            </a:r>
            <a:r>
              <a:rPr lang="fr-FR" sz="1200" b="0" dirty="0" err="1"/>
              <a:t>Iron</a:t>
            </a:r>
            <a:r>
              <a:rPr lang="fr-FR" sz="1200" b="0" dirty="0"/>
              <a:t> Bank for </a:t>
            </a:r>
            <a:r>
              <a:rPr lang="fr-FR" sz="1200" b="0" dirty="0" err="1"/>
              <a:t>DoD</a:t>
            </a:r>
            <a:r>
              <a:rPr lang="fr-FR" sz="1200" b="0" dirty="0"/>
              <a:t> </a:t>
            </a:r>
            <a:r>
              <a:rPr lang="fr-FR" sz="1200" b="0" dirty="0" err="1"/>
              <a:t>wide</a:t>
            </a:r>
            <a:r>
              <a:rPr lang="fr-FR" sz="1200" b="0" dirty="0"/>
              <a:t> </a:t>
            </a:r>
            <a:r>
              <a:rPr lang="fr-FR" sz="1200" b="0" dirty="0" err="1"/>
              <a:t>reciprocity</a:t>
            </a:r>
            <a:r>
              <a:rPr lang="fr-FR" sz="1200" b="0" dirty="0"/>
              <a:t>? </a:t>
            </a:r>
            <a:r>
              <a:rPr lang="en-US" sz="1200" b="0" u="sng" dirty="0">
                <a:hlinkClick r:id="rId2"/>
              </a:rPr>
              <a:t>https://repo1.dsop.io/dsop/dccscr/tree/master/contributor-onboarding</a:t>
            </a:r>
            <a:r>
              <a:rPr lang="en-US" sz="1200" u="sng" dirty="0"/>
              <a:t> </a:t>
            </a:r>
            <a:endParaRPr lang="en-US" sz="1200" b="0" dirty="0"/>
          </a:p>
          <a:p>
            <a:r>
              <a:rPr lang="en-US" sz="1200" b="0" dirty="0"/>
              <a:t>Containers are </a:t>
            </a:r>
            <a:r>
              <a:rPr lang="en-US" sz="1200" u="sng" dirty="0"/>
              <a:t>immutable</a:t>
            </a:r>
            <a:r>
              <a:rPr lang="en-US" sz="1200" b="0" dirty="0"/>
              <a:t> and will allow the DoD to centrally accredit and harden containers (FOSS, COTS, GOTS)  (think of a true gold disk concept but that actually scale and works).</a:t>
            </a:r>
          </a:p>
          <a:p>
            <a:r>
              <a:rPr lang="en-US" sz="1200" b="0" dirty="0"/>
              <a:t>Continuous Monitoring is a critical piece of our Continuous ATO model and the Sidecar Container Security Stack (SCSS) brings those capabilities with Behavior, Zero Trust and CVE scanning.</a:t>
            </a:r>
          </a:p>
          <a:p>
            <a:r>
              <a:rPr lang="en-US" sz="1200" b="0" dirty="0"/>
              <a:t>Kubernetes will provide:</a:t>
            </a:r>
          </a:p>
          <a:p>
            <a:pPr lvl="1"/>
            <a:r>
              <a:rPr lang="en-US" sz="1200" u="sng" dirty="0"/>
              <a:t>Resiliency</a:t>
            </a:r>
            <a:r>
              <a:rPr lang="en-US" sz="1200" b="0" dirty="0"/>
              <a:t>: Self-healing so containers that crash can automatically be restarted,</a:t>
            </a:r>
          </a:p>
          <a:p>
            <a:pPr lvl="1"/>
            <a:r>
              <a:rPr lang="en-US" sz="1200" u="sng" dirty="0"/>
              <a:t>Baked-in security</a:t>
            </a:r>
            <a:r>
              <a:rPr lang="en-US" sz="1200" b="0" dirty="0"/>
              <a:t>: thanks to </a:t>
            </a:r>
            <a:r>
              <a:rPr lang="en-US" sz="1200" u="sng" dirty="0"/>
              <a:t>automatic injection</a:t>
            </a:r>
            <a:r>
              <a:rPr lang="en-US" sz="1200" b="0" dirty="0"/>
              <a:t> of our Sidecar Container Security Stack (SCSS) to any K8S cluster with Zero Trust,</a:t>
            </a:r>
          </a:p>
          <a:p>
            <a:pPr lvl="1"/>
            <a:r>
              <a:rPr lang="en-US" sz="1200" u="sng" dirty="0"/>
              <a:t>Adaptability</a:t>
            </a:r>
            <a:r>
              <a:rPr lang="en-US" sz="1200" b="0" dirty="0"/>
              <a:t>: containers are “Lego” blocks and can be swapped with no downtime thanks to load balancing and modern routing (A/B testing, canary release etc.),</a:t>
            </a:r>
          </a:p>
          <a:p>
            <a:pPr lvl="1"/>
            <a:r>
              <a:rPr lang="en-US" sz="1200" u="sng" dirty="0"/>
              <a:t>Automation</a:t>
            </a:r>
            <a:r>
              <a:rPr lang="en-US" sz="1200" b="0" dirty="0"/>
              <a:t>: thanks to our Infrastructure as Code (</a:t>
            </a:r>
            <a:r>
              <a:rPr lang="en-US" sz="1200" b="0" dirty="0" err="1"/>
              <a:t>IaC</a:t>
            </a:r>
            <a:r>
              <a:rPr lang="en-US" sz="1200" b="0" dirty="0"/>
              <a:t>) and </a:t>
            </a:r>
            <a:r>
              <a:rPr lang="en-US" sz="1200" b="0" dirty="0" err="1"/>
              <a:t>GitOps</a:t>
            </a:r>
            <a:r>
              <a:rPr lang="en-US" sz="1200" b="0" dirty="0"/>
              <a:t> model,</a:t>
            </a:r>
          </a:p>
          <a:p>
            <a:pPr lvl="1"/>
            <a:r>
              <a:rPr lang="en-US" sz="1200" u="sng" dirty="0"/>
              <a:t>Auto-scaling</a:t>
            </a:r>
            <a:r>
              <a:rPr lang="en-US" sz="1200" b="0" dirty="0"/>
              <a:t>: if load requires more of the same container, K8S will automatically scale based on compute/memory needs,</a:t>
            </a:r>
          </a:p>
          <a:p>
            <a:pPr lvl="1"/>
            <a:r>
              <a:rPr lang="en-US" sz="1200" u="sng" dirty="0"/>
              <a:t>Abstraction layer</a:t>
            </a:r>
            <a:r>
              <a:rPr lang="en-US" sz="1200" b="0" dirty="0"/>
              <a:t>: ensure we don’t get locked-in to Cloud APIs or to a specific platform as K8S is managed by CNCF and dozens of products are compliant with its requirements.</a:t>
            </a:r>
          </a:p>
          <a:p>
            <a:endParaRPr lang="en-US" sz="12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12</a:t>
            </a:fld>
            <a:endParaRPr lang="en-US" dirty="0">
              <a:solidFill>
                <a:schemeClr val="bg2"/>
              </a:solidFill>
            </a:endParaRPr>
          </a:p>
        </p:txBody>
      </p:sp>
    </p:spTree>
    <p:extLst>
      <p:ext uri="{BB962C8B-B14F-4D97-AF65-F5344CB8AC3E}">
        <p14:creationId xmlns:p14="http://schemas.microsoft.com/office/powerpoint/2010/main" val="226169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allout: Line 26">
            <a:extLst>
              <a:ext uri="{FF2B5EF4-FFF2-40B4-BE49-F238E27FC236}">
                <a16:creationId xmlns:a16="http://schemas.microsoft.com/office/drawing/2014/main" id="{3ACEC9D0-CA0A-4D31-9E5F-BA89AD8D6EC2}"/>
              </a:ext>
            </a:extLst>
          </p:cNvPr>
          <p:cNvSpPr/>
          <p:nvPr/>
        </p:nvSpPr>
        <p:spPr>
          <a:xfrm>
            <a:off x="143101" y="5816380"/>
            <a:ext cx="1772084" cy="841432"/>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lowchart: Off-page Connector 81">
            <a:extLst>
              <a:ext uri="{FF2B5EF4-FFF2-40B4-BE49-F238E27FC236}">
                <a16:creationId xmlns:a16="http://schemas.microsoft.com/office/drawing/2014/main" id="{0161F143-5D05-4B29-A831-6F1703BAD03E}"/>
              </a:ext>
            </a:extLst>
          </p:cNvPr>
          <p:cNvSpPr/>
          <p:nvPr/>
        </p:nvSpPr>
        <p:spPr>
          <a:xfrm>
            <a:off x="2180573" y="5110972"/>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STORE ARTIFACTS</a:t>
            </a:r>
          </a:p>
        </p:txBody>
      </p:sp>
      <p:sp>
        <p:nvSpPr>
          <p:cNvPr id="67" name="Flowchart: Off-page Connector 66">
            <a:extLst>
              <a:ext uri="{FF2B5EF4-FFF2-40B4-BE49-F238E27FC236}">
                <a16:creationId xmlns:a16="http://schemas.microsoft.com/office/drawing/2014/main" id="{187856CE-7479-48AE-B810-E81B4FE8582F}"/>
              </a:ext>
            </a:extLst>
          </p:cNvPr>
          <p:cNvSpPr/>
          <p:nvPr/>
        </p:nvSpPr>
        <p:spPr>
          <a:xfrm>
            <a:off x="7970752" y="4229973"/>
            <a:ext cx="2038350" cy="2215399"/>
          </a:xfrm>
          <a:prstGeom prst="flowChartOffpageConnector">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SCALE</a:t>
            </a:r>
          </a:p>
        </p:txBody>
      </p:sp>
      <p:sp>
        <p:nvSpPr>
          <p:cNvPr id="65" name="Callout: Line 64">
            <a:extLst>
              <a:ext uri="{FF2B5EF4-FFF2-40B4-BE49-F238E27FC236}">
                <a16:creationId xmlns:a16="http://schemas.microsoft.com/office/drawing/2014/main" id="{0D9B99EF-3118-47D6-A0F5-B2C422C01FF0}"/>
              </a:ext>
            </a:extLst>
          </p:cNvPr>
          <p:cNvSpPr/>
          <p:nvPr/>
        </p:nvSpPr>
        <p:spPr>
          <a:xfrm>
            <a:off x="10276815" y="2385624"/>
            <a:ext cx="1772084" cy="2030045"/>
          </a:xfrm>
          <a:prstGeom prst="borderCallout1">
            <a:avLst>
              <a:gd name="adj1" fmla="val 48257"/>
              <a:gd name="adj2" fmla="val -327"/>
              <a:gd name="adj3" fmla="val 48003"/>
              <a:gd name="adj4" fmla="val -2117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lowchart: Off-page Connector 59">
            <a:extLst>
              <a:ext uri="{FF2B5EF4-FFF2-40B4-BE49-F238E27FC236}">
                <a16:creationId xmlns:a16="http://schemas.microsoft.com/office/drawing/2014/main" id="{7936E487-4235-4424-A111-147505F83C8C}"/>
              </a:ext>
            </a:extLst>
          </p:cNvPr>
          <p:cNvSpPr/>
          <p:nvPr/>
        </p:nvSpPr>
        <p:spPr>
          <a:xfrm>
            <a:off x="7970752" y="2324391"/>
            <a:ext cx="2038350" cy="2415133"/>
          </a:xfrm>
          <a:prstGeom prst="flowChartOffpageConnector">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MONITOR</a:t>
            </a:r>
          </a:p>
        </p:txBody>
      </p:sp>
      <p:sp>
        <p:nvSpPr>
          <p:cNvPr id="40" name="Callout: Line 39">
            <a:extLst>
              <a:ext uri="{FF2B5EF4-FFF2-40B4-BE49-F238E27FC236}">
                <a16:creationId xmlns:a16="http://schemas.microsoft.com/office/drawing/2014/main" id="{82BD6D4B-1040-4371-867B-0A282A2772E0}"/>
              </a:ext>
            </a:extLst>
          </p:cNvPr>
          <p:cNvSpPr/>
          <p:nvPr/>
        </p:nvSpPr>
        <p:spPr>
          <a:xfrm>
            <a:off x="139401" y="4153868"/>
            <a:ext cx="1772084" cy="1608026"/>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lowchart: Off-page Connector 40">
            <a:extLst>
              <a:ext uri="{FF2B5EF4-FFF2-40B4-BE49-F238E27FC236}">
                <a16:creationId xmlns:a16="http://schemas.microsoft.com/office/drawing/2014/main" id="{53D1CF24-E6C4-442B-98D8-FE56963CAE2C}"/>
              </a:ext>
            </a:extLst>
          </p:cNvPr>
          <p:cNvSpPr/>
          <p:nvPr/>
        </p:nvSpPr>
        <p:spPr>
          <a:xfrm>
            <a:off x="2185929" y="3964512"/>
            <a:ext cx="2031832"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SECURE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Callout: Line 33">
            <a:extLst>
              <a:ext uri="{FF2B5EF4-FFF2-40B4-BE49-F238E27FC236}">
                <a16:creationId xmlns:a16="http://schemas.microsoft.com/office/drawing/2014/main" id="{E6C43D9E-11C2-44BE-B6C5-DC2F68F63B44}"/>
              </a:ext>
            </a:extLst>
          </p:cNvPr>
          <p:cNvSpPr/>
          <p:nvPr/>
        </p:nvSpPr>
        <p:spPr>
          <a:xfrm>
            <a:off x="149505" y="3113743"/>
            <a:ext cx="1772084" cy="950964"/>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lowchart: Off-page Connector 34">
            <a:extLst>
              <a:ext uri="{FF2B5EF4-FFF2-40B4-BE49-F238E27FC236}">
                <a16:creationId xmlns:a16="http://schemas.microsoft.com/office/drawing/2014/main" id="{3672724C-F0DD-44F8-844C-9ECCBAEB4DF7}"/>
              </a:ext>
            </a:extLst>
          </p:cNvPr>
          <p:cNvSpPr/>
          <p:nvPr/>
        </p:nvSpPr>
        <p:spPr>
          <a:xfrm>
            <a:off x="2179411" y="2906057"/>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TEST</a:t>
            </a:r>
          </a:p>
        </p:txBody>
      </p:sp>
      <p:pic>
        <p:nvPicPr>
          <p:cNvPr id="37" name="Picture 36">
            <a:extLst>
              <a:ext uri="{FF2B5EF4-FFF2-40B4-BE49-F238E27FC236}">
                <a16:creationId xmlns:a16="http://schemas.microsoft.com/office/drawing/2014/main" id="{8D59A341-4C4A-4262-A938-7B2E77FB7B4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4510" y="3149539"/>
            <a:ext cx="1045029" cy="365760"/>
          </a:xfrm>
          <a:prstGeom prst="rect">
            <a:avLst/>
          </a:prstGeom>
        </p:spPr>
      </p:pic>
      <p:pic>
        <p:nvPicPr>
          <p:cNvPr id="38" name="Picture 37">
            <a:extLst>
              <a:ext uri="{FF2B5EF4-FFF2-40B4-BE49-F238E27FC236}">
                <a16:creationId xmlns:a16="http://schemas.microsoft.com/office/drawing/2014/main" id="{8832EAF4-4B4F-4D01-A590-6D497B442A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7317" y="3589594"/>
            <a:ext cx="1197254" cy="365760"/>
          </a:xfrm>
          <a:prstGeom prst="rect">
            <a:avLst/>
          </a:prstGeom>
        </p:spPr>
      </p:pic>
      <p:pic>
        <p:nvPicPr>
          <p:cNvPr id="39" name="Picture 38">
            <a:extLst>
              <a:ext uri="{FF2B5EF4-FFF2-40B4-BE49-F238E27FC236}">
                <a16:creationId xmlns:a16="http://schemas.microsoft.com/office/drawing/2014/main" id="{A695CB1F-D2D5-4963-B6FB-5CE787D2F7A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259" y="3159044"/>
            <a:ext cx="404155" cy="365760"/>
          </a:xfrm>
          <a:prstGeom prst="rect">
            <a:avLst/>
          </a:prstGeom>
        </p:spPr>
      </p:pic>
      <p:pic>
        <p:nvPicPr>
          <p:cNvPr id="19" name="Picture 18">
            <a:extLst>
              <a:ext uri="{FF2B5EF4-FFF2-40B4-BE49-F238E27FC236}">
                <a16:creationId xmlns:a16="http://schemas.microsoft.com/office/drawing/2014/main" id="{AF09D8A0-B20F-4988-9515-A19937F6B87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63457" y="2161146"/>
            <a:ext cx="669828" cy="461437"/>
          </a:xfrm>
          <a:prstGeom prst="rect">
            <a:avLst/>
          </a:prstGeom>
        </p:spPr>
      </p:pic>
      <p:pic>
        <p:nvPicPr>
          <p:cNvPr id="20" name="Picture 19">
            <a:extLst>
              <a:ext uri="{FF2B5EF4-FFF2-40B4-BE49-F238E27FC236}">
                <a16:creationId xmlns:a16="http://schemas.microsoft.com/office/drawing/2014/main" id="{343E1671-A098-4DFD-B949-3594AD77301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12265" y="1897495"/>
            <a:ext cx="968189" cy="274320"/>
          </a:xfrm>
          <a:prstGeom prst="rect">
            <a:avLst/>
          </a:prstGeom>
        </p:spPr>
      </p:pic>
      <p:pic>
        <p:nvPicPr>
          <p:cNvPr id="25" name="Picture 24">
            <a:extLst>
              <a:ext uri="{FF2B5EF4-FFF2-40B4-BE49-F238E27FC236}">
                <a16:creationId xmlns:a16="http://schemas.microsoft.com/office/drawing/2014/main" id="{58510297-CD82-493A-9118-9AC81D04F96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99621" y="2269676"/>
            <a:ext cx="1084521" cy="274320"/>
          </a:xfrm>
          <a:prstGeom prst="rect">
            <a:avLst/>
          </a:prstGeom>
        </p:spPr>
      </p:pic>
      <p:sp>
        <p:nvSpPr>
          <p:cNvPr id="21" name="Callout: Line 20">
            <a:extLst>
              <a:ext uri="{FF2B5EF4-FFF2-40B4-BE49-F238E27FC236}">
                <a16:creationId xmlns:a16="http://schemas.microsoft.com/office/drawing/2014/main" id="{BCB9E7E2-6428-45D9-BA5E-5BA6F2F316B2}"/>
              </a:ext>
            </a:extLst>
          </p:cNvPr>
          <p:cNvSpPr/>
          <p:nvPr/>
        </p:nvSpPr>
        <p:spPr>
          <a:xfrm>
            <a:off x="148309" y="1805104"/>
            <a:ext cx="1772084" cy="1260825"/>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lowchart: Off-page Connector 21">
            <a:extLst>
              <a:ext uri="{FF2B5EF4-FFF2-40B4-BE49-F238E27FC236}">
                <a16:creationId xmlns:a16="http://schemas.microsoft.com/office/drawing/2014/main" id="{0F8C1E37-A4EB-497E-AB51-2426D514E483}"/>
              </a:ext>
            </a:extLst>
          </p:cNvPr>
          <p:cNvSpPr/>
          <p:nvPr/>
        </p:nvSpPr>
        <p:spPr>
          <a:xfrm>
            <a:off x="2182442" y="1675237"/>
            <a:ext cx="2038350" cy="1544547"/>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BUILD</a:t>
            </a:r>
          </a:p>
        </p:txBody>
      </p:sp>
      <p:sp>
        <p:nvSpPr>
          <p:cNvPr id="4" name="Ribbon: Curved and Tilted Up 3">
            <a:extLst>
              <a:ext uri="{FF2B5EF4-FFF2-40B4-BE49-F238E27FC236}">
                <a16:creationId xmlns:a16="http://schemas.microsoft.com/office/drawing/2014/main" id="{A57334B3-9637-4D28-A900-7B359FA789B8}"/>
              </a:ext>
            </a:extLst>
          </p:cNvPr>
          <p:cNvSpPr/>
          <p:nvPr/>
        </p:nvSpPr>
        <p:spPr>
          <a:xfrm>
            <a:off x="4549896" y="2457450"/>
            <a:ext cx="3092208" cy="1943100"/>
          </a:xfrm>
          <a:prstGeom prst="ellipseRibbon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“Continuous Integration &amp;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Continuous Delivery”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Orchestration</a:t>
            </a:r>
          </a:p>
        </p:txBody>
      </p:sp>
      <p:pic>
        <p:nvPicPr>
          <p:cNvPr id="74" name="Picture 73">
            <a:extLst>
              <a:ext uri="{FF2B5EF4-FFF2-40B4-BE49-F238E27FC236}">
                <a16:creationId xmlns:a16="http://schemas.microsoft.com/office/drawing/2014/main" id="{FF3D9E0F-5DC6-466F-918D-7D7B8ACB455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544806" y="2015643"/>
            <a:ext cx="1169813" cy="376221"/>
          </a:xfrm>
          <a:prstGeom prst="rect">
            <a:avLst/>
          </a:prstGeom>
        </p:spPr>
      </p:pic>
      <p:sp>
        <p:nvSpPr>
          <p:cNvPr id="142" name="TextBox 141">
            <a:extLst>
              <a:ext uri="{FF2B5EF4-FFF2-40B4-BE49-F238E27FC236}">
                <a16:creationId xmlns:a16="http://schemas.microsoft.com/office/drawing/2014/main" id="{462C1500-FE0B-4735-9B0A-DE08BBEE61DD}"/>
              </a:ext>
            </a:extLst>
          </p:cNvPr>
          <p:cNvSpPr txBox="1"/>
          <p:nvPr/>
        </p:nvSpPr>
        <p:spPr>
          <a:xfrm>
            <a:off x="4234345" y="214981"/>
            <a:ext cx="3744384" cy="101566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charset="0"/>
                <a:ea typeface="+mn-ea"/>
                <a:cs typeface="Arial" charset="0"/>
              </a:rPr>
              <a:t>DoD Enterprise DevSecOps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charset="0"/>
                <a:ea typeface="+mn-ea"/>
                <a:cs typeface="Arial" charset="0"/>
              </a:rPr>
              <a:t>Technology Stack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charset="0"/>
                <a:ea typeface="+mn-ea"/>
                <a:cs typeface="Arial" charset="0"/>
              </a:rPr>
              <a:t>(Exemplar)</a:t>
            </a:r>
          </a:p>
        </p:txBody>
      </p:sp>
      <p:sp>
        <p:nvSpPr>
          <p:cNvPr id="11" name="Callout: Line 10">
            <a:extLst>
              <a:ext uri="{FF2B5EF4-FFF2-40B4-BE49-F238E27FC236}">
                <a16:creationId xmlns:a16="http://schemas.microsoft.com/office/drawing/2014/main" id="{C5A28880-8ADE-4DBB-B0A9-5D89F58103D4}"/>
              </a:ext>
            </a:extLst>
          </p:cNvPr>
          <p:cNvSpPr/>
          <p:nvPr/>
        </p:nvSpPr>
        <p:spPr>
          <a:xfrm>
            <a:off x="138149" y="294346"/>
            <a:ext cx="1772084" cy="1456271"/>
          </a:xfrm>
          <a:prstGeom prst="borderCallout1">
            <a:avLst>
              <a:gd name="adj1" fmla="val 49312"/>
              <a:gd name="adj2" fmla="val 99883"/>
              <a:gd name="adj3" fmla="val 49058"/>
              <a:gd name="adj4" fmla="val 1301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lowchart: Off-page Connector 11">
            <a:extLst>
              <a:ext uri="{FF2B5EF4-FFF2-40B4-BE49-F238E27FC236}">
                <a16:creationId xmlns:a16="http://schemas.microsoft.com/office/drawing/2014/main" id="{CE24A949-1BDC-4D2F-9E36-93A166B493C7}"/>
              </a:ext>
            </a:extLst>
          </p:cNvPr>
          <p:cNvSpPr/>
          <p:nvPr/>
        </p:nvSpPr>
        <p:spPr>
          <a:xfrm>
            <a:off x="2183602" y="315420"/>
            <a:ext cx="2038350" cy="1822450"/>
          </a:xfrm>
          <a:prstGeom prst="flowChartOffpageConnecto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PLAN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&amp;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DEVELOP</a:t>
            </a:r>
          </a:p>
        </p:txBody>
      </p:sp>
      <p:pic>
        <p:nvPicPr>
          <p:cNvPr id="14" name="Picture 13">
            <a:extLst>
              <a:ext uri="{FF2B5EF4-FFF2-40B4-BE49-F238E27FC236}">
                <a16:creationId xmlns:a16="http://schemas.microsoft.com/office/drawing/2014/main" id="{9CCBD658-BFBE-47EA-B26F-BD81F8656EE7}"/>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79162" y="656014"/>
            <a:ext cx="529367" cy="529367"/>
          </a:xfrm>
          <a:prstGeom prst="rect">
            <a:avLst/>
          </a:prstGeom>
        </p:spPr>
      </p:pic>
      <p:pic>
        <p:nvPicPr>
          <p:cNvPr id="16" name="Picture 15">
            <a:extLst>
              <a:ext uri="{FF2B5EF4-FFF2-40B4-BE49-F238E27FC236}">
                <a16:creationId xmlns:a16="http://schemas.microsoft.com/office/drawing/2014/main" id="{AFEE7461-B77D-46AB-90B8-FF5ED4442660}"/>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26102" y="1051291"/>
            <a:ext cx="542369" cy="542369"/>
          </a:xfrm>
          <a:prstGeom prst="rect">
            <a:avLst/>
          </a:prstGeom>
        </p:spPr>
      </p:pic>
      <p:sp>
        <p:nvSpPr>
          <p:cNvPr id="18" name="Arrow: Left-Right 17">
            <a:extLst>
              <a:ext uri="{FF2B5EF4-FFF2-40B4-BE49-F238E27FC236}">
                <a16:creationId xmlns:a16="http://schemas.microsoft.com/office/drawing/2014/main" id="{78AF04D3-5870-4781-A222-84182F842188}"/>
              </a:ext>
            </a:extLst>
          </p:cNvPr>
          <p:cNvSpPr/>
          <p:nvPr/>
        </p:nvSpPr>
        <p:spPr>
          <a:xfrm rot="3098243">
            <a:off x="3729877" y="1657623"/>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222908F9-40F6-4389-8460-0AA94F1669AD}"/>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701414" y="2577352"/>
            <a:ext cx="698014" cy="465422"/>
          </a:xfrm>
          <a:prstGeom prst="rect">
            <a:avLst/>
          </a:prstGeom>
        </p:spPr>
      </p:pic>
      <p:pic>
        <p:nvPicPr>
          <p:cNvPr id="24" name="Picture 23">
            <a:extLst>
              <a:ext uri="{FF2B5EF4-FFF2-40B4-BE49-F238E27FC236}">
                <a16:creationId xmlns:a16="http://schemas.microsoft.com/office/drawing/2014/main" id="{70ADB49E-9BCF-4DB1-9D00-A82011E12D60}"/>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1073473" y="1887460"/>
            <a:ext cx="802895" cy="274320"/>
          </a:xfrm>
          <a:prstGeom prst="rect">
            <a:avLst/>
          </a:prstGeom>
        </p:spPr>
      </p:pic>
      <p:sp>
        <p:nvSpPr>
          <p:cNvPr id="26" name="Arrow: Left-Right 25">
            <a:extLst>
              <a:ext uri="{FF2B5EF4-FFF2-40B4-BE49-F238E27FC236}">
                <a16:creationId xmlns:a16="http://schemas.microsoft.com/office/drawing/2014/main" id="{1D77B507-C691-4493-9B2E-16A78B37173A}"/>
              </a:ext>
            </a:extLst>
          </p:cNvPr>
          <p:cNvSpPr/>
          <p:nvPr/>
        </p:nvSpPr>
        <p:spPr>
          <a:xfrm rot="1328032">
            <a:off x="3989853" y="2489174"/>
            <a:ext cx="104976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Arrow: Left-Right 42">
            <a:extLst>
              <a:ext uri="{FF2B5EF4-FFF2-40B4-BE49-F238E27FC236}">
                <a16:creationId xmlns:a16="http://schemas.microsoft.com/office/drawing/2014/main" id="{52FEC05D-9FC1-4C80-97A4-6D67DB853599}"/>
              </a:ext>
            </a:extLst>
          </p:cNvPr>
          <p:cNvSpPr/>
          <p:nvPr/>
        </p:nvSpPr>
        <p:spPr>
          <a:xfrm rot="19329034">
            <a:off x="3732459" y="4135665"/>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 name="Picture 43">
            <a:extLst>
              <a:ext uri="{FF2B5EF4-FFF2-40B4-BE49-F238E27FC236}">
                <a16:creationId xmlns:a16="http://schemas.microsoft.com/office/drawing/2014/main" id="{7D48CEAA-2FE5-4761-BDFA-0B1EBF47F1AA}"/>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62320" y="4786236"/>
            <a:ext cx="580571" cy="182880"/>
          </a:xfrm>
          <a:prstGeom prst="rect">
            <a:avLst/>
          </a:prstGeom>
        </p:spPr>
      </p:pic>
      <p:pic>
        <p:nvPicPr>
          <p:cNvPr id="45" name="Picture 44">
            <a:extLst>
              <a:ext uri="{FF2B5EF4-FFF2-40B4-BE49-F238E27FC236}">
                <a16:creationId xmlns:a16="http://schemas.microsoft.com/office/drawing/2014/main" id="{A0F26370-353D-4936-A222-64503064BAB2}"/>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298965" y="4436507"/>
            <a:ext cx="206426" cy="274320"/>
          </a:xfrm>
          <a:prstGeom prst="rect">
            <a:avLst/>
          </a:prstGeom>
        </p:spPr>
      </p:pic>
      <p:pic>
        <p:nvPicPr>
          <p:cNvPr id="46" name="Picture 45">
            <a:extLst>
              <a:ext uri="{FF2B5EF4-FFF2-40B4-BE49-F238E27FC236}">
                <a16:creationId xmlns:a16="http://schemas.microsoft.com/office/drawing/2014/main" id="{A5CD98B7-62CE-4CC6-9E2C-B80D2C0EED6A}"/>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251007" y="4743827"/>
            <a:ext cx="816864" cy="274320"/>
          </a:xfrm>
          <a:prstGeom prst="rect">
            <a:avLst/>
          </a:prstGeom>
        </p:spPr>
      </p:pic>
      <p:pic>
        <p:nvPicPr>
          <p:cNvPr id="47" name="Picture 46">
            <a:extLst>
              <a:ext uri="{FF2B5EF4-FFF2-40B4-BE49-F238E27FC236}">
                <a16:creationId xmlns:a16="http://schemas.microsoft.com/office/drawing/2014/main" id="{F5E16938-A4C0-4268-9545-901CF01572AB}"/>
              </a:ext>
            </a:extLst>
          </p:cNvPr>
          <p:cNvPicPr>
            <a:picLocks noChangeAspect="1"/>
          </p:cNvPicPr>
          <p:nvPr/>
        </p:nvPicPr>
        <p:blipFill rotWithShape="1">
          <a:blip r:embed="rId17" cstate="screen">
            <a:extLst>
              <a:ext uri="{28A0092B-C50C-407E-A947-70E740481C1C}">
                <a14:useLocalDpi xmlns:a14="http://schemas.microsoft.com/office/drawing/2010/main"/>
              </a:ext>
            </a:extLst>
          </a:blip>
          <a:srcRect t="27842" b="26285"/>
          <a:stretch/>
        </p:blipFill>
        <p:spPr>
          <a:xfrm>
            <a:off x="184253" y="4437587"/>
            <a:ext cx="898636" cy="274320"/>
          </a:xfrm>
          <a:prstGeom prst="rect">
            <a:avLst/>
          </a:prstGeom>
        </p:spPr>
      </p:pic>
      <p:pic>
        <p:nvPicPr>
          <p:cNvPr id="48" name="Picture 47">
            <a:extLst>
              <a:ext uri="{FF2B5EF4-FFF2-40B4-BE49-F238E27FC236}">
                <a16:creationId xmlns:a16="http://schemas.microsoft.com/office/drawing/2014/main" id="{464BE9B4-0A01-4CA7-851D-74BE1980D660}"/>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147946" y="4206339"/>
            <a:ext cx="512748" cy="182880"/>
          </a:xfrm>
          <a:prstGeom prst="rect">
            <a:avLst/>
          </a:prstGeom>
        </p:spPr>
      </p:pic>
      <p:pic>
        <p:nvPicPr>
          <p:cNvPr id="49" name="Picture 48">
            <a:extLst>
              <a:ext uri="{FF2B5EF4-FFF2-40B4-BE49-F238E27FC236}">
                <a16:creationId xmlns:a16="http://schemas.microsoft.com/office/drawing/2014/main" id="{8376921D-4575-44C8-999B-B6C7B21E217A}"/>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90678" y="4180121"/>
            <a:ext cx="658368" cy="182880"/>
          </a:xfrm>
          <a:prstGeom prst="rect">
            <a:avLst/>
          </a:prstGeom>
        </p:spPr>
      </p:pic>
      <p:pic>
        <p:nvPicPr>
          <p:cNvPr id="50" name="Picture 49">
            <a:extLst>
              <a:ext uri="{FF2B5EF4-FFF2-40B4-BE49-F238E27FC236}">
                <a16:creationId xmlns:a16="http://schemas.microsoft.com/office/drawing/2014/main" id="{8C227077-9E9D-445B-938E-8352F0F209E0}"/>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317991" y="5123161"/>
            <a:ext cx="633046" cy="182880"/>
          </a:xfrm>
          <a:prstGeom prst="rect">
            <a:avLst/>
          </a:prstGeom>
        </p:spPr>
      </p:pic>
      <p:sp>
        <p:nvSpPr>
          <p:cNvPr id="52" name="Callout: Line 51">
            <a:extLst>
              <a:ext uri="{FF2B5EF4-FFF2-40B4-BE49-F238E27FC236}">
                <a16:creationId xmlns:a16="http://schemas.microsoft.com/office/drawing/2014/main" id="{9C787895-A0BD-473A-999C-7E85857B515A}"/>
              </a:ext>
            </a:extLst>
          </p:cNvPr>
          <p:cNvSpPr/>
          <p:nvPr/>
        </p:nvSpPr>
        <p:spPr>
          <a:xfrm>
            <a:off x="10280382" y="294346"/>
            <a:ext cx="1772084" cy="2030045"/>
          </a:xfrm>
          <a:prstGeom prst="borderCallout1">
            <a:avLst>
              <a:gd name="adj1" fmla="val 48092"/>
              <a:gd name="adj2" fmla="val -304"/>
              <a:gd name="adj3" fmla="val 48003"/>
              <a:gd name="adj4" fmla="val -2117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lowchart: Off-page Connector 52">
            <a:extLst>
              <a:ext uri="{FF2B5EF4-FFF2-40B4-BE49-F238E27FC236}">
                <a16:creationId xmlns:a16="http://schemas.microsoft.com/office/drawing/2014/main" id="{F3B67C60-9F63-4B63-9877-1EEAF4F98AE2}"/>
              </a:ext>
            </a:extLst>
          </p:cNvPr>
          <p:cNvSpPr/>
          <p:nvPr/>
        </p:nvSpPr>
        <p:spPr>
          <a:xfrm>
            <a:off x="7970753" y="315420"/>
            <a:ext cx="2038350" cy="2693026"/>
          </a:xfrm>
          <a:prstGeom prst="flowChartOffpageConnector">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DEPLOY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&amp;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OPERATE</a:t>
            </a:r>
          </a:p>
        </p:txBody>
      </p:sp>
      <p:pic>
        <p:nvPicPr>
          <p:cNvPr id="55" name="Picture 54">
            <a:extLst>
              <a:ext uri="{FF2B5EF4-FFF2-40B4-BE49-F238E27FC236}">
                <a16:creationId xmlns:a16="http://schemas.microsoft.com/office/drawing/2014/main" id="{DC5CBDCD-8FB9-4B0E-AE56-3ECB2E00C401}"/>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10847970" y="411836"/>
            <a:ext cx="678051" cy="457200"/>
          </a:xfrm>
          <a:prstGeom prst="rect">
            <a:avLst/>
          </a:prstGeom>
        </p:spPr>
      </p:pic>
      <p:sp>
        <p:nvSpPr>
          <p:cNvPr id="58" name="Arrow: Left-Right 57">
            <a:extLst>
              <a:ext uri="{FF2B5EF4-FFF2-40B4-BE49-F238E27FC236}">
                <a16:creationId xmlns:a16="http://schemas.microsoft.com/office/drawing/2014/main" id="{6ECB9143-35D1-49FE-BFBF-9A7BDB74DC60}"/>
              </a:ext>
            </a:extLst>
          </p:cNvPr>
          <p:cNvSpPr/>
          <p:nvPr/>
        </p:nvSpPr>
        <p:spPr>
          <a:xfrm rot="18501757" flipV="1">
            <a:off x="6889620" y="1719597"/>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9" name="Picture 58">
            <a:extLst>
              <a:ext uri="{FF2B5EF4-FFF2-40B4-BE49-F238E27FC236}">
                <a16:creationId xmlns:a16="http://schemas.microsoft.com/office/drawing/2014/main" id="{CEDFD393-5F03-45A1-B817-398566B7B531}"/>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0786350" y="3201074"/>
            <a:ext cx="809615" cy="548640"/>
          </a:xfrm>
          <a:prstGeom prst="rect">
            <a:avLst/>
          </a:prstGeom>
        </p:spPr>
      </p:pic>
      <p:pic>
        <p:nvPicPr>
          <p:cNvPr id="61" name="Picture 60">
            <a:extLst>
              <a:ext uri="{FF2B5EF4-FFF2-40B4-BE49-F238E27FC236}">
                <a16:creationId xmlns:a16="http://schemas.microsoft.com/office/drawing/2014/main" id="{A4905676-900A-436B-9D6A-3A3F3AE92F96}"/>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1465628" y="2810063"/>
            <a:ext cx="457200" cy="457200"/>
          </a:xfrm>
          <a:prstGeom prst="rect">
            <a:avLst/>
          </a:prstGeom>
        </p:spPr>
      </p:pic>
      <p:pic>
        <p:nvPicPr>
          <p:cNvPr id="62" name="Picture 61">
            <a:extLst>
              <a:ext uri="{FF2B5EF4-FFF2-40B4-BE49-F238E27FC236}">
                <a16:creationId xmlns:a16="http://schemas.microsoft.com/office/drawing/2014/main" id="{556CE495-7024-42C6-8B7B-CBDC6DC9CB5E}"/>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10482708" y="4036022"/>
            <a:ext cx="1377376" cy="246888"/>
          </a:xfrm>
          <a:prstGeom prst="rect">
            <a:avLst/>
          </a:prstGeom>
        </p:spPr>
      </p:pic>
      <p:pic>
        <p:nvPicPr>
          <p:cNvPr id="63" name="Picture 62">
            <a:extLst>
              <a:ext uri="{FF2B5EF4-FFF2-40B4-BE49-F238E27FC236}">
                <a16:creationId xmlns:a16="http://schemas.microsoft.com/office/drawing/2014/main" id="{761E2178-E016-4C25-A5E4-77B6A89567D8}"/>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10688087" y="3651589"/>
            <a:ext cx="1033678" cy="320040"/>
          </a:xfrm>
          <a:prstGeom prst="rect">
            <a:avLst/>
          </a:prstGeom>
        </p:spPr>
      </p:pic>
      <p:sp>
        <p:nvSpPr>
          <p:cNvPr id="66" name="Arrow: Left-Right 65">
            <a:extLst>
              <a:ext uri="{FF2B5EF4-FFF2-40B4-BE49-F238E27FC236}">
                <a16:creationId xmlns:a16="http://schemas.microsoft.com/office/drawing/2014/main" id="{59FCCAB5-556A-4EF0-A683-F5D9729AC778}"/>
              </a:ext>
            </a:extLst>
          </p:cNvPr>
          <p:cNvSpPr/>
          <p:nvPr/>
        </p:nvSpPr>
        <p:spPr>
          <a:xfrm flipV="1">
            <a:off x="7223304" y="3353073"/>
            <a:ext cx="859857"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Arrow: Left-Right 67">
            <a:extLst>
              <a:ext uri="{FF2B5EF4-FFF2-40B4-BE49-F238E27FC236}">
                <a16:creationId xmlns:a16="http://schemas.microsoft.com/office/drawing/2014/main" id="{B5E60810-90EC-4BEF-83CA-AD51B5469D3C}"/>
              </a:ext>
            </a:extLst>
          </p:cNvPr>
          <p:cNvSpPr/>
          <p:nvPr/>
        </p:nvSpPr>
        <p:spPr>
          <a:xfrm rot="3120000" flipV="1">
            <a:off x="6907553" y="4963012"/>
            <a:ext cx="1766276"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0" name="Picture 69">
            <a:extLst>
              <a:ext uri="{FF2B5EF4-FFF2-40B4-BE49-F238E27FC236}">
                <a16:creationId xmlns:a16="http://schemas.microsoft.com/office/drawing/2014/main" id="{463C038E-569A-4892-BF2F-D7C02C4F75CB}"/>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10715193" y="6309090"/>
            <a:ext cx="943606" cy="359514"/>
          </a:xfrm>
          <a:prstGeom prst="rect">
            <a:avLst/>
          </a:prstGeom>
        </p:spPr>
      </p:pic>
      <p:pic>
        <p:nvPicPr>
          <p:cNvPr id="71" name="Picture 70">
            <a:extLst>
              <a:ext uri="{FF2B5EF4-FFF2-40B4-BE49-F238E27FC236}">
                <a16:creationId xmlns:a16="http://schemas.microsoft.com/office/drawing/2014/main" id="{E698B47F-EBDE-4E5A-80AD-A3011EDC2CA0}"/>
              </a:ext>
            </a:extLst>
          </p:cNvPr>
          <p:cNvPicPr>
            <a:picLocks noChangeAspect="1"/>
          </p:cNvPicPr>
          <p:nvPr/>
        </p:nvPicPr>
        <p:blipFill rotWithShape="1">
          <a:blip r:embed="rId27" cstate="screen">
            <a:extLst>
              <a:ext uri="{28A0092B-C50C-407E-A947-70E740481C1C}">
                <a14:useLocalDpi xmlns:a14="http://schemas.microsoft.com/office/drawing/2010/main"/>
              </a:ext>
            </a:extLst>
          </a:blip>
          <a:srcRect/>
          <a:stretch/>
        </p:blipFill>
        <p:spPr>
          <a:xfrm>
            <a:off x="10619233" y="5844099"/>
            <a:ext cx="1025762" cy="365760"/>
          </a:xfrm>
          <a:prstGeom prst="rect">
            <a:avLst/>
          </a:prstGeom>
        </p:spPr>
      </p:pic>
      <p:pic>
        <p:nvPicPr>
          <p:cNvPr id="72" name="Picture 71">
            <a:extLst>
              <a:ext uri="{FF2B5EF4-FFF2-40B4-BE49-F238E27FC236}">
                <a16:creationId xmlns:a16="http://schemas.microsoft.com/office/drawing/2014/main" id="{A59C1E45-0766-41AF-82AA-FDDC68C809F6}"/>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10635384" y="5306041"/>
            <a:ext cx="1119554" cy="365760"/>
          </a:xfrm>
          <a:prstGeom prst="rect">
            <a:avLst/>
          </a:prstGeom>
        </p:spPr>
      </p:pic>
      <p:sp>
        <p:nvSpPr>
          <p:cNvPr id="75" name="Rectangle 74">
            <a:extLst>
              <a:ext uri="{FF2B5EF4-FFF2-40B4-BE49-F238E27FC236}">
                <a16:creationId xmlns:a16="http://schemas.microsoft.com/office/drawing/2014/main" id="{73F32419-8EB2-4E5A-89C5-87A218FF5501}"/>
              </a:ext>
            </a:extLst>
          </p:cNvPr>
          <p:cNvSpPr/>
          <p:nvPr/>
        </p:nvSpPr>
        <p:spPr>
          <a:xfrm>
            <a:off x="4853988" y="5066925"/>
            <a:ext cx="2573079" cy="1674746"/>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Container and Container Management</a:t>
            </a:r>
          </a:p>
        </p:txBody>
      </p:sp>
      <p:pic>
        <p:nvPicPr>
          <p:cNvPr id="76" name="Picture 75">
            <a:extLst>
              <a:ext uri="{FF2B5EF4-FFF2-40B4-BE49-F238E27FC236}">
                <a16:creationId xmlns:a16="http://schemas.microsoft.com/office/drawing/2014/main" id="{38317E2A-A72C-4826-9580-9B99F6880240}"/>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5472308" y="5651066"/>
            <a:ext cx="1421356" cy="735552"/>
          </a:xfrm>
          <a:prstGeom prst="rect">
            <a:avLst/>
          </a:prstGeom>
        </p:spPr>
      </p:pic>
      <p:pic>
        <p:nvPicPr>
          <p:cNvPr id="2" name="Picture 1"/>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21330453" y="9346613"/>
            <a:ext cx="252585" cy="142289"/>
          </a:xfrm>
          <a:prstGeom prst="rect">
            <a:avLst/>
          </a:prstGeom>
        </p:spPr>
      </p:pic>
      <p:pic>
        <p:nvPicPr>
          <p:cNvPr id="3" name="Picture 2"/>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11148384" y="4567182"/>
            <a:ext cx="938936" cy="528934"/>
          </a:xfrm>
          <a:prstGeom prst="rect">
            <a:avLst/>
          </a:prstGeom>
        </p:spPr>
      </p:pic>
      <p:pic>
        <p:nvPicPr>
          <p:cNvPr id="5" name="Picture 2" descr="Image result for twistlock logo"/>
          <p:cNvPicPr>
            <a:picLocks noChangeAspect="1" noChangeArrowheads="1"/>
          </p:cNvPicPr>
          <p:nvPr/>
        </p:nvPicPr>
        <p:blipFill>
          <a:blip r:embed="rId31" cstate="screen">
            <a:extLst>
              <a:ext uri="{28A0092B-C50C-407E-A947-70E740481C1C}">
                <a14:useLocalDpi xmlns:a14="http://schemas.microsoft.com/office/drawing/2010/main"/>
              </a:ext>
            </a:extLst>
          </a:blip>
          <a:srcRect/>
          <a:stretch>
            <a:fillRect/>
          </a:stretch>
        </p:blipFill>
        <p:spPr bwMode="auto">
          <a:xfrm>
            <a:off x="209619" y="5421987"/>
            <a:ext cx="793471" cy="191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qua security logo"/>
          <p:cNvPicPr>
            <a:picLocks noChangeAspect="1" noChangeArrowheads="1"/>
          </p:cNvPicPr>
          <p:nvPr/>
        </p:nvPicPr>
        <p:blipFill>
          <a:blip r:embed="rId32" cstate="screen">
            <a:extLst>
              <a:ext uri="{28A0092B-C50C-407E-A947-70E740481C1C}">
                <a14:useLocalDpi xmlns:a14="http://schemas.microsoft.com/office/drawing/2010/main"/>
              </a:ext>
            </a:extLst>
          </a:blip>
          <a:srcRect/>
          <a:stretch>
            <a:fillRect/>
          </a:stretch>
        </p:blipFill>
        <p:spPr bwMode="auto">
          <a:xfrm>
            <a:off x="1096525" y="5402546"/>
            <a:ext cx="574206" cy="20699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Image result for gitlab logo"/>
          <p:cNvPicPr>
            <a:picLocks noChangeAspect="1" noChangeArrowheads="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926102" y="564141"/>
            <a:ext cx="860869" cy="3060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mage result for gitlab logo"/>
          <p:cNvPicPr>
            <a:picLocks noChangeAspect="1" noChangeArrowheads="1"/>
          </p:cNvPicPr>
          <p:nvPr/>
        </p:nvPicPr>
        <p:blipFill>
          <a:blip r:embed="rId34" cstate="screen">
            <a:extLst>
              <a:ext uri="{28A0092B-C50C-407E-A947-70E740481C1C}">
                <a14:useLocalDpi xmlns:a14="http://schemas.microsoft.com/office/drawing/2010/main"/>
              </a:ext>
            </a:extLst>
          </a:blip>
          <a:srcRect/>
          <a:stretch>
            <a:fillRect/>
          </a:stretch>
        </p:blipFill>
        <p:spPr bwMode="auto">
          <a:xfrm>
            <a:off x="5529490" y="1252708"/>
            <a:ext cx="1133017" cy="4027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nchore"/>
          <p:cNvPicPr>
            <a:picLocks noChangeAspect="1" noChangeArrowheads="1"/>
          </p:cNvPicPr>
          <p:nvPr/>
        </p:nvPicPr>
        <p:blipFill>
          <a:blip r:embed="rId35" cstate="screen">
            <a:extLst>
              <a:ext uri="{28A0092B-C50C-407E-A947-70E740481C1C}">
                <a14:useLocalDpi xmlns:a14="http://schemas.microsoft.com/office/drawing/2010/main"/>
              </a:ext>
            </a:extLst>
          </a:blip>
          <a:srcRect/>
          <a:stretch>
            <a:fillRect/>
          </a:stretch>
        </p:blipFill>
        <p:spPr bwMode="auto">
          <a:xfrm>
            <a:off x="1121996" y="5086328"/>
            <a:ext cx="660608" cy="172880"/>
          </a:xfrm>
          <a:prstGeom prst="rect">
            <a:avLst/>
          </a:prstGeom>
          <a:noFill/>
          <a:effectLst>
            <a:outerShdw blurRad="76200" dist="38100" dir="2700000" algn="tl" rotWithShape="0">
              <a:prstClr val="black">
                <a:alpha val="90000"/>
              </a:prst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helm kubernetes"/>
          <p:cNvPicPr>
            <a:picLocks noChangeAspect="1" noChangeArrowheads="1"/>
          </p:cNvPicPr>
          <p:nvPr/>
        </p:nvPicPr>
        <p:blipFill>
          <a:blip r:embed="rId36" cstate="screen">
            <a:extLst>
              <a:ext uri="{28A0092B-C50C-407E-A947-70E740481C1C}">
                <a14:useLocalDpi xmlns:a14="http://schemas.microsoft.com/office/drawing/2010/main"/>
              </a:ext>
            </a:extLst>
          </a:blip>
          <a:srcRect/>
          <a:stretch>
            <a:fillRect/>
          </a:stretch>
        </p:blipFill>
        <p:spPr bwMode="auto">
          <a:xfrm>
            <a:off x="10923040" y="1375706"/>
            <a:ext cx="545839" cy="54583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20A074E3-3D96-4CF9-A0D6-8C65451FB49D}"/>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1108703" y="5856504"/>
            <a:ext cx="685800" cy="274320"/>
          </a:xfrm>
          <a:prstGeom prst="rect">
            <a:avLst/>
          </a:prstGeom>
        </p:spPr>
      </p:pic>
      <p:pic>
        <p:nvPicPr>
          <p:cNvPr id="83" name="Picture 82">
            <a:extLst>
              <a:ext uri="{FF2B5EF4-FFF2-40B4-BE49-F238E27FC236}">
                <a16:creationId xmlns:a16="http://schemas.microsoft.com/office/drawing/2014/main" id="{1D8B85E0-7CE4-46D7-B0AC-390AC26CE416}"/>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206730" y="5881682"/>
            <a:ext cx="826265" cy="274320"/>
          </a:xfrm>
          <a:prstGeom prst="rect">
            <a:avLst/>
          </a:prstGeom>
        </p:spPr>
      </p:pic>
      <p:pic>
        <p:nvPicPr>
          <p:cNvPr id="85" name="Picture 84">
            <a:extLst>
              <a:ext uri="{FF2B5EF4-FFF2-40B4-BE49-F238E27FC236}">
                <a16:creationId xmlns:a16="http://schemas.microsoft.com/office/drawing/2014/main" id="{A2B7685E-3B0E-42C3-BE5F-27C2638709AE}"/>
              </a:ext>
            </a:extLst>
          </p:cNvPr>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1090031" y="6443195"/>
            <a:ext cx="723014" cy="182880"/>
          </a:xfrm>
          <a:prstGeom prst="rect">
            <a:avLst/>
          </a:prstGeom>
        </p:spPr>
      </p:pic>
      <p:sp>
        <p:nvSpPr>
          <p:cNvPr id="86" name="Arrow: Left-Right 29">
            <a:extLst>
              <a:ext uri="{FF2B5EF4-FFF2-40B4-BE49-F238E27FC236}">
                <a16:creationId xmlns:a16="http://schemas.microsoft.com/office/drawing/2014/main" id="{889F70C5-ACBC-46EE-82DD-D096DDFEE722}"/>
              </a:ext>
            </a:extLst>
          </p:cNvPr>
          <p:cNvSpPr/>
          <p:nvPr/>
        </p:nvSpPr>
        <p:spPr>
          <a:xfrm rot="18584804">
            <a:off x="3666131" y="4776686"/>
            <a:ext cx="2367023"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Arrow: Left-Right 65">
            <a:extLst>
              <a:ext uri="{FF2B5EF4-FFF2-40B4-BE49-F238E27FC236}">
                <a16:creationId xmlns:a16="http://schemas.microsoft.com/office/drawing/2014/main" id="{59FCCAB5-556A-4EF0-A683-F5D9729AC778}"/>
              </a:ext>
            </a:extLst>
          </p:cNvPr>
          <p:cNvSpPr/>
          <p:nvPr/>
        </p:nvSpPr>
        <p:spPr>
          <a:xfrm flipV="1">
            <a:off x="4082300" y="3330483"/>
            <a:ext cx="859857" cy="433565"/>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2" descr="Image result for kubernetes operators"/>
          <p:cNvPicPr>
            <a:picLocks noChangeAspect="1" noChangeArrowheads="1"/>
          </p:cNvPicPr>
          <p:nvPr/>
        </p:nvPicPr>
        <p:blipFill rotWithShape="1">
          <a:blip r:embed="rId40" cstate="screen">
            <a:extLst>
              <a:ext uri="{28A0092B-C50C-407E-A947-70E740481C1C}">
                <a14:useLocalDpi xmlns:a14="http://schemas.microsoft.com/office/drawing/2010/main"/>
              </a:ext>
            </a:extLst>
          </a:blip>
          <a:srcRect l="16423" t="17425" r="48603" b="49324"/>
          <a:stretch/>
        </p:blipFill>
        <p:spPr bwMode="auto">
          <a:xfrm>
            <a:off x="10750490" y="987792"/>
            <a:ext cx="894258" cy="3570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1" cstate="screen">
            <a:extLst>
              <a:ext uri="{28A0092B-C50C-407E-A947-70E740481C1C}">
                <a14:useLocalDpi xmlns:a14="http://schemas.microsoft.com/office/drawing/2010/main"/>
              </a:ext>
            </a:extLst>
          </a:blip>
          <a:stretch>
            <a:fillRect/>
          </a:stretch>
        </p:blipFill>
        <p:spPr>
          <a:xfrm>
            <a:off x="174980" y="6151151"/>
            <a:ext cx="1341365" cy="292044"/>
          </a:xfrm>
          <a:prstGeom prst="rect">
            <a:avLst/>
          </a:prstGeom>
        </p:spPr>
      </p:pic>
      <p:pic>
        <p:nvPicPr>
          <p:cNvPr id="27" name="Picture 26"/>
          <p:cNvPicPr>
            <a:picLocks noChangeAspect="1"/>
          </p:cNvPicPr>
          <p:nvPr/>
        </p:nvPicPr>
        <p:blipFill>
          <a:blip r:embed="rId42" cstate="screen">
            <a:extLst>
              <a:ext uri="{28A0092B-C50C-407E-A947-70E740481C1C}">
                <a14:useLocalDpi xmlns:a14="http://schemas.microsoft.com/office/drawing/2010/main"/>
              </a:ext>
            </a:extLst>
          </a:blip>
          <a:stretch>
            <a:fillRect/>
          </a:stretch>
        </p:blipFill>
        <p:spPr>
          <a:xfrm>
            <a:off x="10571638" y="1992404"/>
            <a:ext cx="1183300" cy="288673"/>
          </a:xfrm>
          <a:prstGeom prst="rect">
            <a:avLst/>
          </a:prstGeom>
        </p:spPr>
      </p:pic>
      <p:pic>
        <p:nvPicPr>
          <p:cNvPr id="29" name="Picture 28"/>
          <p:cNvPicPr>
            <a:picLocks noChangeAspect="1"/>
          </p:cNvPicPr>
          <p:nvPr/>
        </p:nvPicPr>
        <p:blipFill rotWithShape="1">
          <a:blip r:embed="rId43" cstate="screen">
            <a:extLst>
              <a:ext uri="{28A0092B-C50C-407E-A947-70E740481C1C}">
                <a14:useLocalDpi xmlns:a14="http://schemas.microsoft.com/office/drawing/2010/main"/>
              </a:ext>
            </a:extLst>
          </a:blip>
          <a:srcRect/>
          <a:stretch/>
        </p:blipFill>
        <p:spPr>
          <a:xfrm>
            <a:off x="10715193" y="2435188"/>
            <a:ext cx="915584" cy="389274"/>
          </a:xfrm>
          <a:prstGeom prst="rect">
            <a:avLst/>
          </a:prstGeom>
        </p:spPr>
      </p:pic>
      <p:pic>
        <p:nvPicPr>
          <p:cNvPr id="84" name="Picture 4" descr="Image result for cloud one logo"/>
          <p:cNvPicPr>
            <a:picLocks noChangeAspect="1" noChangeArrowheads="1"/>
          </p:cNvPicPr>
          <p:nvPr/>
        </p:nvPicPr>
        <p:blipFill>
          <a:blip r:embed="rId44" cstate="screen">
            <a:extLst>
              <a:ext uri="{28A0092B-C50C-407E-A947-70E740481C1C}">
                <a14:useLocalDpi xmlns:a14="http://schemas.microsoft.com/office/drawing/2010/main"/>
              </a:ext>
            </a:extLst>
          </a:blip>
          <a:srcRect/>
          <a:stretch>
            <a:fillRect/>
          </a:stretch>
        </p:blipFill>
        <p:spPr bwMode="auto">
          <a:xfrm>
            <a:off x="10311383" y="4616963"/>
            <a:ext cx="883778" cy="494009"/>
          </a:xfrm>
          <a:prstGeom prst="rect">
            <a:avLst/>
          </a:prstGeom>
          <a:noFill/>
          <a:extLst>
            <a:ext uri="{909E8E84-426E-40DD-AFC4-6F175D3DCCD1}">
              <a14:hiddenFill xmlns:a14="http://schemas.microsoft.com/office/drawing/2010/main">
                <a:solidFill>
                  <a:srgbClr val="FFFFFF"/>
                </a:solidFill>
              </a14:hiddenFill>
            </a:ext>
          </a:extLst>
        </p:spPr>
      </p:pic>
      <p:sp>
        <p:nvSpPr>
          <p:cNvPr id="69" name="Callout: Line 68">
            <a:extLst>
              <a:ext uri="{FF2B5EF4-FFF2-40B4-BE49-F238E27FC236}">
                <a16:creationId xmlns:a16="http://schemas.microsoft.com/office/drawing/2014/main" id="{F0817BAB-1610-42DE-8341-6987E1740860}"/>
              </a:ext>
            </a:extLst>
          </p:cNvPr>
          <p:cNvSpPr/>
          <p:nvPr/>
        </p:nvSpPr>
        <p:spPr>
          <a:xfrm>
            <a:off x="10270411" y="4492724"/>
            <a:ext cx="1772084" cy="2293087"/>
          </a:xfrm>
          <a:prstGeom prst="borderCallout1">
            <a:avLst>
              <a:gd name="adj1" fmla="val 48022"/>
              <a:gd name="adj2" fmla="val -8"/>
              <a:gd name="adj3" fmla="val 48003"/>
              <a:gd name="adj4" fmla="val -2117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descr="Image result for kiali logo"/>
          <p:cNvPicPr>
            <a:picLocks noChangeAspect="1" noChangeArrowheads="1"/>
          </p:cNvPicPr>
          <p:nvPr/>
        </p:nvPicPr>
        <p:blipFill>
          <a:blip r:embed="rId45" cstate="screen">
            <a:extLst>
              <a:ext uri="{28A0092B-C50C-407E-A947-70E740481C1C}">
                <a14:useLocalDpi xmlns:a14="http://schemas.microsoft.com/office/drawing/2010/main"/>
              </a:ext>
            </a:extLst>
          </a:blip>
          <a:srcRect/>
          <a:stretch>
            <a:fillRect/>
          </a:stretch>
        </p:blipFill>
        <p:spPr bwMode="auto">
          <a:xfrm>
            <a:off x="10432196" y="2898900"/>
            <a:ext cx="793471" cy="2479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6" cstate="screen">
            <a:extLst>
              <a:ext uri="{28A0092B-C50C-407E-A947-70E740481C1C}">
                <a14:useLocalDpi xmlns:a14="http://schemas.microsoft.com/office/drawing/2010/main"/>
              </a:ext>
            </a:extLst>
          </a:blip>
          <a:stretch>
            <a:fillRect/>
          </a:stretch>
        </p:blipFill>
        <p:spPr>
          <a:xfrm>
            <a:off x="5508258" y="1720422"/>
            <a:ext cx="1223316" cy="214731"/>
          </a:xfrm>
          <a:prstGeom prst="rect">
            <a:avLst/>
          </a:prstGeom>
        </p:spPr>
      </p:pic>
    </p:spTree>
    <p:extLst>
      <p:ext uri="{BB962C8B-B14F-4D97-AF65-F5344CB8AC3E}">
        <p14:creationId xmlns:p14="http://schemas.microsoft.com/office/powerpoint/2010/main" val="210665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6558710" y="1553727"/>
            <a:ext cx="5602186" cy="681364"/>
          </a:xfrm>
          <a:prstGeom prst="roundRect">
            <a:avLst/>
          </a:prstGeom>
          <a:solidFill>
            <a:schemeClr val="accent3">
              <a:lumMod val="65000"/>
            </a:schemeClr>
          </a:solidFill>
          <a:ln w="6350" cap="flat" cmpd="sng" algn="ctr">
            <a:noFill/>
            <a:prstDash val="solid"/>
            <a:miter lim="800000"/>
          </a:ln>
          <a:effectLst/>
        </p:spPr>
        <p:txBody>
          <a:bodyPr vert="vert"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black"/>
                </a:solidFill>
                <a:uLnTx/>
                <a:uFillTx/>
                <a:latin typeface="Calibri" panose="020F0502020204030204"/>
                <a:ea typeface="+mn-ea"/>
                <a:cs typeface="+mn-cs"/>
              </a:rPr>
              <a:t>YOU</a:t>
            </a: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p>
            <a:r>
              <a:rPr lang="en-US" dirty="0"/>
              <a:t>Understanding the DevSecOps Layers</a:t>
            </a:r>
          </a:p>
        </p:txBody>
      </p:sp>
      <p:sp>
        <p:nvSpPr>
          <p:cNvPr id="46" name="Rounded Rectangle 45"/>
          <p:cNvSpPr/>
          <p:nvPr/>
        </p:nvSpPr>
        <p:spPr>
          <a:xfrm>
            <a:off x="7247982" y="4948541"/>
            <a:ext cx="4879871" cy="1017013"/>
          </a:xfrm>
          <a:prstGeom prst="round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p:spPr>
        <p:txBody>
          <a:bodyPr vert="vert"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Cloud One</a:t>
            </a:r>
          </a:p>
        </p:txBody>
      </p:sp>
      <p:sp>
        <p:nvSpPr>
          <p:cNvPr id="47" name="Rounded Rectangle 46"/>
          <p:cNvSpPr/>
          <p:nvPr/>
        </p:nvSpPr>
        <p:spPr>
          <a:xfrm>
            <a:off x="6932342" y="2244185"/>
            <a:ext cx="5195511" cy="2744905"/>
          </a:xfrm>
          <a:prstGeom prst="round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noFill/>
            <a:prstDash val="solid"/>
            <a:miter lim="800000"/>
          </a:ln>
          <a:effectLst/>
        </p:spPr>
        <p:txBody>
          <a:bodyPr vert="vert"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uLnTx/>
                <a:uFillTx/>
                <a:latin typeface="Calibri" panose="020F0502020204030204"/>
                <a:ea typeface="+mn-ea"/>
                <a:cs typeface="+mn-cs"/>
              </a:rPr>
              <a:t>Platform</a:t>
            </a: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One</a:t>
            </a:r>
          </a:p>
        </p:txBody>
      </p:sp>
      <p:sp>
        <p:nvSpPr>
          <p:cNvPr id="48" name="Up-Down Arrow 47"/>
          <p:cNvSpPr/>
          <p:nvPr/>
        </p:nvSpPr>
        <p:spPr bwMode="auto">
          <a:xfrm>
            <a:off x="57665" y="1444488"/>
            <a:ext cx="1359307" cy="4878640"/>
          </a:xfrm>
          <a:prstGeom prst="upDownArrow">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vert270" wrap="square" lIns="91440" tIns="45720" rIns="91440" bIns="45720" numCol="1" rtlCol="0" anchor="t"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Continuous Monitoring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Leverages the Sidecar Container Security Stack</a:t>
            </a:r>
          </a:p>
        </p:txBody>
      </p:sp>
      <p:sp>
        <p:nvSpPr>
          <p:cNvPr id="49" name="Can 48"/>
          <p:cNvSpPr/>
          <p:nvPr/>
        </p:nvSpPr>
        <p:spPr>
          <a:xfrm>
            <a:off x="1223072" y="4471497"/>
            <a:ext cx="7703580" cy="1964603"/>
          </a:xfrm>
          <a:prstGeom prst="can">
            <a:avLst>
              <a:gd name="adj" fmla="val 50000"/>
            </a:avLst>
          </a:prstGeom>
          <a:solidFill>
            <a:srgbClr val="AC8300"/>
          </a:solidFill>
          <a:ln w="12700" cap="flat" cmpd="sng" algn="ctr">
            <a:noFill/>
            <a:prstDash val="solid"/>
            <a:round/>
            <a:headEnd type="none" w="med" len="med"/>
            <a:tailEnd type="none" w="med" len="med"/>
          </a:ln>
          <a:effectLst>
            <a:outerShdw blurRad="50800" dist="38100" algn="l" rotWithShape="0">
              <a:prstClr val="black">
                <a:alpha val="40000"/>
              </a:prstClr>
            </a:outerShdw>
          </a:effectLst>
          <a:scene3d>
            <a:camera prst="obliqueTopRight"/>
            <a:lightRig rig="threePt" dir="t"/>
          </a:scene3d>
        </p:spPr>
        <p:txBody>
          <a:bodyPr vert="horz" wrap="square" lIns="91440" tIns="45720" rIns="91440" bIns="45720" numCol="1" rtlCol="0" anchor="ctr" anchorCtr="0" compatLnSpc="1">
            <a:prstTxWarp prst="textNoShape">
              <a:avLst/>
            </a:prstTxWarp>
          </a:bodyPr>
          <a:lstStyle/>
          <a:p>
            <a:pPr algn="ctr" eaLnBrk="0" fontAlgn="auto" hangingPunct="0">
              <a:spcBef>
                <a:spcPts val="0"/>
              </a:spcBef>
              <a:spcAft>
                <a:spcPts val="0"/>
              </a:spcAft>
            </a:pPr>
            <a:endParaRPr lang="en-US" sz="1400" b="0" u="sng" dirty="0">
              <a:solidFill>
                <a:prstClr val="black"/>
              </a:solidFill>
              <a:latin typeface="Calibri" panose="020F0502020204030204"/>
            </a:endParaRPr>
          </a:p>
          <a:p>
            <a:pPr algn="ctr" eaLnBrk="0" fontAlgn="auto" hangingPunct="0">
              <a:spcBef>
                <a:spcPts val="0"/>
              </a:spcBef>
              <a:spcAft>
                <a:spcPts val="0"/>
              </a:spcAft>
            </a:pPr>
            <a:endParaRPr lang="en-US" sz="1400" b="0" u="sng" dirty="0">
              <a:solidFill>
                <a:prstClr val="black"/>
              </a:solidFill>
              <a:latin typeface="Calibri" panose="020F0502020204030204"/>
            </a:endParaRPr>
          </a:p>
          <a:p>
            <a:pPr algn="ctr" eaLnBrk="0" fontAlgn="auto" hangingPunct="0">
              <a:spcBef>
                <a:spcPts val="0"/>
              </a:spcBef>
              <a:spcAft>
                <a:spcPts val="0"/>
              </a:spcAft>
            </a:pPr>
            <a:r>
              <a:rPr lang="en-US" sz="1400" b="0" u="sng" dirty="0">
                <a:solidFill>
                  <a:prstClr val="black"/>
                </a:solidFill>
                <a:latin typeface="Calibri" panose="020F0502020204030204"/>
              </a:rPr>
              <a:t>Environment Agnostic </a:t>
            </a:r>
          </a:p>
          <a:p>
            <a:pPr algn="ctr" eaLnBrk="0" fontAlgn="auto" hangingPunct="0">
              <a:spcBef>
                <a:spcPts val="0"/>
              </a:spcBef>
              <a:spcAft>
                <a:spcPts val="0"/>
              </a:spcAft>
            </a:pPr>
            <a:r>
              <a:rPr lang="en-US" sz="1400" b="0" dirty="0">
                <a:solidFill>
                  <a:prstClr val="black"/>
                </a:solidFill>
                <a:latin typeface="Calibri" panose="020F0502020204030204"/>
              </a:rPr>
              <a:t>Cloud One Preferred for unclassified (IL2, IL4, IL5)</a:t>
            </a:r>
          </a:p>
          <a:p>
            <a:pPr algn="ctr" eaLnBrk="0" fontAlgn="auto" hangingPunct="0">
              <a:spcBef>
                <a:spcPts val="0"/>
              </a:spcBef>
              <a:spcAft>
                <a:spcPts val="0"/>
              </a:spcAft>
            </a:pPr>
            <a:r>
              <a:rPr lang="en-US" sz="1400" b="0" dirty="0">
                <a:solidFill>
                  <a:prstClr val="black"/>
                </a:solidFill>
                <a:latin typeface="Calibri" panose="020F0502020204030204"/>
              </a:rPr>
              <a:t>Or SC2S/C2S/FENCES </a:t>
            </a:r>
          </a:p>
          <a:p>
            <a:pPr algn="ctr" eaLnBrk="0" fontAlgn="auto" hangingPunct="0">
              <a:spcBef>
                <a:spcPts val="0"/>
              </a:spcBef>
              <a:spcAft>
                <a:spcPts val="0"/>
              </a:spcAft>
            </a:pPr>
            <a:r>
              <a:rPr lang="en-US" sz="1400" b="0" dirty="0">
                <a:solidFill>
                  <a:prstClr val="black"/>
                </a:solidFill>
                <a:latin typeface="Calibri" panose="020F0502020204030204"/>
              </a:rPr>
              <a:t>Or </a:t>
            </a:r>
            <a:r>
              <a:rPr lang="en-US" sz="1400" b="0" dirty="0" err="1">
                <a:solidFill>
                  <a:prstClr val="black"/>
                </a:solidFill>
                <a:latin typeface="Calibri" panose="020F0502020204030204"/>
              </a:rPr>
              <a:t>on-premise</a:t>
            </a:r>
            <a:r>
              <a:rPr lang="en-US" sz="1400" b="0" dirty="0">
                <a:solidFill>
                  <a:prstClr val="black"/>
                </a:solidFill>
                <a:latin typeface="Calibri" panose="020F0502020204030204"/>
              </a:rPr>
              <a:t>/embedded systems/classified environments</a:t>
            </a:r>
          </a:p>
        </p:txBody>
      </p:sp>
      <p:sp>
        <p:nvSpPr>
          <p:cNvPr id="50" name="Can 49"/>
          <p:cNvSpPr/>
          <p:nvPr/>
        </p:nvSpPr>
        <p:spPr>
          <a:xfrm>
            <a:off x="1768126" y="3785695"/>
            <a:ext cx="6613473" cy="1600537"/>
          </a:xfrm>
          <a:prstGeom prst="can">
            <a:avLst>
              <a:gd name="adj" fmla="val 50000"/>
            </a:avLst>
          </a:prstGeom>
          <a:solidFill>
            <a:srgbClr val="92D050"/>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endParaRPr lang="en-US" sz="1400" b="0" u="sng" dirty="0">
              <a:solidFill>
                <a:prstClr val="black"/>
              </a:solidFill>
              <a:latin typeface="Calibri" panose="020F0502020204030204"/>
            </a:endParaRPr>
          </a:p>
          <a:p>
            <a:pPr algn="ctr" eaLnBrk="0" hangingPunct="0"/>
            <a:r>
              <a:rPr lang="en-US" sz="1400" b="0" u="sng" dirty="0">
                <a:solidFill>
                  <a:prstClr val="black"/>
                </a:solidFill>
                <a:latin typeface="Calibri" panose="020F0502020204030204"/>
              </a:rPr>
              <a:t>CNCF compliant Kubernetes (K8S)</a:t>
            </a:r>
            <a:endParaRPr lang="en-US" sz="1400" b="0" dirty="0">
              <a:solidFill>
                <a:prstClr val="black"/>
              </a:solidFill>
              <a:latin typeface="Calibri" panose="020F0502020204030204"/>
            </a:endParaRPr>
          </a:p>
          <a:p>
            <a:pPr algn="ctr" eaLnBrk="0" hangingPunct="0"/>
            <a:r>
              <a:rPr lang="en-US" sz="1400" b="0" dirty="0">
                <a:solidFill>
                  <a:prstClr val="black"/>
                </a:solidFill>
                <a:latin typeface="Calibri" panose="020F0502020204030204"/>
              </a:rPr>
              <a:t>Includes Site Reliability Engineers (SREs) etc.</a:t>
            </a:r>
          </a:p>
          <a:p>
            <a:pPr algn="ctr" eaLnBrk="0" hangingPunct="0"/>
            <a:r>
              <a:rPr lang="en-US" sz="1400" b="0" dirty="0">
                <a:solidFill>
                  <a:prstClr val="black"/>
                </a:solidFill>
                <a:latin typeface="Calibri" panose="020F0502020204030204"/>
              </a:rPr>
              <a:t>Development Team selects between approved K8S stacks</a:t>
            </a:r>
          </a:p>
        </p:txBody>
      </p:sp>
      <p:sp>
        <p:nvSpPr>
          <p:cNvPr id="51" name="Can 50"/>
          <p:cNvSpPr/>
          <p:nvPr/>
        </p:nvSpPr>
        <p:spPr>
          <a:xfrm>
            <a:off x="2244274" y="2682323"/>
            <a:ext cx="5661177" cy="1808356"/>
          </a:xfrm>
          <a:prstGeom prst="can">
            <a:avLst>
              <a:gd name="adj" fmla="val 50000"/>
            </a:avLst>
          </a:prstGeom>
          <a:solidFill>
            <a:srgbClr val="4472C4">
              <a:lumMod val="60000"/>
              <a:lumOff val="40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0" i="0" u="sng" strike="noStrike" kern="0" cap="none" spc="0" normalizeH="0" baseline="0" noProof="0" dirty="0">
              <a:ln>
                <a:noFill/>
              </a:ln>
              <a:solidFill>
                <a:prstClr val="black"/>
              </a:solidFill>
              <a:effectLst/>
              <a:uLnTx/>
              <a:uFillTx/>
              <a:latin typeface="Calibri" panose="020F0502020204030204"/>
            </a:endParaRP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0" i="0" u="sng" strike="noStrike" kern="0" cap="none" spc="0" normalizeH="0" baseline="0" noProof="0" dirty="0">
              <a:ln>
                <a:noFill/>
              </a:ln>
              <a:solidFill>
                <a:prstClr val="black"/>
              </a:solidFill>
              <a:effectLst/>
              <a:uLnTx/>
              <a:uFillTx/>
              <a:latin typeface="Calibri" panose="020F0502020204030204"/>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sng" strike="noStrike" kern="0" cap="none" spc="0" normalizeH="0" baseline="0" noProof="0" dirty="0">
                <a:ln>
                  <a:noFill/>
                </a:ln>
                <a:solidFill>
                  <a:prstClr val="black"/>
                </a:solidFill>
                <a:effectLst/>
                <a:uLnTx/>
                <a:uFillTx/>
                <a:latin typeface="Calibri" panose="020F0502020204030204"/>
              </a:rPr>
              <a:t>Fully</a:t>
            </a:r>
            <a:r>
              <a:rPr kumimoji="0" lang="en-US" sz="1400" b="0" i="0" u="none" strike="noStrike" kern="0" cap="none" spc="0" normalizeH="0" baseline="0" noProof="0" dirty="0">
                <a:ln>
                  <a:noFill/>
                </a:ln>
                <a:solidFill>
                  <a:prstClr val="black"/>
                </a:solidFill>
                <a:effectLst/>
                <a:uLnTx/>
                <a:uFillTx/>
                <a:latin typeface="Calibri" panose="020F0502020204030204"/>
              </a:rPr>
              <a:t> containerized, leverages DoD approved containers from Iron Bank</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Development Team selects tools from 172 approved containers or custom containers</a:t>
            </a:r>
          </a:p>
        </p:txBody>
      </p:sp>
      <p:sp>
        <p:nvSpPr>
          <p:cNvPr id="52" name="Can 51"/>
          <p:cNvSpPr/>
          <p:nvPr/>
        </p:nvSpPr>
        <p:spPr>
          <a:xfrm>
            <a:off x="2840339" y="1950869"/>
            <a:ext cx="4469046" cy="1447610"/>
          </a:xfrm>
          <a:prstGeom prst="can">
            <a:avLst>
              <a:gd name="adj" fmla="val 50000"/>
            </a:avLst>
          </a:prstGeom>
          <a:solidFill>
            <a:srgbClr val="00C49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endParaRPr lang="en-US" sz="1400" b="0" dirty="0">
              <a:solidFill>
                <a:prstClr val="black"/>
              </a:solidFill>
              <a:latin typeface="Calibri" panose="020F0502020204030204"/>
            </a:endParaRPr>
          </a:p>
          <a:p>
            <a:pPr algn="ctr" eaLnBrk="0" hangingPunct="0"/>
            <a:r>
              <a:rPr lang="en-US" sz="1400" b="0" dirty="0">
                <a:solidFill>
                  <a:prstClr val="black"/>
                </a:solidFill>
                <a:latin typeface="Calibri" panose="020F0502020204030204"/>
              </a:rPr>
              <a:t>Brings baked-in security and </a:t>
            </a:r>
          </a:p>
          <a:p>
            <a:pPr algn="ctr" eaLnBrk="0" hangingPunct="0"/>
            <a:r>
              <a:rPr lang="en-US" sz="1400" b="0" dirty="0" err="1">
                <a:solidFill>
                  <a:prstClr val="black"/>
                </a:solidFill>
                <a:latin typeface="Calibri" panose="020F0502020204030204"/>
              </a:rPr>
              <a:t>Microservices</a:t>
            </a:r>
            <a:r>
              <a:rPr lang="en-US" sz="1400" b="0" dirty="0">
                <a:solidFill>
                  <a:prstClr val="black"/>
                </a:solidFill>
                <a:latin typeface="Calibri" panose="020F0502020204030204"/>
              </a:rPr>
              <a:t> architecture enablement</a:t>
            </a:r>
          </a:p>
        </p:txBody>
      </p:sp>
      <p:sp>
        <p:nvSpPr>
          <p:cNvPr id="53" name="Can 52"/>
          <p:cNvSpPr/>
          <p:nvPr/>
        </p:nvSpPr>
        <p:spPr>
          <a:xfrm>
            <a:off x="3591016" y="1311688"/>
            <a:ext cx="2967693" cy="1211706"/>
          </a:xfrm>
          <a:prstGeom prst="can">
            <a:avLst>
              <a:gd name="adj" fmla="val 41291"/>
            </a:avLst>
          </a:prstGeom>
          <a:solidFill>
            <a:schemeClr val="accent3">
              <a:lumMod val="6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Calibri" panose="020F0502020204030204"/>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Development Teams can build software/</a:t>
            </a:r>
            <a:r>
              <a:rPr kumimoji="0" lang="en-US" sz="1400" b="0" i="0" u="none" strike="noStrike" kern="0" cap="none" spc="0" normalizeH="0" baseline="0" noProof="0" dirty="0" err="1">
                <a:ln>
                  <a:noFill/>
                </a:ln>
                <a:solidFill>
                  <a:prstClr val="black"/>
                </a:solidFill>
                <a:effectLst/>
                <a:uLnTx/>
                <a:uFillTx/>
                <a:latin typeface="Calibri" panose="020F0502020204030204"/>
              </a:rPr>
              <a:t>microservices</a:t>
            </a:r>
            <a:r>
              <a:rPr kumimoji="0" lang="en-US" sz="1400" b="0" i="0" u="none" strike="noStrike" kern="0" cap="none" spc="0" normalizeH="0" baseline="0" noProof="0" dirty="0">
                <a:ln>
                  <a:noFill/>
                </a:ln>
                <a:solidFill>
                  <a:prstClr val="black"/>
                </a:solidFill>
                <a:effectLst/>
                <a:uLnTx/>
                <a:uFillTx/>
                <a:latin typeface="Calibri" panose="020F0502020204030204"/>
              </a:rPr>
              <a:t> leveraging hardened containers</a:t>
            </a:r>
          </a:p>
        </p:txBody>
      </p:sp>
      <p:cxnSp>
        <p:nvCxnSpPr>
          <p:cNvPr id="54" name="Straight Connector 53"/>
          <p:cNvCxnSpPr/>
          <p:nvPr/>
        </p:nvCxnSpPr>
        <p:spPr>
          <a:xfrm>
            <a:off x="8381599" y="4989090"/>
            <a:ext cx="2584851" cy="0"/>
          </a:xfrm>
          <a:prstGeom prst="line">
            <a:avLst/>
          </a:prstGeom>
          <a:noFill/>
          <a:ln w="28575" cap="flat" cmpd="sng" algn="ctr">
            <a:solidFill>
              <a:sysClr val="windowText" lastClr="000000"/>
            </a:solidFill>
            <a:prstDash val="solid"/>
            <a:miter lim="800000"/>
          </a:ln>
          <a:effectLst/>
        </p:spPr>
      </p:cxnSp>
      <p:cxnSp>
        <p:nvCxnSpPr>
          <p:cNvPr id="55" name="Straight Connector 54"/>
          <p:cNvCxnSpPr/>
          <p:nvPr/>
        </p:nvCxnSpPr>
        <p:spPr>
          <a:xfrm>
            <a:off x="8934050" y="5965554"/>
            <a:ext cx="2005585" cy="0"/>
          </a:xfrm>
          <a:prstGeom prst="line">
            <a:avLst/>
          </a:prstGeom>
          <a:noFill/>
          <a:ln w="28575" cap="flat" cmpd="sng" algn="ctr">
            <a:solidFill>
              <a:sysClr val="windowText" lastClr="000000"/>
            </a:solidFill>
            <a:prstDash val="solid"/>
            <a:miter lim="800000"/>
          </a:ln>
          <a:effectLst/>
        </p:spPr>
      </p:cxnSp>
      <p:sp>
        <p:nvSpPr>
          <p:cNvPr id="56" name="Rectangle 55"/>
          <p:cNvSpPr/>
          <p:nvPr/>
        </p:nvSpPr>
        <p:spPr>
          <a:xfrm>
            <a:off x="9236611" y="5130632"/>
            <a:ext cx="1553438" cy="646331"/>
          </a:xfrm>
          <a:prstGeom prst="rect">
            <a:avLst/>
          </a:prstGeom>
        </p:spPr>
        <p:txBody>
          <a:bodyPr wrap="none">
            <a:spAutoFit/>
          </a:bodyPr>
          <a:lstStyle/>
          <a:p>
            <a:pPr algn="ctr" eaLnBrk="0" fontAlgn="auto" hangingPunct="0">
              <a:spcBef>
                <a:spcPts val="0"/>
              </a:spcBef>
              <a:spcAft>
                <a:spcPts val="0"/>
              </a:spcAft>
            </a:pPr>
            <a:r>
              <a:rPr lang="en-US" sz="1800" dirty="0">
                <a:solidFill>
                  <a:prstClr val="black"/>
                </a:solidFill>
                <a:latin typeface="Calibri" panose="020F0502020204030204"/>
              </a:rPr>
              <a:t>Infrastructure </a:t>
            </a:r>
          </a:p>
          <a:p>
            <a:pPr algn="ctr" eaLnBrk="0" fontAlgn="auto" hangingPunct="0">
              <a:spcBef>
                <a:spcPts val="0"/>
              </a:spcBef>
              <a:spcAft>
                <a:spcPts val="0"/>
              </a:spcAft>
            </a:pPr>
            <a:r>
              <a:rPr lang="en-US" sz="1800" dirty="0">
                <a:solidFill>
                  <a:prstClr val="black"/>
                </a:solidFill>
                <a:latin typeface="Calibri" panose="020F0502020204030204"/>
              </a:rPr>
              <a:t>Layer </a:t>
            </a:r>
          </a:p>
        </p:txBody>
      </p:sp>
      <p:cxnSp>
        <p:nvCxnSpPr>
          <p:cNvPr id="57" name="Straight Connector 56"/>
          <p:cNvCxnSpPr/>
          <p:nvPr/>
        </p:nvCxnSpPr>
        <p:spPr>
          <a:xfrm>
            <a:off x="7878956" y="4098497"/>
            <a:ext cx="3087494" cy="0"/>
          </a:xfrm>
          <a:prstGeom prst="line">
            <a:avLst/>
          </a:prstGeom>
          <a:noFill/>
          <a:ln w="28575" cap="flat" cmpd="sng" algn="ctr">
            <a:solidFill>
              <a:sysClr val="windowText" lastClr="000000"/>
            </a:solidFill>
            <a:prstDash val="solid"/>
            <a:miter lim="800000"/>
          </a:ln>
          <a:effectLst/>
        </p:spPr>
      </p:cxnSp>
      <p:sp>
        <p:nvSpPr>
          <p:cNvPr id="58" name="Rectangle 57"/>
          <p:cNvSpPr/>
          <p:nvPr/>
        </p:nvSpPr>
        <p:spPr>
          <a:xfrm>
            <a:off x="9217974" y="4211892"/>
            <a:ext cx="1071960" cy="646331"/>
          </a:xfrm>
          <a:prstGeom prst="rect">
            <a:avLst/>
          </a:prstGeom>
        </p:spPr>
        <p:txBody>
          <a:bodyPr wrap="none">
            <a:spAutoFit/>
          </a:bodyPr>
          <a:lstStyle/>
          <a:p>
            <a:pPr algn="ctr" eaLnBrk="0" fontAlgn="auto" hangingPunct="0">
              <a:spcBef>
                <a:spcPts val="0"/>
              </a:spcBef>
              <a:spcAft>
                <a:spcPts val="0"/>
              </a:spcAft>
            </a:pPr>
            <a:r>
              <a:rPr lang="en-US" sz="1800" dirty="0">
                <a:solidFill>
                  <a:prstClr val="black"/>
                </a:solidFill>
                <a:latin typeface="Calibri" panose="020F0502020204030204"/>
              </a:rPr>
              <a:t>Platform </a:t>
            </a:r>
          </a:p>
          <a:p>
            <a:pPr algn="ctr" eaLnBrk="0" fontAlgn="auto" hangingPunct="0">
              <a:spcBef>
                <a:spcPts val="0"/>
              </a:spcBef>
              <a:spcAft>
                <a:spcPts val="0"/>
              </a:spcAft>
            </a:pPr>
            <a:r>
              <a:rPr lang="en-US" sz="1800" dirty="0">
                <a:solidFill>
                  <a:prstClr val="black"/>
                </a:solidFill>
                <a:latin typeface="Calibri" panose="020F0502020204030204"/>
              </a:rPr>
              <a:t>Layer </a:t>
            </a:r>
          </a:p>
        </p:txBody>
      </p:sp>
      <p:cxnSp>
        <p:nvCxnSpPr>
          <p:cNvPr id="62" name="Straight Connector 61"/>
          <p:cNvCxnSpPr/>
          <p:nvPr/>
        </p:nvCxnSpPr>
        <p:spPr>
          <a:xfrm>
            <a:off x="7276724" y="3079762"/>
            <a:ext cx="3689726" cy="0"/>
          </a:xfrm>
          <a:prstGeom prst="line">
            <a:avLst/>
          </a:prstGeom>
          <a:noFill/>
          <a:ln w="28575" cap="flat" cmpd="sng" algn="ctr">
            <a:solidFill>
              <a:sysClr val="windowText" lastClr="000000"/>
            </a:solidFill>
            <a:prstDash val="solid"/>
            <a:miter lim="800000"/>
          </a:ln>
          <a:effectLst/>
        </p:spPr>
      </p:cxnSp>
      <p:sp>
        <p:nvSpPr>
          <p:cNvPr id="63" name="Rectangle 62"/>
          <p:cNvSpPr/>
          <p:nvPr/>
        </p:nvSpPr>
        <p:spPr>
          <a:xfrm>
            <a:off x="7794183" y="3182440"/>
            <a:ext cx="3050768" cy="923330"/>
          </a:xfrm>
          <a:prstGeom prst="rect">
            <a:avLst/>
          </a:prstGeom>
        </p:spPr>
        <p:txBody>
          <a:bodyPr wrap="square">
            <a:spAutoFit/>
          </a:bodyPr>
          <a:lstStyle/>
          <a:p>
            <a:pPr algn="ctr" eaLnBrk="0" fontAlgn="auto" hangingPunct="0">
              <a:spcBef>
                <a:spcPts val="0"/>
              </a:spcBef>
              <a:spcAft>
                <a:spcPts val="0"/>
              </a:spcAft>
            </a:pPr>
            <a:r>
              <a:rPr lang="en-US" sz="1800" dirty="0">
                <a:solidFill>
                  <a:prstClr val="black"/>
                </a:solidFill>
                <a:latin typeface="Calibri" panose="020F0502020204030204"/>
              </a:rPr>
              <a:t>Continuous Integration / Continuous Delivery </a:t>
            </a:r>
          </a:p>
          <a:p>
            <a:pPr algn="ctr" eaLnBrk="0" fontAlgn="auto" hangingPunct="0">
              <a:spcBef>
                <a:spcPts val="0"/>
              </a:spcBef>
              <a:spcAft>
                <a:spcPts val="0"/>
              </a:spcAft>
            </a:pPr>
            <a:r>
              <a:rPr lang="en-US" sz="1800" dirty="0">
                <a:solidFill>
                  <a:prstClr val="black"/>
                </a:solidFill>
                <a:latin typeface="Calibri" panose="020F0502020204030204"/>
              </a:rPr>
              <a:t>(CI/CD) Layer</a:t>
            </a:r>
          </a:p>
        </p:txBody>
      </p:sp>
      <p:sp>
        <p:nvSpPr>
          <p:cNvPr id="64" name="Rectangle 63"/>
          <p:cNvSpPr/>
          <p:nvPr/>
        </p:nvSpPr>
        <p:spPr>
          <a:xfrm>
            <a:off x="2834251" y="3581769"/>
            <a:ext cx="5356888" cy="307777"/>
          </a:xfrm>
          <a:prstGeom prst="rect">
            <a:avLst/>
          </a:prstGeom>
        </p:spPr>
        <p:txBody>
          <a:bodyPr wrap="square">
            <a:spAutoFit/>
          </a:bodyPr>
          <a:lstStyle/>
          <a:p>
            <a:pPr algn="ctr" eaLnBrk="0" hangingPunct="0"/>
            <a:endParaRPr lang="en-US" sz="1400" b="0" dirty="0">
              <a:solidFill>
                <a:prstClr val="white"/>
              </a:solidFill>
              <a:latin typeface="Calibri" panose="020F0502020204030204"/>
            </a:endParaRPr>
          </a:p>
        </p:txBody>
      </p:sp>
      <p:cxnSp>
        <p:nvCxnSpPr>
          <p:cNvPr id="65" name="Straight Connector 64"/>
          <p:cNvCxnSpPr/>
          <p:nvPr/>
        </p:nvCxnSpPr>
        <p:spPr>
          <a:xfrm flipV="1">
            <a:off x="6525579" y="2236991"/>
            <a:ext cx="4389120" cy="0"/>
          </a:xfrm>
          <a:prstGeom prst="line">
            <a:avLst/>
          </a:prstGeom>
          <a:noFill/>
          <a:ln w="28575" cap="flat" cmpd="sng" algn="ctr">
            <a:solidFill>
              <a:sysClr val="windowText" lastClr="000000"/>
            </a:solidFill>
            <a:prstDash val="solid"/>
            <a:miter lim="800000"/>
          </a:ln>
          <a:effectLst/>
        </p:spPr>
      </p:cxnSp>
      <p:sp>
        <p:nvSpPr>
          <p:cNvPr id="66" name="Rectangle 65"/>
          <p:cNvSpPr/>
          <p:nvPr/>
        </p:nvSpPr>
        <p:spPr>
          <a:xfrm>
            <a:off x="7994002" y="2343368"/>
            <a:ext cx="1569138" cy="646331"/>
          </a:xfrm>
          <a:prstGeom prst="rect">
            <a:avLst/>
          </a:prstGeom>
        </p:spPr>
        <p:txBody>
          <a:bodyPr wrap="square">
            <a:spAutoFit/>
          </a:bodyPr>
          <a:lstStyle/>
          <a:p>
            <a:pPr algn="ctr" eaLnBrk="0" fontAlgn="auto" hangingPunct="0">
              <a:spcBef>
                <a:spcPts val="0"/>
              </a:spcBef>
              <a:spcAft>
                <a:spcPts val="0"/>
              </a:spcAft>
            </a:pPr>
            <a:r>
              <a:rPr lang="en-US" sz="1800" dirty="0">
                <a:solidFill>
                  <a:prstClr val="black"/>
                </a:solidFill>
                <a:latin typeface="Calibri" panose="020F0502020204030204"/>
              </a:rPr>
              <a:t>Service Mesh </a:t>
            </a:r>
          </a:p>
          <a:p>
            <a:pPr algn="ctr" eaLnBrk="0" fontAlgn="auto" hangingPunct="0">
              <a:spcBef>
                <a:spcPts val="0"/>
              </a:spcBef>
              <a:spcAft>
                <a:spcPts val="0"/>
              </a:spcAft>
            </a:pPr>
            <a:r>
              <a:rPr lang="en-US" sz="1800" dirty="0">
                <a:solidFill>
                  <a:prstClr val="black"/>
                </a:solidFill>
                <a:latin typeface="Calibri" panose="020F0502020204030204"/>
              </a:rPr>
              <a:t>Layer</a:t>
            </a:r>
          </a:p>
        </p:txBody>
      </p:sp>
      <p:cxnSp>
        <p:nvCxnSpPr>
          <p:cNvPr id="67" name="Straight Connector 66"/>
          <p:cNvCxnSpPr/>
          <p:nvPr/>
        </p:nvCxnSpPr>
        <p:spPr>
          <a:xfrm flipV="1">
            <a:off x="6548514" y="1553727"/>
            <a:ext cx="4417936" cy="4865"/>
          </a:xfrm>
          <a:prstGeom prst="line">
            <a:avLst/>
          </a:prstGeom>
          <a:noFill/>
          <a:ln w="28575" cap="flat" cmpd="sng" algn="ctr">
            <a:solidFill>
              <a:sysClr val="windowText" lastClr="000000"/>
            </a:solidFill>
            <a:prstDash val="solid"/>
            <a:miter lim="800000"/>
          </a:ln>
          <a:effectLst/>
        </p:spPr>
      </p:cxnSp>
      <p:sp>
        <p:nvSpPr>
          <p:cNvPr id="68" name="Rectangle 67"/>
          <p:cNvSpPr/>
          <p:nvPr/>
        </p:nvSpPr>
        <p:spPr>
          <a:xfrm>
            <a:off x="7347388" y="1592561"/>
            <a:ext cx="1569138" cy="646331"/>
          </a:xfrm>
          <a:prstGeom prst="rect">
            <a:avLst/>
          </a:prstGeom>
        </p:spPr>
        <p:txBody>
          <a:bodyPr wrap="square">
            <a:spAutoFit/>
          </a:bodyPr>
          <a:lstStyle/>
          <a:p>
            <a:pPr algn="ctr" eaLnBrk="0" fontAlgn="auto" hangingPunct="0">
              <a:spcBef>
                <a:spcPts val="0"/>
              </a:spcBef>
              <a:spcAft>
                <a:spcPts val="0"/>
              </a:spcAft>
            </a:pPr>
            <a:r>
              <a:rPr lang="en-US" sz="1800" dirty="0">
                <a:solidFill>
                  <a:prstClr val="black"/>
                </a:solidFill>
                <a:latin typeface="Calibri" panose="020F0502020204030204"/>
              </a:rPr>
              <a:t>Application</a:t>
            </a:r>
          </a:p>
          <a:p>
            <a:pPr algn="ctr" eaLnBrk="0" fontAlgn="auto" hangingPunct="0">
              <a:spcBef>
                <a:spcPts val="0"/>
              </a:spcBef>
              <a:spcAft>
                <a:spcPts val="0"/>
              </a:spcAft>
            </a:pPr>
            <a:r>
              <a:rPr lang="en-US" sz="1800" dirty="0">
                <a:solidFill>
                  <a:prstClr val="black"/>
                </a:solidFill>
                <a:latin typeface="Calibri" panose="020F0502020204030204"/>
              </a:rPr>
              <a:t>Layer</a:t>
            </a:r>
          </a:p>
        </p:txBody>
      </p:sp>
      <p:pic>
        <p:nvPicPr>
          <p:cNvPr id="69" name="Picture 6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16972" y="5491425"/>
            <a:ext cx="871727" cy="392277"/>
          </a:xfrm>
          <a:prstGeom prst="rect">
            <a:avLst/>
          </a:prstGeom>
        </p:spPr>
      </p:pic>
      <p:cxnSp>
        <p:nvCxnSpPr>
          <p:cNvPr id="70" name="Straight Connector 69"/>
          <p:cNvCxnSpPr/>
          <p:nvPr/>
        </p:nvCxnSpPr>
        <p:spPr>
          <a:xfrm flipH="1">
            <a:off x="10939636" y="1553727"/>
            <a:ext cx="26814" cy="4417302"/>
          </a:xfrm>
          <a:prstGeom prst="line">
            <a:avLst/>
          </a:prstGeom>
          <a:noFill/>
          <a:ln w="57150" cap="flat" cmpd="sng" algn="ctr">
            <a:solidFill>
              <a:sysClr val="windowText" lastClr="000000"/>
            </a:solidFill>
            <a:prstDash val="solid"/>
            <a:miter lim="800000"/>
          </a:ln>
          <a:effectLst/>
        </p:spPr>
      </p:cxnSp>
      <p:pic>
        <p:nvPicPr>
          <p:cNvPr id="29" name="Picture 28" descr="A black sign with white text&#10;&#10;Description automatically generated">
            <a:extLst>
              <a:ext uri="{FF2B5EF4-FFF2-40B4-BE49-F238E27FC236}">
                <a16:creationId xmlns:a16="http://schemas.microsoft.com/office/drawing/2014/main" id="{633C5CED-4F5A-604F-9F6A-2345764CBC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46382" y="2608784"/>
            <a:ext cx="500213" cy="500213"/>
          </a:xfrm>
          <a:prstGeom prst="rect">
            <a:avLst/>
          </a:prstGeom>
        </p:spPr>
      </p:pic>
      <p:pic>
        <p:nvPicPr>
          <p:cNvPr id="30" name="Picture 29" descr="A black sign with white text&#10;&#10;Description automatically generated">
            <a:extLst>
              <a:ext uri="{FF2B5EF4-FFF2-40B4-BE49-F238E27FC236}">
                <a16:creationId xmlns:a16="http://schemas.microsoft.com/office/drawing/2014/main" id="{633C5CED-4F5A-604F-9F6A-2345764CBC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88369" y="3440269"/>
            <a:ext cx="500213" cy="500213"/>
          </a:xfrm>
          <a:prstGeom prst="rect">
            <a:avLst/>
          </a:prstGeom>
        </p:spPr>
      </p:pic>
      <p:pic>
        <p:nvPicPr>
          <p:cNvPr id="31" name="Picture 30" descr="A black sign with white text&#10;&#10;Description automatically generated">
            <a:extLst>
              <a:ext uri="{FF2B5EF4-FFF2-40B4-BE49-F238E27FC236}">
                <a16:creationId xmlns:a16="http://schemas.microsoft.com/office/drawing/2014/main" id="{633C5CED-4F5A-604F-9F6A-2345764CBC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52835" y="4515399"/>
            <a:ext cx="500213" cy="500213"/>
          </a:xfrm>
          <a:prstGeom prst="rect">
            <a:avLst/>
          </a:prstGeom>
        </p:spPr>
      </p:pic>
    </p:spTree>
    <p:extLst>
      <p:ext uri="{BB962C8B-B14F-4D97-AF65-F5344CB8AC3E}">
        <p14:creationId xmlns:p14="http://schemas.microsoft.com/office/powerpoint/2010/main" val="299314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50">
            <a:extLst>
              <a:ext uri="{FF2B5EF4-FFF2-40B4-BE49-F238E27FC236}">
                <a16:creationId xmlns:a16="http://schemas.microsoft.com/office/drawing/2014/main" id="{9FBE8D61-51C5-6E4C-ADC1-79904AC0CD72}"/>
              </a:ext>
            </a:extLst>
          </p:cNvPr>
          <p:cNvSpPr>
            <a:spLocks/>
          </p:cNvSpPr>
          <p:nvPr/>
        </p:nvSpPr>
        <p:spPr bwMode="auto">
          <a:xfrm>
            <a:off x="7215247" y="4160267"/>
            <a:ext cx="432464" cy="1039900"/>
          </a:xfrm>
          <a:custGeom>
            <a:avLst/>
            <a:gdLst>
              <a:gd name="T0" fmla="*/ 711 w 738"/>
              <a:gd name="T1" fmla="*/ 0 h 1736"/>
              <a:gd name="T2" fmla="*/ 738 w 738"/>
              <a:gd name="T3" fmla="*/ 0 h 1736"/>
              <a:gd name="T4" fmla="*/ 738 w 738"/>
              <a:gd name="T5" fmla="*/ 44 h 1736"/>
              <a:gd name="T6" fmla="*/ 738 w 738"/>
              <a:gd name="T7" fmla="*/ 63 h 1736"/>
              <a:gd name="T8" fmla="*/ 732 w 738"/>
              <a:gd name="T9" fmla="*/ 188 h 1736"/>
              <a:gd name="T10" fmla="*/ 726 w 738"/>
              <a:gd name="T11" fmla="*/ 250 h 1736"/>
              <a:gd name="T12" fmla="*/ 711 w 738"/>
              <a:gd name="T13" fmla="*/ 372 h 1736"/>
              <a:gd name="T14" fmla="*/ 689 w 738"/>
              <a:gd name="T15" fmla="*/ 491 h 1736"/>
              <a:gd name="T16" fmla="*/ 689 w 738"/>
              <a:gd name="T17" fmla="*/ 497 h 1736"/>
              <a:gd name="T18" fmla="*/ 662 w 738"/>
              <a:gd name="T19" fmla="*/ 615 h 1736"/>
              <a:gd name="T20" fmla="*/ 629 w 738"/>
              <a:gd name="T21" fmla="*/ 730 h 1736"/>
              <a:gd name="T22" fmla="*/ 590 w 738"/>
              <a:gd name="T23" fmla="*/ 844 h 1736"/>
              <a:gd name="T24" fmla="*/ 547 w 738"/>
              <a:gd name="T25" fmla="*/ 955 h 1736"/>
              <a:gd name="T26" fmla="*/ 498 w 738"/>
              <a:gd name="T27" fmla="*/ 1063 h 1736"/>
              <a:gd name="T28" fmla="*/ 444 w 738"/>
              <a:gd name="T29" fmla="*/ 1169 h 1736"/>
              <a:gd name="T30" fmla="*/ 384 w 738"/>
              <a:gd name="T31" fmla="*/ 1270 h 1736"/>
              <a:gd name="T32" fmla="*/ 321 w 738"/>
              <a:gd name="T33" fmla="*/ 1369 h 1736"/>
              <a:gd name="T34" fmla="*/ 317 w 738"/>
              <a:gd name="T35" fmla="*/ 1373 h 1736"/>
              <a:gd name="T36" fmla="*/ 250 w 738"/>
              <a:gd name="T37" fmla="*/ 1470 h 1736"/>
              <a:gd name="T38" fmla="*/ 177 w 738"/>
              <a:gd name="T39" fmla="*/ 1561 h 1736"/>
              <a:gd name="T40" fmla="*/ 100 w 738"/>
              <a:gd name="T41" fmla="*/ 1651 h 1736"/>
              <a:gd name="T42" fmla="*/ 20 w 738"/>
              <a:gd name="T43" fmla="*/ 1736 h 1736"/>
              <a:gd name="T44" fmla="*/ 0 w 738"/>
              <a:gd name="T45" fmla="*/ 1716 h 1736"/>
              <a:gd name="T46" fmla="*/ 81 w 738"/>
              <a:gd name="T47" fmla="*/ 1631 h 1736"/>
              <a:gd name="T48" fmla="*/ 157 w 738"/>
              <a:gd name="T49" fmla="*/ 1542 h 1736"/>
              <a:gd name="T50" fmla="*/ 230 w 738"/>
              <a:gd name="T51" fmla="*/ 1451 h 1736"/>
              <a:gd name="T52" fmla="*/ 296 w 738"/>
              <a:gd name="T53" fmla="*/ 1357 h 1736"/>
              <a:gd name="T54" fmla="*/ 357 w 738"/>
              <a:gd name="T55" fmla="*/ 1260 h 1736"/>
              <a:gd name="T56" fmla="*/ 417 w 738"/>
              <a:gd name="T57" fmla="*/ 1158 h 1736"/>
              <a:gd name="T58" fmla="*/ 471 w 738"/>
              <a:gd name="T59" fmla="*/ 1052 h 1736"/>
              <a:gd name="T60" fmla="*/ 520 w 738"/>
              <a:gd name="T61" fmla="*/ 945 h 1736"/>
              <a:gd name="T62" fmla="*/ 563 w 738"/>
              <a:gd name="T63" fmla="*/ 833 h 1736"/>
              <a:gd name="T64" fmla="*/ 602 w 738"/>
              <a:gd name="T65" fmla="*/ 720 h 1736"/>
              <a:gd name="T66" fmla="*/ 635 w 738"/>
              <a:gd name="T67" fmla="*/ 605 h 1736"/>
              <a:gd name="T68" fmla="*/ 660 w 738"/>
              <a:gd name="T69" fmla="*/ 491 h 1736"/>
              <a:gd name="T70" fmla="*/ 660 w 738"/>
              <a:gd name="T71" fmla="*/ 491 h 1736"/>
              <a:gd name="T72" fmla="*/ 683 w 738"/>
              <a:gd name="T73" fmla="*/ 372 h 1736"/>
              <a:gd name="T74" fmla="*/ 698 w 738"/>
              <a:gd name="T75" fmla="*/ 250 h 1736"/>
              <a:gd name="T76" fmla="*/ 704 w 738"/>
              <a:gd name="T77" fmla="*/ 188 h 1736"/>
              <a:gd name="T78" fmla="*/ 710 w 738"/>
              <a:gd name="T79" fmla="*/ 63 h 1736"/>
              <a:gd name="T80" fmla="*/ 711 w 738"/>
              <a:gd name="T81" fmla="*/ 0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1736">
                <a:moveTo>
                  <a:pt x="711" y="0"/>
                </a:moveTo>
                <a:lnTo>
                  <a:pt x="738" y="0"/>
                </a:lnTo>
                <a:lnTo>
                  <a:pt x="738" y="44"/>
                </a:lnTo>
                <a:lnTo>
                  <a:pt x="738" y="63"/>
                </a:lnTo>
                <a:lnTo>
                  <a:pt x="732" y="188"/>
                </a:lnTo>
                <a:lnTo>
                  <a:pt x="726" y="250"/>
                </a:lnTo>
                <a:lnTo>
                  <a:pt x="711" y="372"/>
                </a:lnTo>
                <a:lnTo>
                  <a:pt x="689" y="491"/>
                </a:lnTo>
                <a:lnTo>
                  <a:pt x="689" y="497"/>
                </a:lnTo>
                <a:lnTo>
                  <a:pt x="662" y="615"/>
                </a:lnTo>
                <a:lnTo>
                  <a:pt x="629" y="730"/>
                </a:lnTo>
                <a:lnTo>
                  <a:pt x="590" y="844"/>
                </a:lnTo>
                <a:lnTo>
                  <a:pt x="547" y="955"/>
                </a:lnTo>
                <a:lnTo>
                  <a:pt x="498" y="1063"/>
                </a:lnTo>
                <a:lnTo>
                  <a:pt x="444" y="1169"/>
                </a:lnTo>
                <a:lnTo>
                  <a:pt x="384" y="1270"/>
                </a:lnTo>
                <a:lnTo>
                  <a:pt x="321" y="1369"/>
                </a:lnTo>
                <a:lnTo>
                  <a:pt x="317" y="1373"/>
                </a:lnTo>
                <a:lnTo>
                  <a:pt x="250" y="1470"/>
                </a:lnTo>
                <a:lnTo>
                  <a:pt x="177" y="1561"/>
                </a:lnTo>
                <a:lnTo>
                  <a:pt x="100" y="1651"/>
                </a:lnTo>
                <a:lnTo>
                  <a:pt x="20" y="1736"/>
                </a:lnTo>
                <a:lnTo>
                  <a:pt x="0" y="1716"/>
                </a:lnTo>
                <a:lnTo>
                  <a:pt x="81" y="1631"/>
                </a:lnTo>
                <a:lnTo>
                  <a:pt x="157" y="1542"/>
                </a:lnTo>
                <a:lnTo>
                  <a:pt x="230" y="1451"/>
                </a:lnTo>
                <a:lnTo>
                  <a:pt x="296" y="1357"/>
                </a:lnTo>
                <a:lnTo>
                  <a:pt x="357" y="1260"/>
                </a:lnTo>
                <a:lnTo>
                  <a:pt x="417" y="1158"/>
                </a:lnTo>
                <a:lnTo>
                  <a:pt x="471" y="1052"/>
                </a:lnTo>
                <a:lnTo>
                  <a:pt x="520" y="945"/>
                </a:lnTo>
                <a:lnTo>
                  <a:pt x="563" y="833"/>
                </a:lnTo>
                <a:lnTo>
                  <a:pt x="602" y="720"/>
                </a:lnTo>
                <a:lnTo>
                  <a:pt x="635" y="605"/>
                </a:lnTo>
                <a:lnTo>
                  <a:pt x="660" y="491"/>
                </a:lnTo>
                <a:lnTo>
                  <a:pt x="660" y="491"/>
                </a:lnTo>
                <a:lnTo>
                  <a:pt x="683" y="372"/>
                </a:lnTo>
                <a:lnTo>
                  <a:pt x="698" y="250"/>
                </a:lnTo>
                <a:lnTo>
                  <a:pt x="704" y="188"/>
                </a:lnTo>
                <a:lnTo>
                  <a:pt x="710" y="63"/>
                </a:lnTo>
                <a:lnTo>
                  <a:pt x="711" y="0"/>
                </a:lnTo>
                <a:close/>
              </a:path>
            </a:pathLst>
          </a:custGeom>
          <a:solidFill>
            <a:srgbClr val="4A76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2" name="Title 1">
            <a:extLst>
              <a:ext uri="{FF2B5EF4-FFF2-40B4-BE49-F238E27FC236}">
                <a16:creationId xmlns:a16="http://schemas.microsoft.com/office/drawing/2014/main" id="{17972E3B-31BB-E445-B117-2061375051DB}"/>
              </a:ext>
            </a:extLst>
          </p:cNvPr>
          <p:cNvSpPr>
            <a:spLocks noGrp="1"/>
          </p:cNvSpPr>
          <p:nvPr>
            <p:ph type="title"/>
          </p:nvPr>
        </p:nvSpPr>
        <p:spPr/>
        <p:txBody>
          <a:bodyPr/>
          <a:lstStyle/>
          <a:p>
            <a:r>
              <a:rPr lang="en-US" dirty="0"/>
              <a:t>Software Ecosystem</a:t>
            </a:r>
            <a:br>
              <a:rPr lang="en-US" dirty="0"/>
            </a:br>
            <a:r>
              <a:rPr lang="en-US" sz="3200" dirty="0"/>
              <a:t>Multiple Innovation Hubs – One Platform</a:t>
            </a:r>
          </a:p>
        </p:txBody>
      </p:sp>
      <p:pic>
        <p:nvPicPr>
          <p:cNvPr id="105" name="Picture 16" descr="Image result for aegis navy logo">
            <a:extLst>
              <a:ext uri="{FF2B5EF4-FFF2-40B4-BE49-F238E27FC236}">
                <a16:creationId xmlns:a16="http://schemas.microsoft.com/office/drawing/2014/main" id="{AE6891EC-A743-E84A-83EE-F9AF88A8A91F}"/>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17379" y="1709105"/>
            <a:ext cx="368407" cy="474935"/>
          </a:xfrm>
          <a:prstGeom prst="rect">
            <a:avLst/>
          </a:prstGeom>
          <a:noFill/>
          <a:extLst>
            <a:ext uri="{909E8E84-426E-40DD-AFC4-6F175D3DCCD1}">
              <a14:hiddenFill xmlns:a14="http://schemas.microsoft.com/office/drawing/2010/main">
                <a:solidFill>
                  <a:srgbClr val="FFFFFF"/>
                </a:solidFill>
              </a14:hiddenFill>
            </a:ext>
          </a:extLst>
        </p:spPr>
      </p:pic>
      <p:sp>
        <p:nvSpPr>
          <p:cNvPr id="106" name="Freeform 43">
            <a:extLst>
              <a:ext uri="{FF2B5EF4-FFF2-40B4-BE49-F238E27FC236}">
                <a16:creationId xmlns:a16="http://schemas.microsoft.com/office/drawing/2014/main" id="{C4178315-14B1-A141-935E-FB5F83ABB7C8}"/>
              </a:ext>
            </a:extLst>
          </p:cNvPr>
          <p:cNvSpPr>
            <a:spLocks/>
          </p:cNvSpPr>
          <p:nvPr/>
        </p:nvSpPr>
        <p:spPr bwMode="auto">
          <a:xfrm>
            <a:off x="5199580" y="3189027"/>
            <a:ext cx="1943688" cy="1942482"/>
          </a:xfrm>
          <a:custGeom>
            <a:avLst/>
            <a:gdLst>
              <a:gd name="T0" fmla="*/ 1735 w 3228"/>
              <a:gd name="T1" fmla="*/ 3 h 3226"/>
              <a:gd name="T2" fmla="*/ 1968 w 3228"/>
              <a:gd name="T3" fmla="*/ 39 h 3226"/>
              <a:gd name="T4" fmla="*/ 2189 w 3228"/>
              <a:gd name="T5" fmla="*/ 105 h 3226"/>
              <a:gd name="T6" fmla="*/ 2396 w 3228"/>
              <a:gd name="T7" fmla="*/ 202 h 3226"/>
              <a:gd name="T8" fmla="*/ 2586 w 3228"/>
              <a:gd name="T9" fmla="*/ 324 h 3226"/>
              <a:gd name="T10" fmla="*/ 2756 w 3228"/>
              <a:gd name="T11" fmla="*/ 472 h 3226"/>
              <a:gd name="T12" fmla="*/ 2904 w 3228"/>
              <a:gd name="T13" fmla="*/ 642 h 3226"/>
              <a:gd name="T14" fmla="*/ 3026 w 3228"/>
              <a:gd name="T15" fmla="*/ 832 h 3226"/>
              <a:gd name="T16" fmla="*/ 3123 w 3228"/>
              <a:gd name="T17" fmla="*/ 1038 h 3226"/>
              <a:gd name="T18" fmla="*/ 3189 w 3228"/>
              <a:gd name="T19" fmla="*/ 1260 h 3226"/>
              <a:gd name="T20" fmla="*/ 3223 w 3228"/>
              <a:gd name="T21" fmla="*/ 1493 h 3226"/>
              <a:gd name="T22" fmla="*/ 3223 w 3228"/>
              <a:gd name="T23" fmla="*/ 1733 h 3226"/>
              <a:gd name="T24" fmla="*/ 3189 w 3228"/>
              <a:gd name="T25" fmla="*/ 1967 h 3226"/>
              <a:gd name="T26" fmla="*/ 3123 w 3228"/>
              <a:gd name="T27" fmla="*/ 2188 h 3226"/>
              <a:gd name="T28" fmla="*/ 3026 w 3228"/>
              <a:gd name="T29" fmla="*/ 2394 h 3226"/>
              <a:gd name="T30" fmla="*/ 2904 w 3228"/>
              <a:gd name="T31" fmla="*/ 2583 h 3226"/>
              <a:gd name="T32" fmla="*/ 2756 w 3228"/>
              <a:gd name="T33" fmla="*/ 2753 h 3226"/>
              <a:gd name="T34" fmla="*/ 2586 w 3228"/>
              <a:gd name="T35" fmla="*/ 2901 h 3226"/>
              <a:gd name="T36" fmla="*/ 2396 w 3228"/>
              <a:gd name="T37" fmla="*/ 3025 h 3226"/>
              <a:gd name="T38" fmla="*/ 2189 w 3228"/>
              <a:gd name="T39" fmla="*/ 3121 h 3226"/>
              <a:gd name="T40" fmla="*/ 1968 w 3228"/>
              <a:gd name="T41" fmla="*/ 3188 h 3226"/>
              <a:gd name="T42" fmla="*/ 1735 w 3228"/>
              <a:gd name="T43" fmla="*/ 3222 h 3226"/>
              <a:gd name="T44" fmla="*/ 1493 w 3228"/>
              <a:gd name="T45" fmla="*/ 3222 h 3226"/>
              <a:gd name="T46" fmla="*/ 1260 w 3228"/>
              <a:gd name="T47" fmla="*/ 3188 h 3226"/>
              <a:gd name="T48" fmla="*/ 1039 w 3228"/>
              <a:gd name="T49" fmla="*/ 3121 h 3226"/>
              <a:gd name="T50" fmla="*/ 832 w 3228"/>
              <a:gd name="T51" fmla="*/ 3025 h 3226"/>
              <a:gd name="T52" fmla="*/ 642 w 3228"/>
              <a:gd name="T53" fmla="*/ 2901 h 3226"/>
              <a:gd name="T54" fmla="*/ 472 w 3228"/>
              <a:gd name="T55" fmla="*/ 2753 h 3226"/>
              <a:gd name="T56" fmla="*/ 324 w 3228"/>
              <a:gd name="T57" fmla="*/ 2583 h 3226"/>
              <a:gd name="T58" fmla="*/ 202 w 3228"/>
              <a:gd name="T59" fmla="*/ 2394 h 3226"/>
              <a:gd name="T60" fmla="*/ 105 w 3228"/>
              <a:gd name="T61" fmla="*/ 2188 h 3226"/>
              <a:gd name="T62" fmla="*/ 39 w 3228"/>
              <a:gd name="T63" fmla="*/ 1967 h 3226"/>
              <a:gd name="T64" fmla="*/ 5 w 3228"/>
              <a:gd name="T65" fmla="*/ 1733 h 3226"/>
              <a:gd name="T66" fmla="*/ 5 w 3228"/>
              <a:gd name="T67" fmla="*/ 1493 h 3226"/>
              <a:gd name="T68" fmla="*/ 39 w 3228"/>
              <a:gd name="T69" fmla="*/ 1260 h 3226"/>
              <a:gd name="T70" fmla="*/ 105 w 3228"/>
              <a:gd name="T71" fmla="*/ 1038 h 3226"/>
              <a:gd name="T72" fmla="*/ 202 w 3228"/>
              <a:gd name="T73" fmla="*/ 832 h 3226"/>
              <a:gd name="T74" fmla="*/ 324 w 3228"/>
              <a:gd name="T75" fmla="*/ 642 h 3226"/>
              <a:gd name="T76" fmla="*/ 472 w 3228"/>
              <a:gd name="T77" fmla="*/ 472 h 3226"/>
              <a:gd name="T78" fmla="*/ 642 w 3228"/>
              <a:gd name="T79" fmla="*/ 324 h 3226"/>
              <a:gd name="T80" fmla="*/ 832 w 3228"/>
              <a:gd name="T81" fmla="*/ 202 h 3226"/>
              <a:gd name="T82" fmla="*/ 1039 w 3228"/>
              <a:gd name="T83" fmla="*/ 105 h 3226"/>
              <a:gd name="T84" fmla="*/ 1260 w 3228"/>
              <a:gd name="T85" fmla="*/ 39 h 3226"/>
              <a:gd name="T86" fmla="*/ 1493 w 3228"/>
              <a:gd name="T87" fmla="*/ 3 h 3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28" h="3226">
                <a:moveTo>
                  <a:pt x="1614" y="0"/>
                </a:moveTo>
                <a:lnTo>
                  <a:pt x="1735" y="3"/>
                </a:lnTo>
                <a:lnTo>
                  <a:pt x="1853" y="17"/>
                </a:lnTo>
                <a:lnTo>
                  <a:pt x="1968" y="39"/>
                </a:lnTo>
                <a:lnTo>
                  <a:pt x="2080" y="68"/>
                </a:lnTo>
                <a:lnTo>
                  <a:pt x="2189" y="105"/>
                </a:lnTo>
                <a:lnTo>
                  <a:pt x="2295" y="150"/>
                </a:lnTo>
                <a:lnTo>
                  <a:pt x="2396" y="202"/>
                </a:lnTo>
                <a:lnTo>
                  <a:pt x="2493" y="260"/>
                </a:lnTo>
                <a:lnTo>
                  <a:pt x="2586" y="324"/>
                </a:lnTo>
                <a:lnTo>
                  <a:pt x="2673" y="396"/>
                </a:lnTo>
                <a:lnTo>
                  <a:pt x="2756" y="472"/>
                </a:lnTo>
                <a:lnTo>
                  <a:pt x="2832" y="554"/>
                </a:lnTo>
                <a:lnTo>
                  <a:pt x="2904" y="642"/>
                </a:lnTo>
                <a:lnTo>
                  <a:pt x="2968" y="735"/>
                </a:lnTo>
                <a:lnTo>
                  <a:pt x="3026" y="832"/>
                </a:lnTo>
                <a:lnTo>
                  <a:pt x="3079" y="933"/>
                </a:lnTo>
                <a:lnTo>
                  <a:pt x="3123" y="1038"/>
                </a:lnTo>
                <a:lnTo>
                  <a:pt x="3159" y="1146"/>
                </a:lnTo>
                <a:lnTo>
                  <a:pt x="3189" y="1260"/>
                </a:lnTo>
                <a:lnTo>
                  <a:pt x="3210" y="1375"/>
                </a:lnTo>
                <a:lnTo>
                  <a:pt x="3223" y="1493"/>
                </a:lnTo>
                <a:lnTo>
                  <a:pt x="3228" y="1613"/>
                </a:lnTo>
                <a:lnTo>
                  <a:pt x="3223" y="1733"/>
                </a:lnTo>
                <a:lnTo>
                  <a:pt x="3210" y="1851"/>
                </a:lnTo>
                <a:lnTo>
                  <a:pt x="3189" y="1967"/>
                </a:lnTo>
                <a:lnTo>
                  <a:pt x="3159" y="2079"/>
                </a:lnTo>
                <a:lnTo>
                  <a:pt x="3123" y="2188"/>
                </a:lnTo>
                <a:lnTo>
                  <a:pt x="3079" y="2294"/>
                </a:lnTo>
                <a:lnTo>
                  <a:pt x="3026" y="2394"/>
                </a:lnTo>
                <a:lnTo>
                  <a:pt x="2968" y="2491"/>
                </a:lnTo>
                <a:lnTo>
                  <a:pt x="2904" y="2583"/>
                </a:lnTo>
                <a:lnTo>
                  <a:pt x="2832" y="2671"/>
                </a:lnTo>
                <a:lnTo>
                  <a:pt x="2756" y="2753"/>
                </a:lnTo>
                <a:lnTo>
                  <a:pt x="2673" y="2831"/>
                </a:lnTo>
                <a:lnTo>
                  <a:pt x="2586" y="2901"/>
                </a:lnTo>
                <a:lnTo>
                  <a:pt x="2493" y="2967"/>
                </a:lnTo>
                <a:lnTo>
                  <a:pt x="2396" y="3025"/>
                </a:lnTo>
                <a:lnTo>
                  <a:pt x="2295" y="3076"/>
                </a:lnTo>
                <a:lnTo>
                  <a:pt x="2189" y="3121"/>
                </a:lnTo>
                <a:lnTo>
                  <a:pt x="2080" y="3158"/>
                </a:lnTo>
                <a:lnTo>
                  <a:pt x="1968" y="3188"/>
                </a:lnTo>
                <a:lnTo>
                  <a:pt x="1853" y="3209"/>
                </a:lnTo>
                <a:lnTo>
                  <a:pt x="1735" y="3222"/>
                </a:lnTo>
                <a:lnTo>
                  <a:pt x="1614" y="3226"/>
                </a:lnTo>
                <a:lnTo>
                  <a:pt x="1493" y="3222"/>
                </a:lnTo>
                <a:lnTo>
                  <a:pt x="1375" y="3209"/>
                </a:lnTo>
                <a:lnTo>
                  <a:pt x="1260" y="3188"/>
                </a:lnTo>
                <a:lnTo>
                  <a:pt x="1148" y="3158"/>
                </a:lnTo>
                <a:lnTo>
                  <a:pt x="1039" y="3121"/>
                </a:lnTo>
                <a:lnTo>
                  <a:pt x="933" y="3076"/>
                </a:lnTo>
                <a:lnTo>
                  <a:pt x="832" y="3025"/>
                </a:lnTo>
                <a:lnTo>
                  <a:pt x="735" y="2967"/>
                </a:lnTo>
                <a:lnTo>
                  <a:pt x="642" y="2901"/>
                </a:lnTo>
                <a:lnTo>
                  <a:pt x="555" y="2831"/>
                </a:lnTo>
                <a:lnTo>
                  <a:pt x="472" y="2753"/>
                </a:lnTo>
                <a:lnTo>
                  <a:pt x="396" y="2671"/>
                </a:lnTo>
                <a:lnTo>
                  <a:pt x="324" y="2583"/>
                </a:lnTo>
                <a:lnTo>
                  <a:pt x="260" y="2491"/>
                </a:lnTo>
                <a:lnTo>
                  <a:pt x="202" y="2394"/>
                </a:lnTo>
                <a:lnTo>
                  <a:pt x="149" y="2294"/>
                </a:lnTo>
                <a:lnTo>
                  <a:pt x="105" y="2188"/>
                </a:lnTo>
                <a:lnTo>
                  <a:pt x="69" y="2079"/>
                </a:lnTo>
                <a:lnTo>
                  <a:pt x="39" y="1967"/>
                </a:lnTo>
                <a:lnTo>
                  <a:pt x="18" y="1851"/>
                </a:lnTo>
                <a:lnTo>
                  <a:pt x="5" y="1733"/>
                </a:lnTo>
                <a:lnTo>
                  <a:pt x="0" y="1613"/>
                </a:lnTo>
                <a:lnTo>
                  <a:pt x="5" y="1493"/>
                </a:lnTo>
                <a:lnTo>
                  <a:pt x="18" y="1375"/>
                </a:lnTo>
                <a:lnTo>
                  <a:pt x="39" y="1260"/>
                </a:lnTo>
                <a:lnTo>
                  <a:pt x="69" y="1146"/>
                </a:lnTo>
                <a:lnTo>
                  <a:pt x="105" y="1038"/>
                </a:lnTo>
                <a:lnTo>
                  <a:pt x="149" y="933"/>
                </a:lnTo>
                <a:lnTo>
                  <a:pt x="202" y="832"/>
                </a:lnTo>
                <a:lnTo>
                  <a:pt x="260" y="735"/>
                </a:lnTo>
                <a:lnTo>
                  <a:pt x="324" y="642"/>
                </a:lnTo>
                <a:lnTo>
                  <a:pt x="396" y="554"/>
                </a:lnTo>
                <a:lnTo>
                  <a:pt x="472" y="472"/>
                </a:lnTo>
                <a:lnTo>
                  <a:pt x="555" y="396"/>
                </a:lnTo>
                <a:lnTo>
                  <a:pt x="642" y="324"/>
                </a:lnTo>
                <a:lnTo>
                  <a:pt x="735" y="260"/>
                </a:lnTo>
                <a:lnTo>
                  <a:pt x="832" y="202"/>
                </a:lnTo>
                <a:lnTo>
                  <a:pt x="933" y="150"/>
                </a:lnTo>
                <a:lnTo>
                  <a:pt x="1039" y="105"/>
                </a:lnTo>
                <a:lnTo>
                  <a:pt x="1148" y="68"/>
                </a:lnTo>
                <a:lnTo>
                  <a:pt x="1260" y="39"/>
                </a:lnTo>
                <a:lnTo>
                  <a:pt x="1375" y="17"/>
                </a:lnTo>
                <a:lnTo>
                  <a:pt x="1493" y="3"/>
                </a:lnTo>
                <a:lnTo>
                  <a:pt x="1614" y="0"/>
                </a:lnTo>
                <a:close/>
              </a:path>
            </a:pathLst>
          </a:custGeom>
          <a:solidFill>
            <a:sysClr val="window" lastClr="FFFFFF"/>
          </a:solidFill>
          <a:ln w="0">
            <a:noFill/>
            <a:prstDash val="solid"/>
            <a:round/>
            <a:headEnd/>
            <a:tailEnd/>
          </a:ln>
          <a:effectLst>
            <a:outerShdw blurRad="381000" dist="190500" dir="2700000" algn="tl" rotWithShape="0">
              <a:prstClr val="black">
                <a:alpha val="27000"/>
              </a:prstClr>
            </a:outerShdw>
          </a:effec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prstClr val="black"/>
              </a:solidFill>
              <a:effectLst/>
              <a:uLnTx/>
              <a:uFillTx/>
              <a:latin typeface="Calibri"/>
              <a:cs typeface="+mn-cs"/>
            </a:endParaRPr>
          </a:p>
        </p:txBody>
      </p:sp>
      <p:sp>
        <p:nvSpPr>
          <p:cNvPr id="108" name="Freeform 45">
            <a:extLst>
              <a:ext uri="{FF2B5EF4-FFF2-40B4-BE49-F238E27FC236}">
                <a16:creationId xmlns:a16="http://schemas.microsoft.com/office/drawing/2014/main" id="{D0F02124-B050-6F4E-BEFB-4DB5DE4885A6}"/>
              </a:ext>
            </a:extLst>
          </p:cNvPr>
          <p:cNvSpPr>
            <a:spLocks/>
          </p:cNvSpPr>
          <p:nvPr/>
        </p:nvSpPr>
        <p:spPr bwMode="auto">
          <a:xfrm>
            <a:off x="6170220" y="2682031"/>
            <a:ext cx="1047713" cy="445578"/>
          </a:xfrm>
          <a:custGeom>
            <a:avLst/>
            <a:gdLst>
              <a:gd name="T0" fmla="*/ 0 w 1739"/>
              <a:gd name="T1" fmla="*/ 0 h 739"/>
              <a:gd name="T2" fmla="*/ 62 w 1739"/>
              <a:gd name="T3" fmla="*/ 0 h 739"/>
              <a:gd name="T4" fmla="*/ 188 w 1739"/>
              <a:gd name="T5" fmla="*/ 6 h 739"/>
              <a:gd name="T6" fmla="*/ 250 w 1739"/>
              <a:gd name="T7" fmla="*/ 12 h 739"/>
              <a:gd name="T8" fmla="*/ 373 w 1739"/>
              <a:gd name="T9" fmla="*/ 27 h 739"/>
              <a:gd name="T10" fmla="*/ 492 w 1739"/>
              <a:gd name="T11" fmla="*/ 49 h 739"/>
              <a:gd name="T12" fmla="*/ 498 w 1739"/>
              <a:gd name="T13" fmla="*/ 49 h 739"/>
              <a:gd name="T14" fmla="*/ 616 w 1739"/>
              <a:gd name="T15" fmla="*/ 78 h 739"/>
              <a:gd name="T16" fmla="*/ 733 w 1739"/>
              <a:gd name="T17" fmla="*/ 110 h 739"/>
              <a:gd name="T18" fmla="*/ 846 w 1739"/>
              <a:gd name="T19" fmla="*/ 148 h 739"/>
              <a:gd name="T20" fmla="*/ 957 w 1739"/>
              <a:gd name="T21" fmla="*/ 192 h 739"/>
              <a:gd name="T22" fmla="*/ 1066 w 1739"/>
              <a:gd name="T23" fmla="*/ 240 h 739"/>
              <a:gd name="T24" fmla="*/ 1170 w 1739"/>
              <a:gd name="T25" fmla="*/ 294 h 739"/>
              <a:gd name="T26" fmla="*/ 1273 w 1739"/>
              <a:gd name="T27" fmla="*/ 354 h 739"/>
              <a:gd name="T28" fmla="*/ 1372 w 1739"/>
              <a:gd name="T29" fmla="*/ 416 h 739"/>
              <a:gd name="T30" fmla="*/ 1378 w 1739"/>
              <a:gd name="T31" fmla="*/ 421 h 739"/>
              <a:gd name="T32" fmla="*/ 1473 w 1739"/>
              <a:gd name="T33" fmla="*/ 488 h 739"/>
              <a:gd name="T34" fmla="*/ 1566 w 1739"/>
              <a:gd name="T35" fmla="*/ 561 h 739"/>
              <a:gd name="T36" fmla="*/ 1654 w 1739"/>
              <a:gd name="T37" fmla="*/ 637 h 739"/>
              <a:gd name="T38" fmla="*/ 1739 w 1739"/>
              <a:gd name="T39" fmla="*/ 719 h 739"/>
              <a:gd name="T40" fmla="*/ 1719 w 1739"/>
              <a:gd name="T41" fmla="*/ 739 h 739"/>
              <a:gd name="T42" fmla="*/ 1633 w 1739"/>
              <a:gd name="T43" fmla="*/ 656 h 739"/>
              <a:gd name="T44" fmla="*/ 1545 w 1739"/>
              <a:gd name="T45" fmla="*/ 580 h 739"/>
              <a:gd name="T46" fmla="*/ 1452 w 1739"/>
              <a:gd name="T47" fmla="*/ 507 h 739"/>
              <a:gd name="T48" fmla="*/ 1358 w 1739"/>
              <a:gd name="T49" fmla="*/ 442 h 739"/>
              <a:gd name="T50" fmla="*/ 1263 w 1739"/>
              <a:gd name="T51" fmla="*/ 380 h 739"/>
              <a:gd name="T52" fmla="*/ 1160 w 1739"/>
              <a:gd name="T53" fmla="*/ 321 h 739"/>
              <a:gd name="T54" fmla="*/ 1055 w 1739"/>
              <a:gd name="T55" fmla="*/ 267 h 739"/>
              <a:gd name="T56" fmla="*/ 946 w 1739"/>
              <a:gd name="T57" fmla="*/ 219 h 739"/>
              <a:gd name="T58" fmla="*/ 836 w 1739"/>
              <a:gd name="T59" fmla="*/ 174 h 739"/>
              <a:gd name="T60" fmla="*/ 722 w 1739"/>
              <a:gd name="T61" fmla="*/ 137 h 739"/>
              <a:gd name="T62" fmla="*/ 606 w 1739"/>
              <a:gd name="T63" fmla="*/ 104 h 739"/>
              <a:gd name="T64" fmla="*/ 492 w 1739"/>
              <a:gd name="T65" fmla="*/ 78 h 739"/>
              <a:gd name="T66" fmla="*/ 492 w 1739"/>
              <a:gd name="T67" fmla="*/ 78 h 739"/>
              <a:gd name="T68" fmla="*/ 373 w 1739"/>
              <a:gd name="T69" fmla="*/ 55 h 739"/>
              <a:gd name="T70" fmla="*/ 250 w 1739"/>
              <a:gd name="T71" fmla="*/ 40 h 739"/>
              <a:gd name="T72" fmla="*/ 188 w 1739"/>
              <a:gd name="T73" fmla="*/ 34 h 739"/>
              <a:gd name="T74" fmla="*/ 62 w 1739"/>
              <a:gd name="T75" fmla="*/ 28 h 739"/>
              <a:gd name="T76" fmla="*/ 0 w 1739"/>
              <a:gd name="T77" fmla="*/ 28 h 739"/>
              <a:gd name="T78" fmla="*/ 0 w 1739"/>
              <a:gd name="T79"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9" h="739">
                <a:moveTo>
                  <a:pt x="0" y="0"/>
                </a:moveTo>
                <a:lnTo>
                  <a:pt x="62" y="0"/>
                </a:lnTo>
                <a:lnTo>
                  <a:pt x="188" y="6"/>
                </a:lnTo>
                <a:lnTo>
                  <a:pt x="250" y="12"/>
                </a:lnTo>
                <a:lnTo>
                  <a:pt x="373" y="27"/>
                </a:lnTo>
                <a:lnTo>
                  <a:pt x="492" y="49"/>
                </a:lnTo>
                <a:lnTo>
                  <a:pt x="498" y="49"/>
                </a:lnTo>
                <a:lnTo>
                  <a:pt x="616" y="78"/>
                </a:lnTo>
                <a:lnTo>
                  <a:pt x="733" y="110"/>
                </a:lnTo>
                <a:lnTo>
                  <a:pt x="846" y="148"/>
                </a:lnTo>
                <a:lnTo>
                  <a:pt x="957" y="192"/>
                </a:lnTo>
                <a:lnTo>
                  <a:pt x="1066" y="240"/>
                </a:lnTo>
                <a:lnTo>
                  <a:pt x="1170" y="294"/>
                </a:lnTo>
                <a:lnTo>
                  <a:pt x="1273" y="354"/>
                </a:lnTo>
                <a:lnTo>
                  <a:pt x="1372" y="416"/>
                </a:lnTo>
                <a:lnTo>
                  <a:pt x="1378" y="421"/>
                </a:lnTo>
                <a:lnTo>
                  <a:pt x="1473" y="488"/>
                </a:lnTo>
                <a:lnTo>
                  <a:pt x="1566" y="561"/>
                </a:lnTo>
                <a:lnTo>
                  <a:pt x="1654" y="637"/>
                </a:lnTo>
                <a:lnTo>
                  <a:pt x="1739" y="719"/>
                </a:lnTo>
                <a:lnTo>
                  <a:pt x="1719" y="739"/>
                </a:lnTo>
                <a:lnTo>
                  <a:pt x="1633" y="656"/>
                </a:lnTo>
                <a:lnTo>
                  <a:pt x="1545" y="580"/>
                </a:lnTo>
                <a:lnTo>
                  <a:pt x="1452" y="507"/>
                </a:lnTo>
                <a:lnTo>
                  <a:pt x="1358" y="442"/>
                </a:lnTo>
                <a:lnTo>
                  <a:pt x="1263" y="380"/>
                </a:lnTo>
                <a:lnTo>
                  <a:pt x="1160" y="321"/>
                </a:lnTo>
                <a:lnTo>
                  <a:pt x="1055" y="267"/>
                </a:lnTo>
                <a:lnTo>
                  <a:pt x="946" y="219"/>
                </a:lnTo>
                <a:lnTo>
                  <a:pt x="836" y="174"/>
                </a:lnTo>
                <a:lnTo>
                  <a:pt x="722" y="137"/>
                </a:lnTo>
                <a:lnTo>
                  <a:pt x="606" y="104"/>
                </a:lnTo>
                <a:lnTo>
                  <a:pt x="492" y="78"/>
                </a:lnTo>
                <a:lnTo>
                  <a:pt x="492" y="78"/>
                </a:lnTo>
                <a:lnTo>
                  <a:pt x="373" y="55"/>
                </a:lnTo>
                <a:lnTo>
                  <a:pt x="250" y="40"/>
                </a:lnTo>
                <a:lnTo>
                  <a:pt x="188" y="34"/>
                </a:lnTo>
                <a:lnTo>
                  <a:pt x="62" y="28"/>
                </a:lnTo>
                <a:lnTo>
                  <a:pt x="0" y="28"/>
                </a:lnTo>
                <a:lnTo>
                  <a:pt x="0" y="0"/>
                </a:lnTo>
                <a:close/>
              </a:path>
            </a:pathLst>
          </a:custGeom>
          <a:solidFill>
            <a:srgbClr val="08386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09" name="Freeform 46">
            <a:extLst>
              <a:ext uri="{FF2B5EF4-FFF2-40B4-BE49-F238E27FC236}">
                <a16:creationId xmlns:a16="http://schemas.microsoft.com/office/drawing/2014/main" id="{F021F5CB-BEB1-3343-A730-BFE3B70FD925}"/>
              </a:ext>
            </a:extLst>
          </p:cNvPr>
          <p:cNvSpPr>
            <a:spLocks/>
          </p:cNvSpPr>
          <p:nvPr/>
        </p:nvSpPr>
        <p:spPr bwMode="auto">
          <a:xfrm>
            <a:off x="4692582" y="3115568"/>
            <a:ext cx="445580" cy="1045303"/>
          </a:xfrm>
          <a:custGeom>
            <a:avLst/>
            <a:gdLst>
              <a:gd name="T0" fmla="*/ 720 w 739"/>
              <a:gd name="T1" fmla="*/ 0 h 1735"/>
              <a:gd name="T2" fmla="*/ 739 w 739"/>
              <a:gd name="T3" fmla="*/ 20 h 1735"/>
              <a:gd name="T4" fmla="*/ 657 w 739"/>
              <a:gd name="T5" fmla="*/ 103 h 1735"/>
              <a:gd name="T6" fmla="*/ 581 w 739"/>
              <a:gd name="T7" fmla="*/ 193 h 1735"/>
              <a:gd name="T8" fmla="*/ 508 w 739"/>
              <a:gd name="T9" fmla="*/ 284 h 1735"/>
              <a:gd name="T10" fmla="*/ 442 w 739"/>
              <a:gd name="T11" fmla="*/ 378 h 1735"/>
              <a:gd name="T12" fmla="*/ 381 w 739"/>
              <a:gd name="T13" fmla="*/ 475 h 1735"/>
              <a:gd name="T14" fmla="*/ 321 w 739"/>
              <a:gd name="T15" fmla="*/ 578 h 1735"/>
              <a:gd name="T16" fmla="*/ 267 w 739"/>
              <a:gd name="T17" fmla="*/ 682 h 1735"/>
              <a:gd name="T18" fmla="*/ 219 w 739"/>
              <a:gd name="T19" fmla="*/ 791 h 1735"/>
              <a:gd name="T20" fmla="*/ 175 w 739"/>
              <a:gd name="T21" fmla="*/ 901 h 1735"/>
              <a:gd name="T22" fmla="*/ 137 w 739"/>
              <a:gd name="T23" fmla="*/ 1015 h 1735"/>
              <a:gd name="T24" fmla="*/ 105 w 739"/>
              <a:gd name="T25" fmla="*/ 1131 h 1735"/>
              <a:gd name="T26" fmla="*/ 78 w 739"/>
              <a:gd name="T27" fmla="*/ 1243 h 1735"/>
              <a:gd name="T28" fmla="*/ 78 w 739"/>
              <a:gd name="T29" fmla="*/ 1243 h 1735"/>
              <a:gd name="T30" fmla="*/ 55 w 739"/>
              <a:gd name="T31" fmla="*/ 1364 h 1735"/>
              <a:gd name="T32" fmla="*/ 40 w 739"/>
              <a:gd name="T33" fmla="*/ 1486 h 1735"/>
              <a:gd name="T34" fmla="*/ 34 w 739"/>
              <a:gd name="T35" fmla="*/ 1547 h 1735"/>
              <a:gd name="T36" fmla="*/ 28 w 739"/>
              <a:gd name="T37" fmla="*/ 1673 h 1735"/>
              <a:gd name="T38" fmla="*/ 28 w 739"/>
              <a:gd name="T39" fmla="*/ 1735 h 1735"/>
              <a:gd name="T40" fmla="*/ 0 w 739"/>
              <a:gd name="T41" fmla="*/ 1735 h 1735"/>
              <a:gd name="T42" fmla="*/ 0 w 739"/>
              <a:gd name="T43" fmla="*/ 1673 h 1735"/>
              <a:gd name="T44" fmla="*/ 6 w 739"/>
              <a:gd name="T45" fmla="*/ 1547 h 1735"/>
              <a:gd name="T46" fmla="*/ 12 w 739"/>
              <a:gd name="T47" fmla="*/ 1486 h 1735"/>
              <a:gd name="T48" fmla="*/ 27 w 739"/>
              <a:gd name="T49" fmla="*/ 1364 h 1735"/>
              <a:gd name="T50" fmla="*/ 49 w 739"/>
              <a:gd name="T51" fmla="*/ 1243 h 1735"/>
              <a:gd name="T52" fmla="*/ 49 w 739"/>
              <a:gd name="T53" fmla="*/ 1239 h 1735"/>
              <a:gd name="T54" fmla="*/ 78 w 739"/>
              <a:gd name="T55" fmla="*/ 1121 h 1735"/>
              <a:gd name="T56" fmla="*/ 110 w 739"/>
              <a:gd name="T57" fmla="*/ 1004 h 1735"/>
              <a:gd name="T58" fmla="*/ 148 w 739"/>
              <a:gd name="T59" fmla="*/ 891 h 1735"/>
              <a:gd name="T60" fmla="*/ 193 w 739"/>
              <a:gd name="T61" fmla="*/ 781 h 1735"/>
              <a:gd name="T62" fmla="*/ 240 w 739"/>
              <a:gd name="T63" fmla="*/ 672 h 1735"/>
              <a:gd name="T64" fmla="*/ 294 w 739"/>
              <a:gd name="T65" fmla="*/ 567 h 1735"/>
              <a:gd name="T66" fmla="*/ 354 w 739"/>
              <a:gd name="T67" fmla="*/ 464 h 1735"/>
              <a:gd name="T68" fmla="*/ 417 w 739"/>
              <a:gd name="T69" fmla="*/ 366 h 1735"/>
              <a:gd name="T70" fmla="*/ 421 w 739"/>
              <a:gd name="T71" fmla="*/ 361 h 1735"/>
              <a:gd name="T72" fmla="*/ 488 w 739"/>
              <a:gd name="T73" fmla="*/ 264 h 1735"/>
              <a:gd name="T74" fmla="*/ 561 w 739"/>
              <a:gd name="T75" fmla="*/ 173 h 1735"/>
              <a:gd name="T76" fmla="*/ 638 w 739"/>
              <a:gd name="T77" fmla="*/ 84 h 1735"/>
              <a:gd name="T78" fmla="*/ 720 w 739"/>
              <a:gd name="T79" fmla="*/ 0 h 1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9" h="1735">
                <a:moveTo>
                  <a:pt x="720" y="0"/>
                </a:moveTo>
                <a:lnTo>
                  <a:pt x="739" y="20"/>
                </a:lnTo>
                <a:lnTo>
                  <a:pt x="657" y="103"/>
                </a:lnTo>
                <a:lnTo>
                  <a:pt x="581" y="193"/>
                </a:lnTo>
                <a:lnTo>
                  <a:pt x="508" y="284"/>
                </a:lnTo>
                <a:lnTo>
                  <a:pt x="442" y="378"/>
                </a:lnTo>
                <a:lnTo>
                  <a:pt x="381" y="475"/>
                </a:lnTo>
                <a:lnTo>
                  <a:pt x="321" y="578"/>
                </a:lnTo>
                <a:lnTo>
                  <a:pt x="267" y="682"/>
                </a:lnTo>
                <a:lnTo>
                  <a:pt x="219" y="791"/>
                </a:lnTo>
                <a:lnTo>
                  <a:pt x="175" y="901"/>
                </a:lnTo>
                <a:lnTo>
                  <a:pt x="137" y="1015"/>
                </a:lnTo>
                <a:lnTo>
                  <a:pt x="105" y="1131"/>
                </a:lnTo>
                <a:lnTo>
                  <a:pt x="78" y="1243"/>
                </a:lnTo>
                <a:lnTo>
                  <a:pt x="78" y="1243"/>
                </a:lnTo>
                <a:lnTo>
                  <a:pt x="55" y="1364"/>
                </a:lnTo>
                <a:lnTo>
                  <a:pt x="40" y="1486"/>
                </a:lnTo>
                <a:lnTo>
                  <a:pt x="34" y="1547"/>
                </a:lnTo>
                <a:lnTo>
                  <a:pt x="28" y="1673"/>
                </a:lnTo>
                <a:lnTo>
                  <a:pt x="28" y="1735"/>
                </a:lnTo>
                <a:lnTo>
                  <a:pt x="0" y="1735"/>
                </a:lnTo>
                <a:lnTo>
                  <a:pt x="0" y="1673"/>
                </a:lnTo>
                <a:lnTo>
                  <a:pt x="6" y="1547"/>
                </a:lnTo>
                <a:lnTo>
                  <a:pt x="12" y="1486"/>
                </a:lnTo>
                <a:lnTo>
                  <a:pt x="27" y="1364"/>
                </a:lnTo>
                <a:lnTo>
                  <a:pt x="49" y="1243"/>
                </a:lnTo>
                <a:lnTo>
                  <a:pt x="49" y="1239"/>
                </a:lnTo>
                <a:lnTo>
                  <a:pt x="78" y="1121"/>
                </a:lnTo>
                <a:lnTo>
                  <a:pt x="110" y="1004"/>
                </a:lnTo>
                <a:lnTo>
                  <a:pt x="148" y="891"/>
                </a:lnTo>
                <a:lnTo>
                  <a:pt x="193" y="781"/>
                </a:lnTo>
                <a:lnTo>
                  <a:pt x="240" y="672"/>
                </a:lnTo>
                <a:lnTo>
                  <a:pt x="294" y="567"/>
                </a:lnTo>
                <a:lnTo>
                  <a:pt x="354" y="464"/>
                </a:lnTo>
                <a:lnTo>
                  <a:pt x="417" y="366"/>
                </a:lnTo>
                <a:lnTo>
                  <a:pt x="421" y="361"/>
                </a:lnTo>
                <a:lnTo>
                  <a:pt x="488" y="264"/>
                </a:lnTo>
                <a:lnTo>
                  <a:pt x="561" y="173"/>
                </a:lnTo>
                <a:lnTo>
                  <a:pt x="638" y="84"/>
                </a:lnTo>
                <a:lnTo>
                  <a:pt x="720" y="0"/>
                </a:lnTo>
                <a:close/>
              </a:path>
            </a:pathLst>
          </a:custGeom>
          <a:solidFill>
            <a:srgbClr val="F76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10" name="Freeform 47">
            <a:extLst>
              <a:ext uri="{FF2B5EF4-FFF2-40B4-BE49-F238E27FC236}">
                <a16:creationId xmlns:a16="http://schemas.microsoft.com/office/drawing/2014/main" id="{5A3AA8FD-7310-B040-86CF-F6CAF732AC3D}"/>
              </a:ext>
            </a:extLst>
          </p:cNvPr>
          <p:cNvSpPr>
            <a:spLocks/>
          </p:cNvSpPr>
          <p:nvPr/>
        </p:nvSpPr>
        <p:spPr bwMode="auto">
          <a:xfrm>
            <a:off x="7205890" y="3115568"/>
            <a:ext cx="441821" cy="1050478"/>
          </a:xfrm>
          <a:custGeom>
            <a:avLst/>
            <a:gdLst>
              <a:gd name="T0" fmla="*/ 20 w 738"/>
              <a:gd name="T1" fmla="*/ 0 h 1735"/>
              <a:gd name="T2" fmla="*/ 100 w 738"/>
              <a:gd name="T3" fmla="*/ 84 h 1735"/>
              <a:gd name="T4" fmla="*/ 178 w 738"/>
              <a:gd name="T5" fmla="*/ 173 h 1735"/>
              <a:gd name="T6" fmla="*/ 250 w 738"/>
              <a:gd name="T7" fmla="*/ 264 h 1735"/>
              <a:gd name="T8" fmla="*/ 318 w 738"/>
              <a:gd name="T9" fmla="*/ 361 h 1735"/>
              <a:gd name="T10" fmla="*/ 321 w 738"/>
              <a:gd name="T11" fmla="*/ 366 h 1735"/>
              <a:gd name="T12" fmla="*/ 384 w 738"/>
              <a:gd name="T13" fmla="*/ 464 h 1735"/>
              <a:gd name="T14" fmla="*/ 444 w 738"/>
              <a:gd name="T15" fmla="*/ 567 h 1735"/>
              <a:gd name="T16" fmla="*/ 498 w 738"/>
              <a:gd name="T17" fmla="*/ 672 h 1735"/>
              <a:gd name="T18" fmla="*/ 547 w 738"/>
              <a:gd name="T19" fmla="*/ 781 h 1735"/>
              <a:gd name="T20" fmla="*/ 590 w 738"/>
              <a:gd name="T21" fmla="*/ 891 h 1735"/>
              <a:gd name="T22" fmla="*/ 629 w 738"/>
              <a:gd name="T23" fmla="*/ 1004 h 1735"/>
              <a:gd name="T24" fmla="*/ 662 w 738"/>
              <a:gd name="T25" fmla="*/ 1121 h 1735"/>
              <a:gd name="T26" fmla="*/ 689 w 738"/>
              <a:gd name="T27" fmla="*/ 1239 h 1735"/>
              <a:gd name="T28" fmla="*/ 689 w 738"/>
              <a:gd name="T29" fmla="*/ 1243 h 1735"/>
              <a:gd name="T30" fmla="*/ 711 w 738"/>
              <a:gd name="T31" fmla="*/ 1364 h 1735"/>
              <a:gd name="T32" fmla="*/ 726 w 738"/>
              <a:gd name="T33" fmla="*/ 1486 h 1735"/>
              <a:gd name="T34" fmla="*/ 732 w 738"/>
              <a:gd name="T35" fmla="*/ 1547 h 1735"/>
              <a:gd name="T36" fmla="*/ 738 w 738"/>
              <a:gd name="T37" fmla="*/ 1673 h 1735"/>
              <a:gd name="T38" fmla="*/ 738 w 738"/>
              <a:gd name="T39" fmla="*/ 1692 h 1735"/>
              <a:gd name="T40" fmla="*/ 738 w 738"/>
              <a:gd name="T41" fmla="*/ 1735 h 1735"/>
              <a:gd name="T42" fmla="*/ 711 w 738"/>
              <a:gd name="T43" fmla="*/ 1735 h 1735"/>
              <a:gd name="T44" fmla="*/ 710 w 738"/>
              <a:gd name="T45" fmla="*/ 1673 h 1735"/>
              <a:gd name="T46" fmla="*/ 704 w 738"/>
              <a:gd name="T47" fmla="*/ 1547 h 1735"/>
              <a:gd name="T48" fmla="*/ 698 w 738"/>
              <a:gd name="T49" fmla="*/ 1486 h 1735"/>
              <a:gd name="T50" fmla="*/ 683 w 738"/>
              <a:gd name="T51" fmla="*/ 1364 h 1735"/>
              <a:gd name="T52" fmla="*/ 660 w 738"/>
              <a:gd name="T53" fmla="*/ 1243 h 1735"/>
              <a:gd name="T54" fmla="*/ 660 w 738"/>
              <a:gd name="T55" fmla="*/ 1243 h 1735"/>
              <a:gd name="T56" fmla="*/ 635 w 738"/>
              <a:gd name="T57" fmla="*/ 1131 h 1735"/>
              <a:gd name="T58" fmla="*/ 602 w 738"/>
              <a:gd name="T59" fmla="*/ 1015 h 1735"/>
              <a:gd name="T60" fmla="*/ 563 w 738"/>
              <a:gd name="T61" fmla="*/ 901 h 1735"/>
              <a:gd name="T62" fmla="*/ 520 w 738"/>
              <a:gd name="T63" fmla="*/ 791 h 1735"/>
              <a:gd name="T64" fmla="*/ 471 w 738"/>
              <a:gd name="T65" fmla="*/ 682 h 1735"/>
              <a:gd name="T66" fmla="*/ 417 w 738"/>
              <a:gd name="T67" fmla="*/ 578 h 1735"/>
              <a:gd name="T68" fmla="*/ 357 w 738"/>
              <a:gd name="T69" fmla="*/ 475 h 1735"/>
              <a:gd name="T70" fmla="*/ 296 w 738"/>
              <a:gd name="T71" fmla="*/ 379 h 1735"/>
              <a:gd name="T72" fmla="*/ 229 w 738"/>
              <a:gd name="T73" fmla="*/ 284 h 1735"/>
              <a:gd name="T74" fmla="*/ 157 w 738"/>
              <a:gd name="T75" fmla="*/ 193 h 1735"/>
              <a:gd name="T76" fmla="*/ 80 w 738"/>
              <a:gd name="T77" fmla="*/ 103 h 1735"/>
              <a:gd name="T78" fmla="*/ 0 w 738"/>
              <a:gd name="T79" fmla="*/ 20 h 1735"/>
              <a:gd name="T80" fmla="*/ 20 w 738"/>
              <a:gd name="T81" fmla="*/ 0 h 1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1735">
                <a:moveTo>
                  <a:pt x="20" y="0"/>
                </a:moveTo>
                <a:lnTo>
                  <a:pt x="100" y="84"/>
                </a:lnTo>
                <a:lnTo>
                  <a:pt x="178" y="173"/>
                </a:lnTo>
                <a:lnTo>
                  <a:pt x="250" y="264"/>
                </a:lnTo>
                <a:lnTo>
                  <a:pt x="318" y="361"/>
                </a:lnTo>
                <a:lnTo>
                  <a:pt x="321" y="366"/>
                </a:lnTo>
                <a:lnTo>
                  <a:pt x="384" y="464"/>
                </a:lnTo>
                <a:lnTo>
                  <a:pt x="444" y="567"/>
                </a:lnTo>
                <a:lnTo>
                  <a:pt x="498" y="672"/>
                </a:lnTo>
                <a:lnTo>
                  <a:pt x="547" y="781"/>
                </a:lnTo>
                <a:lnTo>
                  <a:pt x="590" y="891"/>
                </a:lnTo>
                <a:lnTo>
                  <a:pt x="629" y="1004"/>
                </a:lnTo>
                <a:lnTo>
                  <a:pt x="662" y="1121"/>
                </a:lnTo>
                <a:lnTo>
                  <a:pt x="689" y="1239"/>
                </a:lnTo>
                <a:lnTo>
                  <a:pt x="689" y="1243"/>
                </a:lnTo>
                <a:lnTo>
                  <a:pt x="711" y="1364"/>
                </a:lnTo>
                <a:lnTo>
                  <a:pt x="726" y="1486"/>
                </a:lnTo>
                <a:lnTo>
                  <a:pt x="732" y="1547"/>
                </a:lnTo>
                <a:lnTo>
                  <a:pt x="738" y="1673"/>
                </a:lnTo>
                <a:lnTo>
                  <a:pt x="738" y="1692"/>
                </a:lnTo>
                <a:lnTo>
                  <a:pt x="738" y="1735"/>
                </a:lnTo>
                <a:lnTo>
                  <a:pt x="711" y="1735"/>
                </a:lnTo>
                <a:lnTo>
                  <a:pt x="710" y="1673"/>
                </a:lnTo>
                <a:lnTo>
                  <a:pt x="704" y="1547"/>
                </a:lnTo>
                <a:lnTo>
                  <a:pt x="698" y="1486"/>
                </a:lnTo>
                <a:lnTo>
                  <a:pt x="683" y="1364"/>
                </a:lnTo>
                <a:lnTo>
                  <a:pt x="660" y="1243"/>
                </a:lnTo>
                <a:lnTo>
                  <a:pt x="660" y="1243"/>
                </a:lnTo>
                <a:lnTo>
                  <a:pt x="635" y="1131"/>
                </a:lnTo>
                <a:lnTo>
                  <a:pt x="602" y="1015"/>
                </a:lnTo>
                <a:lnTo>
                  <a:pt x="563" y="901"/>
                </a:lnTo>
                <a:lnTo>
                  <a:pt x="520" y="791"/>
                </a:lnTo>
                <a:lnTo>
                  <a:pt x="471" y="682"/>
                </a:lnTo>
                <a:lnTo>
                  <a:pt x="417" y="578"/>
                </a:lnTo>
                <a:lnTo>
                  <a:pt x="357" y="475"/>
                </a:lnTo>
                <a:lnTo>
                  <a:pt x="296" y="379"/>
                </a:lnTo>
                <a:lnTo>
                  <a:pt x="229" y="284"/>
                </a:lnTo>
                <a:lnTo>
                  <a:pt x="157" y="193"/>
                </a:lnTo>
                <a:lnTo>
                  <a:pt x="80" y="103"/>
                </a:lnTo>
                <a:lnTo>
                  <a:pt x="0" y="20"/>
                </a:lnTo>
                <a:lnTo>
                  <a:pt x="20" y="0"/>
                </a:lnTo>
                <a:close/>
              </a:path>
            </a:pathLst>
          </a:custGeom>
          <a:solidFill>
            <a:srgbClr val="F76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11" name="Freeform 48">
            <a:extLst>
              <a:ext uri="{FF2B5EF4-FFF2-40B4-BE49-F238E27FC236}">
                <a16:creationId xmlns:a16="http://schemas.microsoft.com/office/drawing/2014/main" id="{8CE69493-26CC-BB44-83AD-3B4E67933794}"/>
              </a:ext>
            </a:extLst>
          </p:cNvPr>
          <p:cNvSpPr>
            <a:spLocks/>
          </p:cNvSpPr>
          <p:nvPr/>
        </p:nvSpPr>
        <p:spPr bwMode="auto">
          <a:xfrm>
            <a:off x="5126120" y="2682031"/>
            <a:ext cx="1044100" cy="445578"/>
          </a:xfrm>
          <a:custGeom>
            <a:avLst/>
            <a:gdLst>
              <a:gd name="T0" fmla="*/ 1672 w 1735"/>
              <a:gd name="T1" fmla="*/ 0 h 739"/>
              <a:gd name="T2" fmla="*/ 1735 w 1735"/>
              <a:gd name="T3" fmla="*/ 0 h 739"/>
              <a:gd name="T4" fmla="*/ 1735 w 1735"/>
              <a:gd name="T5" fmla="*/ 28 h 739"/>
              <a:gd name="T6" fmla="*/ 1672 w 1735"/>
              <a:gd name="T7" fmla="*/ 28 h 739"/>
              <a:gd name="T8" fmla="*/ 1546 w 1735"/>
              <a:gd name="T9" fmla="*/ 34 h 739"/>
              <a:gd name="T10" fmla="*/ 1485 w 1735"/>
              <a:gd name="T11" fmla="*/ 40 h 739"/>
              <a:gd name="T12" fmla="*/ 1363 w 1735"/>
              <a:gd name="T13" fmla="*/ 55 h 739"/>
              <a:gd name="T14" fmla="*/ 1243 w 1735"/>
              <a:gd name="T15" fmla="*/ 78 h 739"/>
              <a:gd name="T16" fmla="*/ 1243 w 1735"/>
              <a:gd name="T17" fmla="*/ 78 h 739"/>
              <a:gd name="T18" fmla="*/ 1130 w 1735"/>
              <a:gd name="T19" fmla="*/ 104 h 739"/>
              <a:gd name="T20" fmla="*/ 1015 w 1735"/>
              <a:gd name="T21" fmla="*/ 137 h 739"/>
              <a:gd name="T22" fmla="*/ 901 w 1735"/>
              <a:gd name="T23" fmla="*/ 174 h 739"/>
              <a:gd name="T24" fmla="*/ 789 w 1735"/>
              <a:gd name="T25" fmla="*/ 219 h 739"/>
              <a:gd name="T26" fmla="*/ 682 w 1735"/>
              <a:gd name="T27" fmla="*/ 267 h 739"/>
              <a:gd name="T28" fmla="*/ 576 w 1735"/>
              <a:gd name="T29" fmla="*/ 321 h 739"/>
              <a:gd name="T30" fmla="*/ 474 w 1735"/>
              <a:gd name="T31" fmla="*/ 380 h 739"/>
              <a:gd name="T32" fmla="*/ 377 w 1735"/>
              <a:gd name="T33" fmla="*/ 442 h 739"/>
              <a:gd name="T34" fmla="*/ 283 w 1735"/>
              <a:gd name="T35" fmla="*/ 507 h 739"/>
              <a:gd name="T36" fmla="*/ 192 w 1735"/>
              <a:gd name="T37" fmla="*/ 580 h 739"/>
              <a:gd name="T38" fmla="*/ 103 w 1735"/>
              <a:gd name="T39" fmla="*/ 656 h 739"/>
              <a:gd name="T40" fmla="*/ 19 w 1735"/>
              <a:gd name="T41" fmla="*/ 739 h 739"/>
              <a:gd name="T42" fmla="*/ 0 w 1735"/>
              <a:gd name="T43" fmla="*/ 719 h 739"/>
              <a:gd name="T44" fmla="*/ 83 w 1735"/>
              <a:gd name="T45" fmla="*/ 637 h 739"/>
              <a:gd name="T46" fmla="*/ 173 w 1735"/>
              <a:gd name="T47" fmla="*/ 561 h 739"/>
              <a:gd name="T48" fmla="*/ 264 w 1735"/>
              <a:gd name="T49" fmla="*/ 488 h 739"/>
              <a:gd name="T50" fmla="*/ 361 w 1735"/>
              <a:gd name="T51" fmla="*/ 421 h 739"/>
              <a:gd name="T52" fmla="*/ 365 w 1735"/>
              <a:gd name="T53" fmla="*/ 416 h 739"/>
              <a:gd name="T54" fmla="*/ 464 w 1735"/>
              <a:gd name="T55" fmla="*/ 354 h 739"/>
              <a:gd name="T56" fmla="*/ 565 w 1735"/>
              <a:gd name="T57" fmla="*/ 294 h 739"/>
              <a:gd name="T58" fmla="*/ 671 w 1735"/>
              <a:gd name="T59" fmla="*/ 240 h 739"/>
              <a:gd name="T60" fmla="*/ 779 w 1735"/>
              <a:gd name="T61" fmla="*/ 192 h 739"/>
              <a:gd name="T62" fmla="*/ 891 w 1735"/>
              <a:gd name="T63" fmla="*/ 148 h 739"/>
              <a:gd name="T64" fmla="*/ 1004 w 1735"/>
              <a:gd name="T65" fmla="*/ 110 h 739"/>
              <a:gd name="T66" fmla="*/ 1119 w 1735"/>
              <a:gd name="T67" fmla="*/ 78 h 739"/>
              <a:gd name="T68" fmla="*/ 1237 w 1735"/>
              <a:gd name="T69" fmla="*/ 49 h 739"/>
              <a:gd name="T70" fmla="*/ 1243 w 1735"/>
              <a:gd name="T71" fmla="*/ 49 h 739"/>
              <a:gd name="T72" fmla="*/ 1363 w 1735"/>
              <a:gd name="T73" fmla="*/ 27 h 739"/>
              <a:gd name="T74" fmla="*/ 1485 w 1735"/>
              <a:gd name="T75" fmla="*/ 12 h 739"/>
              <a:gd name="T76" fmla="*/ 1546 w 1735"/>
              <a:gd name="T77" fmla="*/ 6 h 739"/>
              <a:gd name="T78" fmla="*/ 1672 w 1735"/>
              <a:gd name="T79"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5" h="739">
                <a:moveTo>
                  <a:pt x="1672" y="0"/>
                </a:moveTo>
                <a:lnTo>
                  <a:pt x="1735" y="0"/>
                </a:lnTo>
                <a:lnTo>
                  <a:pt x="1735" y="28"/>
                </a:lnTo>
                <a:lnTo>
                  <a:pt x="1672" y="28"/>
                </a:lnTo>
                <a:lnTo>
                  <a:pt x="1546" y="34"/>
                </a:lnTo>
                <a:lnTo>
                  <a:pt x="1485" y="40"/>
                </a:lnTo>
                <a:lnTo>
                  <a:pt x="1363" y="55"/>
                </a:lnTo>
                <a:lnTo>
                  <a:pt x="1243" y="78"/>
                </a:lnTo>
                <a:lnTo>
                  <a:pt x="1243" y="78"/>
                </a:lnTo>
                <a:lnTo>
                  <a:pt x="1130" y="104"/>
                </a:lnTo>
                <a:lnTo>
                  <a:pt x="1015" y="137"/>
                </a:lnTo>
                <a:lnTo>
                  <a:pt x="901" y="174"/>
                </a:lnTo>
                <a:lnTo>
                  <a:pt x="789" y="219"/>
                </a:lnTo>
                <a:lnTo>
                  <a:pt x="682" y="267"/>
                </a:lnTo>
                <a:lnTo>
                  <a:pt x="576" y="321"/>
                </a:lnTo>
                <a:lnTo>
                  <a:pt x="474" y="380"/>
                </a:lnTo>
                <a:lnTo>
                  <a:pt x="377" y="442"/>
                </a:lnTo>
                <a:lnTo>
                  <a:pt x="283" y="507"/>
                </a:lnTo>
                <a:lnTo>
                  <a:pt x="192" y="580"/>
                </a:lnTo>
                <a:lnTo>
                  <a:pt x="103" y="656"/>
                </a:lnTo>
                <a:lnTo>
                  <a:pt x="19" y="739"/>
                </a:lnTo>
                <a:lnTo>
                  <a:pt x="0" y="719"/>
                </a:lnTo>
                <a:lnTo>
                  <a:pt x="83" y="637"/>
                </a:lnTo>
                <a:lnTo>
                  <a:pt x="173" y="561"/>
                </a:lnTo>
                <a:lnTo>
                  <a:pt x="264" y="488"/>
                </a:lnTo>
                <a:lnTo>
                  <a:pt x="361" y="421"/>
                </a:lnTo>
                <a:lnTo>
                  <a:pt x="365" y="416"/>
                </a:lnTo>
                <a:lnTo>
                  <a:pt x="464" y="354"/>
                </a:lnTo>
                <a:lnTo>
                  <a:pt x="565" y="294"/>
                </a:lnTo>
                <a:lnTo>
                  <a:pt x="671" y="240"/>
                </a:lnTo>
                <a:lnTo>
                  <a:pt x="779" y="192"/>
                </a:lnTo>
                <a:lnTo>
                  <a:pt x="891" y="148"/>
                </a:lnTo>
                <a:lnTo>
                  <a:pt x="1004" y="110"/>
                </a:lnTo>
                <a:lnTo>
                  <a:pt x="1119" y="78"/>
                </a:lnTo>
                <a:lnTo>
                  <a:pt x="1237" y="49"/>
                </a:lnTo>
                <a:lnTo>
                  <a:pt x="1243" y="49"/>
                </a:lnTo>
                <a:lnTo>
                  <a:pt x="1363" y="27"/>
                </a:lnTo>
                <a:lnTo>
                  <a:pt x="1485" y="12"/>
                </a:lnTo>
                <a:lnTo>
                  <a:pt x="1546" y="6"/>
                </a:lnTo>
                <a:lnTo>
                  <a:pt x="1672" y="0"/>
                </a:lnTo>
                <a:close/>
              </a:path>
            </a:pathLst>
          </a:custGeom>
          <a:solidFill>
            <a:srgbClr val="4A76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16" name="Freeform 53">
            <a:extLst>
              <a:ext uri="{FF2B5EF4-FFF2-40B4-BE49-F238E27FC236}">
                <a16:creationId xmlns:a16="http://schemas.microsoft.com/office/drawing/2014/main" id="{29206974-D5D0-BD4C-AF30-E69E7E04FD1F}"/>
              </a:ext>
            </a:extLst>
          </p:cNvPr>
          <p:cNvSpPr>
            <a:spLocks/>
          </p:cNvSpPr>
          <p:nvPr/>
        </p:nvSpPr>
        <p:spPr bwMode="auto">
          <a:xfrm>
            <a:off x="6170220" y="3181801"/>
            <a:ext cx="694863" cy="297455"/>
          </a:xfrm>
          <a:custGeom>
            <a:avLst/>
            <a:gdLst>
              <a:gd name="T0" fmla="*/ 0 w 1152"/>
              <a:gd name="T1" fmla="*/ 0 h 495"/>
              <a:gd name="T2" fmla="*/ 83 w 1152"/>
              <a:gd name="T3" fmla="*/ 2 h 495"/>
              <a:gd name="T4" fmla="*/ 165 w 1152"/>
              <a:gd name="T5" fmla="*/ 8 h 495"/>
              <a:gd name="T6" fmla="*/ 246 w 1152"/>
              <a:gd name="T7" fmla="*/ 18 h 495"/>
              <a:gd name="T8" fmla="*/ 326 w 1152"/>
              <a:gd name="T9" fmla="*/ 31 h 495"/>
              <a:gd name="T10" fmla="*/ 331 w 1152"/>
              <a:gd name="T11" fmla="*/ 33 h 495"/>
              <a:gd name="T12" fmla="*/ 410 w 1152"/>
              <a:gd name="T13" fmla="*/ 51 h 495"/>
              <a:gd name="T14" fmla="*/ 486 w 1152"/>
              <a:gd name="T15" fmla="*/ 73 h 495"/>
              <a:gd name="T16" fmla="*/ 561 w 1152"/>
              <a:gd name="T17" fmla="*/ 99 h 495"/>
              <a:gd name="T18" fmla="*/ 634 w 1152"/>
              <a:gd name="T19" fmla="*/ 127 h 495"/>
              <a:gd name="T20" fmla="*/ 706 w 1152"/>
              <a:gd name="T21" fmla="*/ 160 h 495"/>
              <a:gd name="T22" fmla="*/ 776 w 1152"/>
              <a:gd name="T23" fmla="*/ 194 h 495"/>
              <a:gd name="T24" fmla="*/ 843 w 1152"/>
              <a:gd name="T25" fmla="*/ 233 h 495"/>
              <a:gd name="T26" fmla="*/ 909 w 1152"/>
              <a:gd name="T27" fmla="*/ 275 h 495"/>
              <a:gd name="T28" fmla="*/ 913 w 1152"/>
              <a:gd name="T29" fmla="*/ 279 h 495"/>
              <a:gd name="T30" fmla="*/ 977 w 1152"/>
              <a:gd name="T31" fmla="*/ 324 h 495"/>
              <a:gd name="T32" fmla="*/ 1037 w 1152"/>
              <a:gd name="T33" fmla="*/ 372 h 495"/>
              <a:gd name="T34" fmla="*/ 1097 w 1152"/>
              <a:gd name="T35" fmla="*/ 422 h 495"/>
              <a:gd name="T36" fmla="*/ 1152 w 1152"/>
              <a:gd name="T37" fmla="*/ 476 h 495"/>
              <a:gd name="T38" fmla="*/ 1133 w 1152"/>
              <a:gd name="T39" fmla="*/ 495 h 495"/>
              <a:gd name="T40" fmla="*/ 1076 w 1152"/>
              <a:gd name="T41" fmla="*/ 442 h 495"/>
              <a:gd name="T42" fmla="*/ 1016 w 1152"/>
              <a:gd name="T43" fmla="*/ 391 h 495"/>
              <a:gd name="T44" fmla="*/ 957 w 1152"/>
              <a:gd name="T45" fmla="*/ 343 h 495"/>
              <a:gd name="T46" fmla="*/ 892 w 1152"/>
              <a:gd name="T47" fmla="*/ 298 h 495"/>
              <a:gd name="T48" fmla="*/ 892 w 1152"/>
              <a:gd name="T49" fmla="*/ 298 h 495"/>
              <a:gd name="T50" fmla="*/ 833 w 1152"/>
              <a:gd name="T51" fmla="*/ 260 h 495"/>
              <a:gd name="T52" fmla="*/ 765 w 1152"/>
              <a:gd name="T53" fmla="*/ 221 h 495"/>
              <a:gd name="T54" fmla="*/ 695 w 1152"/>
              <a:gd name="T55" fmla="*/ 187 h 495"/>
              <a:gd name="T56" fmla="*/ 624 w 1152"/>
              <a:gd name="T57" fmla="*/ 154 h 495"/>
              <a:gd name="T58" fmla="*/ 550 w 1152"/>
              <a:gd name="T59" fmla="*/ 125 h 495"/>
              <a:gd name="T60" fmla="*/ 476 w 1152"/>
              <a:gd name="T61" fmla="*/ 100 h 495"/>
              <a:gd name="T62" fmla="*/ 400 w 1152"/>
              <a:gd name="T63" fmla="*/ 78 h 495"/>
              <a:gd name="T64" fmla="*/ 321 w 1152"/>
              <a:gd name="T65" fmla="*/ 60 h 495"/>
              <a:gd name="T66" fmla="*/ 321 w 1152"/>
              <a:gd name="T67" fmla="*/ 58 h 495"/>
              <a:gd name="T68" fmla="*/ 246 w 1152"/>
              <a:gd name="T69" fmla="*/ 46 h 495"/>
              <a:gd name="T70" fmla="*/ 165 w 1152"/>
              <a:gd name="T71" fmla="*/ 36 h 495"/>
              <a:gd name="T72" fmla="*/ 83 w 1152"/>
              <a:gd name="T73" fmla="*/ 30 h 495"/>
              <a:gd name="T74" fmla="*/ 0 w 1152"/>
              <a:gd name="T75" fmla="*/ 28 h 495"/>
              <a:gd name="T76" fmla="*/ 0 w 1152"/>
              <a:gd name="T77"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2" h="495">
                <a:moveTo>
                  <a:pt x="0" y="0"/>
                </a:moveTo>
                <a:lnTo>
                  <a:pt x="83" y="2"/>
                </a:lnTo>
                <a:lnTo>
                  <a:pt x="165" y="8"/>
                </a:lnTo>
                <a:lnTo>
                  <a:pt x="246" y="18"/>
                </a:lnTo>
                <a:lnTo>
                  <a:pt x="326" y="31"/>
                </a:lnTo>
                <a:lnTo>
                  <a:pt x="331" y="33"/>
                </a:lnTo>
                <a:lnTo>
                  <a:pt x="410" y="51"/>
                </a:lnTo>
                <a:lnTo>
                  <a:pt x="486" y="73"/>
                </a:lnTo>
                <a:lnTo>
                  <a:pt x="561" y="99"/>
                </a:lnTo>
                <a:lnTo>
                  <a:pt x="634" y="127"/>
                </a:lnTo>
                <a:lnTo>
                  <a:pt x="706" y="160"/>
                </a:lnTo>
                <a:lnTo>
                  <a:pt x="776" y="194"/>
                </a:lnTo>
                <a:lnTo>
                  <a:pt x="843" y="233"/>
                </a:lnTo>
                <a:lnTo>
                  <a:pt x="909" y="275"/>
                </a:lnTo>
                <a:lnTo>
                  <a:pt x="913" y="279"/>
                </a:lnTo>
                <a:lnTo>
                  <a:pt x="977" y="324"/>
                </a:lnTo>
                <a:lnTo>
                  <a:pt x="1037" y="372"/>
                </a:lnTo>
                <a:lnTo>
                  <a:pt x="1097" y="422"/>
                </a:lnTo>
                <a:lnTo>
                  <a:pt x="1152" y="476"/>
                </a:lnTo>
                <a:lnTo>
                  <a:pt x="1133" y="495"/>
                </a:lnTo>
                <a:lnTo>
                  <a:pt x="1076" y="442"/>
                </a:lnTo>
                <a:lnTo>
                  <a:pt x="1016" y="391"/>
                </a:lnTo>
                <a:lnTo>
                  <a:pt x="957" y="343"/>
                </a:lnTo>
                <a:lnTo>
                  <a:pt x="892" y="298"/>
                </a:lnTo>
                <a:lnTo>
                  <a:pt x="892" y="298"/>
                </a:lnTo>
                <a:lnTo>
                  <a:pt x="833" y="260"/>
                </a:lnTo>
                <a:lnTo>
                  <a:pt x="765" y="221"/>
                </a:lnTo>
                <a:lnTo>
                  <a:pt x="695" y="187"/>
                </a:lnTo>
                <a:lnTo>
                  <a:pt x="624" y="154"/>
                </a:lnTo>
                <a:lnTo>
                  <a:pt x="550" y="125"/>
                </a:lnTo>
                <a:lnTo>
                  <a:pt x="476" y="100"/>
                </a:lnTo>
                <a:lnTo>
                  <a:pt x="400" y="78"/>
                </a:lnTo>
                <a:lnTo>
                  <a:pt x="321" y="60"/>
                </a:lnTo>
                <a:lnTo>
                  <a:pt x="321" y="58"/>
                </a:lnTo>
                <a:lnTo>
                  <a:pt x="246" y="46"/>
                </a:lnTo>
                <a:lnTo>
                  <a:pt x="165" y="36"/>
                </a:lnTo>
                <a:lnTo>
                  <a:pt x="83" y="30"/>
                </a:lnTo>
                <a:lnTo>
                  <a:pt x="0" y="28"/>
                </a:lnTo>
                <a:lnTo>
                  <a:pt x="0" y="0"/>
                </a:lnTo>
                <a:close/>
              </a:path>
            </a:pathLst>
          </a:custGeom>
          <a:solidFill>
            <a:srgbClr val="08386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17" name="Freeform 54">
            <a:extLst>
              <a:ext uri="{FF2B5EF4-FFF2-40B4-BE49-F238E27FC236}">
                <a16:creationId xmlns:a16="http://schemas.microsoft.com/office/drawing/2014/main" id="{5044BCBA-450F-7F46-9540-FBF0FF67B9CA}"/>
              </a:ext>
            </a:extLst>
          </p:cNvPr>
          <p:cNvSpPr>
            <a:spLocks/>
          </p:cNvSpPr>
          <p:nvPr/>
        </p:nvSpPr>
        <p:spPr bwMode="auto">
          <a:xfrm>
            <a:off x="5191149" y="3468416"/>
            <a:ext cx="299862" cy="692453"/>
          </a:xfrm>
          <a:custGeom>
            <a:avLst/>
            <a:gdLst>
              <a:gd name="T0" fmla="*/ 477 w 497"/>
              <a:gd name="T1" fmla="*/ 0 h 1150"/>
              <a:gd name="T2" fmla="*/ 497 w 497"/>
              <a:gd name="T3" fmla="*/ 19 h 1150"/>
              <a:gd name="T4" fmla="*/ 443 w 497"/>
              <a:gd name="T5" fmla="*/ 75 h 1150"/>
              <a:gd name="T6" fmla="*/ 392 w 497"/>
              <a:gd name="T7" fmla="*/ 133 h 1150"/>
              <a:gd name="T8" fmla="*/ 343 w 497"/>
              <a:gd name="T9" fmla="*/ 194 h 1150"/>
              <a:gd name="T10" fmla="*/ 301 w 497"/>
              <a:gd name="T11" fmla="*/ 254 h 1150"/>
              <a:gd name="T12" fmla="*/ 303 w 497"/>
              <a:gd name="T13" fmla="*/ 254 h 1150"/>
              <a:gd name="T14" fmla="*/ 261 w 497"/>
              <a:gd name="T15" fmla="*/ 319 h 1150"/>
              <a:gd name="T16" fmla="*/ 222 w 497"/>
              <a:gd name="T17" fmla="*/ 386 h 1150"/>
              <a:gd name="T18" fmla="*/ 186 w 497"/>
              <a:gd name="T19" fmla="*/ 457 h 1150"/>
              <a:gd name="T20" fmla="*/ 153 w 497"/>
              <a:gd name="T21" fmla="*/ 527 h 1150"/>
              <a:gd name="T22" fmla="*/ 125 w 497"/>
              <a:gd name="T23" fmla="*/ 601 h 1150"/>
              <a:gd name="T24" fmla="*/ 100 w 497"/>
              <a:gd name="T25" fmla="*/ 676 h 1150"/>
              <a:gd name="T26" fmla="*/ 77 w 497"/>
              <a:gd name="T27" fmla="*/ 752 h 1150"/>
              <a:gd name="T28" fmla="*/ 61 w 497"/>
              <a:gd name="T29" fmla="*/ 825 h 1150"/>
              <a:gd name="T30" fmla="*/ 61 w 497"/>
              <a:gd name="T31" fmla="*/ 825 h 1150"/>
              <a:gd name="T32" fmla="*/ 46 w 497"/>
              <a:gd name="T33" fmla="*/ 904 h 1150"/>
              <a:gd name="T34" fmla="*/ 35 w 497"/>
              <a:gd name="T35" fmla="*/ 985 h 1150"/>
              <a:gd name="T36" fmla="*/ 29 w 497"/>
              <a:gd name="T37" fmla="*/ 1067 h 1150"/>
              <a:gd name="T38" fmla="*/ 28 w 497"/>
              <a:gd name="T39" fmla="*/ 1150 h 1150"/>
              <a:gd name="T40" fmla="*/ 0 w 497"/>
              <a:gd name="T41" fmla="*/ 1150 h 1150"/>
              <a:gd name="T42" fmla="*/ 1 w 497"/>
              <a:gd name="T43" fmla="*/ 1067 h 1150"/>
              <a:gd name="T44" fmla="*/ 7 w 497"/>
              <a:gd name="T45" fmla="*/ 985 h 1150"/>
              <a:gd name="T46" fmla="*/ 18 w 497"/>
              <a:gd name="T47" fmla="*/ 904 h 1150"/>
              <a:gd name="T48" fmla="*/ 32 w 497"/>
              <a:gd name="T49" fmla="*/ 825 h 1150"/>
              <a:gd name="T50" fmla="*/ 32 w 497"/>
              <a:gd name="T51" fmla="*/ 819 h 1150"/>
              <a:gd name="T52" fmla="*/ 50 w 497"/>
              <a:gd name="T53" fmla="*/ 742 h 1150"/>
              <a:gd name="T54" fmla="*/ 73 w 497"/>
              <a:gd name="T55" fmla="*/ 666 h 1150"/>
              <a:gd name="T56" fmla="*/ 98 w 497"/>
              <a:gd name="T57" fmla="*/ 591 h 1150"/>
              <a:gd name="T58" fmla="*/ 127 w 497"/>
              <a:gd name="T59" fmla="*/ 516 h 1150"/>
              <a:gd name="T60" fmla="*/ 159 w 497"/>
              <a:gd name="T61" fmla="*/ 446 h 1150"/>
              <a:gd name="T62" fmla="*/ 195 w 497"/>
              <a:gd name="T63" fmla="*/ 376 h 1150"/>
              <a:gd name="T64" fmla="*/ 234 w 497"/>
              <a:gd name="T65" fmla="*/ 309 h 1150"/>
              <a:gd name="T66" fmla="*/ 276 w 497"/>
              <a:gd name="T67" fmla="*/ 243 h 1150"/>
              <a:gd name="T68" fmla="*/ 279 w 497"/>
              <a:gd name="T69" fmla="*/ 239 h 1150"/>
              <a:gd name="T70" fmla="*/ 324 w 497"/>
              <a:gd name="T71" fmla="*/ 175 h 1150"/>
              <a:gd name="T72" fmla="*/ 373 w 497"/>
              <a:gd name="T73" fmla="*/ 113 h 1150"/>
              <a:gd name="T74" fmla="*/ 424 w 497"/>
              <a:gd name="T75" fmla="*/ 55 h 1150"/>
              <a:gd name="T76" fmla="*/ 477 w 497"/>
              <a:gd name="T77"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7" h="1150">
                <a:moveTo>
                  <a:pt x="477" y="0"/>
                </a:moveTo>
                <a:lnTo>
                  <a:pt x="497" y="19"/>
                </a:lnTo>
                <a:lnTo>
                  <a:pt x="443" y="75"/>
                </a:lnTo>
                <a:lnTo>
                  <a:pt x="392" y="133"/>
                </a:lnTo>
                <a:lnTo>
                  <a:pt x="343" y="194"/>
                </a:lnTo>
                <a:lnTo>
                  <a:pt x="301" y="254"/>
                </a:lnTo>
                <a:lnTo>
                  <a:pt x="303" y="254"/>
                </a:lnTo>
                <a:lnTo>
                  <a:pt x="261" y="319"/>
                </a:lnTo>
                <a:lnTo>
                  <a:pt x="222" y="386"/>
                </a:lnTo>
                <a:lnTo>
                  <a:pt x="186" y="457"/>
                </a:lnTo>
                <a:lnTo>
                  <a:pt x="153" y="527"/>
                </a:lnTo>
                <a:lnTo>
                  <a:pt x="125" y="601"/>
                </a:lnTo>
                <a:lnTo>
                  <a:pt x="100" y="676"/>
                </a:lnTo>
                <a:lnTo>
                  <a:pt x="77" y="752"/>
                </a:lnTo>
                <a:lnTo>
                  <a:pt x="61" y="825"/>
                </a:lnTo>
                <a:lnTo>
                  <a:pt x="61" y="825"/>
                </a:lnTo>
                <a:lnTo>
                  <a:pt x="46" y="904"/>
                </a:lnTo>
                <a:lnTo>
                  <a:pt x="35" y="985"/>
                </a:lnTo>
                <a:lnTo>
                  <a:pt x="29" y="1067"/>
                </a:lnTo>
                <a:lnTo>
                  <a:pt x="28" y="1150"/>
                </a:lnTo>
                <a:lnTo>
                  <a:pt x="0" y="1150"/>
                </a:lnTo>
                <a:lnTo>
                  <a:pt x="1" y="1067"/>
                </a:lnTo>
                <a:lnTo>
                  <a:pt x="7" y="985"/>
                </a:lnTo>
                <a:lnTo>
                  <a:pt x="18" y="904"/>
                </a:lnTo>
                <a:lnTo>
                  <a:pt x="32" y="825"/>
                </a:lnTo>
                <a:lnTo>
                  <a:pt x="32" y="819"/>
                </a:lnTo>
                <a:lnTo>
                  <a:pt x="50" y="742"/>
                </a:lnTo>
                <a:lnTo>
                  <a:pt x="73" y="666"/>
                </a:lnTo>
                <a:lnTo>
                  <a:pt x="98" y="591"/>
                </a:lnTo>
                <a:lnTo>
                  <a:pt x="127" y="516"/>
                </a:lnTo>
                <a:lnTo>
                  <a:pt x="159" y="446"/>
                </a:lnTo>
                <a:lnTo>
                  <a:pt x="195" y="376"/>
                </a:lnTo>
                <a:lnTo>
                  <a:pt x="234" y="309"/>
                </a:lnTo>
                <a:lnTo>
                  <a:pt x="276" y="243"/>
                </a:lnTo>
                <a:lnTo>
                  <a:pt x="279" y="239"/>
                </a:lnTo>
                <a:lnTo>
                  <a:pt x="324" y="175"/>
                </a:lnTo>
                <a:lnTo>
                  <a:pt x="373" y="113"/>
                </a:lnTo>
                <a:lnTo>
                  <a:pt x="424" y="55"/>
                </a:lnTo>
                <a:lnTo>
                  <a:pt x="477" y="0"/>
                </a:lnTo>
                <a:close/>
              </a:path>
            </a:pathLst>
          </a:custGeom>
          <a:solidFill>
            <a:srgbClr val="F76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18" name="Freeform 55">
            <a:extLst>
              <a:ext uri="{FF2B5EF4-FFF2-40B4-BE49-F238E27FC236}">
                <a16:creationId xmlns:a16="http://schemas.microsoft.com/office/drawing/2014/main" id="{86E1666B-7767-6348-A69C-7B7292764CD4}"/>
              </a:ext>
            </a:extLst>
          </p:cNvPr>
          <p:cNvSpPr>
            <a:spLocks/>
          </p:cNvSpPr>
          <p:nvPr/>
        </p:nvSpPr>
        <p:spPr bwMode="auto">
          <a:xfrm>
            <a:off x="6853038" y="3468416"/>
            <a:ext cx="298659" cy="692453"/>
          </a:xfrm>
          <a:custGeom>
            <a:avLst/>
            <a:gdLst>
              <a:gd name="T0" fmla="*/ 19 w 497"/>
              <a:gd name="T1" fmla="*/ 0 h 1150"/>
              <a:gd name="T2" fmla="*/ 73 w 497"/>
              <a:gd name="T3" fmla="*/ 55 h 1150"/>
              <a:gd name="T4" fmla="*/ 124 w 497"/>
              <a:gd name="T5" fmla="*/ 113 h 1150"/>
              <a:gd name="T6" fmla="*/ 171 w 497"/>
              <a:gd name="T7" fmla="*/ 175 h 1150"/>
              <a:gd name="T8" fmla="*/ 216 w 497"/>
              <a:gd name="T9" fmla="*/ 239 h 1150"/>
              <a:gd name="T10" fmla="*/ 219 w 497"/>
              <a:gd name="T11" fmla="*/ 243 h 1150"/>
              <a:gd name="T12" fmla="*/ 261 w 497"/>
              <a:gd name="T13" fmla="*/ 309 h 1150"/>
              <a:gd name="T14" fmla="*/ 300 w 497"/>
              <a:gd name="T15" fmla="*/ 376 h 1150"/>
              <a:gd name="T16" fmla="*/ 336 w 497"/>
              <a:gd name="T17" fmla="*/ 446 h 1150"/>
              <a:gd name="T18" fmla="*/ 368 w 497"/>
              <a:gd name="T19" fmla="*/ 516 h 1150"/>
              <a:gd name="T20" fmla="*/ 397 w 497"/>
              <a:gd name="T21" fmla="*/ 591 h 1150"/>
              <a:gd name="T22" fmla="*/ 422 w 497"/>
              <a:gd name="T23" fmla="*/ 666 h 1150"/>
              <a:gd name="T24" fmla="*/ 445 w 497"/>
              <a:gd name="T25" fmla="*/ 742 h 1150"/>
              <a:gd name="T26" fmla="*/ 463 w 497"/>
              <a:gd name="T27" fmla="*/ 819 h 1150"/>
              <a:gd name="T28" fmla="*/ 464 w 497"/>
              <a:gd name="T29" fmla="*/ 825 h 1150"/>
              <a:gd name="T30" fmla="*/ 477 w 497"/>
              <a:gd name="T31" fmla="*/ 904 h 1150"/>
              <a:gd name="T32" fmla="*/ 488 w 497"/>
              <a:gd name="T33" fmla="*/ 985 h 1150"/>
              <a:gd name="T34" fmla="*/ 494 w 497"/>
              <a:gd name="T35" fmla="*/ 1067 h 1150"/>
              <a:gd name="T36" fmla="*/ 497 w 497"/>
              <a:gd name="T37" fmla="*/ 1150 h 1150"/>
              <a:gd name="T38" fmla="*/ 469 w 497"/>
              <a:gd name="T39" fmla="*/ 1150 h 1150"/>
              <a:gd name="T40" fmla="*/ 466 w 497"/>
              <a:gd name="T41" fmla="*/ 1067 h 1150"/>
              <a:gd name="T42" fmla="*/ 460 w 497"/>
              <a:gd name="T43" fmla="*/ 985 h 1150"/>
              <a:gd name="T44" fmla="*/ 449 w 497"/>
              <a:gd name="T45" fmla="*/ 904 h 1150"/>
              <a:gd name="T46" fmla="*/ 436 w 497"/>
              <a:gd name="T47" fmla="*/ 830 h 1150"/>
              <a:gd name="T48" fmla="*/ 436 w 497"/>
              <a:gd name="T49" fmla="*/ 830 h 1150"/>
              <a:gd name="T50" fmla="*/ 418 w 497"/>
              <a:gd name="T51" fmla="*/ 752 h 1150"/>
              <a:gd name="T52" fmla="*/ 395 w 497"/>
              <a:gd name="T53" fmla="*/ 676 h 1150"/>
              <a:gd name="T54" fmla="*/ 370 w 497"/>
              <a:gd name="T55" fmla="*/ 601 h 1150"/>
              <a:gd name="T56" fmla="*/ 342 w 497"/>
              <a:gd name="T57" fmla="*/ 527 h 1150"/>
              <a:gd name="T58" fmla="*/ 309 w 497"/>
              <a:gd name="T59" fmla="*/ 457 h 1150"/>
              <a:gd name="T60" fmla="*/ 273 w 497"/>
              <a:gd name="T61" fmla="*/ 386 h 1150"/>
              <a:gd name="T62" fmla="*/ 234 w 497"/>
              <a:gd name="T63" fmla="*/ 319 h 1150"/>
              <a:gd name="T64" fmla="*/ 194 w 497"/>
              <a:gd name="T65" fmla="*/ 257 h 1150"/>
              <a:gd name="T66" fmla="*/ 150 w 497"/>
              <a:gd name="T67" fmla="*/ 194 h 1150"/>
              <a:gd name="T68" fmla="*/ 103 w 497"/>
              <a:gd name="T69" fmla="*/ 133 h 1150"/>
              <a:gd name="T70" fmla="*/ 52 w 497"/>
              <a:gd name="T71" fmla="*/ 75 h 1150"/>
              <a:gd name="T72" fmla="*/ 0 w 497"/>
              <a:gd name="T73" fmla="*/ 19 h 1150"/>
              <a:gd name="T74" fmla="*/ 19 w 497"/>
              <a:gd name="T75" fmla="*/ 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1150">
                <a:moveTo>
                  <a:pt x="19" y="0"/>
                </a:moveTo>
                <a:lnTo>
                  <a:pt x="73" y="55"/>
                </a:lnTo>
                <a:lnTo>
                  <a:pt x="124" y="113"/>
                </a:lnTo>
                <a:lnTo>
                  <a:pt x="171" y="175"/>
                </a:lnTo>
                <a:lnTo>
                  <a:pt x="216" y="239"/>
                </a:lnTo>
                <a:lnTo>
                  <a:pt x="219" y="243"/>
                </a:lnTo>
                <a:lnTo>
                  <a:pt x="261" y="309"/>
                </a:lnTo>
                <a:lnTo>
                  <a:pt x="300" y="376"/>
                </a:lnTo>
                <a:lnTo>
                  <a:pt x="336" y="446"/>
                </a:lnTo>
                <a:lnTo>
                  <a:pt x="368" y="516"/>
                </a:lnTo>
                <a:lnTo>
                  <a:pt x="397" y="591"/>
                </a:lnTo>
                <a:lnTo>
                  <a:pt x="422" y="666"/>
                </a:lnTo>
                <a:lnTo>
                  <a:pt x="445" y="742"/>
                </a:lnTo>
                <a:lnTo>
                  <a:pt x="463" y="819"/>
                </a:lnTo>
                <a:lnTo>
                  <a:pt x="464" y="825"/>
                </a:lnTo>
                <a:lnTo>
                  <a:pt x="477" y="904"/>
                </a:lnTo>
                <a:lnTo>
                  <a:pt x="488" y="985"/>
                </a:lnTo>
                <a:lnTo>
                  <a:pt x="494" y="1067"/>
                </a:lnTo>
                <a:lnTo>
                  <a:pt x="497" y="1150"/>
                </a:lnTo>
                <a:lnTo>
                  <a:pt x="469" y="1150"/>
                </a:lnTo>
                <a:lnTo>
                  <a:pt x="466" y="1067"/>
                </a:lnTo>
                <a:lnTo>
                  <a:pt x="460" y="985"/>
                </a:lnTo>
                <a:lnTo>
                  <a:pt x="449" y="904"/>
                </a:lnTo>
                <a:lnTo>
                  <a:pt x="436" y="830"/>
                </a:lnTo>
                <a:lnTo>
                  <a:pt x="436" y="830"/>
                </a:lnTo>
                <a:lnTo>
                  <a:pt x="418" y="752"/>
                </a:lnTo>
                <a:lnTo>
                  <a:pt x="395" y="676"/>
                </a:lnTo>
                <a:lnTo>
                  <a:pt x="370" y="601"/>
                </a:lnTo>
                <a:lnTo>
                  <a:pt x="342" y="527"/>
                </a:lnTo>
                <a:lnTo>
                  <a:pt x="309" y="457"/>
                </a:lnTo>
                <a:lnTo>
                  <a:pt x="273" y="386"/>
                </a:lnTo>
                <a:lnTo>
                  <a:pt x="234" y="319"/>
                </a:lnTo>
                <a:lnTo>
                  <a:pt x="194" y="257"/>
                </a:lnTo>
                <a:lnTo>
                  <a:pt x="150" y="194"/>
                </a:lnTo>
                <a:lnTo>
                  <a:pt x="103" y="133"/>
                </a:lnTo>
                <a:lnTo>
                  <a:pt x="52" y="75"/>
                </a:lnTo>
                <a:lnTo>
                  <a:pt x="0" y="19"/>
                </a:lnTo>
                <a:lnTo>
                  <a:pt x="19" y="0"/>
                </a:lnTo>
                <a:close/>
              </a:path>
            </a:pathLst>
          </a:custGeom>
          <a:solidFill>
            <a:srgbClr val="F76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19" name="Freeform 56">
            <a:extLst>
              <a:ext uri="{FF2B5EF4-FFF2-40B4-BE49-F238E27FC236}">
                <a16:creationId xmlns:a16="http://schemas.microsoft.com/office/drawing/2014/main" id="{CF68BE80-FAC3-FE4A-8E8E-4B4E5884E2B7}"/>
              </a:ext>
            </a:extLst>
          </p:cNvPr>
          <p:cNvSpPr>
            <a:spLocks/>
          </p:cNvSpPr>
          <p:nvPr/>
        </p:nvSpPr>
        <p:spPr bwMode="auto">
          <a:xfrm>
            <a:off x="5478970" y="3181801"/>
            <a:ext cx="691250" cy="297455"/>
          </a:xfrm>
          <a:custGeom>
            <a:avLst/>
            <a:gdLst>
              <a:gd name="T0" fmla="*/ 1149 w 1149"/>
              <a:gd name="T1" fmla="*/ 0 h 495"/>
              <a:gd name="T2" fmla="*/ 1149 w 1149"/>
              <a:gd name="T3" fmla="*/ 28 h 495"/>
              <a:gd name="T4" fmla="*/ 1065 w 1149"/>
              <a:gd name="T5" fmla="*/ 30 h 495"/>
              <a:gd name="T6" fmla="*/ 984 w 1149"/>
              <a:gd name="T7" fmla="*/ 36 h 495"/>
              <a:gd name="T8" fmla="*/ 904 w 1149"/>
              <a:gd name="T9" fmla="*/ 46 h 495"/>
              <a:gd name="T10" fmla="*/ 829 w 1149"/>
              <a:gd name="T11" fmla="*/ 60 h 495"/>
              <a:gd name="T12" fmla="*/ 829 w 1149"/>
              <a:gd name="T13" fmla="*/ 60 h 495"/>
              <a:gd name="T14" fmla="*/ 751 w 1149"/>
              <a:gd name="T15" fmla="*/ 78 h 495"/>
              <a:gd name="T16" fmla="*/ 675 w 1149"/>
              <a:gd name="T17" fmla="*/ 100 h 495"/>
              <a:gd name="T18" fmla="*/ 599 w 1149"/>
              <a:gd name="T19" fmla="*/ 125 h 495"/>
              <a:gd name="T20" fmla="*/ 526 w 1149"/>
              <a:gd name="T21" fmla="*/ 154 h 495"/>
              <a:gd name="T22" fmla="*/ 456 w 1149"/>
              <a:gd name="T23" fmla="*/ 187 h 495"/>
              <a:gd name="T24" fmla="*/ 386 w 1149"/>
              <a:gd name="T25" fmla="*/ 221 h 495"/>
              <a:gd name="T26" fmla="*/ 318 w 1149"/>
              <a:gd name="T27" fmla="*/ 260 h 495"/>
              <a:gd name="T28" fmla="*/ 256 w 1149"/>
              <a:gd name="T29" fmla="*/ 300 h 495"/>
              <a:gd name="T30" fmla="*/ 194 w 1149"/>
              <a:gd name="T31" fmla="*/ 343 h 495"/>
              <a:gd name="T32" fmla="*/ 133 w 1149"/>
              <a:gd name="T33" fmla="*/ 391 h 495"/>
              <a:gd name="T34" fmla="*/ 75 w 1149"/>
              <a:gd name="T35" fmla="*/ 442 h 495"/>
              <a:gd name="T36" fmla="*/ 20 w 1149"/>
              <a:gd name="T37" fmla="*/ 495 h 495"/>
              <a:gd name="T38" fmla="*/ 0 w 1149"/>
              <a:gd name="T39" fmla="*/ 476 h 495"/>
              <a:gd name="T40" fmla="*/ 56 w 1149"/>
              <a:gd name="T41" fmla="*/ 422 h 495"/>
              <a:gd name="T42" fmla="*/ 114 w 1149"/>
              <a:gd name="T43" fmla="*/ 372 h 495"/>
              <a:gd name="T44" fmla="*/ 175 w 1149"/>
              <a:gd name="T45" fmla="*/ 324 h 495"/>
              <a:gd name="T46" fmla="*/ 238 w 1149"/>
              <a:gd name="T47" fmla="*/ 279 h 495"/>
              <a:gd name="T48" fmla="*/ 242 w 1149"/>
              <a:gd name="T49" fmla="*/ 275 h 495"/>
              <a:gd name="T50" fmla="*/ 308 w 1149"/>
              <a:gd name="T51" fmla="*/ 233 h 495"/>
              <a:gd name="T52" fmla="*/ 375 w 1149"/>
              <a:gd name="T53" fmla="*/ 194 h 495"/>
              <a:gd name="T54" fmla="*/ 445 w 1149"/>
              <a:gd name="T55" fmla="*/ 160 h 495"/>
              <a:gd name="T56" fmla="*/ 515 w 1149"/>
              <a:gd name="T57" fmla="*/ 127 h 495"/>
              <a:gd name="T58" fmla="*/ 589 w 1149"/>
              <a:gd name="T59" fmla="*/ 99 h 495"/>
              <a:gd name="T60" fmla="*/ 665 w 1149"/>
              <a:gd name="T61" fmla="*/ 73 h 495"/>
              <a:gd name="T62" fmla="*/ 741 w 1149"/>
              <a:gd name="T63" fmla="*/ 51 h 495"/>
              <a:gd name="T64" fmla="*/ 819 w 1149"/>
              <a:gd name="T65" fmla="*/ 33 h 495"/>
              <a:gd name="T66" fmla="*/ 825 w 1149"/>
              <a:gd name="T67" fmla="*/ 31 h 495"/>
              <a:gd name="T68" fmla="*/ 904 w 1149"/>
              <a:gd name="T69" fmla="*/ 18 h 495"/>
              <a:gd name="T70" fmla="*/ 984 w 1149"/>
              <a:gd name="T71" fmla="*/ 8 h 495"/>
              <a:gd name="T72" fmla="*/ 1065 w 1149"/>
              <a:gd name="T73" fmla="*/ 2 h 495"/>
              <a:gd name="T74" fmla="*/ 1149 w 1149"/>
              <a:gd name="T7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9" h="495">
                <a:moveTo>
                  <a:pt x="1149" y="0"/>
                </a:moveTo>
                <a:lnTo>
                  <a:pt x="1149" y="28"/>
                </a:lnTo>
                <a:lnTo>
                  <a:pt x="1065" y="30"/>
                </a:lnTo>
                <a:lnTo>
                  <a:pt x="984" y="36"/>
                </a:lnTo>
                <a:lnTo>
                  <a:pt x="904" y="46"/>
                </a:lnTo>
                <a:lnTo>
                  <a:pt x="829" y="60"/>
                </a:lnTo>
                <a:lnTo>
                  <a:pt x="829" y="60"/>
                </a:lnTo>
                <a:lnTo>
                  <a:pt x="751" y="78"/>
                </a:lnTo>
                <a:lnTo>
                  <a:pt x="675" y="100"/>
                </a:lnTo>
                <a:lnTo>
                  <a:pt x="599" y="125"/>
                </a:lnTo>
                <a:lnTo>
                  <a:pt x="526" y="154"/>
                </a:lnTo>
                <a:lnTo>
                  <a:pt x="456" y="187"/>
                </a:lnTo>
                <a:lnTo>
                  <a:pt x="386" y="221"/>
                </a:lnTo>
                <a:lnTo>
                  <a:pt x="318" y="260"/>
                </a:lnTo>
                <a:lnTo>
                  <a:pt x="256" y="300"/>
                </a:lnTo>
                <a:lnTo>
                  <a:pt x="194" y="343"/>
                </a:lnTo>
                <a:lnTo>
                  <a:pt x="133" y="391"/>
                </a:lnTo>
                <a:lnTo>
                  <a:pt x="75" y="442"/>
                </a:lnTo>
                <a:lnTo>
                  <a:pt x="20" y="495"/>
                </a:lnTo>
                <a:lnTo>
                  <a:pt x="0" y="476"/>
                </a:lnTo>
                <a:lnTo>
                  <a:pt x="56" y="422"/>
                </a:lnTo>
                <a:lnTo>
                  <a:pt x="114" y="372"/>
                </a:lnTo>
                <a:lnTo>
                  <a:pt x="175" y="324"/>
                </a:lnTo>
                <a:lnTo>
                  <a:pt x="238" y="279"/>
                </a:lnTo>
                <a:lnTo>
                  <a:pt x="242" y="275"/>
                </a:lnTo>
                <a:lnTo>
                  <a:pt x="308" y="233"/>
                </a:lnTo>
                <a:lnTo>
                  <a:pt x="375" y="194"/>
                </a:lnTo>
                <a:lnTo>
                  <a:pt x="445" y="160"/>
                </a:lnTo>
                <a:lnTo>
                  <a:pt x="515" y="127"/>
                </a:lnTo>
                <a:lnTo>
                  <a:pt x="589" y="99"/>
                </a:lnTo>
                <a:lnTo>
                  <a:pt x="665" y="73"/>
                </a:lnTo>
                <a:lnTo>
                  <a:pt x="741" y="51"/>
                </a:lnTo>
                <a:lnTo>
                  <a:pt x="819" y="33"/>
                </a:lnTo>
                <a:lnTo>
                  <a:pt x="825" y="31"/>
                </a:lnTo>
                <a:lnTo>
                  <a:pt x="904" y="18"/>
                </a:lnTo>
                <a:lnTo>
                  <a:pt x="984" y="8"/>
                </a:lnTo>
                <a:lnTo>
                  <a:pt x="1065" y="2"/>
                </a:lnTo>
                <a:lnTo>
                  <a:pt x="1149" y="0"/>
                </a:lnTo>
                <a:close/>
              </a:path>
            </a:pathLst>
          </a:custGeom>
          <a:solidFill>
            <a:srgbClr val="4A76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20" name="Freeform 57">
            <a:extLst>
              <a:ext uri="{FF2B5EF4-FFF2-40B4-BE49-F238E27FC236}">
                <a16:creationId xmlns:a16="http://schemas.microsoft.com/office/drawing/2014/main" id="{BE3788B0-A43F-3C40-9D23-C3C341B77413}"/>
              </a:ext>
            </a:extLst>
          </p:cNvPr>
          <p:cNvSpPr>
            <a:spLocks/>
          </p:cNvSpPr>
          <p:nvPr/>
        </p:nvSpPr>
        <p:spPr bwMode="auto">
          <a:xfrm>
            <a:off x="5478970" y="4841280"/>
            <a:ext cx="691250" cy="299862"/>
          </a:xfrm>
          <a:custGeom>
            <a:avLst/>
            <a:gdLst>
              <a:gd name="T0" fmla="*/ 20 w 1149"/>
              <a:gd name="T1" fmla="*/ 0 h 497"/>
              <a:gd name="T2" fmla="*/ 75 w 1149"/>
              <a:gd name="T3" fmla="*/ 53 h 497"/>
              <a:gd name="T4" fmla="*/ 135 w 1149"/>
              <a:gd name="T5" fmla="*/ 103 h 497"/>
              <a:gd name="T6" fmla="*/ 194 w 1149"/>
              <a:gd name="T7" fmla="*/ 153 h 497"/>
              <a:gd name="T8" fmla="*/ 253 w 1149"/>
              <a:gd name="T9" fmla="*/ 193 h 497"/>
              <a:gd name="T10" fmla="*/ 253 w 1149"/>
              <a:gd name="T11" fmla="*/ 193 h 497"/>
              <a:gd name="T12" fmla="*/ 318 w 1149"/>
              <a:gd name="T13" fmla="*/ 235 h 497"/>
              <a:gd name="T14" fmla="*/ 386 w 1149"/>
              <a:gd name="T15" fmla="*/ 274 h 497"/>
              <a:gd name="T16" fmla="*/ 456 w 1149"/>
              <a:gd name="T17" fmla="*/ 309 h 497"/>
              <a:gd name="T18" fmla="*/ 526 w 1149"/>
              <a:gd name="T19" fmla="*/ 342 h 497"/>
              <a:gd name="T20" fmla="*/ 599 w 1149"/>
              <a:gd name="T21" fmla="*/ 371 h 497"/>
              <a:gd name="T22" fmla="*/ 675 w 1149"/>
              <a:gd name="T23" fmla="*/ 396 h 497"/>
              <a:gd name="T24" fmla="*/ 751 w 1149"/>
              <a:gd name="T25" fmla="*/ 418 h 497"/>
              <a:gd name="T26" fmla="*/ 829 w 1149"/>
              <a:gd name="T27" fmla="*/ 436 h 497"/>
              <a:gd name="T28" fmla="*/ 829 w 1149"/>
              <a:gd name="T29" fmla="*/ 436 h 497"/>
              <a:gd name="T30" fmla="*/ 904 w 1149"/>
              <a:gd name="T31" fmla="*/ 450 h 497"/>
              <a:gd name="T32" fmla="*/ 984 w 1149"/>
              <a:gd name="T33" fmla="*/ 460 h 497"/>
              <a:gd name="T34" fmla="*/ 1065 w 1149"/>
              <a:gd name="T35" fmla="*/ 466 h 497"/>
              <a:gd name="T36" fmla="*/ 1149 w 1149"/>
              <a:gd name="T37" fmla="*/ 469 h 497"/>
              <a:gd name="T38" fmla="*/ 1149 w 1149"/>
              <a:gd name="T39" fmla="*/ 497 h 497"/>
              <a:gd name="T40" fmla="*/ 1065 w 1149"/>
              <a:gd name="T41" fmla="*/ 494 h 497"/>
              <a:gd name="T42" fmla="*/ 984 w 1149"/>
              <a:gd name="T43" fmla="*/ 488 h 497"/>
              <a:gd name="T44" fmla="*/ 904 w 1149"/>
              <a:gd name="T45" fmla="*/ 478 h 497"/>
              <a:gd name="T46" fmla="*/ 825 w 1149"/>
              <a:gd name="T47" fmla="*/ 465 h 497"/>
              <a:gd name="T48" fmla="*/ 819 w 1149"/>
              <a:gd name="T49" fmla="*/ 463 h 497"/>
              <a:gd name="T50" fmla="*/ 741 w 1149"/>
              <a:gd name="T51" fmla="*/ 445 h 497"/>
              <a:gd name="T52" fmla="*/ 665 w 1149"/>
              <a:gd name="T53" fmla="*/ 423 h 497"/>
              <a:gd name="T54" fmla="*/ 589 w 1149"/>
              <a:gd name="T55" fmla="*/ 397 h 497"/>
              <a:gd name="T56" fmla="*/ 515 w 1149"/>
              <a:gd name="T57" fmla="*/ 369 h 497"/>
              <a:gd name="T58" fmla="*/ 445 w 1149"/>
              <a:gd name="T59" fmla="*/ 336 h 497"/>
              <a:gd name="T60" fmla="*/ 375 w 1149"/>
              <a:gd name="T61" fmla="*/ 300 h 497"/>
              <a:gd name="T62" fmla="*/ 308 w 1149"/>
              <a:gd name="T63" fmla="*/ 262 h 497"/>
              <a:gd name="T64" fmla="*/ 242 w 1149"/>
              <a:gd name="T65" fmla="*/ 220 h 497"/>
              <a:gd name="T66" fmla="*/ 238 w 1149"/>
              <a:gd name="T67" fmla="*/ 217 h 497"/>
              <a:gd name="T68" fmla="*/ 174 w 1149"/>
              <a:gd name="T69" fmla="*/ 172 h 497"/>
              <a:gd name="T70" fmla="*/ 114 w 1149"/>
              <a:gd name="T71" fmla="*/ 123 h 497"/>
              <a:gd name="T72" fmla="*/ 54 w 1149"/>
              <a:gd name="T73" fmla="*/ 72 h 497"/>
              <a:gd name="T74" fmla="*/ 0 w 1149"/>
              <a:gd name="T75" fmla="*/ 20 h 497"/>
              <a:gd name="T76" fmla="*/ 20 w 1149"/>
              <a:gd name="T77"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9" h="497">
                <a:moveTo>
                  <a:pt x="20" y="0"/>
                </a:moveTo>
                <a:lnTo>
                  <a:pt x="75" y="53"/>
                </a:lnTo>
                <a:lnTo>
                  <a:pt x="135" y="103"/>
                </a:lnTo>
                <a:lnTo>
                  <a:pt x="194" y="153"/>
                </a:lnTo>
                <a:lnTo>
                  <a:pt x="253" y="193"/>
                </a:lnTo>
                <a:lnTo>
                  <a:pt x="253" y="193"/>
                </a:lnTo>
                <a:lnTo>
                  <a:pt x="318" y="235"/>
                </a:lnTo>
                <a:lnTo>
                  <a:pt x="386" y="274"/>
                </a:lnTo>
                <a:lnTo>
                  <a:pt x="456" y="309"/>
                </a:lnTo>
                <a:lnTo>
                  <a:pt x="526" y="342"/>
                </a:lnTo>
                <a:lnTo>
                  <a:pt x="599" y="371"/>
                </a:lnTo>
                <a:lnTo>
                  <a:pt x="675" y="396"/>
                </a:lnTo>
                <a:lnTo>
                  <a:pt x="751" y="418"/>
                </a:lnTo>
                <a:lnTo>
                  <a:pt x="829" y="436"/>
                </a:lnTo>
                <a:lnTo>
                  <a:pt x="829" y="436"/>
                </a:lnTo>
                <a:lnTo>
                  <a:pt x="904" y="450"/>
                </a:lnTo>
                <a:lnTo>
                  <a:pt x="984" y="460"/>
                </a:lnTo>
                <a:lnTo>
                  <a:pt x="1065" y="466"/>
                </a:lnTo>
                <a:lnTo>
                  <a:pt x="1149" y="469"/>
                </a:lnTo>
                <a:lnTo>
                  <a:pt x="1149" y="497"/>
                </a:lnTo>
                <a:lnTo>
                  <a:pt x="1065" y="494"/>
                </a:lnTo>
                <a:lnTo>
                  <a:pt x="984" y="488"/>
                </a:lnTo>
                <a:lnTo>
                  <a:pt x="904" y="478"/>
                </a:lnTo>
                <a:lnTo>
                  <a:pt x="825" y="465"/>
                </a:lnTo>
                <a:lnTo>
                  <a:pt x="819" y="463"/>
                </a:lnTo>
                <a:lnTo>
                  <a:pt x="741" y="445"/>
                </a:lnTo>
                <a:lnTo>
                  <a:pt x="665" y="423"/>
                </a:lnTo>
                <a:lnTo>
                  <a:pt x="589" y="397"/>
                </a:lnTo>
                <a:lnTo>
                  <a:pt x="515" y="369"/>
                </a:lnTo>
                <a:lnTo>
                  <a:pt x="445" y="336"/>
                </a:lnTo>
                <a:lnTo>
                  <a:pt x="375" y="300"/>
                </a:lnTo>
                <a:lnTo>
                  <a:pt x="308" y="262"/>
                </a:lnTo>
                <a:lnTo>
                  <a:pt x="242" y="220"/>
                </a:lnTo>
                <a:lnTo>
                  <a:pt x="238" y="217"/>
                </a:lnTo>
                <a:lnTo>
                  <a:pt x="174" y="172"/>
                </a:lnTo>
                <a:lnTo>
                  <a:pt x="114" y="123"/>
                </a:lnTo>
                <a:lnTo>
                  <a:pt x="54" y="72"/>
                </a:lnTo>
                <a:lnTo>
                  <a:pt x="0" y="20"/>
                </a:lnTo>
                <a:lnTo>
                  <a:pt x="20" y="0"/>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21" name="Freeform 58">
            <a:extLst>
              <a:ext uri="{FF2B5EF4-FFF2-40B4-BE49-F238E27FC236}">
                <a16:creationId xmlns:a16="http://schemas.microsoft.com/office/drawing/2014/main" id="{7A464472-73F3-C243-869B-AFB5D29A65BD}"/>
              </a:ext>
            </a:extLst>
          </p:cNvPr>
          <p:cNvSpPr>
            <a:spLocks/>
          </p:cNvSpPr>
          <p:nvPr/>
        </p:nvSpPr>
        <p:spPr bwMode="auto">
          <a:xfrm>
            <a:off x="6853038" y="4160871"/>
            <a:ext cx="298659" cy="692453"/>
          </a:xfrm>
          <a:custGeom>
            <a:avLst/>
            <a:gdLst>
              <a:gd name="T0" fmla="*/ 469 w 497"/>
              <a:gd name="T1" fmla="*/ 0 h 1151"/>
              <a:gd name="T2" fmla="*/ 497 w 497"/>
              <a:gd name="T3" fmla="*/ 0 h 1151"/>
              <a:gd name="T4" fmla="*/ 494 w 497"/>
              <a:gd name="T5" fmla="*/ 84 h 1151"/>
              <a:gd name="T6" fmla="*/ 488 w 497"/>
              <a:gd name="T7" fmla="*/ 165 h 1151"/>
              <a:gd name="T8" fmla="*/ 477 w 497"/>
              <a:gd name="T9" fmla="*/ 245 h 1151"/>
              <a:gd name="T10" fmla="*/ 464 w 497"/>
              <a:gd name="T11" fmla="*/ 326 h 1151"/>
              <a:gd name="T12" fmla="*/ 463 w 497"/>
              <a:gd name="T13" fmla="*/ 330 h 1151"/>
              <a:gd name="T14" fmla="*/ 445 w 497"/>
              <a:gd name="T15" fmla="*/ 409 h 1151"/>
              <a:gd name="T16" fmla="*/ 422 w 497"/>
              <a:gd name="T17" fmla="*/ 485 h 1151"/>
              <a:gd name="T18" fmla="*/ 397 w 497"/>
              <a:gd name="T19" fmla="*/ 560 h 1151"/>
              <a:gd name="T20" fmla="*/ 368 w 497"/>
              <a:gd name="T21" fmla="*/ 633 h 1151"/>
              <a:gd name="T22" fmla="*/ 336 w 497"/>
              <a:gd name="T23" fmla="*/ 705 h 1151"/>
              <a:gd name="T24" fmla="*/ 300 w 497"/>
              <a:gd name="T25" fmla="*/ 775 h 1151"/>
              <a:gd name="T26" fmla="*/ 261 w 497"/>
              <a:gd name="T27" fmla="*/ 842 h 1151"/>
              <a:gd name="T28" fmla="*/ 219 w 497"/>
              <a:gd name="T29" fmla="*/ 908 h 1151"/>
              <a:gd name="T30" fmla="*/ 216 w 497"/>
              <a:gd name="T31" fmla="*/ 912 h 1151"/>
              <a:gd name="T32" fmla="*/ 171 w 497"/>
              <a:gd name="T33" fmla="*/ 975 h 1151"/>
              <a:gd name="T34" fmla="*/ 122 w 497"/>
              <a:gd name="T35" fmla="*/ 1036 h 1151"/>
              <a:gd name="T36" fmla="*/ 71 w 497"/>
              <a:gd name="T37" fmla="*/ 1094 h 1151"/>
              <a:gd name="T38" fmla="*/ 19 w 497"/>
              <a:gd name="T39" fmla="*/ 1151 h 1151"/>
              <a:gd name="T40" fmla="*/ 0 w 497"/>
              <a:gd name="T41" fmla="*/ 1131 h 1151"/>
              <a:gd name="T42" fmla="*/ 52 w 497"/>
              <a:gd name="T43" fmla="*/ 1075 h 1151"/>
              <a:gd name="T44" fmla="*/ 103 w 497"/>
              <a:gd name="T45" fmla="*/ 1017 h 1151"/>
              <a:gd name="T46" fmla="*/ 152 w 497"/>
              <a:gd name="T47" fmla="*/ 955 h 1151"/>
              <a:gd name="T48" fmla="*/ 194 w 497"/>
              <a:gd name="T49" fmla="*/ 897 h 1151"/>
              <a:gd name="T50" fmla="*/ 192 w 497"/>
              <a:gd name="T51" fmla="*/ 897 h 1151"/>
              <a:gd name="T52" fmla="*/ 234 w 497"/>
              <a:gd name="T53" fmla="*/ 832 h 1151"/>
              <a:gd name="T54" fmla="*/ 273 w 497"/>
              <a:gd name="T55" fmla="*/ 764 h 1151"/>
              <a:gd name="T56" fmla="*/ 309 w 497"/>
              <a:gd name="T57" fmla="*/ 694 h 1151"/>
              <a:gd name="T58" fmla="*/ 342 w 497"/>
              <a:gd name="T59" fmla="*/ 623 h 1151"/>
              <a:gd name="T60" fmla="*/ 370 w 497"/>
              <a:gd name="T61" fmla="*/ 550 h 1151"/>
              <a:gd name="T62" fmla="*/ 395 w 497"/>
              <a:gd name="T63" fmla="*/ 475 h 1151"/>
              <a:gd name="T64" fmla="*/ 418 w 497"/>
              <a:gd name="T65" fmla="*/ 399 h 1151"/>
              <a:gd name="T66" fmla="*/ 436 w 497"/>
              <a:gd name="T67" fmla="*/ 320 h 1151"/>
              <a:gd name="T68" fmla="*/ 437 w 497"/>
              <a:gd name="T69" fmla="*/ 320 h 1151"/>
              <a:gd name="T70" fmla="*/ 449 w 497"/>
              <a:gd name="T71" fmla="*/ 245 h 1151"/>
              <a:gd name="T72" fmla="*/ 460 w 497"/>
              <a:gd name="T73" fmla="*/ 165 h 1151"/>
              <a:gd name="T74" fmla="*/ 466 w 497"/>
              <a:gd name="T75" fmla="*/ 84 h 1151"/>
              <a:gd name="T76" fmla="*/ 469 w 497"/>
              <a:gd name="T7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7" h="1151">
                <a:moveTo>
                  <a:pt x="469" y="0"/>
                </a:moveTo>
                <a:lnTo>
                  <a:pt x="497" y="0"/>
                </a:lnTo>
                <a:lnTo>
                  <a:pt x="494" y="84"/>
                </a:lnTo>
                <a:lnTo>
                  <a:pt x="488" y="165"/>
                </a:lnTo>
                <a:lnTo>
                  <a:pt x="477" y="245"/>
                </a:lnTo>
                <a:lnTo>
                  <a:pt x="464" y="326"/>
                </a:lnTo>
                <a:lnTo>
                  <a:pt x="463" y="330"/>
                </a:lnTo>
                <a:lnTo>
                  <a:pt x="445" y="409"/>
                </a:lnTo>
                <a:lnTo>
                  <a:pt x="422" y="485"/>
                </a:lnTo>
                <a:lnTo>
                  <a:pt x="397" y="560"/>
                </a:lnTo>
                <a:lnTo>
                  <a:pt x="368" y="633"/>
                </a:lnTo>
                <a:lnTo>
                  <a:pt x="336" y="705"/>
                </a:lnTo>
                <a:lnTo>
                  <a:pt x="300" y="775"/>
                </a:lnTo>
                <a:lnTo>
                  <a:pt x="261" y="842"/>
                </a:lnTo>
                <a:lnTo>
                  <a:pt x="219" y="908"/>
                </a:lnTo>
                <a:lnTo>
                  <a:pt x="216" y="912"/>
                </a:lnTo>
                <a:lnTo>
                  <a:pt x="171" y="975"/>
                </a:lnTo>
                <a:lnTo>
                  <a:pt x="122" y="1036"/>
                </a:lnTo>
                <a:lnTo>
                  <a:pt x="71" y="1094"/>
                </a:lnTo>
                <a:lnTo>
                  <a:pt x="19" y="1151"/>
                </a:lnTo>
                <a:lnTo>
                  <a:pt x="0" y="1131"/>
                </a:lnTo>
                <a:lnTo>
                  <a:pt x="52" y="1075"/>
                </a:lnTo>
                <a:lnTo>
                  <a:pt x="103" y="1017"/>
                </a:lnTo>
                <a:lnTo>
                  <a:pt x="152" y="955"/>
                </a:lnTo>
                <a:lnTo>
                  <a:pt x="194" y="897"/>
                </a:lnTo>
                <a:lnTo>
                  <a:pt x="192" y="897"/>
                </a:lnTo>
                <a:lnTo>
                  <a:pt x="234" y="832"/>
                </a:lnTo>
                <a:lnTo>
                  <a:pt x="273" y="764"/>
                </a:lnTo>
                <a:lnTo>
                  <a:pt x="309" y="694"/>
                </a:lnTo>
                <a:lnTo>
                  <a:pt x="342" y="623"/>
                </a:lnTo>
                <a:lnTo>
                  <a:pt x="370" y="550"/>
                </a:lnTo>
                <a:lnTo>
                  <a:pt x="395" y="475"/>
                </a:lnTo>
                <a:lnTo>
                  <a:pt x="418" y="399"/>
                </a:lnTo>
                <a:lnTo>
                  <a:pt x="436" y="320"/>
                </a:lnTo>
                <a:lnTo>
                  <a:pt x="437" y="320"/>
                </a:lnTo>
                <a:lnTo>
                  <a:pt x="449" y="245"/>
                </a:lnTo>
                <a:lnTo>
                  <a:pt x="460" y="165"/>
                </a:lnTo>
                <a:lnTo>
                  <a:pt x="466" y="84"/>
                </a:lnTo>
                <a:lnTo>
                  <a:pt x="469" y="0"/>
                </a:lnTo>
                <a:close/>
              </a:path>
            </a:pathLst>
          </a:custGeom>
          <a:solidFill>
            <a:srgbClr val="4A76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22" name="Freeform 59">
            <a:extLst>
              <a:ext uri="{FF2B5EF4-FFF2-40B4-BE49-F238E27FC236}">
                <a16:creationId xmlns:a16="http://schemas.microsoft.com/office/drawing/2014/main" id="{2A13A366-5DAA-9E45-BD2F-6EA5788EE6E0}"/>
              </a:ext>
            </a:extLst>
          </p:cNvPr>
          <p:cNvSpPr>
            <a:spLocks/>
          </p:cNvSpPr>
          <p:nvPr/>
        </p:nvSpPr>
        <p:spPr bwMode="auto">
          <a:xfrm>
            <a:off x="6170220" y="4841280"/>
            <a:ext cx="694863" cy="299862"/>
          </a:xfrm>
          <a:custGeom>
            <a:avLst/>
            <a:gdLst>
              <a:gd name="T0" fmla="*/ 1133 w 1152"/>
              <a:gd name="T1" fmla="*/ 0 h 497"/>
              <a:gd name="T2" fmla="*/ 1152 w 1152"/>
              <a:gd name="T3" fmla="*/ 20 h 497"/>
              <a:gd name="T4" fmla="*/ 1095 w 1152"/>
              <a:gd name="T5" fmla="*/ 72 h 497"/>
              <a:gd name="T6" fmla="*/ 1037 w 1152"/>
              <a:gd name="T7" fmla="*/ 123 h 497"/>
              <a:gd name="T8" fmla="*/ 976 w 1152"/>
              <a:gd name="T9" fmla="*/ 172 h 497"/>
              <a:gd name="T10" fmla="*/ 913 w 1152"/>
              <a:gd name="T11" fmla="*/ 217 h 497"/>
              <a:gd name="T12" fmla="*/ 909 w 1152"/>
              <a:gd name="T13" fmla="*/ 220 h 497"/>
              <a:gd name="T14" fmla="*/ 843 w 1152"/>
              <a:gd name="T15" fmla="*/ 262 h 497"/>
              <a:gd name="T16" fmla="*/ 776 w 1152"/>
              <a:gd name="T17" fmla="*/ 300 h 497"/>
              <a:gd name="T18" fmla="*/ 706 w 1152"/>
              <a:gd name="T19" fmla="*/ 336 h 497"/>
              <a:gd name="T20" fmla="*/ 634 w 1152"/>
              <a:gd name="T21" fmla="*/ 369 h 497"/>
              <a:gd name="T22" fmla="*/ 561 w 1152"/>
              <a:gd name="T23" fmla="*/ 397 h 497"/>
              <a:gd name="T24" fmla="*/ 486 w 1152"/>
              <a:gd name="T25" fmla="*/ 423 h 497"/>
              <a:gd name="T26" fmla="*/ 410 w 1152"/>
              <a:gd name="T27" fmla="*/ 445 h 497"/>
              <a:gd name="T28" fmla="*/ 331 w 1152"/>
              <a:gd name="T29" fmla="*/ 463 h 497"/>
              <a:gd name="T30" fmla="*/ 326 w 1152"/>
              <a:gd name="T31" fmla="*/ 465 h 497"/>
              <a:gd name="T32" fmla="*/ 246 w 1152"/>
              <a:gd name="T33" fmla="*/ 478 h 497"/>
              <a:gd name="T34" fmla="*/ 165 w 1152"/>
              <a:gd name="T35" fmla="*/ 488 h 497"/>
              <a:gd name="T36" fmla="*/ 83 w 1152"/>
              <a:gd name="T37" fmla="*/ 494 h 497"/>
              <a:gd name="T38" fmla="*/ 0 w 1152"/>
              <a:gd name="T39" fmla="*/ 497 h 497"/>
              <a:gd name="T40" fmla="*/ 0 w 1152"/>
              <a:gd name="T41" fmla="*/ 469 h 497"/>
              <a:gd name="T42" fmla="*/ 83 w 1152"/>
              <a:gd name="T43" fmla="*/ 466 h 497"/>
              <a:gd name="T44" fmla="*/ 165 w 1152"/>
              <a:gd name="T45" fmla="*/ 460 h 497"/>
              <a:gd name="T46" fmla="*/ 246 w 1152"/>
              <a:gd name="T47" fmla="*/ 450 h 497"/>
              <a:gd name="T48" fmla="*/ 321 w 1152"/>
              <a:gd name="T49" fmla="*/ 438 h 497"/>
              <a:gd name="T50" fmla="*/ 321 w 1152"/>
              <a:gd name="T51" fmla="*/ 436 h 497"/>
              <a:gd name="T52" fmla="*/ 400 w 1152"/>
              <a:gd name="T53" fmla="*/ 418 h 497"/>
              <a:gd name="T54" fmla="*/ 476 w 1152"/>
              <a:gd name="T55" fmla="*/ 396 h 497"/>
              <a:gd name="T56" fmla="*/ 550 w 1152"/>
              <a:gd name="T57" fmla="*/ 371 h 497"/>
              <a:gd name="T58" fmla="*/ 624 w 1152"/>
              <a:gd name="T59" fmla="*/ 342 h 497"/>
              <a:gd name="T60" fmla="*/ 695 w 1152"/>
              <a:gd name="T61" fmla="*/ 309 h 497"/>
              <a:gd name="T62" fmla="*/ 765 w 1152"/>
              <a:gd name="T63" fmla="*/ 274 h 497"/>
              <a:gd name="T64" fmla="*/ 833 w 1152"/>
              <a:gd name="T65" fmla="*/ 235 h 497"/>
              <a:gd name="T66" fmla="*/ 898 w 1152"/>
              <a:gd name="T67" fmla="*/ 193 h 497"/>
              <a:gd name="T68" fmla="*/ 898 w 1152"/>
              <a:gd name="T69" fmla="*/ 194 h 497"/>
              <a:gd name="T70" fmla="*/ 957 w 1152"/>
              <a:gd name="T71" fmla="*/ 153 h 497"/>
              <a:gd name="T72" fmla="*/ 1018 w 1152"/>
              <a:gd name="T73" fmla="*/ 103 h 497"/>
              <a:gd name="T74" fmla="*/ 1076 w 1152"/>
              <a:gd name="T75" fmla="*/ 53 h 497"/>
              <a:gd name="T76" fmla="*/ 1133 w 1152"/>
              <a:gd name="T77"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2" h="497">
                <a:moveTo>
                  <a:pt x="1133" y="0"/>
                </a:moveTo>
                <a:lnTo>
                  <a:pt x="1152" y="20"/>
                </a:lnTo>
                <a:lnTo>
                  <a:pt x="1095" y="72"/>
                </a:lnTo>
                <a:lnTo>
                  <a:pt x="1037" y="123"/>
                </a:lnTo>
                <a:lnTo>
                  <a:pt x="976" y="172"/>
                </a:lnTo>
                <a:lnTo>
                  <a:pt x="913" y="217"/>
                </a:lnTo>
                <a:lnTo>
                  <a:pt x="909" y="220"/>
                </a:lnTo>
                <a:lnTo>
                  <a:pt x="843" y="262"/>
                </a:lnTo>
                <a:lnTo>
                  <a:pt x="776" y="300"/>
                </a:lnTo>
                <a:lnTo>
                  <a:pt x="706" y="336"/>
                </a:lnTo>
                <a:lnTo>
                  <a:pt x="634" y="369"/>
                </a:lnTo>
                <a:lnTo>
                  <a:pt x="561" y="397"/>
                </a:lnTo>
                <a:lnTo>
                  <a:pt x="486" y="423"/>
                </a:lnTo>
                <a:lnTo>
                  <a:pt x="410" y="445"/>
                </a:lnTo>
                <a:lnTo>
                  <a:pt x="331" y="463"/>
                </a:lnTo>
                <a:lnTo>
                  <a:pt x="326" y="465"/>
                </a:lnTo>
                <a:lnTo>
                  <a:pt x="246" y="478"/>
                </a:lnTo>
                <a:lnTo>
                  <a:pt x="165" y="488"/>
                </a:lnTo>
                <a:lnTo>
                  <a:pt x="83" y="494"/>
                </a:lnTo>
                <a:lnTo>
                  <a:pt x="0" y="497"/>
                </a:lnTo>
                <a:lnTo>
                  <a:pt x="0" y="469"/>
                </a:lnTo>
                <a:lnTo>
                  <a:pt x="83" y="466"/>
                </a:lnTo>
                <a:lnTo>
                  <a:pt x="165" y="460"/>
                </a:lnTo>
                <a:lnTo>
                  <a:pt x="246" y="450"/>
                </a:lnTo>
                <a:lnTo>
                  <a:pt x="321" y="438"/>
                </a:lnTo>
                <a:lnTo>
                  <a:pt x="321" y="436"/>
                </a:lnTo>
                <a:lnTo>
                  <a:pt x="400" y="418"/>
                </a:lnTo>
                <a:lnTo>
                  <a:pt x="476" y="396"/>
                </a:lnTo>
                <a:lnTo>
                  <a:pt x="550" y="371"/>
                </a:lnTo>
                <a:lnTo>
                  <a:pt x="624" y="342"/>
                </a:lnTo>
                <a:lnTo>
                  <a:pt x="695" y="309"/>
                </a:lnTo>
                <a:lnTo>
                  <a:pt x="765" y="274"/>
                </a:lnTo>
                <a:lnTo>
                  <a:pt x="833" y="235"/>
                </a:lnTo>
                <a:lnTo>
                  <a:pt x="898" y="193"/>
                </a:lnTo>
                <a:lnTo>
                  <a:pt x="898" y="194"/>
                </a:lnTo>
                <a:lnTo>
                  <a:pt x="957" y="153"/>
                </a:lnTo>
                <a:lnTo>
                  <a:pt x="1018" y="103"/>
                </a:lnTo>
                <a:lnTo>
                  <a:pt x="1076" y="53"/>
                </a:lnTo>
                <a:lnTo>
                  <a:pt x="1133" y="0"/>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prstClr val="black"/>
              </a:solidFill>
              <a:effectLst/>
              <a:uLnTx/>
              <a:uFillTx/>
              <a:latin typeface="Calibri"/>
              <a:cs typeface="+mn-cs"/>
            </a:endParaRPr>
          </a:p>
        </p:txBody>
      </p:sp>
      <p:sp>
        <p:nvSpPr>
          <p:cNvPr id="124" name="Freeform 61">
            <a:extLst>
              <a:ext uri="{FF2B5EF4-FFF2-40B4-BE49-F238E27FC236}">
                <a16:creationId xmlns:a16="http://schemas.microsoft.com/office/drawing/2014/main" id="{BF6805AB-D627-8841-89DA-71E0ED762F2E}"/>
              </a:ext>
            </a:extLst>
          </p:cNvPr>
          <p:cNvSpPr>
            <a:spLocks/>
          </p:cNvSpPr>
          <p:nvPr/>
        </p:nvSpPr>
        <p:spPr bwMode="auto">
          <a:xfrm>
            <a:off x="6170220" y="2952991"/>
            <a:ext cx="856235" cy="366097"/>
          </a:xfrm>
          <a:custGeom>
            <a:avLst/>
            <a:gdLst>
              <a:gd name="T0" fmla="*/ 0 w 1421"/>
              <a:gd name="T1" fmla="*/ 0 h 607"/>
              <a:gd name="T2" fmla="*/ 103 w 1421"/>
              <a:gd name="T3" fmla="*/ 2 h 607"/>
              <a:gd name="T4" fmla="*/ 204 w 1421"/>
              <a:gd name="T5" fmla="*/ 9 h 607"/>
              <a:gd name="T6" fmla="*/ 304 w 1421"/>
              <a:gd name="T7" fmla="*/ 22 h 607"/>
              <a:gd name="T8" fmla="*/ 403 w 1421"/>
              <a:gd name="T9" fmla="*/ 40 h 607"/>
              <a:gd name="T10" fmla="*/ 407 w 1421"/>
              <a:gd name="T11" fmla="*/ 40 h 607"/>
              <a:gd name="T12" fmla="*/ 504 w 1421"/>
              <a:gd name="T13" fmla="*/ 63 h 607"/>
              <a:gd name="T14" fmla="*/ 598 w 1421"/>
              <a:gd name="T15" fmla="*/ 90 h 607"/>
              <a:gd name="T16" fmla="*/ 691 w 1421"/>
              <a:gd name="T17" fmla="*/ 121 h 607"/>
              <a:gd name="T18" fmla="*/ 782 w 1421"/>
              <a:gd name="T19" fmla="*/ 157 h 607"/>
              <a:gd name="T20" fmla="*/ 870 w 1421"/>
              <a:gd name="T21" fmla="*/ 196 h 607"/>
              <a:gd name="T22" fmla="*/ 957 w 1421"/>
              <a:gd name="T23" fmla="*/ 240 h 607"/>
              <a:gd name="T24" fmla="*/ 1040 w 1421"/>
              <a:gd name="T25" fmla="*/ 288 h 607"/>
              <a:gd name="T26" fmla="*/ 1121 w 1421"/>
              <a:gd name="T27" fmla="*/ 340 h 607"/>
              <a:gd name="T28" fmla="*/ 1125 w 1421"/>
              <a:gd name="T29" fmla="*/ 343 h 607"/>
              <a:gd name="T30" fmla="*/ 1204 w 1421"/>
              <a:gd name="T31" fmla="*/ 400 h 607"/>
              <a:gd name="T32" fmla="*/ 1279 w 1421"/>
              <a:gd name="T33" fmla="*/ 458 h 607"/>
              <a:gd name="T34" fmla="*/ 1352 w 1421"/>
              <a:gd name="T35" fmla="*/ 521 h 607"/>
              <a:gd name="T36" fmla="*/ 1421 w 1421"/>
              <a:gd name="T37" fmla="*/ 588 h 607"/>
              <a:gd name="T38" fmla="*/ 1401 w 1421"/>
              <a:gd name="T39" fmla="*/ 607 h 607"/>
              <a:gd name="T40" fmla="*/ 1331 w 1421"/>
              <a:gd name="T41" fmla="*/ 540 h 607"/>
              <a:gd name="T42" fmla="*/ 1258 w 1421"/>
              <a:gd name="T43" fmla="*/ 478 h 607"/>
              <a:gd name="T44" fmla="*/ 1183 w 1421"/>
              <a:gd name="T45" fmla="*/ 419 h 607"/>
              <a:gd name="T46" fmla="*/ 1110 w 1421"/>
              <a:gd name="T47" fmla="*/ 367 h 607"/>
              <a:gd name="T48" fmla="*/ 1110 w 1421"/>
              <a:gd name="T49" fmla="*/ 367 h 607"/>
              <a:gd name="T50" fmla="*/ 1030 w 1421"/>
              <a:gd name="T51" fmla="*/ 315 h 607"/>
              <a:gd name="T52" fmla="*/ 946 w 1421"/>
              <a:gd name="T53" fmla="*/ 267 h 607"/>
              <a:gd name="T54" fmla="*/ 859 w 1421"/>
              <a:gd name="T55" fmla="*/ 222 h 607"/>
              <a:gd name="T56" fmla="*/ 771 w 1421"/>
              <a:gd name="T57" fmla="*/ 184 h 607"/>
              <a:gd name="T58" fmla="*/ 680 w 1421"/>
              <a:gd name="T59" fmla="*/ 148 h 607"/>
              <a:gd name="T60" fmla="*/ 588 w 1421"/>
              <a:gd name="T61" fmla="*/ 116 h 607"/>
              <a:gd name="T62" fmla="*/ 494 w 1421"/>
              <a:gd name="T63" fmla="*/ 90 h 607"/>
              <a:gd name="T64" fmla="*/ 403 w 1421"/>
              <a:gd name="T65" fmla="*/ 69 h 607"/>
              <a:gd name="T66" fmla="*/ 403 w 1421"/>
              <a:gd name="T67" fmla="*/ 69 h 607"/>
              <a:gd name="T68" fmla="*/ 304 w 1421"/>
              <a:gd name="T69" fmla="*/ 51 h 607"/>
              <a:gd name="T70" fmla="*/ 204 w 1421"/>
              <a:gd name="T71" fmla="*/ 37 h 607"/>
              <a:gd name="T72" fmla="*/ 103 w 1421"/>
              <a:gd name="T73" fmla="*/ 30 h 607"/>
              <a:gd name="T74" fmla="*/ 0 w 1421"/>
              <a:gd name="T75" fmla="*/ 28 h 607"/>
              <a:gd name="T76" fmla="*/ 0 w 1421"/>
              <a:gd name="T77"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1" h="607">
                <a:moveTo>
                  <a:pt x="0" y="0"/>
                </a:moveTo>
                <a:lnTo>
                  <a:pt x="103" y="2"/>
                </a:lnTo>
                <a:lnTo>
                  <a:pt x="204" y="9"/>
                </a:lnTo>
                <a:lnTo>
                  <a:pt x="304" y="22"/>
                </a:lnTo>
                <a:lnTo>
                  <a:pt x="403" y="40"/>
                </a:lnTo>
                <a:lnTo>
                  <a:pt x="407" y="40"/>
                </a:lnTo>
                <a:lnTo>
                  <a:pt x="504" y="63"/>
                </a:lnTo>
                <a:lnTo>
                  <a:pt x="598" y="90"/>
                </a:lnTo>
                <a:lnTo>
                  <a:pt x="691" y="121"/>
                </a:lnTo>
                <a:lnTo>
                  <a:pt x="782" y="157"/>
                </a:lnTo>
                <a:lnTo>
                  <a:pt x="870" y="196"/>
                </a:lnTo>
                <a:lnTo>
                  <a:pt x="957" y="240"/>
                </a:lnTo>
                <a:lnTo>
                  <a:pt x="1040" y="288"/>
                </a:lnTo>
                <a:lnTo>
                  <a:pt x="1121" y="340"/>
                </a:lnTo>
                <a:lnTo>
                  <a:pt x="1125" y="343"/>
                </a:lnTo>
                <a:lnTo>
                  <a:pt x="1204" y="400"/>
                </a:lnTo>
                <a:lnTo>
                  <a:pt x="1279" y="458"/>
                </a:lnTo>
                <a:lnTo>
                  <a:pt x="1352" y="521"/>
                </a:lnTo>
                <a:lnTo>
                  <a:pt x="1421" y="588"/>
                </a:lnTo>
                <a:lnTo>
                  <a:pt x="1401" y="607"/>
                </a:lnTo>
                <a:lnTo>
                  <a:pt x="1331" y="540"/>
                </a:lnTo>
                <a:lnTo>
                  <a:pt x="1258" y="478"/>
                </a:lnTo>
                <a:lnTo>
                  <a:pt x="1183" y="419"/>
                </a:lnTo>
                <a:lnTo>
                  <a:pt x="1110" y="367"/>
                </a:lnTo>
                <a:lnTo>
                  <a:pt x="1110" y="367"/>
                </a:lnTo>
                <a:lnTo>
                  <a:pt x="1030" y="315"/>
                </a:lnTo>
                <a:lnTo>
                  <a:pt x="946" y="267"/>
                </a:lnTo>
                <a:lnTo>
                  <a:pt x="859" y="222"/>
                </a:lnTo>
                <a:lnTo>
                  <a:pt x="771" y="184"/>
                </a:lnTo>
                <a:lnTo>
                  <a:pt x="680" y="148"/>
                </a:lnTo>
                <a:lnTo>
                  <a:pt x="588" y="116"/>
                </a:lnTo>
                <a:lnTo>
                  <a:pt x="494" y="90"/>
                </a:lnTo>
                <a:lnTo>
                  <a:pt x="403" y="69"/>
                </a:lnTo>
                <a:lnTo>
                  <a:pt x="403" y="69"/>
                </a:lnTo>
                <a:lnTo>
                  <a:pt x="304" y="51"/>
                </a:lnTo>
                <a:lnTo>
                  <a:pt x="204" y="37"/>
                </a:lnTo>
                <a:lnTo>
                  <a:pt x="103" y="30"/>
                </a:lnTo>
                <a:lnTo>
                  <a:pt x="0" y="28"/>
                </a:lnTo>
                <a:lnTo>
                  <a:pt x="0" y="0"/>
                </a:lnTo>
                <a:close/>
              </a:path>
            </a:pathLst>
          </a:custGeom>
          <a:solidFill>
            <a:srgbClr val="08386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25" name="Freeform 62">
            <a:extLst>
              <a:ext uri="{FF2B5EF4-FFF2-40B4-BE49-F238E27FC236}">
                <a16:creationId xmlns:a16="http://schemas.microsoft.com/office/drawing/2014/main" id="{93833387-EE32-F146-BB50-1C5BED614F5B}"/>
              </a:ext>
            </a:extLst>
          </p:cNvPr>
          <p:cNvSpPr>
            <a:spLocks/>
          </p:cNvSpPr>
          <p:nvPr/>
        </p:nvSpPr>
        <p:spPr bwMode="auto">
          <a:xfrm>
            <a:off x="4963543" y="3307046"/>
            <a:ext cx="366097" cy="853825"/>
          </a:xfrm>
          <a:custGeom>
            <a:avLst/>
            <a:gdLst>
              <a:gd name="T0" fmla="*/ 589 w 608"/>
              <a:gd name="T1" fmla="*/ 0 h 1417"/>
              <a:gd name="T2" fmla="*/ 608 w 608"/>
              <a:gd name="T3" fmla="*/ 19 h 1417"/>
              <a:gd name="T4" fmla="*/ 541 w 608"/>
              <a:gd name="T5" fmla="*/ 88 h 1417"/>
              <a:gd name="T6" fmla="*/ 478 w 608"/>
              <a:gd name="T7" fmla="*/ 160 h 1417"/>
              <a:gd name="T8" fmla="*/ 420 w 608"/>
              <a:gd name="T9" fmla="*/ 236 h 1417"/>
              <a:gd name="T10" fmla="*/ 366 w 608"/>
              <a:gd name="T11" fmla="*/ 309 h 1417"/>
              <a:gd name="T12" fmla="*/ 368 w 608"/>
              <a:gd name="T13" fmla="*/ 309 h 1417"/>
              <a:gd name="T14" fmla="*/ 315 w 608"/>
              <a:gd name="T15" fmla="*/ 389 h 1417"/>
              <a:gd name="T16" fmla="*/ 268 w 608"/>
              <a:gd name="T17" fmla="*/ 473 h 1417"/>
              <a:gd name="T18" fmla="*/ 223 w 608"/>
              <a:gd name="T19" fmla="*/ 558 h 1417"/>
              <a:gd name="T20" fmla="*/ 184 w 608"/>
              <a:gd name="T21" fmla="*/ 648 h 1417"/>
              <a:gd name="T22" fmla="*/ 148 w 608"/>
              <a:gd name="T23" fmla="*/ 737 h 1417"/>
              <a:gd name="T24" fmla="*/ 117 w 608"/>
              <a:gd name="T25" fmla="*/ 830 h 1417"/>
              <a:gd name="T26" fmla="*/ 90 w 608"/>
              <a:gd name="T27" fmla="*/ 925 h 1417"/>
              <a:gd name="T28" fmla="*/ 69 w 608"/>
              <a:gd name="T29" fmla="*/ 1016 h 1417"/>
              <a:gd name="T30" fmla="*/ 69 w 608"/>
              <a:gd name="T31" fmla="*/ 1016 h 1417"/>
              <a:gd name="T32" fmla="*/ 51 w 608"/>
              <a:gd name="T33" fmla="*/ 1115 h 1417"/>
              <a:gd name="T34" fmla="*/ 38 w 608"/>
              <a:gd name="T35" fmla="*/ 1213 h 1417"/>
              <a:gd name="T36" fmla="*/ 30 w 608"/>
              <a:gd name="T37" fmla="*/ 1315 h 1417"/>
              <a:gd name="T38" fmla="*/ 29 w 608"/>
              <a:gd name="T39" fmla="*/ 1417 h 1417"/>
              <a:gd name="T40" fmla="*/ 0 w 608"/>
              <a:gd name="T41" fmla="*/ 1417 h 1417"/>
              <a:gd name="T42" fmla="*/ 2 w 608"/>
              <a:gd name="T43" fmla="*/ 1315 h 1417"/>
              <a:gd name="T44" fmla="*/ 9 w 608"/>
              <a:gd name="T45" fmla="*/ 1213 h 1417"/>
              <a:gd name="T46" fmla="*/ 23 w 608"/>
              <a:gd name="T47" fmla="*/ 1115 h 1417"/>
              <a:gd name="T48" fmla="*/ 41 w 608"/>
              <a:gd name="T49" fmla="*/ 1016 h 1417"/>
              <a:gd name="T50" fmla="*/ 41 w 608"/>
              <a:gd name="T51" fmla="*/ 1010 h 1417"/>
              <a:gd name="T52" fmla="*/ 63 w 608"/>
              <a:gd name="T53" fmla="*/ 915 h 1417"/>
              <a:gd name="T54" fmla="*/ 90 w 608"/>
              <a:gd name="T55" fmla="*/ 819 h 1417"/>
              <a:gd name="T56" fmla="*/ 121 w 608"/>
              <a:gd name="T57" fmla="*/ 727 h 1417"/>
              <a:gd name="T58" fmla="*/ 157 w 608"/>
              <a:gd name="T59" fmla="*/ 637 h 1417"/>
              <a:gd name="T60" fmla="*/ 196 w 608"/>
              <a:gd name="T61" fmla="*/ 548 h 1417"/>
              <a:gd name="T62" fmla="*/ 241 w 608"/>
              <a:gd name="T63" fmla="*/ 463 h 1417"/>
              <a:gd name="T64" fmla="*/ 289 w 608"/>
              <a:gd name="T65" fmla="*/ 379 h 1417"/>
              <a:gd name="T66" fmla="*/ 341 w 608"/>
              <a:gd name="T67" fmla="*/ 298 h 1417"/>
              <a:gd name="T68" fmla="*/ 344 w 608"/>
              <a:gd name="T69" fmla="*/ 294 h 1417"/>
              <a:gd name="T70" fmla="*/ 401 w 608"/>
              <a:gd name="T71" fmla="*/ 216 h 1417"/>
              <a:gd name="T72" fmla="*/ 459 w 608"/>
              <a:gd name="T73" fmla="*/ 140 h 1417"/>
              <a:gd name="T74" fmla="*/ 521 w 608"/>
              <a:gd name="T75" fmla="*/ 69 h 1417"/>
              <a:gd name="T76" fmla="*/ 589 w 608"/>
              <a:gd name="T77" fmla="*/ 0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8" h="1417">
                <a:moveTo>
                  <a:pt x="589" y="0"/>
                </a:moveTo>
                <a:lnTo>
                  <a:pt x="608" y="19"/>
                </a:lnTo>
                <a:lnTo>
                  <a:pt x="541" y="88"/>
                </a:lnTo>
                <a:lnTo>
                  <a:pt x="478" y="160"/>
                </a:lnTo>
                <a:lnTo>
                  <a:pt x="420" y="236"/>
                </a:lnTo>
                <a:lnTo>
                  <a:pt x="366" y="309"/>
                </a:lnTo>
                <a:lnTo>
                  <a:pt x="368" y="309"/>
                </a:lnTo>
                <a:lnTo>
                  <a:pt x="315" y="389"/>
                </a:lnTo>
                <a:lnTo>
                  <a:pt x="268" y="473"/>
                </a:lnTo>
                <a:lnTo>
                  <a:pt x="223" y="558"/>
                </a:lnTo>
                <a:lnTo>
                  <a:pt x="184" y="648"/>
                </a:lnTo>
                <a:lnTo>
                  <a:pt x="148" y="737"/>
                </a:lnTo>
                <a:lnTo>
                  <a:pt x="117" y="830"/>
                </a:lnTo>
                <a:lnTo>
                  <a:pt x="90" y="925"/>
                </a:lnTo>
                <a:lnTo>
                  <a:pt x="69" y="1016"/>
                </a:lnTo>
                <a:lnTo>
                  <a:pt x="69" y="1016"/>
                </a:lnTo>
                <a:lnTo>
                  <a:pt x="51" y="1115"/>
                </a:lnTo>
                <a:lnTo>
                  <a:pt x="38" y="1213"/>
                </a:lnTo>
                <a:lnTo>
                  <a:pt x="30" y="1315"/>
                </a:lnTo>
                <a:lnTo>
                  <a:pt x="29" y="1417"/>
                </a:lnTo>
                <a:lnTo>
                  <a:pt x="0" y="1417"/>
                </a:lnTo>
                <a:lnTo>
                  <a:pt x="2" y="1315"/>
                </a:lnTo>
                <a:lnTo>
                  <a:pt x="9" y="1213"/>
                </a:lnTo>
                <a:lnTo>
                  <a:pt x="23" y="1115"/>
                </a:lnTo>
                <a:lnTo>
                  <a:pt x="41" y="1016"/>
                </a:lnTo>
                <a:lnTo>
                  <a:pt x="41" y="1010"/>
                </a:lnTo>
                <a:lnTo>
                  <a:pt x="63" y="915"/>
                </a:lnTo>
                <a:lnTo>
                  <a:pt x="90" y="819"/>
                </a:lnTo>
                <a:lnTo>
                  <a:pt x="121" y="727"/>
                </a:lnTo>
                <a:lnTo>
                  <a:pt x="157" y="637"/>
                </a:lnTo>
                <a:lnTo>
                  <a:pt x="196" y="548"/>
                </a:lnTo>
                <a:lnTo>
                  <a:pt x="241" y="463"/>
                </a:lnTo>
                <a:lnTo>
                  <a:pt x="289" y="379"/>
                </a:lnTo>
                <a:lnTo>
                  <a:pt x="341" y="298"/>
                </a:lnTo>
                <a:lnTo>
                  <a:pt x="344" y="294"/>
                </a:lnTo>
                <a:lnTo>
                  <a:pt x="401" y="216"/>
                </a:lnTo>
                <a:lnTo>
                  <a:pt x="459" y="140"/>
                </a:lnTo>
                <a:lnTo>
                  <a:pt x="521" y="69"/>
                </a:lnTo>
                <a:lnTo>
                  <a:pt x="589" y="0"/>
                </a:lnTo>
                <a:close/>
              </a:path>
            </a:pathLst>
          </a:custGeom>
          <a:solidFill>
            <a:srgbClr val="F76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sp>
        <p:nvSpPr>
          <p:cNvPr id="126" name="Freeform 63">
            <a:extLst>
              <a:ext uri="{FF2B5EF4-FFF2-40B4-BE49-F238E27FC236}">
                <a16:creationId xmlns:a16="http://schemas.microsoft.com/office/drawing/2014/main" id="{A75E2045-65B7-1641-9B17-3616B2B7B322}"/>
              </a:ext>
            </a:extLst>
          </p:cNvPr>
          <p:cNvSpPr>
            <a:spLocks/>
          </p:cNvSpPr>
          <p:nvPr/>
        </p:nvSpPr>
        <p:spPr bwMode="auto">
          <a:xfrm>
            <a:off x="7030134" y="4160872"/>
            <a:ext cx="350374" cy="860680"/>
          </a:xfrm>
          <a:custGeom>
            <a:avLst/>
            <a:gdLst>
              <a:gd name="T0" fmla="*/ 580 w 608"/>
              <a:gd name="T1" fmla="*/ 0 h 1419"/>
              <a:gd name="T2" fmla="*/ 608 w 608"/>
              <a:gd name="T3" fmla="*/ 0 h 1419"/>
              <a:gd name="T4" fmla="*/ 605 w 608"/>
              <a:gd name="T5" fmla="*/ 103 h 1419"/>
              <a:gd name="T6" fmla="*/ 598 w 608"/>
              <a:gd name="T7" fmla="*/ 203 h 1419"/>
              <a:gd name="T8" fmla="*/ 584 w 608"/>
              <a:gd name="T9" fmla="*/ 303 h 1419"/>
              <a:gd name="T10" fmla="*/ 566 w 608"/>
              <a:gd name="T11" fmla="*/ 402 h 1419"/>
              <a:gd name="T12" fmla="*/ 566 w 608"/>
              <a:gd name="T13" fmla="*/ 406 h 1419"/>
              <a:gd name="T14" fmla="*/ 544 w 608"/>
              <a:gd name="T15" fmla="*/ 503 h 1419"/>
              <a:gd name="T16" fmla="*/ 517 w 608"/>
              <a:gd name="T17" fmla="*/ 597 h 1419"/>
              <a:gd name="T18" fmla="*/ 486 w 608"/>
              <a:gd name="T19" fmla="*/ 690 h 1419"/>
              <a:gd name="T20" fmla="*/ 450 w 608"/>
              <a:gd name="T21" fmla="*/ 781 h 1419"/>
              <a:gd name="T22" fmla="*/ 411 w 608"/>
              <a:gd name="T23" fmla="*/ 869 h 1419"/>
              <a:gd name="T24" fmla="*/ 366 w 608"/>
              <a:gd name="T25" fmla="*/ 955 h 1419"/>
              <a:gd name="T26" fmla="*/ 318 w 608"/>
              <a:gd name="T27" fmla="*/ 1037 h 1419"/>
              <a:gd name="T28" fmla="*/ 266 w 608"/>
              <a:gd name="T29" fmla="*/ 1120 h 1419"/>
              <a:gd name="T30" fmla="*/ 263 w 608"/>
              <a:gd name="T31" fmla="*/ 1124 h 1419"/>
              <a:gd name="T32" fmla="*/ 206 w 608"/>
              <a:gd name="T33" fmla="*/ 1202 h 1419"/>
              <a:gd name="T34" fmla="*/ 148 w 608"/>
              <a:gd name="T35" fmla="*/ 1278 h 1419"/>
              <a:gd name="T36" fmla="*/ 86 w 608"/>
              <a:gd name="T37" fmla="*/ 1349 h 1419"/>
              <a:gd name="T38" fmla="*/ 20 w 608"/>
              <a:gd name="T39" fmla="*/ 1419 h 1419"/>
              <a:gd name="T40" fmla="*/ 0 w 608"/>
              <a:gd name="T41" fmla="*/ 1400 h 1419"/>
              <a:gd name="T42" fmla="*/ 66 w 608"/>
              <a:gd name="T43" fmla="*/ 1330 h 1419"/>
              <a:gd name="T44" fmla="*/ 129 w 608"/>
              <a:gd name="T45" fmla="*/ 1258 h 1419"/>
              <a:gd name="T46" fmla="*/ 187 w 608"/>
              <a:gd name="T47" fmla="*/ 1182 h 1419"/>
              <a:gd name="T48" fmla="*/ 241 w 608"/>
              <a:gd name="T49" fmla="*/ 1109 h 1419"/>
              <a:gd name="T50" fmla="*/ 239 w 608"/>
              <a:gd name="T51" fmla="*/ 1109 h 1419"/>
              <a:gd name="T52" fmla="*/ 292 w 608"/>
              <a:gd name="T53" fmla="*/ 1027 h 1419"/>
              <a:gd name="T54" fmla="*/ 339 w 608"/>
              <a:gd name="T55" fmla="*/ 945 h 1419"/>
              <a:gd name="T56" fmla="*/ 384 w 608"/>
              <a:gd name="T57" fmla="*/ 858 h 1419"/>
              <a:gd name="T58" fmla="*/ 423 w 608"/>
              <a:gd name="T59" fmla="*/ 770 h 1419"/>
              <a:gd name="T60" fmla="*/ 459 w 608"/>
              <a:gd name="T61" fmla="*/ 679 h 1419"/>
              <a:gd name="T62" fmla="*/ 490 w 608"/>
              <a:gd name="T63" fmla="*/ 587 h 1419"/>
              <a:gd name="T64" fmla="*/ 517 w 608"/>
              <a:gd name="T65" fmla="*/ 493 h 1419"/>
              <a:gd name="T66" fmla="*/ 538 w 608"/>
              <a:gd name="T67" fmla="*/ 402 h 1419"/>
              <a:gd name="T68" fmla="*/ 538 w 608"/>
              <a:gd name="T69" fmla="*/ 402 h 1419"/>
              <a:gd name="T70" fmla="*/ 556 w 608"/>
              <a:gd name="T71" fmla="*/ 303 h 1419"/>
              <a:gd name="T72" fmla="*/ 569 w 608"/>
              <a:gd name="T73" fmla="*/ 203 h 1419"/>
              <a:gd name="T74" fmla="*/ 577 w 608"/>
              <a:gd name="T75" fmla="*/ 103 h 1419"/>
              <a:gd name="T76" fmla="*/ 580 w 608"/>
              <a:gd name="T77" fmla="*/ 0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8" h="1419">
                <a:moveTo>
                  <a:pt x="580" y="0"/>
                </a:moveTo>
                <a:lnTo>
                  <a:pt x="608" y="0"/>
                </a:lnTo>
                <a:lnTo>
                  <a:pt x="605" y="103"/>
                </a:lnTo>
                <a:lnTo>
                  <a:pt x="598" y="203"/>
                </a:lnTo>
                <a:lnTo>
                  <a:pt x="584" y="303"/>
                </a:lnTo>
                <a:lnTo>
                  <a:pt x="566" y="402"/>
                </a:lnTo>
                <a:lnTo>
                  <a:pt x="566" y="406"/>
                </a:lnTo>
                <a:lnTo>
                  <a:pt x="544" y="503"/>
                </a:lnTo>
                <a:lnTo>
                  <a:pt x="517" y="597"/>
                </a:lnTo>
                <a:lnTo>
                  <a:pt x="486" y="690"/>
                </a:lnTo>
                <a:lnTo>
                  <a:pt x="450" y="781"/>
                </a:lnTo>
                <a:lnTo>
                  <a:pt x="411" y="869"/>
                </a:lnTo>
                <a:lnTo>
                  <a:pt x="366" y="955"/>
                </a:lnTo>
                <a:lnTo>
                  <a:pt x="318" y="1037"/>
                </a:lnTo>
                <a:lnTo>
                  <a:pt x="266" y="1120"/>
                </a:lnTo>
                <a:lnTo>
                  <a:pt x="263" y="1124"/>
                </a:lnTo>
                <a:lnTo>
                  <a:pt x="206" y="1202"/>
                </a:lnTo>
                <a:lnTo>
                  <a:pt x="148" y="1278"/>
                </a:lnTo>
                <a:lnTo>
                  <a:pt x="86" y="1349"/>
                </a:lnTo>
                <a:lnTo>
                  <a:pt x="20" y="1419"/>
                </a:lnTo>
                <a:lnTo>
                  <a:pt x="0" y="1400"/>
                </a:lnTo>
                <a:lnTo>
                  <a:pt x="66" y="1330"/>
                </a:lnTo>
                <a:lnTo>
                  <a:pt x="129" y="1258"/>
                </a:lnTo>
                <a:lnTo>
                  <a:pt x="187" y="1182"/>
                </a:lnTo>
                <a:lnTo>
                  <a:pt x="241" y="1109"/>
                </a:lnTo>
                <a:lnTo>
                  <a:pt x="239" y="1109"/>
                </a:lnTo>
                <a:lnTo>
                  <a:pt x="292" y="1027"/>
                </a:lnTo>
                <a:lnTo>
                  <a:pt x="339" y="945"/>
                </a:lnTo>
                <a:lnTo>
                  <a:pt x="384" y="858"/>
                </a:lnTo>
                <a:lnTo>
                  <a:pt x="423" y="770"/>
                </a:lnTo>
                <a:lnTo>
                  <a:pt x="459" y="679"/>
                </a:lnTo>
                <a:lnTo>
                  <a:pt x="490" y="587"/>
                </a:lnTo>
                <a:lnTo>
                  <a:pt x="517" y="493"/>
                </a:lnTo>
                <a:lnTo>
                  <a:pt x="538" y="402"/>
                </a:lnTo>
                <a:lnTo>
                  <a:pt x="538" y="402"/>
                </a:lnTo>
                <a:lnTo>
                  <a:pt x="556" y="303"/>
                </a:lnTo>
                <a:lnTo>
                  <a:pt x="569" y="203"/>
                </a:lnTo>
                <a:lnTo>
                  <a:pt x="577" y="103"/>
                </a:lnTo>
                <a:lnTo>
                  <a:pt x="580" y="0"/>
                </a:lnTo>
                <a:close/>
              </a:path>
            </a:pathLst>
          </a:custGeom>
          <a:solidFill>
            <a:srgbClr val="4A76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cs typeface="+mn-cs"/>
            </a:endParaRPr>
          </a:p>
        </p:txBody>
      </p:sp>
      <p:grpSp>
        <p:nvGrpSpPr>
          <p:cNvPr id="128" name="Group 127">
            <a:extLst>
              <a:ext uri="{FF2B5EF4-FFF2-40B4-BE49-F238E27FC236}">
                <a16:creationId xmlns:a16="http://schemas.microsoft.com/office/drawing/2014/main" id="{D6BD0618-01B8-534A-A8AE-D59EF6F5E04F}"/>
              </a:ext>
            </a:extLst>
          </p:cNvPr>
          <p:cNvGrpSpPr/>
          <p:nvPr/>
        </p:nvGrpSpPr>
        <p:grpSpPr>
          <a:xfrm>
            <a:off x="6103870" y="3120169"/>
            <a:ext cx="142295" cy="142295"/>
            <a:chOff x="7170404" y="2341279"/>
            <a:chExt cx="187578" cy="187578"/>
          </a:xfrm>
        </p:grpSpPr>
        <p:sp>
          <p:nvSpPr>
            <p:cNvPr id="203" name="Oval 202">
              <a:extLst>
                <a:ext uri="{FF2B5EF4-FFF2-40B4-BE49-F238E27FC236}">
                  <a16:creationId xmlns:a16="http://schemas.microsoft.com/office/drawing/2014/main" id="{829BA3EB-D8F8-B84C-886A-965619889B56}"/>
                </a:ext>
              </a:extLst>
            </p:cNvPr>
            <p:cNvSpPr/>
            <p:nvPr/>
          </p:nvSpPr>
          <p:spPr>
            <a:xfrm>
              <a:off x="7216966" y="2387841"/>
              <a:ext cx="94454" cy="94454"/>
            </a:xfrm>
            <a:prstGeom prst="ellipse">
              <a:avLst/>
            </a:prstGeom>
            <a:solidFill>
              <a:srgbClr val="4A7614"/>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204" name="Oval 203">
              <a:extLst>
                <a:ext uri="{FF2B5EF4-FFF2-40B4-BE49-F238E27FC236}">
                  <a16:creationId xmlns:a16="http://schemas.microsoft.com/office/drawing/2014/main" id="{CC776D15-5C7A-2043-8EDA-CF156AA9D726}"/>
                </a:ext>
              </a:extLst>
            </p:cNvPr>
            <p:cNvSpPr/>
            <p:nvPr/>
          </p:nvSpPr>
          <p:spPr>
            <a:xfrm>
              <a:off x="7170404" y="2341279"/>
              <a:ext cx="187578" cy="187578"/>
            </a:xfrm>
            <a:prstGeom prst="ellipse">
              <a:avLst/>
            </a:prstGeom>
            <a:noFill/>
            <a:ln w="9525" cap="flat" cmpd="sng" algn="ctr">
              <a:solidFill>
                <a:srgbClr val="4A7614"/>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29" name="Group 128">
            <a:extLst>
              <a:ext uri="{FF2B5EF4-FFF2-40B4-BE49-F238E27FC236}">
                <a16:creationId xmlns:a16="http://schemas.microsoft.com/office/drawing/2014/main" id="{576EF6A5-1566-C841-BB50-916738AE54E1}"/>
              </a:ext>
            </a:extLst>
          </p:cNvPr>
          <p:cNvGrpSpPr/>
          <p:nvPr/>
        </p:nvGrpSpPr>
        <p:grpSpPr>
          <a:xfrm>
            <a:off x="6797529" y="3410893"/>
            <a:ext cx="142295" cy="142295"/>
            <a:chOff x="7170404" y="2341279"/>
            <a:chExt cx="187578" cy="187578"/>
          </a:xfrm>
        </p:grpSpPr>
        <p:sp>
          <p:nvSpPr>
            <p:cNvPr id="201" name="Oval 200">
              <a:extLst>
                <a:ext uri="{FF2B5EF4-FFF2-40B4-BE49-F238E27FC236}">
                  <a16:creationId xmlns:a16="http://schemas.microsoft.com/office/drawing/2014/main" id="{AD7FCA31-162C-E14C-9ED7-44C36B6EA662}"/>
                </a:ext>
              </a:extLst>
            </p:cNvPr>
            <p:cNvSpPr/>
            <p:nvPr/>
          </p:nvSpPr>
          <p:spPr>
            <a:xfrm>
              <a:off x="7216966" y="2387841"/>
              <a:ext cx="94454" cy="94454"/>
            </a:xfrm>
            <a:prstGeom prst="ellipse">
              <a:avLst/>
            </a:prstGeom>
            <a:solidFill>
              <a:srgbClr val="08386C"/>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202" name="Oval 201">
              <a:extLst>
                <a:ext uri="{FF2B5EF4-FFF2-40B4-BE49-F238E27FC236}">
                  <a16:creationId xmlns:a16="http://schemas.microsoft.com/office/drawing/2014/main" id="{56333492-3E54-0E4C-9E55-8A386CC00476}"/>
                </a:ext>
              </a:extLst>
            </p:cNvPr>
            <p:cNvSpPr/>
            <p:nvPr/>
          </p:nvSpPr>
          <p:spPr>
            <a:xfrm>
              <a:off x="7170404" y="2341279"/>
              <a:ext cx="187578" cy="187578"/>
            </a:xfrm>
            <a:prstGeom prst="ellipse">
              <a:avLst/>
            </a:prstGeom>
            <a:noFill/>
            <a:ln w="9525" cap="flat" cmpd="sng" algn="ctr">
              <a:solidFill>
                <a:srgbClr val="08386C"/>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30" name="Group 129">
            <a:extLst>
              <a:ext uri="{FF2B5EF4-FFF2-40B4-BE49-F238E27FC236}">
                <a16:creationId xmlns:a16="http://schemas.microsoft.com/office/drawing/2014/main" id="{89086BAE-9873-6D4F-A33D-5C36F87D7386}"/>
              </a:ext>
            </a:extLst>
          </p:cNvPr>
          <p:cNvGrpSpPr/>
          <p:nvPr/>
        </p:nvGrpSpPr>
        <p:grpSpPr>
          <a:xfrm>
            <a:off x="7072951" y="4073948"/>
            <a:ext cx="142295" cy="142295"/>
            <a:chOff x="7170404" y="2341279"/>
            <a:chExt cx="187578" cy="187578"/>
          </a:xfrm>
        </p:grpSpPr>
        <p:sp>
          <p:nvSpPr>
            <p:cNvPr id="199" name="Oval 198">
              <a:extLst>
                <a:ext uri="{FF2B5EF4-FFF2-40B4-BE49-F238E27FC236}">
                  <a16:creationId xmlns:a16="http://schemas.microsoft.com/office/drawing/2014/main" id="{044EB2FB-822B-4740-869E-1D37E7C309D8}"/>
                </a:ext>
              </a:extLst>
            </p:cNvPr>
            <p:cNvSpPr/>
            <p:nvPr/>
          </p:nvSpPr>
          <p:spPr>
            <a:xfrm>
              <a:off x="7216966" y="2387841"/>
              <a:ext cx="94454" cy="94454"/>
            </a:xfrm>
            <a:prstGeom prst="ellipse">
              <a:avLst/>
            </a:prstGeom>
            <a:solidFill>
              <a:srgbClr val="F764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200" name="Oval 199">
              <a:extLst>
                <a:ext uri="{FF2B5EF4-FFF2-40B4-BE49-F238E27FC236}">
                  <a16:creationId xmlns:a16="http://schemas.microsoft.com/office/drawing/2014/main" id="{A3A72C4B-E150-B045-8F87-9268E3E526F3}"/>
                </a:ext>
              </a:extLst>
            </p:cNvPr>
            <p:cNvSpPr/>
            <p:nvPr/>
          </p:nvSpPr>
          <p:spPr>
            <a:xfrm>
              <a:off x="7170404" y="2341279"/>
              <a:ext cx="187578" cy="187578"/>
            </a:xfrm>
            <a:prstGeom prst="ellipse">
              <a:avLst/>
            </a:prstGeom>
            <a:noFill/>
            <a:ln w="9525" cap="flat" cmpd="sng" algn="ctr">
              <a:solidFill>
                <a:srgbClr val="F76400"/>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31" name="Group 130">
            <a:extLst>
              <a:ext uri="{FF2B5EF4-FFF2-40B4-BE49-F238E27FC236}">
                <a16:creationId xmlns:a16="http://schemas.microsoft.com/office/drawing/2014/main" id="{F40F8625-FD18-1344-AE85-BCBC10EE4350}"/>
              </a:ext>
            </a:extLst>
          </p:cNvPr>
          <p:cNvGrpSpPr/>
          <p:nvPr/>
        </p:nvGrpSpPr>
        <p:grpSpPr>
          <a:xfrm>
            <a:off x="6795488" y="4770495"/>
            <a:ext cx="142295" cy="142295"/>
            <a:chOff x="7170404" y="2341279"/>
            <a:chExt cx="187578" cy="187578"/>
          </a:xfrm>
        </p:grpSpPr>
        <p:sp>
          <p:nvSpPr>
            <p:cNvPr id="197" name="Oval 196">
              <a:extLst>
                <a:ext uri="{FF2B5EF4-FFF2-40B4-BE49-F238E27FC236}">
                  <a16:creationId xmlns:a16="http://schemas.microsoft.com/office/drawing/2014/main" id="{A67B7744-74F4-FC4F-A255-D3E611D4C43C}"/>
                </a:ext>
              </a:extLst>
            </p:cNvPr>
            <p:cNvSpPr/>
            <p:nvPr/>
          </p:nvSpPr>
          <p:spPr>
            <a:xfrm>
              <a:off x="7216966" y="2387841"/>
              <a:ext cx="94454" cy="94454"/>
            </a:xfrm>
            <a:prstGeom prst="ellipse">
              <a:avLst/>
            </a:prstGeom>
            <a:solidFill>
              <a:srgbClr val="4A7614"/>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198" name="Oval 197">
              <a:extLst>
                <a:ext uri="{FF2B5EF4-FFF2-40B4-BE49-F238E27FC236}">
                  <a16:creationId xmlns:a16="http://schemas.microsoft.com/office/drawing/2014/main" id="{67CD5C26-50EE-4A44-A07E-DB01BE2637D5}"/>
                </a:ext>
              </a:extLst>
            </p:cNvPr>
            <p:cNvSpPr/>
            <p:nvPr/>
          </p:nvSpPr>
          <p:spPr>
            <a:xfrm>
              <a:off x="7170404" y="2341279"/>
              <a:ext cx="187578" cy="187578"/>
            </a:xfrm>
            <a:prstGeom prst="ellipse">
              <a:avLst/>
            </a:prstGeom>
            <a:noFill/>
            <a:ln w="9525" cap="flat" cmpd="sng" algn="ctr">
              <a:solidFill>
                <a:srgbClr val="4A7614"/>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34" name="Group 133">
            <a:extLst>
              <a:ext uri="{FF2B5EF4-FFF2-40B4-BE49-F238E27FC236}">
                <a16:creationId xmlns:a16="http://schemas.microsoft.com/office/drawing/2014/main" id="{C7A2361D-6900-4544-97B5-975EB3DD49B8}"/>
              </a:ext>
            </a:extLst>
          </p:cNvPr>
          <p:cNvGrpSpPr/>
          <p:nvPr/>
        </p:nvGrpSpPr>
        <p:grpSpPr>
          <a:xfrm>
            <a:off x="5130709" y="4091289"/>
            <a:ext cx="142295" cy="142295"/>
            <a:chOff x="7170404" y="2341279"/>
            <a:chExt cx="187578" cy="187578"/>
          </a:xfrm>
        </p:grpSpPr>
        <p:sp>
          <p:nvSpPr>
            <p:cNvPr id="191" name="Oval 190">
              <a:extLst>
                <a:ext uri="{FF2B5EF4-FFF2-40B4-BE49-F238E27FC236}">
                  <a16:creationId xmlns:a16="http://schemas.microsoft.com/office/drawing/2014/main" id="{F755AF12-D616-1A41-B776-B44B70792F71}"/>
                </a:ext>
              </a:extLst>
            </p:cNvPr>
            <p:cNvSpPr/>
            <p:nvPr/>
          </p:nvSpPr>
          <p:spPr>
            <a:xfrm>
              <a:off x="7216966" y="2387841"/>
              <a:ext cx="94454" cy="94454"/>
            </a:xfrm>
            <a:prstGeom prst="ellipse">
              <a:avLst/>
            </a:prstGeom>
            <a:solidFill>
              <a:srgbClr val="08386C"/>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192" name="Oval 191">
              <a:extLst>
                <a:ext uri="{FF2B5EF4-FFF2-40B4-BE49-F238E27FC236}">
                  <a16:creationId xmlns:a16="http://schemas.microsoft.com/office/drawing/2014/main" id="{4C198277-50F9-4A48-AF45-43482E26E0C6}"/>
                </a:ext>
              </a:extLst>
            </p:cNvPr>
            <p:cNvSpPr/>
            <p:nvPr/>
          </p:nvSpPr>
          <p:spPr>
            <a:xfrm>
              <a:off x="7170404" y="2341279"/>
              <a:ext cx="187578" cy="187578"/>
            </a:xfrm>
            <a:prstGeom prst="ellipse">
              <a:avLst/>
            </a:prstGeom>
            <a:noFill/>
            <a:ln w="9525" cap="flat" cmpd="sng" algn="ctr">
              <a:solidFill>
                <a:srgbClr val="08386C"/>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35" name="Group 134">
            <a:extLst>
              <a:ext uri="{FF2B5EF4-FFF2-40B4-BE49-F238E27FC236}">
                <a16:creationId xmlns:a16="http://schemas.microsoft.com/office/drawing/2014/main" id="{2E78454D-A0A6-FD47-8F5C-3EF1CD903F12}"/>
              </a:ext>
            </a:extLst>
          </p:cNvPr>
          <p:cNvGrpSpPr/>
          <p:nvPr/>
        </p:nvGrpSpPr>
        <p:grpSpPr>
          <a:xfrm>
            <a:off x="5416843" y="3403412"/>
            <a:ext cx="142295" cy="142295"/>
            <a:chOff x="7170404" y="2341279"/>
            <a:chExt cx="187578" cy="187578"/>
          </a:xfrm>
        </p:grpSpPr>
        <p:sp>
          <p:nvSpPr>
            <p:cNvPr id="189" name="Oval 188">
              <a:extLst>
                <a:ext uri="{FF2B5EF4-FFF2-40B4-BE49-F238E27FC236}">
                  <a16:creationId xmlns:a16="http://schemas.microsoft.com/office/drawing/2014/main" id="{5C3B27AC-2403-A049-B1D6-15F707815A01}"/>
                </a:ext>
              </a:extLst>
            </p:cNvPr>
            <p:cNvSpPr/>
            <p:nvPr/>
          </p:nvSpPr>
          <p:spPr>
            <a:xfrm>
              <a:off x="7216966" y="2387841"/>
              <a:ext cx="94454" cy="94454"/>
            </a:xfrm>
            <a:prstGeom prst="ellipse">
              <a:avLst/>
            </a:prstGeom>
            <a:solidFill>
              <a:srgbClr val="F764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190" name="Oval 189">
              <a:extLst>
                <a:ext uri="{FF2B5EF4-FFF2-40B4-BE49-F238E27FC236}">
                  <a16:creationId xmlns:a16="http://schemas.microsoft.com/office/drawing/2014/main" id="{9A2DD4FA-B286-0B46-9C89-F662EB90E65F}"/>
                </a:ext>
              </a:extLst>
            </p:cNvPr>
            <p:cNvSpPr/>
            <p:nvPr/>
          </p:nvSpPr>
          <p:spPr>
            <a:xfrm>
              <a:off x="7170404" y="2341279"/>
              <a:ext cx="187578" cy="187578"/>
            </a:xfrm>
            <a:prstGeom prst="ellipse">
              <a:avLst/>
            </a:prstGeom>
            <a:noFill/>
            <a:ln w="9525" cap="flat" cmpd="sng" algn="ctr">
              <a:solidFill>
                <a:srgbClr val="F76400"/>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36" name="Straight Connector 135">
            <a:extLst>
              <a:ext uri="{FF2B5EF4-FFF2-40B4-BE49-F238E27FC236}">
                <a16:creationId xmlns:a16="http://schemas.microsoft.com/office/drawing/2014/main" id="{4C8D55BB-0E88-5041-8D70-4FDD2B215501}"/>
              </a:ext>
            </a:extLst>
          </p:cNvPr>
          <p:cNvCxnSpPr/>
          <p:nvPr/>
        </p:nvCxnSpPr>
        <p:spPr>
          <a:xfrm flipV="1">
            <a:off x="6167197" y="2010756"/>
            <a:ext cx="0" cy="1104811"/>
          </a:xfrm>
          <a:prstGeom prst="line">
            <a:avLst/>
          </a:prstGeom>
          <a:noFill/>
          <a:ln w="9525" cap="flat" cmpd="sng" algn="ctr">
            <a:solidFill>
              <a:srgbClr val="4A7614"/>
            </a:solidFill>
            <a:prstDash val="solid"/>
          </a:ln>
          <a:effectLst/>
        </p:spPr>
      </p:cxnSp>
      <p:cxnSp>
        <p:nvCxnSpPr>
          <p:cNvPr id="138" name="Straight Connector 137">
            <a:extLst>
              <a:ext uri="{FF2B5EF4-FFF2-40B4-BE49-F238E27FC236}">
                <a16:creationId xmlns:a16="http://schemas.microsoft.com/office/drawing/2014/main" id="{DDED9E47-D9EC-224A-B6AE-EC20C855177D}"/>
              </a:ext>
            </a:extLst>
          </p:cNvPr>
          <p:cNvCxnSpPr/>
          <p:nvPr/>
        </p:nvCxnSpPr>
        <p:spPr>
          <a:xfrm>
            <a:off x="7215247" y="4160267"/>
            <a:ext cx="2624084" cy="0"/>
          </a:xfrm>
          <a:prstGeom prst="line">
            <a:avLst/>
          </a:prstGeom>
          <a:noFill/>
          <a:ln w="9525" cap="flat" cmpd="sng" algn="ctr">
            <a:solidFill>
              <a:srgbClr val="F76400"/>
            </a:solidFill>
            <a:prstDash val="solid"/>
          </a:ln>
          <a:effectLst/>
        </p:spPr>
      </p:cxnSp>
      <p:cxnSp>
        <p:nvCxnSpPr>
          <p:cNvPr id="139" name="Straight Connector 138">
            <a:extLst>
              <a:ext uri="{FF2B5EF4-FFF2-40B4-BE49-F238E27FC236}">
                <a16:creationId xmlns:a16="http://schemas.microsoft.com/office/drawing/2014/main" id="{3F925010-CAF1-F947-9B62-AAA0C0C0C6FC}"/>
              </a:ext>
            </a:extLst>
          </p:cNvPr>
          <p:cNvCxnSpPr/>
          <p:nvPr/>
        </p:nvCxnSpPr>
        <p:spPr>
          <a:xfrm>
            <a:off x="2490157" y="4160267"/>
            <a:ext cx="2641001" cy="0"/>
          </a:xfrm>
          <a:prstGeom prst="line">
            <a:avLst/>
          </a:prstGeom>
          <a:noFill/>
          <a:ln w="9525" cap="flat" cmpd="sng" algn="ctr">
            <a:solidFill>
              <a:srgbClr val="08386C"/>
            </a:solidFill>
            <a:prstDash val="solid"/>
          </a:ln>
          <a:effectLst/>
        </p:spPr>
      </p:cxnSp>
      <p:cxnSp>
        <p:nvCxnSpPr>
          <p:cNvPr id="142" name="Straight Connector 141">
            <a:extLst>
              <a:ext uri="{FF2B5EF4-FFF2-40B4-BE49-F238E27FC236}">
                <a16:creationId xmlns:a16="http://schemas.microsoft.com/office/drawing/2014/main" id="{B1BEE883-4B13-B243-921E-9AF014A2BD8B}"/>
              </a:ext>
            </a:extLst>
          </p:cNvPr>
          <p:cNvCxnSpPr>
            <a:cxnSpLocks/>
          </p:cNvCxnSpPr>
          <p:nvPr/>
        </p:nvCxnSpPr>
        <p:spPr>
          <a:xfrm flipH="1" flipV="1">
            <a:off x="4701741" y="2697733"/>
            <a:ext cx="731112" cy="728667"/>
          </a:xfrm>
          <a:prstGeom prst="line">
            <a:avLst/>
          </a:prstGeom>
          <a:noFill/>
          <a:ln w="9525" cap="flat" cmpd="sng" algn="ctr">
            <a:solidFill>
              <a:srgbClr val="F76400"/>
            </a:solidFill>
            <a:prstDash val="solid"/>
          </a:ln>
          <a:effectLst/>
        </p:spPr>
      </p:cxnSp>
      <p:cxnSp>
        <p:nvCxnSpPr>
          <p:cNvPr id="143" name="Straight Connector 142">
            <a:extLst>
              <a:ext uri="{FF2B5EF4-FFF2-40B4-BE49-F238E27FC236}">
                <a16:creationId xmlns:a16="http://schemas.microsoft.com/office/drawing/2014/main" id="{F2227063-988B-3247-9700-A9FD470495C7}"/>
              </a:ext>
            </a:extLst>
          </p:cNvPr>
          <p:cNvCxnSpPr>
            <a:cxnSpLocks/>
          </p:cNvCxnSpPr>
          <p:nvPr/>
        </p:nvCxnSpPr>
        <p:spPr>
          <a:xfrm flipH="1">
            <a:off x="6917655" y="2696265"/>
            <a:ext cx="732610" cy="725745"/>
          </a:xfrm>
          <a:prstGeom prst="line">
            <a:avLst/>
          </a:prstGeom>
          <a:noFill/>
          <a:ln w="9525" cap="flat" cmpd="sng" algn="ctr">
            <a:solidFill>
              <a:srgbClr val="08386C"/>
            </a:solidFill>
            <a:prstDash val="solid"/>
          </a:ln>
          <a:effectLst/>
        </p:spPr>
      </p:cxnSp>
      <p:sp>
        <p:nvSpPr>
          <p:cNvPr id="144" name="TextBox 143">
            <a:extLst>
              <a:ext uri="{FF2B5EF4-FFF2-40B4-BE49-F238E27FC236}">
                <a16:creationId xmlns:a16="http://schemas.microsoft.com/office/drawing/2014/main" id="{C970A535-E32F-8249-A456-85D007328ABC}"/>
              </a:ext>
            </a:extLst>
          </p:cNvPr>
          <p:cNvSpPr txBox="1"/>
          <p:nvPr/>
        </p:nvSpPr>
        <p:spPr>
          <a:xfrm>
            <a:off x="8235122" y="2730878"/>
            <a:ext cx="2759271" cy="338554"/>
          </a:xfrm>
          <a:prstGeom prst="rect">
            <a:avLst/>
          </a:prstGeom>
          <a:noFill/>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8386C"/>
                </a:solidFill>
                <a:uLnTx/>
                <a:uFillTx/>
                <a:latin typeface="Arial" panose="020B0604020202020204" pitchFamily="34" charset="0"/>
                <a:cs typeface="Arial" panose="020B0604020202020204" pitchFamily="34" charset="0"/>
              </a:rPr>
              <a:t>Science &amp; Technology</a:t>
            </a:r>
          </a:p>
        </p:txBody>
      </p:sp>
      <p:cxnSp>
        <p:nvCxnSpPr>
          <p:cNvPr id="145" name="Straight Connector 144">
            <a:extLst>
              <a:ext uri="{FF2B5EF4-FFF2-40B4-BE49-F238E27FC236}">
                <a16:creationId xmlns:a16="http://schemas.microsoft.com/office/drawing/2014/main" id="{84FCA248-AA9D-BA44-8E4B-754913F9F54F}"/>
              </a:ext>
            </a:extLst>
          </p:cNvPr>
          <p:cNvCxnSpPr/>
          <p:nvPr/>
        </p:nvCxnSpPr>
        <p:spPr>
          <a:xfrm>
            <a:off x="7639075" y="2694662"/>
            <a:ext cx="2229138" cy="0"/>
          </a:xfrm>
          <a:prstGeom prst="line">
            <a:avLst/>
          </a:prstGeom>
          <a:noFill/>
          <a:ln w="9525" cap="flat" cmpd="sng" algn="ctr">
            <a:solidFill>
              <a:srgbClr val="08386C"/>
            </a:solidFill>
            <a:prstDash val="solid"/>
          </a:ln>
          <a:effectLst/>
        </p:spPr>
      </p:cxnSp>
      <p:sp>
        <p:nvSpPr>
          <p:cNvPr id="147" name="TextBox 146">
            <a:extLst>
              <a:ext uri="{FF2B5EF4-FFF2-40B4-BE49-F238E27FC236}">
                <a16:creationId xmlns:a16="http://schemas.microsoft.com/office/drawing/2014/main" id="{4821B64E-A282-244D-AF73-B17CDDCD32B7}"/>
              </a:ext>
            </a:extLst>
          </p:cNvPr>
          <p:cNvSpPr txBox="1"/>
          <p:nvPr/>
        </p:nvSpPr>
        <p:spPr>
          <a:xfrm>
            <a:off x="9805695" y="5585738"/>
            <a:ext cx="1859332" cy="338554"/>
          </a:xfrm>
          <a:prstGeom prst="rect">
            <a:avLst/>
          </a:prstGeom>
          <a:noFill/>
          <a:effectLst/>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4A7614"/>
                </a:solidFill>
                <a:uLnTx/>
                <a:uFillTx/>
                <a:latin typeface="Arial" panose="020B0604020202020204" pitchFamily="34" charset="0"/>
                <a:cs typeface="Arial" panose="020B0604020202020204" pitchFamily="34" charset="0"/>
              </a:rPr>
              <a:t>Other Agencies</a:t>
            </a:r>
          </a:p>
        </p:txBody>
      </p:sp>
      <p:cxnSp>
        <p:nvCxnSpPr>
          <p:cNvPr id="148" name="Straight Connector 147">
            <a:extLst>
              <a:ext uri="{FF2B5EF4-FFF2-40B4-BE49-F238E27FC236}">
                <a16:creationId xmlns:a16="http://schemas.microsoft.com/office/drawing/2014/main" id="{669ECDFF-18D4-284F-A300-6FB8BDD128FF}"/>
              </a:ext>
            </a:extLst>
          </p:cNvPr>
          <p:cNvCxnSpPr/>
          <p:nvPr/>
        </p:nvCxnSpPr>
        <p:spPr>
          <a:xfrm>
            <a:off x="7642250" y="5619905"/>
            <a:ext cx="2229138" cy="0"/>
          </a:xfrm>
          <a:prstGeom prst="line">
            <a:avLst/>
          </a:prstGeom>
          <a:noFill/>
          <a:ln w="9525" cap="flat" cmpd="sng" algn="ctr">
            <a:solidFill>
              <a:srgbClr val="4A7614"/>
            </a:solidFill>
            <a:prstDash val="solid"/>
          </a:ln>
          <a:effectLst/>
        </p:spPr>
      </p:cxnSp>
      <p:sp>
        <p:nvSpPr>
          <p:cNvPr id="149" name="TextBox 148">
            <a:extLst>
              <a:ext uri="{FF2B5EF4-FFF2-40B4-BE49-F238E27FC236}">
                <a16:creationId xmlns:a16="http://schemas.microsoft.com/office/drawing/2014/main" id="{20693975-C7CA-B642-B8C2-B4BC8BAD1780}"/>
              </a:ext>
            </a:extLst>
          </p:cNvPr>
          <p:cNvSpPr txBox="1"/>
          <p:nvPr/>
        </p:nvSpPr>
        <p:spPr>
          <a:xfrm>
            <a:off x="6544090" y="2041643"/>
            <a:ext cx="2192527" cy="338554"/>
          </a:xfrm>
          <a:prstGeom prst="rect">
            <a:avLst/>
          </a:prstGeom>
          <a:noFill/>
          <a:effectLst/>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4A7614"/>
                </a:solidFill>
                <a:uLnTx/>
                <a:uFillTx/>
                <a:latin typeface="Arial" panose="020B0604020202020204" pitchFamily="34" charset="0"/>
                <a:cs typeface="Arial" panose="020B0604020202020204" pitchFamily="34" charset="0"/>
              </a:rPr>
              <a:t>Software Factories</a:t>
            </a:r>
          </a:p>
        </p:txBody>
      </p:sp>
      <p:sp>
        <p:nvSpPr>
          <p:cNvPr id="150" name="TextBox 149">
            <a:extLst>
              <a:ext uri="{FF2B5EF4-FFF2-40B4-BE49-F238E27FC236}">
                <a16:creationId xmlns:a16="http://schemas.microsoft.com/office/drawing/2014/main" id="{AEA88B51-D7DF-5343-BA2B-5965A6ABB3B5}"/>
              </a:ext>
            </a:extLst>
          </p:cNvPr>
          <p:cNvSpPr txBox="1"/>
          <p:nvPr/>
        </p:nvSpPr>
        <p:spPr>
          <a:xfrm>
            <a:off x="5421928" y="5242672"/>
            <a:ext cx="2004872" cy="584775"/>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70C0"/>
                </a:solidFill>
                <a:uLnTx/>
                <a:uFillTx/>
                <a:latin typeface="Arial" panose="020B0604020202020204" pitchFamily="34" charset="0"/>
                <a:cs typeface="Arial" panose="020B0604020202020204" pitchFamily="34" charset="0"/>
              </a:rPr>
              <a:t>DoD-wide Enterprise Services</a:t>
            </a:r>
          </a:p>
        </p:txBody>
      </p:sp>
      <p:sp>
        <p:nvSpPr>
          <p:cNvPr id="152" name="TextBox 151">
            <a:extLst>
              <a:ext uri="{FF2B5EF4-FFF2-40B4-BE49-F238E27FC236}">
                <a16:creationId xmlns:a16="http://schemas.microsoft.com/office/drawing/2014/main" id="{E0D74258-9B05-F945-A3B4-2944F344B801}"/>
              </a:ext>
            </a:extLst>
          </p:cNvPr>
          <p:cNvSpPr txBox="1"/>
          <p:nvPr/>
        </p:nvSpPr>
        <p:spPr>
          <a:xfrm>
            <a:off x="577854" y="3657803"/>
            <a:ext cx="1679786" cy="830997"/>
          </a:xfrm>
          <a:prstGeom prst="rect">
            <a:avLst/>
          </a:prstGeom>
          <a:noFill/>
          <a:effectLst/>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8386C"/>
                </a:solidFill>
                <a:uLnTx/>
                <a:uFillTx/>
                <a:latin typeface="Arial" panose="020B0604020202020204" pitchFamily="34" charset="0"/>
                <a:cs typeface="Arial" panose="020B0604020202020204" pitchFamily="34" charset="0"/>
              </a:rPr>
              <a:t>Ventures &amp; Non-Traditional Start-ups</a:t>
            </a:r>
          </a:p>
        </p:txBody>
      </p:sp>
      <p:sp>
        <p:nvSpPr>
          <p:cNvPr id="153" name="TextBox 152">
            <a:extLst>
              <a:ext uri="{FF2B5EF4-FFF2-40B4-BE49-F238E27FC236}">
                <a16:creationId xmlns:a16="http://schemas.microsoft.com/office/drawing/2014/main" id="{C332FB84-8647-2644-8CE8-92E7B39413B1}"/>
              </a:ext>
            </a:extLst>
          </p:cNvPr>
          <p:cNvSpPr txBox="1"/>
          <p:nvPr/>
        </p:nvSpPr>
        <p:spPr>
          <a:xfrm>
            <a:off x="877414" y="2709503"/>
            <a:ext cx="3390789" cy="338554"/>
          </a:xfrm>
          <a:prstGeom prst="rect">
            <a:avLst/>
          </a:prstGeom>
          <a:noFill/>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F76400"/>
                </a:solidFill>
                <a:uLnTx/>
                <a:uFillTx/>
                <a:latin typeface="Arial" panose="020B0604020202020204" pitchFamily="34" charset="0"/>
                <a:cs typeface="Arial" panose="020B0604020202020204" pitchFamily="34" charset="0"/>
              </a:rPr>
              <a:t>43 PMOs &amp; PEOs Across Services</a:t>
            </a:r>
          </a:p>
        </p:txBody>
      </p:sp>
      <p:cxnSp>
        <p:nvCxnSpPr>
          <p:cNvPr id="154" name="Straight Connector 153">
            <a:extLst>
              <a:ext uri="{FF2B5EF4-FFF2-40B4-BE49-F238E27FC236}">
                <a16:creationId xmlns:a16="http://schemas.microsoft.com/office/drawing/2014/main" id="{BAB58DBF-28A7-8947-B0CE-4485713376F7}"/>
              </a:ext>
            </a:extLst>
          </p:cNvPr>
          <p:cNvCxnSpPr/>
          <p:nvPr/>
        </p:nvCxnSpPr>
        <p:spPr>
          <a:xfrm>
            <a:off x="2489013" y="2694662"/>
            <a:ext cx="2217466" cy="3206"/>
          </a:xfrm>
          <a:prstGeom prst="line">
            <a:avLst/>
          </a:prstGeom>
          <a:noFill/>
          <a:ln w="9525" cap="flat" cmpd="sng" algn="ctr">
            <a:solidFill>
              <a:srgbClr val="F76400"/>
            </a:solidFill>
            <a:prstDash val="solid"/>
          </a:ln>
          <a:effectLst/>
        </p:spPr>
      </p:cxnSp>
      <p:cxnSp>
        <p:nvCxnSpPr>
          <p:cNvPr id="157" name="Straight Connector 156">
            <a:extLst>
              <a:ext uri="{FF2B5EF4-FFF2-40B4-BE49-F238E27FC236}">
                <a16:creationId xmlns:a16="http://schemas.microsoft.com/office/drawing/2014/main" id="{09CEE913-E9C9-5247-8D7F-F7DFEF88FE09}"/>
              </a:ext>
            </a:extLst>
          </p:cNvPr>
          <p:cNvCxnSpPr/>
          <p:nvPr/>
        </p:nvCxnSpPr>
        <p:spPr>
          <a:xfrm>
            <a:off x="6168652" y="2013783"/>
            <a:ext cx="1989515" cy="0"/>
          </a:xfrm>
          <a:prstGeom prst="line">
            <a:avLst/>
          </a:prstGeom>
          <a:noFill/>
          <a:ln w="9525" cap="flat" cmpd="sng" algn="ctr">
            <a:solidFill>
              <a:srgbClr val="4A7614"/>
            </a:solidFill>
            <a:prstDash val="solid"/>
          </a:ln>
          <a:effectLst/>
        </p:spPr>
      </p:cxnSp>
      <p:pic>
        <p:nvPicPr>
          <p:cNvPr id="158" name="Picture 157" descr="A black sign with white text&#10;&#10;Description automatically generated">
            <a:extLst>
              <a:ext uri="{FF2B5EF4-FFF2-40B4-BE49-F238E27FC236}">
                <a16:creationId xmlns:a16="http://schemas.microsoft.com/office/drawing/2014/main" id="{633C5CED-4F5A-604F-9F6A-2345764CBC3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37540" y="3186352"/>
            <a:ext cx="1876817" cy="1876817"/>
          </a:xfrm>
          <a:prstGeom prst="rect">
            <a:avLst/>
          </a:prstGeom>
        </p:spPr>
      </p:pic>
      <p:pic>
        <p:nvPicPr>
          <p:cNvPr id="159" name="Google Shape;126;p18">
            <a:extLst>
              <a:ext uri="{FF2B5EF4-FFF2-40B4-BE49-F238E27FC236}">
                <a16:creationId xmlns:a16="http://schemas.microsoft.com/office/drawing/2014/main" id="{07A5DDEC-88B2-5B4C-811A-359FA84A2F2F}"/>
              </a:ext>
            </a:extLst>
          </p:cNvPr>
          <p:cNvPicPr preferRelativeResize="0"/>
          <p:nvPr/>
        </p:nvPicPr>
        <p:blipFill>
          <a:blip r:embed="rId4" cstate="screen">
            <a:extLst>
              <a:ext uri="{28A0092B-C50C-407E-A947-70E740481C1C}">
                <a14:useLocalDpi xmlns:a14="http://schemas.microsoft.com/office/drawing/2010/main"/>
              </a:ext>
            </a:extLst>
          </a:blip>
          <a:srcRect/>
          <a:stretch/>
        </p:blipFill>
        <p:spPr>
          <a:xfrm>
            <a:off x="7854809" y="1586805"/>
            <a:ext cx="402355" cy="279899"/>
          </a:xfrm>
          <a:prstGeom prst="rect">
            <a:avLst/>
          </a:prstGeom>
          <a:noFill/>
          <a:ln>
            <a:noFill/>
          </a:ln>
        </p:spPr>
      </p:pic>
      <p:sp>
        <p:nvSpPr>
          <p:cNvPr id="160" name="Google Shape;110;p16">
            <a:extLst>
              <a:ext uri="{FF2B5EF4-FFF2-40B4-BE49-F238E27FC236}">
                <a16:creationId xmlns:a16="http://schemas.microsoft.com/office/drawing/2014/main" id="{1113F111-6E1F-4540-B291-054A17DDE86A}"/>
              </a:ext>
            </a:extLst>
          </p:cNvPr>
          <p:cNvSpPr/>
          <p:nvPr/>
        </p:nvSpPr>
        <p:spPr>
          <a:xfrm>
            <a:off x="7401300" y="1528180"/>
            <a:ext cx="385301" cy="398620"/>
          </a:xfrm>
          <a:prstGeom prst="rect">
            <a:avLst/>
          </a:prstGeom>
          <a:blipFill rotWithShape="1">
            <a:blip r:embed="rId5" cstate="screen">
              <a:alphaModFix/>
              <a:extLst>
                <a:ext uri="{28A0092B-C50C-407E-A947-70E740481C1C}">
                  <a14:useLocalDpi xmlns:a14="http://schemas.microsoft.com/office/drawing/2010/main"/>
                </a:ext>
              </a:extLst>
            </a:blip>
            <a:stretch>
              <a:fillRect/>
            </a:stretch>
          </a:blipFill>
          <a:ln>
            <a:noFill/>
          </a:ln>
        </p:spPr>
        <p:txBody>
          <a:bodyPr spcFirstLastPara="1" wrap="square" lIns="0" tIns="0" rIns="0" bIns="0" anchor="t" anchorCtr="0">
            <a:noAutofit/>
          </a:bodyPr>
          <a:lstStyle/>
          <a:p>
            <a:pPr marL="0" marR="0" lvl="0" indent="0" defTabSz="1218987" eaLnBrk="1" fontAlgn="auto" latinLnBrk="0" hangingPunct="1">
              <a:lnSpc>
                <a:spcPct val="100000"/>
              </a:lnSpc>
              <a:spcBef>
                <a:spcPts val="0"/>
              </a:spcBef>
              <a:spcAft>
                <a:spcPts val="0"/>
              </a:spcAft>
              <a:buClr>
                <a:prstClr val="black"/>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61" name="Google Shape;102;p15">
            <a:extLst>
              <a:ext uri="{FF2B5EF4-FFF2-40B4-BE49-F238E27FC236}">
                <a16:creationId xmlns:a16="http://schemas.microsoft.com/office/drawing/2014/main" id="{12AEB34F-07F1-AB4C-A0BD-C1E9E451061E}"/>
              </a:ext>
            </a:extLst>
          </p:cNvPr>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8324960" y="1483262"/>
            <a:ext cx="402355" cy="486984"/>
          </a:xfrm>
          <a:prstGeom prst="rect">
            <a:avLst/>
          </a:prstGeom>
          <a:noFill/>
          <a:ln>
            <a:noFill/>
          </a:ln>
        </p:spPr>
      </p:pic>
      <p:pic>
        <p:nvPicPr>
          <p:cNvPr id="162" name="Picture 161">
            <a:extLst>
              <a:ext uri="{FF2B5EF4-FFF2-40B4-BE49-F238E27FC236}">
                <a16:creationId xmlns:a16="http://schemas.microsoft.com/office/drawing/2014/main" id="{7B523122-1E41-C140-A122-E28D5B5EB1D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66508" y="1452470"/>
            <a:ext cx="385301" cy="487020"/>
          </a:xfrm>
          <a:prstGeom prst="rect">
            <a:avLst/>
          </a:prstGeom>
        </p:spPr>
      </p:pic>
      <p:pic>
        <p:nvPicPr>
          <p:cNvPr id="163" name="Picture 162">
            <a:extLst>
              <a:ext uri="{FF2B5EF4-FFF2-40B4-BE49-F238E27FC236}">
                <a16:creationId xmlns:a16="http://schemas.microsoft.com/office/drawing/2014/main" id="{C653B648-490D-0447-89A1-FADBCAE2CAB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724364" y="1466492"/>
            <a:ext cx="529224" cy="481330"/>
          </a:xfrm>
          <a:prstGeom prst="rect">
            <a:avLst/>
          </a:prstGeom>
        </p:spPr>
      </p:pic>
      <p:pic>
        <p:nvPicPr>
          <p:cNvPr id="164" name="Picture 163">
            <a:extLst>
              <a:ext uri="{FF2B5EF4-FFF2-40B4-BE49-F238E27FC236}">
                <a16:creationId xmlns:a16="http://schemas.microsoft.com/office/drawing/2014/main" id="{C8297611-C1F4-3B4C-9EBD-EFF3020C229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276749" y="1619744"/>
            <a:ext cx="625196" cy="216107"/>
          </a:xfrm>
          <a:prstGeom prst="rect">
            <a:avLst/>
          </a:prstGeom>
        </p:spPr>
      </p:pic>
      <p:pic>
        <p:nvPicPr>
          <p:cNvPr id="165" name="Picture 164">
            <a:extLst>
              <a:ext uri="{FF2B5EF4-FFF2-40B4-BE49-F238E27FC236}">
                <a16:creationId xmlns:a16="http://schemas.microsoft.com/office/drawing/2014/main" id="{91092C04-BF84-4247-B776-49FDAD43041C}"/>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478195" y="1460455"/>
            <a:ext cx="379778" cy="499136"/>
          </a:xfrm>
          <a:prstGeom prst="rect">
            <a:avLst/>
          </a:prstGeom>
        </p:spPr>
      </p:pic>
      <p:pic>
        <p:nvPicPr>
          <p:cNvPr id="166" name="Picture 6" descr="jaic">
            <a:extLst>
              <a:ext uri="{FF2B5EF4-FFF2-40B4-BE49-F238E27FC236}">
                <a16:creationId xmlns:a16="http://schemas.microsoft.com/office/drawing/2014/main" id="{761E25BB-9F27-3342-81E5-CAF48BF6C0EE}"/>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910240" y="2299970"/>
            <a:ext cx="496886" cy="303921"/>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166">
            <a:extLst>
              <a:ext uri="{FF2B5EF4-FFF2-40B4-BE49-F238E27FC236}">
                <a16:creationId xmlns:a16="http://schemas.microsoft.com/office/drawing/2014/main" id="{235E824B-7818-0941-A4C4-A7B797B255D6}"/>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25" y="2252950"/>
            <a:ext cx="441712" cy="441712"/>
          </a:xfrm>
          <a:prstGeom prst="rect">
            <a:avLst/>
          </a:prstGeom>
        </p:spPr>
      </p:pic>
      <p:pic>
        <p:nvPicPr>
          <p:cNvPr id="168" name="Picture 10" descr="U.S. Army Cyber Command">
            <a:extLst>
              <a:ext uri="{FF2B5EF4-FFF2-40B4-BE49-F238E27FC236}">
                <a16:creationId xmlns:a16="http://schemas.microsoft.com/office/drawing/2014/main" id="{3763CAE4-197A-904A-8A35-6D9ED8EB8F66}"/>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400006" y="2243677"/>
            <a:ext cx="441712" cy="401959"/>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2" descr="Image result for f16 logo">
            <a:extLst>
              <a:ext uri="{FF2B5EF4-FFF2-40B4-BE49-F238E27FC236}">
                <a16:creationId xmlns:a16="http://schemas.microsoft.com/office/drawing/2014/main" id="{67BD2D3B-3813-2F43-9170-8027AC5C4107}"/>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826674" y="1688309"/>
            <a:ext cx="496886" cy="496886"/>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14" descr="Image result for f22 logo">
            <a:extLst>
              <a:ext uri="{FF2B5EF4-FFF2-40B4-BE49-F238E27FC236}">
                <a16:creationId xmlns:a16="http://schemas.microsoft.com/office/drawing/2014/main" id="{08C77B61-8B66-0548-8D12-5B92B537B022}"/>
              </a:ext>
            </a:extLst>
          </p:cNvPr>
          <p:cNvPicPr>
            <a:picLocks noChangeAspect="1" noChangeArrowheads="1"/>
          </p:cNvPicPr>
          <p:nvPr/>
        </p:nvPicPr>
        <p:blipFill rotWithShape="1">
          <a:blip r:embed="rId15" cstate="screen">
            <a:extLst>
              <a:ext uri="{28A0092B-C50C-407E-A947-70E740481C1C}">
                <a14:useLocalDpi xmlns:a14="http://schemas.microsoft.com/office/drawing/2010/main"/>
              </a:ext>
            </a:extLst>
          </a:blip>
          <a:srcRect/>
          <a:stretch/>
        </p:blipFill>
        <p:spPr bwMode="auto">
          <a:xfrm>
            <a:off x="2580473" y="1752420"/>
            <a:ext cx="541254" cy="361986"/>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8" descr="Image result for unified platform air force logo">
            <a:extLst>
              <a:ext uri="{FF2B5EF4-FFF2-40B4-BE49-F238E27FC236}">
                <a16:creationId xmlns:a16="http://schemas.microsoft.com/office/drawing/2014/main" id="{B5AD018C-D558-6542-BC2C-DB17B413FEE5}"/>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2061426" y="1728247"/>
            <a:ext cx="441712" cy="429820"/>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71">
            <a:extLst>
              <a:ext uri="{FF2B5EF4-FFF2-40B4-BE49-F238E27FC236}">
                <a16:creationId xmlns:a16="http://schemas.microsoft.com/office/drawing/2014/main" id="{706EE2BB-3A8D-3D4B-B757-C9AC8D867511}"/>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416022" y="1724420"/>
            <a:ext cx="476025" cy="469311"/>
          </a:xfrm>
          <a:prstGeom prst="rect">
            <a:avLst/>
          </a:prstGeom>
        </p:spPr>
      </p:pic>
      <p:pic>
        <p:nvPicPr>
          <p:cNvPr id="173" name="Picture 22" descr="Image result for b21 air force logo">
            <a:extLst>
              <a:ext uri="{FF2B5EF4-FFF2-40B4-BE49-F238E27FC236}">
                <a16:creationId xmlns:a16="http://schemas.microsoft.com/office/drawing/2014/main" id="{814F22E5-55F8-1544-A69F-DFC9E43583EC}"/>
              </a:ext>
            </a:extLst>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2639589" y="2294021"/>
            <a:ext cx="670373" cy="377299"/>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48" descr="Image result for Global based strategic deterrence">
            <a:extLst>
              <a:ext uri="{FF2B5EF4-FFF2-40B4-BE49-F238E27FC236}">
                <a16:creationId xmlns:a16="http://schemas.microsoft.com/office/drawing/2014/main" id="{37FC33C4-C111-E048-B2F1-4BC274407160}"/>
              </a:ext>
            </a:extLst>
          </p:cNvPr>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1252344" y="2316707"/>
            <a:ext cx="777174" cy="346048"/>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32" descr="Image result for darpa logo">
            <a:extLst>
              <a:ext uri="{FF2B5EF4-FFF2-40B4-BE49-F238E27FC236}">
                <a16:creationId xmlns:a16="http://schemas.microsoft.com/office/drawing/2014/main" id="{2D7F624F-370A-4040-9C0A-F80F6B51C2C5}"/>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9436206" y="2271190"/>
            <a:ext cx="602000" cy="308525"/>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34" descr="Image result for afrl logo">
            <a:extLst>
              <a:ext uri="{FF2B5EF4-FFF2-40B4-BE49-F238E27FC236}">
                <a16:creationId xmlns:a16="http://schemas.microsoft.com/office/drawing/2014/main" id="{F7C05459-3AE5-3642-AB1F-FE6CE3E42192}"/>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10249020" y="2189050"/>
            <a:ext cx="527114" cy="525762"/>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36" descr="Image result for afrl logo">
            <a:extLst>
              <a:ext uri="{FF2B5EF4-FFF2-40B4-BE49-F238E27FC236}">
                <a16:creationId xmlns:a16="http://schemas.microsoft.com/office/drawing/2014/main" id="{3FF045E9-B66F-E548-A0AC-8554E37D259E}"/>
              </a:ext>
            </a:extLst>
          </p:cNvPr>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8640334" y="2243207"/>
            <a:ext cx="656083" cy="364490"/>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40" descr="Image result for intelligence community logo">
            <a:extLst>
              <a:ext uri="{FF2B5EF4-FFF2-40B4-BE49-F238E27FC236}">
                <a16:creationId xmlns:a16="http://schemas.microsoft.com/office/drawing/2014/main" id="{D3BCBB21-6F87-8347-9103-D91F858693C7}"/>
              </a:ext>
            </a:extLst>
          </p:cNvPr>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8239361" y="4891891"/>
            <a:ext cx="592182" cy="592182"/>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42" descr="Image result for NIST logo">
            <a:extLst>
              <a:ext uri="{FF2B5EF4-FFF2-40B4-BE49-F238E27FC236}">
                <a16:creationId xmlns:a16="http://schemas.microsoft.com/office/drawing/2014/main" id="{92FBFE9D-17D0-7E48-A9B7-E0C612CA7F6A}"/>
              </a:ext>
            </a:extLst>
          </p:cNvPr>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9618732" y="5148431"/>
            <a:ext cx="663152" cy="295659"/>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179">
            <a:extLst>
              <a:ext uri="{FF2B5EF4-FFF2-40B4-BE49-F238E27FC236}">
                <a16:creationId xmlns:a16="http://schemas.microsoft.com/office/drawing/2014/main" id="{AB588ECB-6F59-634A-A025-CDF00852044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7768989" y="5180429"/>
            <a:ext cx="323949" cy="323949"/>
          </a:xfrm>
          <a:prstGeom prst="rect">
            <a:avLst/>
          </a:prstGeom>
        </p:spPr>
      </p:pic>
      <p:pic>
        <p:nvPicPr>
          <p:cNvPr id="181" name="Picture 46" descr="Image result for VA logo">
            <a:extLst>
              <a:ext uri="{FF2B5EF4-FFF2-40B4-BE49-F238E27FC236}">
                <a16:creationId xmlns:a16="http://schemas.microsoft.com/office/drawing/2014/main" id="{84EFAF13-14A8-7947-BC0A-2ED01570BCCC}"/>
              </a:ext>
            </a:extLst>
          </p:cNvPr>
          <p:cNvPicPr>
            <a:picLocks noChangeAspect="1" noChangeArrowheads="1"/>
          </p:cNvPicPr>
          <p:nvPr/>
        </p:nvPicPr>
        <p:blipFill rotWithShape="1">
          <a:blip r:embed="rId26" cstate="screen">
            <a:extLst>
              <a:ext uri="{28A0092B-C50C-407E-A947-70E740481C1C}">
                <a14:useLocalDpi xmlns:a14="http://schemas.microsoft.com/office/drawing/2010/main"/>
              </a:ext>
            </a:extLst>
          </a:blip>
          <a:srcRect t="21509" b="19290"/>
          <a:stretch/>
        </p:blipFill>
        <p:spPr bwMode="auto">
          <a:xfrm>
            <a:off x="8934799" y="5124275"/>
            <a:ext cx="557184" cy="329863"/>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181">
            <a:extLst>
              <a:ext uri="{FF2B5EF4-FFF2-40B4-BE49-F238E27FC236}">
                <a16:creationId xmlns:a16="http://schemas.microsoft.com/office/drawing/2014/main" id="{02548D70-8726-4D46-A409-331BFD98C229}"/>
              </a:ext>
            </a:extLst>
          </p:cNvPr>
          <p:cNvPicPr>
            <a:picLocks noChangeAspect="1"/>
          </p:cNvPicPr>
          <p:nvPr/>
        </p:nvPicPr>
        <p:blipFill rotWithShape="1">
          <a:blip r:embed="rId27" cstate="screen">
            <a:extLst>
              <a:ext uri="{28A0092B-C50C-407E-A947-70E740481C1C}">
                <a14:useLocalDpi xmlns:a14="http://schemas.microsoft.com/office/drawing/2010/main"/>
              </a:ext>
            </a:extLst>
          </a:blip>
          <a:srcRect/>
          <a:stretch/>
        </p:blipFill>
        <p:spPr>
          <a:xfrm>
            <a:off x="8852268" y="3483250"/>
            <a:ext cx="1221402" cy="590052"/>
          </a:xfrm>
          <a:prstGeom prst="rect">
            <a:avLst/>
          </a:prstGeom>
        </p:spPr>
      </p:pic>
      <p:pic>
        <p:nvPicPr>
          <p:cNvPr id="184" name="Picture 24" descr="Image result for AFWERX logo">
            <a:extLst>
              <a:ext uri="{FF2B5EF4-FFF2-40B4-BE49-F238E27FC236}">
                <a16:creationId xmlns:a16="http://schemas.microsoft.com/office/drawing/2014/main" id="{C7205D3C-EF49-8348-B473-E0F2C8137FA0}"/>
              </a:ext>
            </a:extLst>
          </p:cNvPr>
          <p:cNvPicPr>
            <a:picLocks noChangeAspect="1" noChangeArrowheads="1"/>
          </p:cNvPicPr>
          <p:nvPr/>
        </p:nvPicPr>
        <p:blipFill>
          <a:blip r:embed="rId28" cstate="screen">
            <a:extLst>
              <a:ext uri="{28A0092B-C50C-407E-A947-70E740481C1C}">
                <a14:useLocalDpi xmlns:a14="http://schemas.microsoft.com/office/drawing/2010/main"/>
              </a:ext>
            </a:extLst>
          </a:blip>
          <a:srcRect/>
          <a:stretch>
            <a:fillRect/>
          </a:stretch>
        </p:blipFill>
        <p:spPr bwMode="auto">
          <a:xfrm>
            <a:off x="3818327" y="3258985"/>
            <a:ext cx="562271" cy="562271"/>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26" descr="NavalX Logo">
            <a:extLst>
              <a:ext uri="{FF2B5EF4-FFF2-40B4-BE49-F238E27FC236}">
                <a16:creationId xmlns:a16="http://schemas.microsoft.com/office/drawing/2014/main" id="{DD03E281-4929-264C-B83D-A0EA77BF712C}"/>
              </a:ext>
            </a:extLst>
          </p:cNvPr>
          <p:cNvPicPr>
            <a:picLocks noChangeAspect="1" noChangeArrowheads="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2214757" y="3649217"/>
            <a:ext cx="662780" cy="129242"/>
          </a:xfrm>
          <a:prstGeom prst="rect">
            <a:avLst/>
          </a:prstGeom>
          <a:noFill/>
          <a:extLst>
            <a:ext uri="{909E8E84-426E-40DD-AFC4-6F175D3DCCD1}">
              <a14:hiddenFill xmlns:a14="http://schemas.microsoft.com/office/drawing/2010/main">
                <a:solidFill>
                  <a:srgbClr val="FFFFFF"/>
                </a:solidFill>
              </a14:hiddenFill>
            </a:ext>
          </a:extLst>
        </p:spPr>
      </p:pic>
      <p:sp>
        <p:nvSpPr>
          <p:cNvPr id="186" name="TextBox 185">
            <a:extLst>
              <a:ext uri="{FF2B5EF4-FFF2-40B4-BE49-F238E27FC236}">
                <a16:creationId xmlns:a16="http://schemas.microsoft.com/office/drawing/2014/main" id="{30B3A058-A27A-7C4D-B278-94209AC07C96}"/>
              </a:ext>
            </a:extLst>
          </p:cNvPr>
          <p:cNvSpPr txBox="1"/>
          <p:nvPr/>
        </p:nvSpPr>
        <p:spPr>
          <a:xfrm>
            <a:off x="3222586" y="3811517"/>
            <a:ext cx="1237704" cy="338554"/>
          </a:xfrm>
          <a:prstGeom prst="rect">
            <a:avLst/>
          </a:prstGeom>
          <a:noFill/>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cs typeface="+mn-cs"/>
              </a:rPr>
              <a:t>AF Ventures</a:t>
            </a:r>
          </a:p>
        </p:txBody>
      </p:sp>
      <p:pic>
        <p:nvPicPr>
          <p:cNvPr id="187" name="Picture 28" descr="Home">
            <a:extLst>
              <a:ext uri="{FF2B5EF4-FFF2-40B4-BE49-F238E27FC236}">
                <a16:creationId xmlns:a16="http://schemas.microsoft.com/office/drawing/2014/main" id="{914CCC91-1543-4D4A-9D6A-5600067D1B6F}"/>
              </a:ext>
            </a:extLst>
          </p:cNvPr>
          <p:cNvPicPr>
            <a:picLocks noChangeAspect="1" noChangeArrowheads="1"/>
          </p:cNvPicPr>
          <p:nvPr/>
        </p:nvPicPr>
        <p:blipFill>
          <a:blip r:embed="rId30" cstate="screen">
            <a:extLst>
              <a:ext uri="{28A0092B-C50C-407E-A947-70E740481C1C}">
                <a14:useLocalDpi xmlns:a14="http://schemas.microsoft.com/office/drawing/2010/main"/>
              </a:ext>
            </a:extLst>
          </a:blip>
          <a:srcRect/>
          <a:stretch>
            <a:fillRect/>
          </a:stretch>
        </p:blipFill>
        <p:spPr bwMode="auto">
          <a:xfrm>
            <a:off x="2178147" y="3856472"/>
            <a:ext cx="975662" cy="201838"/>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30" descr="DIU Logo">
            <a:extLst>
              <a:ext uri="{FF2B5EF4-FFF2-40B4-BE49-F238E27FC236}">
                <a16:creationId xmlns:a16="http://schemas.microsoft.com/office/drawing/2014/main" id="{5A4D7807-F053-A74E-A81E-4A25A0E85192}"/>
              </a:ext>
            </a:extLst>
          </p:cNvPr>
          <p:cNvPicPr>
            <a:picLocks noChangeAspect="1" noChangeArrowheads="1"/>
          </p:cNvPicPr>
          <p:nvPr/>
        </p:nvPicPr>
        <p:blipFill>
          <a:blip r:embed="rId31" cstate="screen">
            <a:extLst>
              <a:ext uri="{28A0092B-C50C-407E-A947-70E740481C1C}">
                <a14:useLocalDpi xmlns:a14="http://schemas.microsoft.com/office/drawing/2010/main"/>
              </a:ext>
            </a:extLst>
          </a:blip>
          <a:srcRect/>
          <a:stretch>
            <a:fillRect/>
          </a:stretch>
        </p:blipFill>
        <p:spPr bwMode="auto">
          <a:xfrm>
            <a:off x="3042590" y="3652694"/>
            <a:ext cx="768067" cy="143372"/>
          </a:xfrm>
          <a:prstGeom prst="rect">
            <a:avLst/>
          </a:prstGeom>
          <a:noFill/>
          <a:extLst>
            <a:ext uri="{909E8E84-426E-40DD-AFC4-6F175D3DCCD1}">
              <a14:hiddenFill xmlns:a14="http://schemas.microsoft.com/office/drawing/2010/main">
                <a:solidFill>
                  <a:srgbClr val="FFFFFF"/>
                </a:solidFill>
              </a14:hiddenFill>
            </a:ext>
          </a:extLst>
        </p:spPr>
      </p:pic>
      <p:pic>
        <p:nvPicPr>
          <p:cNvPr id="206" name="Google Shape;118;p17">
            <a:extLst>
              <a:ext uri="{FF2B5EF4-FFF2-40B4-BE49-F238E27FC236}">
                <a16:creationId xmlns:a16="http://schemas.microsoft.com/office/drawing/2014/main" id="{1B0F0D05-D137-4340-B1A1-7278BD35B08F}"/>
              </a:ext>
            </a:extLst>
          </p:cNvPr>
          <p:cNvPicPr preferRelativeResize="0"/>
          <p:nvPr/>
        </p:nvPicPr>
        <p:blipFill>
          <a:blip r:embed="rId32" cstate="screen">
            <a:alphaModFix/>
            <a:extLst>
              <a:ext uri="{28A0092B-C50C-407E-A947-70E740481C1C}">
                <a14:useLocalDpi xmlns:a14="http://schemas.microsoft.com/office/drawing/2010/main"/>
              </a:ext>
            </a:extLst>
          </a:blip>
          <a:stretch>
            <a:fillRect/>
          </a:stretch>
        </p:blipFill>
        <p:spPr>
          <a:xfrm>
            <a:off x="9965427" y="1545847"/>
            <a:ext cx="701037" cy="341931"/>
          </a:xfrm>
          <a:prstGeom prst="rect">
            <a:avLst/>
          </a:prstGeom>
          <a:noFill/>
          <a:ln>
            <a:noFill/>
          </a:ln>
        </p:spPr>
      </p:pic>
      <p:grpSp>
        <p:nvGrpSpPr>
          <p:cNvPr id="207" name="Group 206">
            <a:extLst>
              <a:ext uri="{FF2B5EF4-FFF2-40B4-BE49-F238E27FC236}">
                <a16:creationId xmlns:a16="http://schemas.microsoft.com/office/drawing/2014/main" id="{9B7669D7-820C-DF47-8DB7-58665C55BA16}"/>
              </a:ext>
            </a:extLst>
          </p:cNvPr>
          <p:cNvGrpSpPr/>
          <p:nvPr/>
        </p:nvGrpSpPr>
        <p:grpSpPr>
          <a:xfrm>
            <a:off x="3807224" y="4417356"/>
            <a:ext cx="2057400" cy="1098383"/>
            <a:chOff x="2743200" y="3685701"/>
            <a:chExt cx="2057400" cy="1098383"/>
          </a:xfrm>
        </p:grpSpPr>
        <p:sp>
          <p:nvSpPr>
            <p:cNvPr id="208" name="Freeform 9">
              <a:extLst>
                <a:ext uri="{FF2B5EF4-FFF2-40B4-BE49-F238E27FC236}">
                  <a16:creationId xmlns:a16="http://schemas.microsoft.com/office/drawing/2014/main" id="{EB40312E-E536-6143-96AE-D95B65E6D281}"/>
                </a:ext>
              </a:extLst>
            </p:cNvPr>
            <p:cNvSpPr>
              <a:spLocks/>
            </p:cNvSpPr>
            <p:nvPr/>
          </p:nvSpPr>
          <p:spPr bwMode="auto">
            <a:xfrm>
              <a:off x="2743200" y="3685701"/>
              <a:ext cx="2057400" cy="1098383"/>
            </a:xfrm>
            <a:custGeom>
              <a:avLst/>
              <a:gdLst>
                <a:gd name="T0" fmla="*/ 3139 w 3758"/>
                <a:gd name="T1" fmla="*/ 809 h 2047"/>
                <a:gd name="T2" fmla="*/ 2983 w 3758"/>
                <a:gd name="T3" fmla="*/ 829 h 2047"/>
                <a:gd name="T4" fmla="*/ 2577 w 3758"/>
                <a:gd name="T5" fmla="*/ 616 h 2047"/>
                <a:gd name="T6" fmla="*/ 2420 w 3758"/>
                <a:gd name="T7" fmla="*/ 641 h 2047"/>
                <a:gd name="T8" fmla="*/ 1618 w 3758"/>
                <a:gd name="T9" fmla="*/ 0 h 2047"/>
                <a:gd name="T10" fmla="*/ 795 w 3758"/>
                <a:gd name="T11" fmla="*/ 824 h 2047"/>
                <a:gd name="T12" fmla="*/ 796 w 3758"/>
                <a:gd name="T13" fmla="*/ 851 h 2047"/>
                <a:gd name="T14" fmla="*/ 612 w 3758"/>
                <a:gd name="T15" fmla="*/ 824 h 2047"/>
                <a:gd name="T16" fmla="*/ 0 w 3758"/>
                <a:gd name="T17" fmla="*/ 1435 h 2047"/>
                <a:gd name="T18" fmla="*/ 612 w 3758"/>
                <a:gd name="T19" fmla="*/ 2047 h 2047"/>
                <a:gd name="T20" fmla="*/ 2444 w 3758"/>
                <a:gd name="T21" fmla="*/ 2047 h 2047"/>
                <a:gd name="T22" fmla="*/ 2784 w 3758"/>
                <a:gd name="T23" fmla="*/ 2047 h 2047"/>
                <a:gd name="T24" fmla="*/ 3139 w 3758"/>
                <a:gd name="T25" fmla="*/ 2047 h 2047"/>
                <a:gd name="T26" fmla="*/ 3758 w 3758"/>
                <a:gd name="T27" fmla="*/ 1428 h 2047"/>
                <a:gd name="T28" fmla="*/ 3139 w 3758"/>
                <a:gd name="T29" fmla="*/ 809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8" h="2047">
                  <a:moveTo>
                    <a:pt x="3139" y="809"/>
                  </a:moveTo>
                  <a:cubicBezTo>
                    <a:pt x="3085" y="809"/>
                    <a:pt x="3033" y="816"/>
                    <a:pt x="2983" y="829"/>
                  </a:cubicBezTo>
                  <a:cubicBezTo>
                    <a:pt x="2894" y="700"/>
                    <a:pt x="2745" y="616"/>
                    <a:pt x="2577" y="616"/>
                  </a:cubicBezTo>
                  <a:cubicBezTo>
                    <a:pt x="2522" y="616"/>
                    <a:pt x="2470" y="625"/>
                    <a:pt x="2420" y="641"/>
                  </a:cubicBezTo>
                  <a:cubicBezTo>
                    <a:pt x="2337" y="275"/>
                    <a:pt x="2010" y="0"/>
                    <a:pt x="1618" y="0"/>
                  </a:cubicBezTo>
                  <a:cubicBezTo>
                    <a:pt x="1163" y="0"/>
                    <a:pt x="795" y="369"/>
                    <a:pt x="795" y="824"/>
                  </a:cubicBezTo>
                  <a:cubicBezTo>
                    <a:pt x="795" y="833"/>
                    <a:pt x="795" y="842"/>
                    <a:pt x="796" y="851"/>
                  </a:cubicBezTo>
                  <a:cubicBezTo>
                    <a:pt x="738" y="833"/>
                    <a:pt x="676" y="824"/>
                    <a:pt x="612" y="824"/>
                  </a:cubicBezTo>
                  <a:cubicBezTo>
                    <a:pt x="274" y="824"/>
                    <a:pt x="0" y="1097"/>
                    <a:pt x="0" y="1435"/>
                  </a:cubicBezTo>
                  <a:cubicBezTo>
                    <a:pt x="0" y="1773"/>
                    <a:pt x="274" y="2047"/>
                    <a:pt x="612" y="2047"/>
                  </a:cubicBezTo>
                  <a:cubicBezTo>
                    <a:pt x="2444" y="2047"/>
                    <a:pt x="2444" y="2047"/>
                    <a:pt x="2444" y="2047"/>
                  </a:cubicBezTo>
                  <a:cubicBezTo>
                    <a:pt x="2784" y="2047"/>
                    <a:pt x="2784" y="2047"/>
                    <a:pt x="2784" y="2047"/>
                  </a:cubicBezTo>
                  <a:cubicBezTo>
                    <a:pt x="3139" y="2047"/>
                    <a:pt x="3139" y="2047"/>
                    <a:pt x="3139" y="2047"/>
                  </a:cubicBezTo>
                  <a:cubicBezTo>
                    <a:pt x="3480" y="2047"/>
                    <a:pt x="3758" y="1770"/>
                    <a:pt x="3758" y="1428"/>
                  </a:cubicBezTo>
                  <a:cubicBezTo>
                    <a:pt x="3758" y="1086"/>
                    <a:pt x="3480" y="809"/>
                    <a:pt x="3139" y="809"/>
                  </a:cubicBezTo>
                  <a:close/>
                </a:path>
              </a:pathLst>
            </a:custGeom>
            <a:solidFill>
              <a:schemeClr val="bg1"/>
            </a:solidFill>
            <a:ln w="57150">
              <a:solidFill>
                <a:srgbClr val="0070C0"/>
              </a:solidFill>
              <a:round/>
              <a:headEnd/>
              <a:tailEnd/>
            </a:ln>
          </p:spPr>
          <p:txBody>
            <a:bodyPr vert="horz" wrap="square" lIns="91440" tIns="45720" rIns="91440" bIns="45720" numCol="1" anchor="t" anchorCtr="0" compatLnSpc="1">
              <a:prstTxWarp prst="textNoShape">
                <a:avLst/>
              </a:prstTxWarp>
            </a:bodyPr>
            <a:lstStyle/>
            <a:p>
              <a:endParaRPr lang="en-IN"/>
            </a:p>
          </p:txBody>
        </p:sp>
        <p:pic>
          <p:nvPicPr>
            <p:cNvPr id="209" name="Picture 4" descr="Image result for cloud one logo">
              <a:extLst>
                <a:ext uri="{FF2B5EF4-FFF2-40B4-BE49-F238E27FC236}">
                  <a16:creationId xmlns:a16="http://schemas.microsoft.com/office/drawing/2014/main" id="{D64C3A7F-0641-3E49-A171-92A32E9C6C00}"/>
                </a:ext>
              </a:extLst>
            </p:cNvPr>
            <p:cNvPicPr>
              <a:picLocks noChangeAspect="1" noChangeArrowheads="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3275097" y="4106490"/>
              <a:ext cx="993606" cy="555401"/>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TextBox 145">
            <a:extLst>
              <a:ext uri="{FF2B5EF4-FFF2-40B4-BE49-F238E27FC236}">
                <a16:creationId xmlns:a16="http://schemas.microsoft.com/office/drawing/2014/main" id="{222A9CA3-789B-6247-8DCD-F51D7F8780E9}"/>
              </a:ext>
            </a:extLst>
          </p:cNvPr>
          <p:cNvSpPr txBox="1"/>
          <p:nvPr/>
        </p:nvSpPr>
        <p:spPr>
          <a:xfrm>
            <a:off x="10085259" y="3581271"/>
            <a:ext cx="1665287" cy="584775"/>
          </a:xfrm>
          <a:prstGeom prst="rect">
            <a:avLst/>
          </a:prstGeom>
          <a:noFill/>
          <a:effectLst/>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F76400"/>
                </a:solidFill>
                <a:uLnTx/>
                <a:uFillTx/>
                <a:latin typeface="Arial" panose="020B0604020202020204" pitchFamily="34" charset="0"/>
                <a:cs typeface="Arial" panose="020B0604020202020204" pitchFamily="34" charset="0"/>
              </a:rPr>
              <a:t>Defense Industrial Base</a:t>
            </a:r>
          </a:p>
        </p:txBody>
      </p:sp>
      <p:cxnSp>
        <p:nvCxnSpPr>
          <p:cNvPr id="141" name="Straight Connector 140">
            <a:extLst>
              <a:ext uri="{FF2B5EF4-FFF2-40B4-BE49-F238E27FC236}">
                <a16:creationId xmlns:a16="http://schemas.microsoft.com/office/drawing/2014/main" id="{3DE032F0-E870-4541-B678-A5BC568B12AC}"/>
              </a:ext>
            </a:extLst>
          </p:cNvPr>
          <p:cNvCxnSpPr>
            <a:cxnSpLocks/>
            <a:endCxn id="198" idx="5"/>
          </p:cNvCxnSpPr>
          <p:nvPr/>
        </p:nvCxnSpPr>
        <p:spPr>
          <a:xfrm flipH="1" flipV="1">
            <a:off x="6916944" y="4891951"/>
            <a:ext cx="728370" cy="729854"/>
          </a:xfrm>
          <a:prstGeom prst="line">
            <a:avLst/>
          </a:prstGeom>
          <a:noFill/>
          <a:ln w="9525" cap="flat" cmpd="sng" algn="ctr">
            <a:solidFill>
              <a:srgbClr val="4A7614"/>
            </a:solidFill>
            <a:prstDash val="solid"/>
          </a:ln>
          <a:effectLst/>
        </p:spPr>
      </p:cxnSp>
      <p:pic>
        <p:nvPicPr>
          <p:cNvPr id="4" name="Picture 3" descr="A close up of a sign&#10;&#10;Description automatically generated">
            <a:extLst>
              <a:ext uri="{FF2B5EF4-FFF2-40B4-BE49-F238E27FC236}">
                <a16:creationId xmlns:a16="http://schemas.microsoft.com/office/drawing/2014/main" id="{C599FAAB-F3DD-C049-9A6C-06FB8BC6796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10759286" y="1558897"/>
            <a:ext cx="527115" cy="30225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B800E1F-7299-A643-B5E0-1FE3AE4FF512}"/>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1378303" y="1572091"/>
            <a:ext cx="762680" cy="263760"/>
          </a:xfrm>
          <a:prstGeom prst="rect">
            <a:avLst/>
          </a:prstGeom>
        </p:spPr>
      </p:pic>
      <p:pic>
        <p:nvPicPr>
          <p:cNvPr id="5" name="Picture 4"/>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flipH="1">
            <a:off x="6008455" y="1475431"/>
            <a:ext cx="443520" cy="443520"/>
          </a:xfrm>
          <a:prstGeom prst="rect">
            <a:avLst/>
          </a:prstGeom>
        </p:spPr>
      </p:pic>
    </p:spTree>
    <p:extLst>
      <p:ext uri="{BB962C8B-B14F-4D97-AF65-F5344CB8AC3E}">
        <p14:creationId xmlns:p14="http://schemas.microsoft.com/office/powerpoint/2010/main" val="168102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B993-6F7B-1344-ADE1-2E285D2EB4E4}"/>
              </a:ext>
            </a:extLst>
          </p:cNvPr>
          <p:cNvSpPr>
            <a:spLocks noGrp="1"/>
          </p:cNvSpPr>
          <p:nvPr>
            <p:ph type="title"/>
          </p:nvPr>
        </p:nvSpPr>
        <p:spPr/>
        <p:txBody>
          <a:bodyPr/>
          <a:lstStyle/>
          <a:p>
            <a:r>
              <a:rPr lang="en-US" sz="4000" dirty="0"/>
              <a:t>Software Ecosystem</a:t>
            </a:r>
            <a:br>
              <a:rPr lang="en-US" sz="3200" dirty="0"/>
            </a:br>
            <a:r>
              <a:rPr lang="en-US" sz="3200" dirty="0"/>
              <a:t>Multiple Innovation Hubs, One Platform</a:t>
            </a:r>
          </a:p>
        </p:txBody>
      </p:sp>
      <p:sp>
        <p:nvSpPr>
          <p:cNvPr id="4" name="Slide Number Placeholder 3">
            <a:extLst>
              <a:ext uri="{FF2B5EF4-FFF2-40B4-BE49-F238E27FC236}">
                <a16:creationId xmlns:a16="http://schemas.microsoft.com/office/drawing/2014/main" id="{B4E7E6D3-7C0B-4848-BF49-294855A766D9}"/>
              </a:ext>
            </a:extLst>
          </p:cNvPr>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7256DB1-98A0-4C5B-B461-C003FBFE3B06}" type="slidenum">
              <a:rPr kumimoji="0" lang="en-US" altLang="en-US" sz="1000" b="0" i="0" u="none" strike="noStrike" kern="1200" cap="none" spc="0" normalizeH="0" baseline="0" noProof="0" smtClean="0">
                <a:ln>
                  <a:noFill/>
                </a:ln>
                <a:solidFill>
                  <a:srgbClr val="7F7F7F"/>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000" b="0" i="0" u="none" strike="noStrike" kern="1200" cap="none" spc="0" normalizeH="0" baseline="0" noProof="0">
              <a:ln>
                <a:noFill/>
              </a:ln>
              <a:solidFill>
                <a:srgbClr val="808080"/>
              </a:solidFill>
              <a:effectLst/>
              <a:uLnTx/>
              <a:uFillTx/>
              <a:latin typeface="Arial" panose="020B0604020202020204" pitchFamily="34" charset="0"/>
              <a:ea typeface="+mn-ea"/>
              <a:cs typeface="+mn-cs"/>
            </a:endParaRPr>
          </a:p>
        </p:txBody>
      </p:sp>
      <p:grpSp>
        <p:nvGrpSpPr>
          <p:cNvPr id="172" name="Group 171">
            <a:extLst>
              <a:ext uri="{FF2B5EF4-FFF2-40B4-BE49-F238E27FC236}">
                <a16:creationId xmlns:a16="http://schemas.microsoft.com/office/drawing/2014/main" id="{7612B563-561E-CE42-AA45-88BEAF9A4994}"/>
              </a:ext>
            </a:extLst>
          </p:cNvPr>
          <p:cNvGrpSpPr/>
          <p:nvPr/>
        </p:nvGrpSpPr>
        <p:grpSpPr>
          <a:xfrm>
            <a:off x="444120" y="1347885"/>
            <a:ext cx="11308180" cy="5048054"/>
            <a:chOff x="656076" y="1318832"/>
            <a:chExt cx="11308180" cy="5048054"/>
          </a:xfrm>
        </p:grpSpPr>
        <p:grpSp>
          <p:nvGrpSpPr>
            <p:cNvPr id="276" name="组合 157">
              <a:extLst>
                <a:ext uri="{FF2B5EF4-FFF2-40B4-BE49-F238E27FC236}">
                  <a16:creationId xmlns:a16="http://schemas.microsoft.com/office/drawing/2014/main" id="{6C239872-BDCF-754E-A803-6518C4CABD35}"/>
                </a:ext>
              </a:extLst>
            </p:cNvPr>
            <p:cNvGrpSpPr/>
            <p:nvPr/>
          </p:nvGrpSpPr>
          <p:grpSpPr>
            <a:xfrm>
              <a:off x="3934047" y="1318832"/>
              <a:ext cx="1574987" cy="791603"/>
              <a:chOff x="429314" y="4659570"/>
              <a:chExt cx="2030356" cy="1020476"/>
            </a:xfrm>
          </p:grpSpPr>
          <p:sp>
            <p:nvSpPr>
              <p:cNvPr id="277" name="圆角矩形 171">
                <a:extLst>
                  <a:ext uri="{FF2B5EF4-FFF2-40B4-BE49-F238E27FC236}">
                    <a16:creationId xmlns:a16="http://schemas.microsoft.com/office/drawing/2014/main" id="{223595EE-D302-4649-AE0E-CE6AAD8C0B67}"/>
                  </a:ext>
                </a:extLst>
              </p:cNvPr>
              <p:cNvSpPr/>
              <p:nvPr/>
            </p:nvSpPr>
            <p:spPr>
              <a:xfrm>
                <a:off x="429314" y="4964087"/>
                <a:ext cx="1972199" cy="715959"/>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78" name="圆角矩形 45">
                <a:extLst>
                  <a:ext uri="{FF2B5EF4-FFF2-40B4-BE49-F238E27FC236}">
                    <a16:creationId xmlns:a16="http://schemas.microsoft.com/office/drawing/2014/main" id="{4B7C4FAC-8DE7-3F48-9712-72809992A712}"/>
                  </a:ext>
                </a:extLst>
              </p:cNvPr>
              <p:cNvSpPr/>
              <p:nvPr/>
            </p:nvSpPr>
            <p:spPr>
              <a:xfrm>
                <a:off x="538966" y="4659570"/>
                <a:ext cx="1752261" cy="612964"/>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N2X Pathfinder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Colorado Springs, CO</a:t>
                </a:r>
              </a:p>
            </p:txBody>
          </p:sp>
          <p:sp>
            <p:nvSpPr>
              <p:cNvPr id="279" name="Text Box 16">
                <a:extLst>
                  <a:ext uri="{FF2B5EF4-FFF2-40B4-BE49-F238E27FC236}">
                    <a16:creationId xmlns:a16="http://schemas.microsoft.com/office/drawing/2014/main" id="{2DC9A6B8-8C88-7E4F-8B29-BAD0E02BF56E}"/>
                  </a:ext>
                </a:extLst>
              </p:cNvPr>
              <p:cNvSpPr txBox="1">
                <a:spLocks noChangeArrowheads="1"/>
              </p:cNvSpPr>
              <p:nvPr/>
            </p:nvSpPr>
            <p:spPr bwMode="auto">
              <a:xfrm>
                <a:off x="481277" y="5301819"/>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NORAD</a:t>
                </a:r>
              </a:p>
            </p:txBody>
          </p:sp>
        </p:grpSp>
        <p:grpSp>
          <p:nvGrpSpPr>
            <p:cNvPr id="320" name="组合 157">
              <a:extLst>
                <a:ext uri="{FF2B5EF4-FFF2-40B4-BE49-F238E27FC236}">
                  <a16:creationId xmlns:a16="http://schemas.microsoft.com/office/drawing/2014/main" id="{A57D03CB-8614-4B46-A4F2-C1CBAED2C936}"/>
                </a:ext>
              </a:extLst>
            </p:cNvPr>
            <p:cNvGrpSpPr/>
            <p:nvPr/>
          </p:nvGrpSpPr>
          <p:grpSpPr>
            <a:xfrm>
              <a:off x="1039478" y="3154406"/>
              <a:ext cx="1636503" cy="782655"/>
              <a:chOff x="416520" y="4676769"/>
              <a:chExt cx="2109658" cy="1008939"/>
            </a:xfrm>
          </p:grpSpPr>
          <p:sp>
            <p:nvSpPr>
              <p:cNvPr id="321" name="圆角矩形 171">
                <a:extLst>
                  <a:ext uri="{FF2B5EF4-FFF2-40B4-BE49-F238E27FC236}">
                    <a16:creationId xmlns:a16="http://schemas.microsoft.com/office/drawing/2014/main" id="{E2F4F91F-E303-7F46-8BFF-D2522A91B7AC}"/>
                  </a:ext>
                </a:extLst>
              </p:cNvPr>
              <p:cNvSpPr/>
              <p:nvPr/>
            </p:nvSpPr>
            <p:spPr>
              <a:xfrm>
                <a:off x="416520" y="4964087"/>
                <a:ext cx="2109658" cy="721621"/>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322" name="圆角矩形 45">
                <a:extLst>
                  <a:ext uri="{FF2B5EF4-FFF2-40B4-BE49-F238E27FC236}">
                    <a16:creationId xmlns:a16="http://schemas.microsoft.com/office/drawing/2014/main" id="{9999F553-099E-CF46-A32E-AA4AC8390012}"/>
                  </a:ext>
                </a:extLst>
              </p:cNvPr>
              <p:cNvSpPr/>
              <p:nvPr/>
            </p:nvSpPr>
            <p:spPr>
              <a:xfrm>
                <a:off x="687677" y="4676769"/>
                <a:ext cx="1582020" cy="612963"/>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err="1">
                    <a:ln>
                      <a:noFill/>
                    </a:ln>
                    <a:solidFill>
                      <a:srgbClr val="FFFFFF"/>
                    </a:solidFill>
                    <a:effectLst/>
                    <a:uLnTx/>
                    <a:uFillTx/>
                    <a:latin typeface="Arial" panose="020B0604020202020204" pitchFamily="34" charset="0"/>
                    <a:ea typeface="+mn-ea"/>
                    <a:cs typeface="+mn-cs"/>
                  </a:rPr>
                  <a:t>SoniKube</a:t>
                </a:r>
                <a:endPar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Hill AFB, UT</a:t>
                </a:r>
              </a:p>
            </p:txBody>
          </p:sp>
          <p:sp>
            <p:nvSpPr>
              <p:cNvPr id="323" name="Text Box 16">
                <a:extLst>
                  <a:ext uri="{FF2B5EF4-FFF2-40B4-BE49-F238E27FC236}">
                    <a16:creationId xmlns:a16="http://schemas.microsoft.com/office/drawing/2014/main" id="{34ADB2CD-12F9-FC4D-984F-3EC3BC732F75}"/>
                  </a:ext>
                </a:extLst>
              </p:cNvPr>
              <p:cNvSpPr txBox="1">
                <a:spLocks noChangeArrowheads="1"/>
              </p:cNvSpPr>
              <p:nvPr/>
            </p:nvSpPr>
            <p:spPr bwMode="auto">
              <a:xfrm>
                <a:off x="481277" y="5301819"/>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F-16</a:t>
                </a:r>
              </a:p>
            </p:txBody>
          </p:sp>
        </p:grpSp>
        <p:grpSp>
          <p:nvGrpSpPr>
            <p:cNvPr id="5" name="Group 4">
              <a:extLst>
                <a:ext uri="{FF2B5EF4-FFF2-40B4-BE49-F238E27FC236}">
                  <a16:creationId xmlns:a16="http://schemas.microsoft.com/office/drawing/2014/main" id="{FF3392D5-A3DC-A941-BBC1-38D6BEF16540}"/>
                </a:ext>
              </a:extLst>
            </p:cNvPr>
            <p:cNvGrpSpPr/>
            <p:nvPr/>
          </p:nvGrpSpPr>
          <p:grpSpPr>
            <a:xfrm>
              <a:off x="3329460" y="2186578"/>
              <a:ext cx="6144353" cy="3748500"/>
              <a:chOff x="3225051" y="493713"/>
              <a:chExt cx="6385674" cy="3895725"/>
            </a:xfrm>
          </p:grpSpPr>
          <p:sp>
            <p:nvSpPr>
              <p:cNvPr id="6" name="Freeform 6">
                <a:extLst>
                  <a:ext uri="{FF2B5EF4-FFF2-40B4-BE49-F238E27FC236}">
                    <a16:creationId xmlns:a16="http://schemas.microsoft.com/office/drawing/2014/main" id="{AD03B9AD-4D38-0D4B-AF3A-378158BF3961}"/>
                  </a:ext>
                </a:extLst>
              </p:cNvPr>
              <p:cNvSpPr>
                <a:spLocks/>
              </p:cNvSpPr>
              <p:nvPr/>
            </p:nvSpPr>
            <p:spPr bwMode="auto">
              <a:xfrm>
                <a:off x="7767638" y="1668463"/>
                <a:ext cx="328612" cy="576263"/>
              </a:xfrm>
              <a:custGeom>
                <a:avLst/>
                <a:gdLst>
                  <a:gd name="T0" fmla="*/ 197 w 207"/>
                  <a:gd name="T1" fmla="*/ 261 h 363"/>
                  <a:gd name="T2" fmla="*/ 183 w 207"/>
                  <a:gd name="T3" fmla="*/ 263 h 363"/>
                  <a:gd name="T4" fmla="*/ 177 w 207"/>
                  <a:gd name="T5" fmla="*/ 268 h 363"/>
                  <a:gd name="T6" fmla="*/ 168 w 207"/>
                  <a:gd name="T7" fmla="*/ 268 h 363"/>
                  <a:gd name="T8" fmla="*/ 161 w 207"/>
                  <a:gd name="T9" fmla="*/ 273 h 363"/>
                  <a:gd name="T10" fmla="*/ 160 w 207"/>
                  <a:gd name="T11" fmla="*/ 290 h 363"/>
                  <a:gd name="T12" fmla="*/ 151 w 207"/>
                  <a:gd name="T13" fmla="*/ 302 h 363"/>
                  <a:gd name="T14" fmla="*/ 143 w 207"/>
                  <a:gd name="T15" fmla="*/ 316 h 363"/>
                  <a:gd name="T16" fmla="*/ 143 w 207"/>
                  <a:gd name="T17" fmla="*/ 328 h 363"/>
                  <a:gd name="T18" fmla="*/ 138 w 207"/>
                  <a:gd name="T19" fmla="*/ 331 h 363"/>
                  <a:gd name="T20" fmla="*/ 132 w 207"/>
                  <a:gd name="T21" fmla="*/ 328 h 363"/>
                  <a:gd name="T22" fmla="*/ 124 w 207"/>
                  <a:gd name="T23" fmla="*/ 331 h 363"/>
                  <a:gd name="T24" fmla="*/ 114 w 207"/>
                  <a:gd name="T25" fmla="*/ 324 h 363"/>
                  <a:gd name="T26" fmla="*/ 105 w 207"/>
                  <a:gd name="T27" fmla="*/ 319 h 363"/>
                  <a:gd name="T28" fmla="*/ 100 w 207"/>
                  <a:gd name="T29" fmla="*/ 323 h 363"/>
                  <a:gd name="T30" fmla="*/ 98 w 207"/>
                  <a:gd name="T31" fmla="*/ 328 h 363"/>
                  <a:gd name="T32" fmla="*/ 100 w 207"/>
                  <a:gd name="T33" fmla="*/ 336 h 363"/>
                  <a:gd name="T34" fmla="*/ 83 w 207"/>
                  <a:gd name="T35" fmla="*/ 348 h 363"/>
                  <a:gd name="T36" fmla="*/ 73 w 207"/>
                  <a:gd name="T37" fmla="*/ 346 h 363"/>
                  <a:gd name="T38" fmla="*/ 66 w 207"/>
                  <a:gd name="T39" fmla="*/ 348 h 363"/>
                  <a:gd name="T40" fmla="*/ 59 w 207"/>
                  <a:gd name="T41" fmla="*/ 350 h 363"/>
                  <a:gd name="T42" fmla="*/ 41 w 207"/>
                  <a:gd name="T43" fmla="*/ 346 h 363"/>
                  <a:gd name="T44" fmla="*/ 14 w 207"/>
                  <a:gd name="T45" fmla="*/ 350 h 363"/>
                  <a:gd name="T46" fmla="*/ 7 w 207"/>
                  <a:gd name="T47" fmla="*/ 360 h 363"/>
                  <a:gd name="T48" fmla="*/ 3 w 207"/>
                  <a:gd name="T49" fmla="*/ 355 h 363"/>
                  <a:gd name="T50" fmla="*/ 7 w 207"/>
                  <a:gd name="T51" fmla="*/ 340 h 363"/>
                  <a:gd name="T52" fmla="*/ 7 w 207"/>
                  <a:gd name="T53" fmla="*/ 331 h 363"/>
                  <a:gd name="T54" fmla="*/ 5 w 207"/>
                  <a:gd name="T55" fmla="*/ 323 h 363"/>
                  <a:gd name="T56" fmla="*/ 12 w 207"/>
                  <a:gd name="T57" fmla="*/ 312 h 363"/>
                  <a:gd name="T58" fmla="*/ 15 w 207"/>
                  <a:gd name="T59" fmla="*/ 300 h 363"/>
                  <a:gd name="T60" fmla="*/ 22 w 207"/>
                  <a:gd name="T61" fmla="*/ 277 h 363"/>
                  <a:gd name="T62" fmla="*/ 26 w 207"/>
                  <a:gd name="T63" fmla="*/ 270 h 363"/>
                  <a:gd name="T64" fmla="*/ 27 w 207"/>
                  <a:gd name="T65" fmla="*/ 263 h 363"/>
                  <a:gd name="T66" fmla="*/ 19 w 207"/>
                  <a:gd name="T67" fmla="*/ 255 h 363"/>
                  <a:gd name="T68" fmla="*/ 17 w 207"/>
                  <a:gd name="T69" fmla="*/ 246 h 363"/>
                  <a:gd name="T70" fmla="*/ 20 w 207"/>
                  <a:gd name="T71" fmla="*/ 236 h 363"/>
                  <a:gd name="T72" fmla="*/ 17 w 207"/>
                  <a:gd name="T73" fmla="*/ 185 h 363"/>
                  <a:gd name="T74" fmla="*/ 0 w 207"/>
                  <a:gd name="T75" fmla="*/ 7 h 363"/>
                  <a:gd name="T76" fmla="*/ 9 w 207"/>
                  <a:gd name="T77" fmla="*/ 22 h 363"/>
                  <a:gd name="T78" fmla="*/ 22 w 207"/>
                  <a:gd name="T79" fmla="*/ 29 h 363"/>
                  <a:gd name="T80" fmla="*/ 46 w 207"/>
                  <a:gd name="T81" fmla="*/ 20 h 363"/>
                  <a:gd name="T82" fmla="*/ 54 w 207"/>
                  <a:gd name="T83" fmla="*/ 15 h 363"/>
                  <a:gd name="T84" fmla="*/ 121 w 207"/>
                  <a:gd name="T85" fmla="*/ 5 h 363"/>
                  <a:gd name="T86" fmla="*/ 173 w 207"/>
                  <a:gd name="T87" fmla="*/ 7 h 363"/>
                  <a:gd name="T88" fmla="*/ 207 w 207"/>
                  <a:gd name="T89" fmla="*/ 238 h 363"/>
                  <a:gd name="T90" fmla="*/ 200 w 207"/>
                  <a:gd name="T91" fmla="*/ 243 h 363"/>
                  <a:gd name="T92" fmla="*/ 202 w 207"/>
                  <a:gd name="T93" fmla="*/ 25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63">
                    <a:moveTo>
                      <a:pt x="200" y="258"/>
                    </a:moveTo>
                    <a:lnTo>
                      <a:pt x="200" y="258"/>
                    </a:lnTo>
                    <a:lnTo>
                      <a:pt x="197" y="261"/>
                    </a:lnTo>
                    <a:lnTo>
                      <a:pt x="192" y="261"/>
                    </a:lnTo>
                    <a:lnTo>
                      <a:pt x="187" y="261"/>
                    </a:lnTo>
                    <a:lnTo>
                      <a:pt x="183" y="263"/>
                    </a:lnTo>
                    <a:lnTo>
                      <a:pt x="183" y="263"/>
                    </a:lnTo>
                    <a:lnTo>
                      <a:pt x="180" y="265"/>
                    </a:lnTo>
                    <a:lnTo>
                      <a:pt x="177" y="268"/>
                    </a:lnTo>
                    <a:lnTo>
                      <a:pt x="177" y="268"/>
                    </a:lnTo>
                    <a:lnTo>
                      <a:pt x="171" y="268"/>
                    </a:lnTo>
                    <a:lnTo>
                      <a:pt x="168" y="268"/>
                    </a:lnTo>
                    <a:lnTo>
                      <a:pt x="168" y="268"/>
                    </a:lnTo>
                    <a:lnTo>
                      <a:pt x="163" y="270"/>
                    </a:lnTo>
                    <a:lnTo>
                      <a:pt x="161" y="273"/>
                    </a:lnTo>
                    <a:lnTo>
                      <a:pt x="161" y="282"/>
                    </a:lnTo>
                    <a:lnTo>
                      <a:pt x="161" y="282"/>
                    </a:lnTo>
                    <a:lnTo>
                      <a:pt x="160" y="290"/>
                    </a:lnTo>
                    <a:lnTo>
                      <a:pt x="156" y="300"/>
                    </a:lnTo>
                    <a:lnTo>
                      <a:pt x="156" y="300"/>
                    </a:lnTo>
                    <a:lnTo>
                      <a:pt x="151" y="302"/>
                    </a:lnTo>
                    <a:lnTo>
                      <a:pt x="146" y="306"/>
                    </a:lnTo>
                    <a:lnTo>
                      <a:pt x="144" y="309"/>
                    </a:lnTo>
                    <a:lnTo>
                      <a:pt x="143" y="316"/>
                    </a:lnTo>
                    <a:lnTo>
                      <a:pt x="143" y="316"/>
                    </a:lnTo>
                    <a:lnTo>
                      <a:pt x="143" y="321"/>
                    </a:lnTo>
                    <a:lnTo>
                      <a:pt x="143" y="328"/>
                    </a:lnTo>
                    <a:lnTo>
                      <a:pt x="143" y="328"/>
                    </a:lnTo>
                    <a:lnTo>
                      <a:pt x="139" y="329"/>
                    </a:lnTo>
                    <a:lnTo>
                      <a:pt x="138" y="331"/>
                    </a:lnTo>
                    <a:lnTo>
                      <a:pt x="136" y="329"/>
                    </a:lnTo>
                    <a:lnTo>
                      <a:pt x="132" y="328"/>
                    </a:lnTo>
                    <a:lnTo>
                      <a:pt x="132" y="328"/>
                    </a:lnTo>
                    <a:lnTo>
                      <a:pt x="129" y="331"/>
                    </a:lnTo>
                    <a:lnTo>
                      <a:pt x="124" y="331"/>
                    </a:lnTo>
                    <a:lnTo>
                      <a:pt x="124" y="331"/>
                    </a:lnTo>
                    <a:lnTo>
                      <a:pt x="119" y="329"/>
                    </a:lnTo>
                    <a:lnTo>
                      <a:pt x="114" y="324"/>
                    </a:lnTo>
                    <a:lnTo>
                      <a:pt x="114" y="324"/>
                    </a:lnTo>
                    <a:lnTo>
                      <a:pt x="110" y="321"/>
                    </a:lnTo>
                    <a:lnTo>
                      <a:pt x="107" y="319"/>
                    </a:lnTo>
                    <a:lnTo>
                      <a:pt x="105" y="319"/>
                    </a:lnTo>
                    <a:lnTo>
                      <a:pt x="105" y="319"/>
                    </a:lnTo>
                    <a:lnTo>
                      <a:pt x="102" y="321"/>
                    </a:lnTo>
                    <a:lnTo>
                      <a:pt x="100" y="323"/>
                    </a:lnTo>
                    <a:lnTo>
                      <a:pt x="98" y="326"/>
                    </a:lnTo>
                    <a:lnTo>
                      <a:pt x="98" y="328"/>
                    </a:lnTo>
                    <a:lnTo>
                      <a:pt x="98" y="328"/>
                    </a:lnTo>
                    <a:lnTo>
                      <a:pt x="100" y="329"/>
                    </a:lnTo>
                    <a:lnTo>
                      <a:pt x="100" y="329"/>
                    </a:lnTo>
                    <a:lnTo>
                      <a:pt x="100" y="336"/>
                    </a:lnTo>
                    <a:lnTo>
                      <a:pt x="97" y="343"/>
                    </a:lnTo>
                    <a:lnTo>
                      <a:pt x="90" y="346"/>
                    </a:lnTo>
                    <a:lnTo>
                      <a:pt x="83" y="348"/>
                    </a:lnTo>
                    <a:lnTo>
                      <a:pt x="83" y="348"/>
                    </a:lnTo>
                    <a:lnTo>
                      <a:pt x="76" y="346"/>
                    </a:lnTo>
                    <a:lnTo>
                      <a:pt x="73" y="346"/>
                    </a:lnTo>
                    <a:lnTo>
                      <a:pt x="70" y="346"/>
                    </a:lnTo>
                    <a:lnTo>
                      <a:pt x="70" y="346"/>
                    </a:lnTo>
                    <a:lnTo>
                      <a:pt x="66" y="348"/>
                    </a:lnTo>
                    <a:lnTo>
                      <a:pt x="63" y="350"/>
                    </a:lnTo>
                    <a:lnTo>
                      <a:pt x="63" y="350"/>
                    </a:lnTo>
                    <a:lnTo>
                      <a:pt x="59" y="350"/>
                    </a:lnTo>
                    <a:lnTo>
                      <a:pt x="54" y="348"/>
                    </a:lnTo>
                    <a:lnTo>
                      <a:pt x="54" y="348"/>
                    </a:lnTo>
                    <a:lnTo>
                      <a:pt x="41" y="346"/>
                    </a:lnTo>
                    <a:lnTo>
                      <a:pt x="27" y="348"/>
                    </a:lnTo>
                    <a:lnTo>
                      <a:pt x="27" y="348"/>
                    </a:lnTo>
                    <a:lnTo>
                      <a:pt x="14" y="350"/>
                    </a:lnTo>
                    <a:lnTo>
                      <a:pt x="9" y="353"/>
                    </a:lnTo>
                    <a:lnTo>
                      <a:pt x="7" y="360"/>
                    </a:lnTo>
                    <a:lnTo>
                      <a:pt x="7" y="360"/>
                    </a:lnTo>
                    <a:lnTo>
                      <a:pt x="7" y="363"/>
                    </a:lnTo>
                    <a:lnTo>
                      <a:pt x="7" y="363"/>
                    </a:lnTo>
                    <a:lnTo>
                      <a:pt x="3" y="355"/>
                    </a:lnTo>
                    <a:lnTo>
                      <a:pt x="3" y="346"/>
                    </a:lnTo>
                    <a:lnTo>
                      <a:pt x="3" y="346"/>
                    </a:lnTo>
                    <a:lnTo>
                      <a:pt x="7" y="340"/>
                    </a:lnTo>
                    <a:lnTo>
                      <a:pt x="7" y="333"/>
                    </a:lnTo>
                    <a:lnTo>
                      <a:pt x="7" y="333"/>
                    </a:lnTo>
                    <a:lnTo>
                      <a:pt x="7" y="331"/>
                    </a:lnTo>
                    <a:lnTo>
                      <a:pt x="5" y="329"/>
                    </a:lnTo>
                    <a:lnTo>
                      <a:pt x="5" y="326"/>
                    </a:lnTo>
                    <a:lnTo>
                      <a:pt x="5" y="323"/>
                    </a:lnTo>
                    <a:lnTo>
                      <a:pt x="5" y="323"/>
                    </a:lnTo>
                    <a:lnTo>
                      <a:pt x="9" y="317"/>
                    </a:lnTo>
                    <a:lnTo>
                      <a:pt x="12" y="312"/>
                    </a:lnTo>
                    <a:lnTo>
                      <a:pt x="12" y="312"/>
                    </a:lnTo>
                    <a:lnTo>
                      <a:pt x="15" y="300"/>
                    </a:lnTo>
                    <a:lnTo>
                      <a:pt x="15" y="300"/>
                    </a:lnTo>
                    <a:lnTo>
                      <a:pt x="20" y="289"/>
                    </a:lnTo>
                    <a:lnTo>
                      <a:pt x="22" y="277"/>
                    </a:lnTo>
                    <a:lnTo>
                      <a:pt x="22" y="277"/>
                    </a:lnTo>
                    <a:lnTo>
                      <a:pt x="26" y="275"/>
                    </a:lnTo>
                    <a:lnTo>
                      <a:pt x="26" y="275"/>
                    </a:lnTo>
                    <a:lnTo>
                      <a:pt x="26" y="270"/>
                    </a:lnTo>
                    <a:lnTo>
                      <a:pt x="26" y="270"/>
                    </a:lnTo>
                    <a:lnTo>
                      <a:pt x="27" y="263"/>
                    </a:lnTo>
                    <a:lnTo>
                      <a:pt x="27" y="263"/>
                    </a:lnTo>
                    <a:lnTo>
                      <a:pt x="24" y="260"/>
                    </a:lnTo>
                    <a:lnTo>
                      <a:pt x="22" y="258"/>
                    </a:lnTo>
                    <a:lnTo>
                      <a:pt x="19" y="255"/>
                    </a:lnTo>
                    <a:lnTo>
                      <a:pt x="17" y="251"/>
                    </a:lnTo>
                    <a:lnTo>
                      <a:pt x="17" y="251"/>
                    </a:lnTo>
                    <a:lnTo>
                      <a:pt x="17" y="246"/>
                    </a:lnTo>
                    <a:lnTo>
                      <a:pt x="17" y="243"/>
                    </a:lnTo>
                    <a:lnTo>
                      <a:pt x="20" y="236"/>
                    </a:lnTo>
                    <a:lnTo>
                      <a:pt x="20" y="236"/>
                    </a:lnTo>
                    <a:lnTo>
                      <a:pt x="22" y="224"/>
                    </a:lnTo>
                    <a:lnTo>
                      <a:pt x="20" y="211"/>
                    </a:lnTo>
                    <a:lnTo>
                      <a:pt x="17" y="185"/>
                    </a:lnTo>
                    <a:lnTo>
                      <a:pt x="17" y="185"/>
                    </a:lnTo>
                    <a:lnTo>
                      <a:pt x="0" y="7"/>
                    </a:lnTo>
                    <a:lnTo>
                      <a:pt x="0" y="7"/>
                    </a:lnTo>
                    <a:lnTo>
                      <a:pt x="3" y="15"/>
                    </a:lnTo>
                    <a:lnTo>
                      <a:pt x="9" y="22"/>
                    </a:lnTo>
                    <a:lnTo>
                      <a:pt x="9" y="22"/>
                    </a:lnTo>
                    <a:lnTo>
                      <a:pt x="12" y="25"/>
                    </a:lnTo>
                    <a:lnTo>
                      <a:pt x="17" y="27"/>
                    </a:lnTo>
                    <a:lnTo>
                      <a:pt x="22" y="29"/>
                    </a:lnTo>
                    <a:lnTo>
                      <a:pt x="27" y="29"/>
                    </a:lnTo>
                    <a:lnTo>
                      <a:pt x="37" y="25"/>
                    </a:lnTo>
                    <a:lnTo>
                      <a:pt x="46" y="20"/>
                    </a:lnTo>
                    <a:lnTo>
                      <a:pt x="46" y="20"/>
                    </a:lnTo>
                    <a:lnTo>
                      <a:pt x="54" y="15"/>
                    </a:lnTo>
                    <a:lnTo>
                      <a:pt x="54" y="15"/>
                    </a:lnTo>
                    <a:lnTo>
                      <a:pt x="58" y="12"/>
                    </a:lnTo>
                    <a:lnTo>
                      <a:pt x="58" y="12"/>
                    </a:lnTo>
                    <a:lnTo>
                      <a:pt x="121" y="5"/>
                    </a:lnTo>
                    <a:lnTo>
                      <a:pt x="173" y="0"/>
                    </a:lnTo>
                    <a:lnTo>
                      <a:pt x="173" y="7"/>
                    </a:lnTo>
                    <a:lnTo>
                      <a:pt x="173" y="7"/>
                    </a:lnTo>
                    <a:lnTo>
                      <a:pt x="173" y="5"/>
                    </a:lnTo>
                    <a:lnTo>
                      <a:pt x="207" y="238"/>
                    </a:lnTo>
                    <a:lnTo>
                      <a:pt x="207" y="238"/>
                    </a:lnTo>
                    <a:lnTo>
                      <a:pt x="204" y="239"/>
                    </a:lnTo>
                    <a:lnTo>
                      <a:pt x="200" y="243"/>
                    </a:lnTo>
                    <a:lnTo>
                      <a:pt x="200" y="243"/>
                    </a:lnTo>
                    <a:lnTo>
                      <a:pt x="200" y="246"/>
                    </a:lnTo>
                    <a:lnTo>
                      <a:pt x="202" y="250"/>
                    </a:lnTo>
                    <a:lnTo>
                      <a:pt x="202" y="255"/>
                    </a:lnTo>
                    <a:lnTo>
                      <a:pt x="200" y="258"/>
                    </a:lnTo>
                    <a:lnTo>
                      <a:pt x="200" y="258"/>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Freeform 7">
                <a:extLst>
                  <a:ext uri="{FF2B5EF4-FFF2-40B4-BE49-F238E27FC236}">
                    <a16:creationId xmlns:a16="http://schemas.microsoft.com/office/drawing/2014/main" id="{56B01D32-EEBE-3744-ABE7-21D6912A1351}"/>
                  </a:ext>
                </a:extLst>
              </p:cNvPr>
              <p:cNvSpPr>
                <a:spLocks/>
              </p:cNvSpPr>
              <p:nvPr/>
            </p:nvSpPr>
            <p:spPr bwMode="auto">
              <a:xfrm>
                <a:off x="8320088" y="2506664"/>
                <a:ext cx="509587" cy="395288"/>
              </a:xfrm>
              <a:custGeom>
                <a:avLst/>
                <a:gdLst>
                  <a:gd name="T0" fmla="*/ 312 w 321"/>
                  <a:gd name="T1" fmla="*/ 81 h 249"/>
                  <a:gd name="T2" fmla="*/ 297 w 321"/>
                  <a:gd name="T3" fmla="*/ 112 h 249"/>
                  <a:gd name="T4" fmla="*/ 287 w 321"/>
                  <a:gd name="T5" fmla="*/ 132 h 249"/>
                  <a:gd name="T6" fmla="*/ 278 w 321"/>
                  <a:gd name="T7" fmla="*/ 131 h 249"/>
                  <a:gd name="T8" fmla="*/ 275 w 321"/>
                  <a:gd name="T9" fmla="*/ 136 h 249"/>
                  <a:gd name="T10" fmla="*/ 278 w 321"/>
                  <a:gd name="T11" fmla="*/ 154 h 249"/>
                  <a:gd name="T12" fmla="*/ 261 w 321"/>
                  <a:gd name="T13" fmla="*/ 163 h 249"/>
                  <a:gd name="T14" fmla="*/ 254 w 321"/>
                  <a:gd name="T15" fmla="*/ 176 h 249"/>
                  <a:gd name="T16" fmla="*/ 246 w 321"/>
                  <a:gd name="T17" fmla="*/ 176 h 249"/>
                  <a:gd name="T18" fmla="*/ 239 w 321"/>
                  <a:gd name="T19" fmla="*/ 175 h 249"/>
                  <a:gd name="T20" fmla="*/ 237 w 321"/>
                  <a:gd name="T21" fmla="*/ 183 h 249"/>
                  <a:gd name="T22" fmla="*/ 232 w 321"/>
                  <a:gd name="T23" fmla="*/ 192 h 249"/>
                  <a:gd name="T24" fmla="*/ 220 w 321"/>
                  <a:gd name="T25" fmla="*/ 197 h 249"/>
                  <a:gd name="T26" fmla="*/ 219 w 321"/>
                  <a:gd name="T27" fmla="*/ 198 h 249"/>
                  <a:gd name="T28" fmla="*/ 215 w 321"/>
                  <a:gd name="T29" fmla="*/ 204 h 249"/>
                  <a:gd name="T30" fmla="*/ 205 w 321"/>
                  <a:gd name="T31" fmla="*/ 205 h 249"/>
                  <a:gd name="T32" fmla="*/ 204 w 321"/>
                  <a:gd name="T33" fmla="*/ 212 h 249"/>
                  <a:gd name="T34" fmla="*/ 207 w 321"/>
                  <a:gd name="T35" fmla="*/ 221 h 249"/>
                  <a:gd name="T36" fmla="*/ 200 w 321"/>
                  <a:gd name="T37" fmla="*/ 222 h 249"/>
                  <a:gd name="T38" fmla="*/ 195 w 321"/>
                  <a:gd name="T39" fmla="*/ 215 h 249"/>
                  <a:gd name="T40" fmla="*/ 195 w 321"/>
                  <a:gd name="T41" fmla="*/ 224 h 249"/>
                  <a:gd name="T42" fmla="*/ 200 w 321"/>
                  <a:gd name="T43" fmla="*/ 232 h 249"/>
                  <a:gd name="T44" fmla="*/ 197 w 321"/>
                  <a:gd name="T45" fmla="*/ 241 h 249"/>
                  <a:gd name="T46" fmla="*/ 192 w 321"/>
                  <a:gd name="T47" fmla="*/ 249 h 249"/>
                  <a:gd name="T48" fmla="*/ 183 w 321"/>
                  <a:gd name="T49" fmla="*/ 243 h 249"/>
                  <a:gd name="T50" fmla="*/ 180 w 321"/>
                  <a:gd name="T51" fmla="*/ 239 h 249"/>
                  <a:gd name="T52" fmla="*/ 170 w 321"/>
                  <a:gd name="T53" fmla="*/ 232 h 249"/>
                  <a:gd name="T54" fmla="*/ 165 w 321"/>
                  <a:gd name="T55" fmla="*/ 224 h 249"/>
                  <a:gd name="T56" fmla="*/ 163 w 321"/>
                  <a:gd name="T57" fmla="*/ 219 h 249"/>
                  <a:gd name="T58" fmla="*/ 154 w 321"/>
                  <a:gd name="T59" fmla="*/ 209 h 249"/>
                  <a:gd name="T60" fmla="*/ 149 w 321"/>
                  <a:gd name="T61" fmla="*/ 205 h 249"/>
                  <a:gd name="T62" fmla="*/ 146 w 321"/>
                  <a:gd name="T63" fmla="*/ 195 h 249"/>
                  <a:gd name="T64" fmla="*/ 144 w 321"/>
                  <a:gd name="T65" fmla="*/ 190 h 249"/>
                  <a:gd name="T66" fmla="*/ 139 w 321"/>
                  <a:gd name="T67" fmla="*/ 178 h 249"/>
                  <a:gd name="T68" fmla="*/ 131 w 321"/>
                  <a:gd name="T69" fmla="*/ 171 h 249"/>
                  <a:gd name="T70" fmla="*/ 120 w 321"/>
                  <a:gd name="T71" fmla="*/ 163 h 249"/>
                  <a:gd name="T72" fmla="*/ 109 w 321"/>
                  <a:gd name="T73" fmla="*/ 156 h 249"/>
                  <a:gd name="T74" fmla="*/ 93 w 321"/>
                  <a:gd name="T75" fmla="*/ 141 h 249"/>
                  <a:gd name="T76" fmla="*/ 78 w 321"/>
                  <a:gd name="T77" fmla="*/ 129 h 249"/>
                  <a:gd name="T78" fmla="*/ 66 w 321"/>
                  <a:gd name="T79" fmla="*/ 119 h 249"/>
                  <a:gd name="T80" fmla="*/ 53 w 321"/>
                  <a:gd name="T81" fmla="*/ 105 h 249"/>
                  <a:gd name="T82" fmla="*/ 46 w 321"/>
                  <a:gd name="T83" fmla="*/ 95 h 249"/>
                  <a:gd name="T84" fmla="*/ 39 w 321"/>
                  <a:gd name="T85" fmla="*/ 88 h 249"/>
                  <a:gd name="T86" fmla="*/ 32 w 321"/>
                  <a:gd name="T87" fmla="*/ 76 h 249"/>
                  <a:gd name="T88" fmla="*/ 25 w 321"/>
                  <a:gd name="T89" fmla="*/ 76 h 249"/>
                  <a:gd name="T90" fmla="*/ 22 w 321"/>
                  <a:gd name="T91" fmla="*/ 70 h 249"/>
                  <a:gd name="T92" fmla="*/ 10 w 321"/>
                  <a:gd name="T93" fmla="*/ 70 h 249"/>
                  <a:gd name="T94" fmla="*/ 2 w 321"/>
                  <a:gd name="T95" fmla="*/ 54 h 249"/>
                  <a:gd name="T96" fmla="*/ 3 w 321"/>
                  <a:gd name="T97" fmla="*/ 44 h 249"/>
                  <a:gd name="T98" fmla="*/ 3 w 321"/>
                  <a:gd name="T99" fmla="*/ 37 h 249"/>
                  <a:gd name="T100" fmla="*/ 10 w 321"/>
                  <a:gd name="T101" fmla="*/ 27 h 249"/>
                  <a:gd name="T102" fmla="*/ 19 w 321"/>
                  <a:gd name="T103" fmla="*/ 22 h 249"/>
                  <a:gd name="T104" fmla="*/ 29 w 321"/>
                  <a:gd name="T105" fmla="*/ 19 h 249"/>
                  <a:gd name="T106" fmla="*/ 34 w 321"/>
                  <a:gd name="T107" fmla="*/ 17 h 249"/>
                  <a:gd name="T108" fmla="*/ 42 w 321"/>
                  <a:gd name="T109" fmla="*/ 15 h 249"/>
                  <a:gd name="T110" fmla="*/ 49 w 321"/>
                  <a:gd name="T111" fmla="*/ 12 h 249"/>
                  <a:gd name="T112" fmla="*/ 66 w 321"/>
                  <a:gd name="T113" fmla="*/ 8 h 249"/>
                  <a:gd name="T114" fmla="*/ 76 w 321"/>
                  <a:gd name="T115" fmla="*/ 3 h 249"/>
                  <a:gd name="T116" fmla="*/ 137 w 321"/>
                  <a:gd name="T117" fmla="*/ 5 h 249"/>
                  <a:gd name="T118" fmla="*/ 139 w 321"/>
                  <a:gd name="T119" fmla="*/ 8 h 249"/>
                  <a:gd name="T120" fmla="*/ 232 w 321"/>
                  <a:gd name="T121" fmla="*/ 12 h 249"/>
                  <a:gd name="T122" fmla="*/ 321 w 321"/>
                  <a:gd name="T123" fmla="*/ 7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1" h="249">
                    <a:moveTo>
                      <a:pt x="321" y="73"/>
                    </a:moveTo>
                    <a:lnTo>
                      <a:pt x="321" y="73"/>
                    </a:lnTo>
                    <a:lnTo>
                      <a:pt x="312" y="81"/>
                    </a:lnTo>
                    <a:lnTo>
                      <a:pt x="307" y="90"/>
                    </a:lnTo>
                    <a:lnTo>
                      <a:pt x="307" y="90"/>
                    </a:lnTo>
                    <a:lnTo>
                      <a:pt x="297" y="112"/>
                    </a:lnTo>
                    <a:lnTo>
                      <a:pt x="297" y="112"/>
                    </a:lnTo>
                    <a:lnTo>
                      <a:pt x="292" y="127"/>
                    </a:lnTo>
                    <a:lnTo>
                      <a:pt x="287" y="132"/>
                    </a:lnTo>
                    <a:lnTo>
                      <a:pt x="282" y="137"/>
                    </a:lnTo>
                    <a:lnTo>
                      <a:pt x="282" y="137"/>
                    </a:lnTo>
                    <a:lnTo>
                      <a:pt x="278" y="131"/>
                    </a:lnTo>
                    <a:lnTo>
                      <a:pt x="278" y="131"/>
                    </a:lnTo>
                    <a:lnTo>
                      <a:pt x="276" y="132"/>
                    </a:lnTo>
                    <a:lnTo>
                      <a:pt x="275" y="136"/>
                    </a:lnTo>
                    <a:lnTo>
                      <a:pt x="275" y="141"/>
                    </a:lnTo>
                    <a:lnTo>
                      <a:pt x="278" y="154"/>
                    </a:lnTo>
                    <a:lnTo>
                      <a:pt x="278" y="154"/>
                    </a:lnTo>
                    <a:lnTo>
                      <a:pt x="268" y="154"/>
                    </a:lnTo>
                    <a:lnTo>
                      <a:pt x="265" y="156"/>
                    </a:lnTo>
                    <a:lnTo>
                      <a:pt x="261" y="163"/>
                    </a:lnTo>
                    <a:lnTo>
                      <a:pt x="261" y="163"/>
                    </a:lnTo>
                    <a:lnTo>
                      <a:pt x="258" y="173"/>
                    </a:lnTo>
                    <a:lnTo>
                      <a:pt x="254" y="176"/>
                    </a:lnTo>
                    <a:lnTo>
                      <a:pt x="249" y="180"/>
                    </a:lnTo>
                    <a:lnTo>
                      <a:pt x="249" y="180"/>
                    </a:lnTo>
                    <a:lnTo>
                      <a:pt x="246" y="176"/>
                    </a:lnTo>
                    <a:lnTo>
                      <a:pt x="243" y="175"/>
                    </a:lnTo>
                    <a:lnTo>
                      <a:pt x="239" y="175"/>
                    </a:lnTo>
                    <a:lnTo>
                      <a:pt x="239" y="175"/>
                    </a:lnTo>
                    <a:lnTo>
                      <a:pt x="237" y="176"/>
                    </a:lnTo>
                    <a:lnTo>
                      <a:pt x="236" y="178"/>
                    </a:lnTo>
                    <a:lnTo>
                      <a:pt x="237" y="183"/>
                    </a:lnTo>
                    <a:lnTo>
                      <a:pt x="237" y="183"/>
                    </a:lnTo>
                    <a:lnTo>
                      <a:pt x="236" y="188"/>
                    </a:lnTo>
                    <a:lnTo>
                      <a:pt x="232" y="192"/>
                    </a:lnTo>
                    <a:lnTo>
                      <a:pt x="227" y="195"/>
                    </a:lnTo>
                    <a:lnTo>
                      <a:pt x="220" y="197"/>
                    </a:lnTo>
                    <a:lnTo>
                      <a:pt x="220" y="197"/>
                    </a:lnTo>
                    <a:lnTo>
                      <a:pt x="220" y="192"/>
                    </a:lnTo>
                    <a:lnTo>
                      <a:pt x="220" y="192"/>
                    </a:lnTo>
                    <a:lnTo>
                      <a:pt x="219" y="198"/>
                    </a:lnTo>
                    <a:lnTo>
                      <a:pt x="217" y="200"/>
                    </a:lnTo>
                    <a:lnTo>
                      <a:pt x="215" y="204"/>
                    </a:lnTo>
                    <a:lnTo>
                      <a:pt x="215" y="204"/>
                    </a:lnTo>
                    <a:lnTo>
                      <a:pt x="212" y="205"/>
                    </a:lnTo>
                    <a:lnTo>
                      <a:pt x="209" y="205"/>
                    </a:lnTo>
                    <a:lnTo>
                      <a:pt x="205" y="205"/>
                    </a:lnTo>
                    <a:lnTo>
                      <a:pt x="204" y="209"/>
                    </a:lnTo>
                    <a:lnTo>
                      <a:pt x="204" y="209"/>
                    </a:lnTo>
                    <a:lnTo>
                      <a:pt x="204" y="212"/>
                    </a:lnTo>
                    <a:lnTo>
                      <a:pt x="205" y="214"/>
                    </a:lnTo>
                    <a:lnTo>
                      <a:pt x="207" y="217"/>
                    </a:lnTo>
                    <a:lnTo>
                      <a:pt x="207" y="221"/>
                    </a:lnTo>
                    <a:lnTo>
                      <a:pt x="207" y="221"/>
                    </a:lnTo>
                    <a:lnTo>
                      <a:pt x="204" y="222"/>
                    </a:lnTo>
                    <a:lnTo>
                      <a:pt x="200" y="222"/>
                    </a:lnTo>
                    <a:lnTo>
                      <a:pt x="197" y="219"/>
                    </a:lnTo>
                    <a:lnTo>
                      <a:pt x="195" y="215"/>
                    </a:lnTo>
                    <a:lnTo>
                      <a:pt x="195" y="215"/>
                    </a:lnTo>
                    <a:lnTo>
                      <a:pt x="193" y="217"/>
                    </a:lnTo>
                    <a:lnTo>
                      <a:pt x="193" y="219"/>
                    </a:lnTo>
                    <a:lnTo>
                      <a:pt x="195" y="224"/>
                    </a:lnTo>
                    <a:lnTo>
                      <a:pt x="198" y="227"/>
                    </a:lnTo>
                    <a:lnTo>
                      <a:pt x="200" y="232"/>
                    </a:lnTo>
                    <a:lnTo>
                      <a:pt x="200" y="232"/>
                    </a:lnTo>
                    <a:lnTo>
                      <a:pt x="197" y="232"/>
                    </a:lnTo>
                    <a:lnTo>
                      <a:pt x="197" y="236"/>
                    </a:lnTo>
                    <a:lnTo>
                      <a:pt x="197" y="241"/>
                    </a:lnTo>
                    <a:lnTo>
                      <a:pt x="197" y="241"/>
                    </a:lnTo>
                    <a:lnTo>
                      <a:pt x="195" y="246"/>
                    </a:lnTo>
                    <a:lnTo>
                      <a:pt x="192" y="249"/>
                    </a:lnTo>
                    <a:lnTo>
                      <a:pt x="192" y="249"/>
                    </a:lnTo>
                    <a:lnTo>
                      <a:pt x="183" y="243"/>
                    </a:lnTo>
                    <a:lnTo>
                      <a:pt x="183" y="243"/>
                    </a:lnTo>
                    <a:lnTo>
                      <a:pt x="181" y="241"/>
                    </a:lnTo>
                    <a:lnTo>
                      <a:pt x="180" y="239"/>
                    </a:lnTo>
                    <a:lnTo>
                      <a:pt x="180" y="239"/>
                    </a:lnTo>
                    <a:lnTo>
                      <a:pt x="175" y="234"/>
                    </a:lnTo>
                    <a:lnTo>
                      <a:pt x="170" y="232"/>
                    </a:lnTo>
                    <a:lnTo>
                      <a:pt x="170" y="232"/>
                    </a:lnTo>
                    <a:lnTo>
                      <a:pt x="166" y="231"/>
                    </a:lnTo>
                    <a:lnTo>
                      <a:pt x="165" y="229"/>
                    </a:lnTo>
                    <a:lnTo>
                      <a:pt x="165" y="224"/>
                    </a:lnTo>
                    <a:lnTo>
                      <a:pt x="165" y="224"/>
                    </a:lnTo>
                    <a:lnTo>
                      <a:pt x="163" y="219"/>
                    </a:lnTo>
                    <a:lnTo>
                      <a:pt x="163" y="219"/>
                    </a:lnTo>
                    <a:lnTo>
                      <a:pt x="158" y="214"/>
                    </a:lnTo>
                    <a:lnTo>
                      <a:pt x="158" y="214"/>
                    </a:lnTo>
                    <a:lnTo>
                      <a:pt x="154" y="209"/>
                    </a:lnTo>
                    <a:lnTo>
                      <a:pt x="154" y="209"/>
                    </a:lnTo>
                    <a:lnTo>
                      <a:pt x="153" y="207"/>
                    </a:lnTo>
                    <a:lnTo>
                      <a:pt x="149" y="205"/>
                    </a:lnTo>
                    <a:lnTo>
                      <a:pt x="149" y="205"/>
                    </a:lnTo>
                    <a:lnTo>
                      <a:pt x="148" y="200"/>
                    </a:lnTo>
                    <a:lnTo>
                      <a:pt x="146" y="195"/>
                    </a:lnTo>
                    <a:lnTo>
                      <a:pt x="146" y="195"/>
                    </a:lnTo>
                    <a:lnTo>
                      <a:pt x="144" y="190"/>
                    </a:lnTo>
                    <a:lnTo>
                      <a:pt x="144" y="190"/>
                    </a:lnTo>
                    <a:lnTo>
                      <a:pt x="142" y="185"/>
                    </a:lnTo>
                    <a:lnTo>
                      <a:pt x="142" y="185"/>
                    </a:lnTo>
                    <a:lnTo>
                      <a:pt x="139" y="178"/>
                    </a:lnTo>
                    <a:lnTo>
                      <a:pt x="136" y="175"/>
                    </a:lnTo>
                    <a:lnTo>
                      <a:pt x="136" y="175"/>
                    </a:lnTo>
                    <a:lnTo>
                      <a:pt x="131" y="171"/>
                    </a:lnTo>
                    <a:lnTo>
                      <a:pt x="125" y="166"/>
                    </a:lnTo>
                    <a:lnTo>
                      <a:pt x="125" y="166"/>
                    </a:lnTo>
                    <a:lnTo>
                      <a:pt x="120" y="163"/>
                    </a:lnTo>
                    <a:lnTo>
                      <a:pt x="115" y="161"/>
                    </a:lnTo>
                    <a:lnTo>
                      <a:pt x="115" y="161"/>
                    </a:lnTo>
                    <a:lnTo>
                      <a:pt x="109" y="156"/>
                    </a:lnTo>
                    <a:lnTo>
                      <a:pt x="103" y="151"/>
                    </a:lnTo>
                    <a:lnTo>
                      <a:pt x="98" y="146"/>
                    </a:lnTo>
                    <a:lnTo>
                      <a:pt x="93" y="141"/>
                    </a:lnTo>
                    <a:lnTo>
                      <a:pt x="93" y="141"/>
                    </a:lnTo>
                    <a:lnTo>
                      <a:pt x="78" y="129"/>
                    </a:lnTo>
                    <a:lnTo>
                      <a:pt x="78" y="129"/>
                    </a:lnTo>
                    <a:lnTo>
                      <a:pt x="71" y="124"/>
                    </a:lnTo>
                    <a:lnTo>
                      <a:pt x="66" y="119"/>
                    </a:lnTo>
                    <a:lnTo>
                      <a:pt x="66" y="119"/>
                    </a:lnTo>
                    <a:lnTo>
                      <a:pt x="58" y="114"/>
                    </a:lnTo>
                    <a:lnTo>
                      <a:pt x="54" y="110"/>
                    </a:lnTo>
                    <a:lnTo>
                      <a:pt x="53" y="105"/>
                    </a:lnTo>
                    <a:lnTo>
                      <a:pt x="53" y="105"/>
                    </a:lnTo>
                    <a:lnTo>
                      <a:pt x="49" y="100"/>
                    </a:lnTo>
                    <a:lnTo>
                      <a:pt x="46" y="95"/>
                    </a:lnTo>
                    <a:lnTo>
                      <a:pt x="42" y="92"/>
                    </a:lnTo>
                    <a:lnTo>
                      <a:pt x="39" y="88"/>
                    </a:lnTo>
                    <a:lnTo>
                      <a:pt x="39" y="88"/>
                    </a:lnTo>
                    <a:lnTo>
                      <a:pt x="36" y="81"/>
                    </a:lnTo>
                    <a:lnTo>
                      <a:pt x="32" y="76"/>
                    </a:lnTo>
                    <a:lnTo>
                      <a:pt x="32" y="76"/>
                    </a:lnTo>
                    <a:lnTo>
                      <a:pt x="29" y="76"/>
                    </a:lnTo>
                    <a:lnTo>
                      <a:pt x="25" y="76"/>
                    </a:lnTo>
                    <a:lnTo>
                      <a:pt x="25" y="76"/>
                    </a:lnTo>
                    <a:lnTo>
                      <a:pt x="24" y="73"/>
                    </a:lnTo>
                    <a:lnTo>
                      <a:pt x="22" y="70"/>
                    </a:lnTo>
                    <a:lnTo>
                      <a:pt x="22" y="70"/>
                    </a:lnTo>
                    <a:lnTo>
                      <a:pt x="15" y="70"/>
                    </a:lnTo>
                    <a:lnTo>
                      <a:pt x="10" y="70"/>
                    </a:lnTo>
                    <a:lnTo>
                      <a:pt x="10" y="70"/>
                    </a:lnTo>
                    <a:lnTo>
                      <a:pt x="7" y="66"/>
                    </a:lnTo>
                    <a:lnTo>
                      <a:pt x="3" y="63"/>
                    </a:lnTo>
                    <a:lnTo>
                      <a:pt x="2" y="54"/>
                    </a:lnTo>
                    <a:lnTo>
                      <a:pt x="2" y="54"/>
                    </a:lnTo>
                    <a:lnTo>
                      <a:pt x="0" y="49"/>
                    </a:lnTo>
                    <a:lnTo>
                      <a:pt x="3" y="44"/>
                    </a:lnTo>
                    <a:lnTo>
                      <a:pt x="3" y="44"/>
                    </a:lnTo>
                    <a:lnTo>
                      <a:pt x="3" y="37"/>
                    </a:lnTo>
                    <a:lnTo>
                      <a:pt x="3" y="37"/>
                    </a:lnTo>
                    <a:lnTo>
                      <a:pt x="7" y="32"/>
                    </a:lnTo>
                    <a:lnTo>
                      <a:pt x="10" y="27"/>
                    </a:lnTo>
                    <a:lnTo>
                      <a:pt x="10" y="27"/>
                    </a:lnTo>
                    <a:lnTo>
                      <a:pt x="13" y="24"/>
                    </a:lnTo>
                    <a:lnTo>
                      <a:pt x="13" y="24"/>
                    </a:lnTo>
                    <a:lnTo>
                      <a:pt x="19" y="22"/>
                    </a:lnTo>
                    <a:lnTo>
                      <a:pt x="24" y="20"/>
                    </a:lnTo>
                    <a:lnTo>
                      <a:pt x="24" y="20"/>
                    </a:lnTo>
                    <a:lnTo>
                      <a:pt x="29" y="19"/>
                    </a:lnTo>
                    <a:lnTo>
                      <a:pt x="29" y="19"/>
                    </a:lnTo>
                    <a:lnTo>
                      <a:pt x="32" y="19"/>
                    </a:lnTo>
                    <a:lnTo>
                      <a:pt x="34" y="17"/>
                    </a:lnTo>
                    <a:lnTo>
                      <a:pt x="34" y="17"/>
                    </a:lnTo>
                    <a:lnTo>
                      <a:pt x="39" y="15"/>
                    </a:lnTo>
                    <a:lnTo>
                      <a:pt x="42" y="15"/>
                    </a:lnTo>
                    <a:lnTo>
                      <a:pt x="46" y="15"/>
                    </a:lnTo>
                    <a:lnTo>
                      <a:pt x="46" y="15"/>
                    </a:lnTo>
                    <a:lnTo>
                      <a:pt x="49" y="12"/>
                    </a:lnTo>
                    <a:lnTo>
                      <a:pt x="54" y="8"/>
                    </a:lnTo>
                    <a:lnTo>
                      <a:pt x="54" y="8"/>
                    </a:lnTo>
                    <a:lnTo>
                      <a:pt x="66" y="8"/>
                    </a:lnTo>
                    <a:lnTo>
                      <a:pt x="66" y="8"/>
                    </a:lnTo>
                    <a:lnTo>
                      <a:pt x="71" y="7"/>
                    </a:lnTo>
                    <a:lnTo>
                      <a:pt x="76" y="3"/>
                    </a:lnTo>
                    <a:lnTo>
                      <a:pt x="136" y="0"/>
                    </a:lnTo>
                    <a:lnTo>
                      <a:pt x="136" y="0"/>
                    </a:lnTo>
                    <a:lnTo>
                      <a:pt x="137" y="5"/>
                    </a:lnTo>
                    <a:lnTo>
                      <a:pt x="137" y="7"/>
                    </a:lnTo>
                    <a:lnTo>
                      <a:pt x="139" y="8"/>
                    </a:lnTo>
                    <a:lnTo>
                      <a:pt x="139" y="8"/>
                    </a:lnTo>
                    <a:lnTo>
                      <a:pt x="148" y="8"/>
                    </a:lnTo>
                    <a:lnTo>
                      <a:pt x="159" y="24"/>
                    </a:lnTo>
                    <a:lnTo>
                      <a:pt x="232" y="12"/>
                    </a:lnTo>
                    <a:lnTo>
                      <a:pt x="232" y="12"/>
                    </a:lnTo>
                    <a:lnTo>
                      <a:pt x="232" y="10"/>
                    </a:lnTo>
                    <a:lnTo>
                      <a:pt x="321" y="7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 name="Freeform 8">
                <a:extLst>
                  <a:ext uri="{FF2B5EF4-FFF2-40B4-BE49-F238E27FC236}">
                    <a16:creationId xmlns:a16="http://schemas.microsoft.com/office/drawing/2014/main" id="{EC8CF3B2-6C00-B94B-83E9-0EB5C981B698}"/>
                  </a:ext>
                </a:extLst>
              </p:cNvPr>
              <p:cNvSpPr>
                <a:spLocks/>
              </p:cNvSpPr>
              <p:nvPr/>
            </p:nvSpPr>
            <p:spPr bwMode="auto">
              <a:xfrm>
                <a:off x="7764463" y="3222626"/>
                <a:ext cx="3175" cy="3175"/>
              </a:xfrm>
              <a:custGeom>
                <a:avLst/>
                <a:gdLst>
                  <a:gd name="T0" fmla="*/ 2 w 2"/>
                  <a:gd name="T1" fmla="*/ 0 h 2"/>
                  <a:gd name="T2" fmla="*/ 2 w 2"/>
                  <a:gd name="T3" fmla="*/ 0 h 2"/>
                  <a:gd name="T4" fmla="*/ 0 w 2"/>
                  <a:gd name="T5" fmla="*/ 2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2" y="0"/>
                    </a:lnTo>
                    <a:lnTo>
                      <a:pt x="0" y="2"/>
                    </a:lnTo>
                    <a:lnTo>
                      <a:pt x="0"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Freeform 9">
                <a:extLst>
                  <a:ext uri="{FF2B5EF4-FFF2-40B4-BE49-F238E27FC236}">
                    <a16:creationId xmlns:a16="http://schemas.microsoft.com/office/drawing/2014/main" id="{7B55E199-B1D4-5848-81C1-E3E7CA3916CB}"/>
                  </a:ext>
                </a:extLst>
              </p:cNvPr>
              <p:cNvSpPr>
                <a:spLocks/>
              </p:cNvSpPr>
              <p:nvPr/>
            </p:nvSpPr>
            <p:spPr bwMode="auto">
              <a:xfrm>
                <a:off x="7183438" y="2897188"/>
                <a:ext cx="544512" cy="506413"/>
              </a:xfrm>
              <a:custGeom>
                <a:avLst/>
                <a:gdLst>
                  <a:gd name="T0" fmla="*/ 321 w 343"/>
                  <a:gd name="T1" fmla="*/ 285 h 319"/>
                  <a:gd name="T2" fmla="*/ 334 w 343"/>
                  <a:gd name="T3" fmla="*/ 306 h 319"/>
                  <a:gd name="T4" fmla="*/ 322 w 343"/>
                  <a:gd name="T5" fmla="*/ 292 h 319"/>
                  <a:gd name="T6" fmla="*/ 305 w 343"/>
                  <a:gd name="T7" fmla="*/ 287 h 319"/>
                  <a:gd name="T8" fmla="*/ 295 w 343"/>
                  <a:gd name="T9" fmla="*/ 289 h 319"/>
                  <a:gd name="T10" fmla="*/ 290 w 343"/>
                  <a:gd name="T11" fmla="*/ 307 h 319"/>
                  <a:gd name="T12" fmla="*/ 275 w 343"/>
                  <a:gd name="T13" fmla="*/ 317 h 319"/>
                  <a:gd name="T14" fmla="*/ 273 w 343"/>
                  <a:gd name="T15" fmla="*/ 309 h 319"/>
                  <a:gd name="T16" fmla="*/ 251 w 343"/>
                  <a:gd name="T17" fmla="*/ 309 h 319"/>
                  <a:gd name="T18" fmla="*/ 236 w 343"/>
                  <a:gd name="T19" fmla="*/ 317 h 319"/>
                  <a:gd name="T20" fmla="*/ 202 w 343"/>
                  <a:gd name="T21" fmla="*/ 307 h 319"/>
                  <a:gd name="T22" fmla="*/ 207 w 343"/>
                  <a:gd name="T23" fmla="*/ 294 h 319"/>
                  <a:gd name="T24" fmla="*/ 180 w 343"/>
                  <a:gd name="T25" fmla="*/ 280 h 319"/>
                  <a:gd name="T26" fmla="*/ 158 w 343"/>
                  <a:gd name="T27" fmla="*/ 280 h 319"/>
                  <a:gd name="T28" fmla="*/ 142 w 343"/>
                  <a:gd name="T29" fmla="*/ 282 h 319"/>
                  <a:gd name="T30" fmla="*/ 124 w 343"/>
                  <a:gd name="T31" fmla="*/ 278 h 319"/>
                  <a:gd name="T32" fmla="*/ 83 w 343"/>
                  <a:gd name="T33" fmla="*/ 275 h 319"/>
                  <a:gd name="T34" fmla="*/ 63 w 343"/>
                  <a:gd name="T35" fmla="*/ 270 h 319"/>
                  <a:gd name="T36" fmla="*/ 22 w 343"/>
                  <a:gd name="T37" fmla="*/ 275 h 319"/>
                  <a:gd name="T38" fmla="*/ 29 w 343"/>
                  <a:gd name="T39" fmla="*/ 265 h 319"/>
                  <a:gd name="T40" fmla="*/ 32 w 343"/>
                  <a:gd name="T41" fmla="*/ 253 h 319"/>
                  <a:gd name="T42" fmla="*/ 29 w 343"/>
                  <a:gd name="T43" fmla="*/ 236 h 319"/>
                  <a:gd name="T44" fmla="*/ 30 w 343"/>
                  <a:gd name="T45" fmla="*/ 221 h 319"/>
                  <a:gd name="T46" fmla="*/ 30 w 343"/>
                  <a:gd name="T47" fmla="*/ 204 h 319"/>
                  <a:gd name="T48" fmla="*/ 35 w 343"/>
                  <a:gd name="T49" fmla="*/ 185 h 319"/>
                  <a:gd name="T50" fmla="*/ 37 w 343"/>
                  <a:gd name="T51" fmla="*/ 178 h 319"/>
                  <a:gd name="T52" fmla="*/ 34 w 343"/>
                  <a:gd name="T53" fmla="*/ 161 h 319"/>
                  <a:gd name="T54" fmla="*/ 30 w 343"/>
                  <a:gd name="T55" fmla="*/ 139 h 319"/>
                  <a:gd name="T56" fmla="*/ 20 w 343"/>
                  <a:gd name="T57" fmla="*/ 124 h 319"/>
                  <a:gd name="T58" fmla="*/ 17 w 343"/>
                  <a:gd name="T59" fmla="*/ 110 h 319"/>
                  <a:gd name="T60" fmla="*/ 8 w 343"/>
                  <a:gd name="T61" fmla="*/ 97 h 319"/>
                  <a:gd name="T62" fmla="*/ 197 w 343"/>
                  <a:gd name="T63" fmla="*/ 0 h 319"/>
                  <a:gd name="T64" fmla="*/ 207 w 343"/>
                  <a:gd name="T65" fmla="*/ 9 h 319"/>
                  <a:gd name="T66" fmla="*/ 200 w 343"/>
                  <a:gd name="T67" fmla="*/ 24 h 319"/>
                  <a:gd name="T68" fmla="*/ 214 w 343"/>
                  <a:gd name="T69" fmla="*/ 34 h 319"/>
                  <a:gd name="T70" fmla="*/ 210 w 343"/>
                  <a:gd name="T71" fmla="*/ 49 h 319"/>
                  <a:gd name="T72" fmla="*/ 212 w 343"/>
                  <a:gd name="T73" fmla="*/ 63 h 319"/>
                  <a:gd name="T74" fmla="*/ 205 w 343"/>
                  <a:gd name="T75" fmla="*/ 78 h 319"/>
                  <a:gd name="T76" fmla="*/ 197 w 343"/>
                  <a:gd name="T77" fmla="*/ 87 h 319"/>
                  <a:gd name="T78" fmla="*/ 187 w 343"/>
                  <a:gd name="T79" fmla="*/ 98 h 319"/>
                  <a:gd name="T80" fmla="*/ 190 w 343"/>
                  <a:gd name="T81" fmla="*/ 105 h 319"/>
                  <a:gd name="T82" fmla="*/ 180 w 343"/>
                  <a:gd name="T83" fmla="*/ 117 h 319"/>
                  <a:gd name="T84" fmla="*/ 181 w 343"/>
                  <a:gd name="T85" fmla="*/ 126 h 319"/>
                  <a:gd name="T86" fmla="*/ 181 w 343"/>
                  <a:gd name="T87" fmla="*/ 138 h 319"/>
                  <a:gd name="T88" fmla="*/ 173 w 343"/>
                  <a:gd name="T89" fmla="*/ 153 h 319"/>
                  <a:gd name="T90" fmla="*/ 236 w 343"/>
                  <a:gd name="T91" fmla="*/ 166 h 319"/>
                  <a:gd name="T92" fmla="*/ 297 w 343"/>
                  <a:gd name="T93" fmla="*/ 161 h 319"/>
                  <a:gd name="T94" fmla="*/ 297 w 343"/>
                  <a:gd name="T95" fmla="*/ 178 h 319"/>
                  <a:gd name="T96" fmla="*/ 300 w 343"/>
                  <a:gd name="T97" fmla="*/ 200 h 319"/>
                  <a:gd name="T98" fmla="*/ 317 w 343"/>
                  <a:gd name="T99" fmla="*/ 221 h 319"/>
                  <a:gd name="T100" fmla="*/ 324 w 343"/>
                  <a:gd name="T101" fmla="*/ 229 h 319"/>
                  <a:gd name="T102" fmla="*/ 327 w 343"/>
                  <a:gd name="T103" fmla="*/ 244 h 319"/>
                  <a:gd name="T104" fmla="*/ 343 w 343"/>
                  <a:gd name="T105" fmla="*/ 250 h 319"/>
                  <a:gd name="T106" fmla="*/ 329 w 343"/>
                  <a:gd name="T107" fmla="*/ 2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3" h="319">
                    <a:moveTo>
                      <a:pt x="326" y="275"/>
                    </a:moveTo>
                    <a:lnTo>
                      <a:pt x="326" y="275"/>
                    </a:lnTo>
                    <a:lnTo>
                      <a:pt x="321" y="280"/>
                    </a:lnTo>
                    <a:lnTo>
                      <a:pt x="321" y="282"/>
                    </a:lnTo>
                    <a:lnTo>
                      <a:pt x="321" y="285"/>
                    </a:lnTo>
                    <a:lnTo>
                      <a:pt x="321" y="285"/>
                    </a:lnTo>
                    <a:lnTo>
                      <a:pt x="327" y="290"/>
                    </a:lnTo>
                    <a:lnTo>
                      <a:pt x="334" y="297"/>
                    </a:lnTo>
                    <a:lnTo>
                      <a:pt x="334" y="297"/>
                    </a:lnTo>
                    <a:lnTo>
                      <a:pt x="339" y="302"/>
                    </a:lnTo>
                    <a:lnTo>
                      <a:pt x="339" y="306"/>
                    </a:lnTo>
                    <a:lnTo>
                      <a:pt x="334" y="306"/>
                    </a:lnTo>
                    <a:lnTo>
                      <a:pt x="334" y="306"/>
                    </a:lnTo>
                    <a:lnTo>
                      <a:pt x="331" y="304"/>
                    </a:lnTo>
                    <a:lnTo>
                      <a:pt x="327" y="300"/>
                    </a:lnTo>
                    <a:lnTo>
                      <a:pt x="326" y="295"/>
                    </a:lnTo>
                    <a:lnTo>
                      <a:pt x="322" y="292"/>
                    </a:lnTo>
                    <a:lnTo>
                      <a:pt x="322" y="292"/>
                    </a:lnTo>
                    <a:lnTo>
                      <a:pt x="317" y="292"/>
                    </a:lnTo>
                    <a:lnTo>
                      <a:pt x="314" y="292"/>
                    </a:lnTo>
                    <a:lnTo>
                      <a:pt x="310" y="294"/>
                    </a:lnTo>
                    <a:lnTo>
                      <a:pt x="305" y="295"/>
                    </a:lnTo>
                    <a:lnTo>
                      <a:pt x="305" y="295"/>
                    </a:lnTo>
                    <a:lnTo>
                      <a:pt x="305" y="287"/>
                    </a:lnTo>
                    <a:lnTo>
                      <a:pt x="304" y="282"/>
                    </a:lnTo>
                    <a:lnTo>
                      <a:pt x="304" y="282"/>
                    </a:lnTo>
                    <a:lnTo>
                      <a:pt x="300" y="282"/>
                    </a:lnTo>
                    <a:lnTo>
                      <a:pt x="300" y="282"/>
                    </a:lnTo>
                    <a:lnTo>
                      <a:pt x="297" y="283"/>
                    </a:lnTo>
                    <a:lnTo>
                      <a:pt x="295" y="289"/>
                    </a:lnTo>
                    <a:lnTo>
                      <a:pt x="293" y="297"/>
                    </a:lnTo>
                    <a:lnTo>
                      <a:pt x="293" y="297"/>
                    </a:lnTo>
                    <a:lnTo>
                      <a:pt x="293" y="302"/>
                    </a:lnTo>
                    <a:lnTo>
                      <a:pt x="292" y="306"/>
                    </a:lnTo>
                    <a:lnTo>
                      <a:pt x="292" y="306"/>
                    </a:lnTo>
                    <a:lnTo>
                      <a:pt x="290" y="307"/>
                    </a:lnTo>
                    <a:lnTo>
                      <a:pt x="288" y="309"/>
                    </a:lnTo>
                    <a:lnTo>
                      <a:pt x="283" y="309"/>
                    </a:lnTo>
                    <a:lnTo>
                      <a:pt x="283" y="309"/>
                    </a:lnTo>
                    <a:lnTo>
                      <a:pt x="278" y="316"/>
                    </a:lnTo>
                    <a:lnTo>
                      <a:pt x="276" y="317"/>
                    </a:lnTo>
                    <a:lnTo>
                      <a:pt x="275" y="317"/>
                    </a:lnTo>
                    <a:lnTo>
                      <a:pt x="273" y="316"/>
                    </a:lnTo>
                    <a:lnTo>
                      <a:pt x="273" y="316"/>
                    </a:lnTo>
                    <a:lnTo>
                      <a:pt x="273" y="314"/>
                    </a:lnTo>
                    <a:lnTo>
                      <a:pt x="273" y="312"/>
                    </a:lnTo>
                    <a:lnTo>
                      <a:pt x="273" y="311"/>
                    </a:lnTo>
                    <a:lnTo>
                      <a:pt x="273" y="309"/>
                    </a:lnTo>
                    <a:lnTo>
                      <a:pt x="273" y="309"/>
                    </a:lnTo>
                    <a:lnTo>
                      <a:pt x="268" y="309"/>
                    </a:lnTo>
                    <a:lnTo>
                      <a:pt x="263" y="311"/>
                    </a:lnTo>
                    <a:lnTo>
                      <a:pt x="263" y="311"/>
                    </a:lnTo>
                    <a:lnTo>
                      <a:pt x="254" y="309"/>
                    </a:lnTo>
                    <a:lnTo>
                      <a:pt x="251" y="309"/>
                    </a:lnTo>
                    <a:lnTo>
                      <a:pt x="248" y="311"/>
                    </a:lnTo>
                    <a:lnTo>
                      <a:pt x="248" y="311"/>
                    </a:lnTo>
                    <a:lnTo>
                      <a:pt x="244" y="314"/>
                    </a:lnTo>
                    <a:lnTo>
                      <a:pt x="242" y="317"/>
                    </a:lnTo>
                    <a:lnTo>
                      <a:pt x="241" y="319"/>
                    </a:lnTo>
                    <a:lnTo>
                      <a:pt x="236" y="317"/>
                    </a:lnTo>
                    <a:lnTo>
                      <a:pt x="236" y="317"/>
                    </a:lnTo>
                    <a:lnTo>
                      <a:pt x="227" y="314"/>
                    </a:lnTo>
                    <a:lnTo>
                      <a:pt x="220" y="312"/>
                    </a:lnTo>
                    <a:lnTo>
                      <a:pt x="220" y="312"/>
                    </a:lnTo>
                    <a:lnTo>
                      <a:pt x="210" y="311"/>
                    </a:lnTo>
                    <a:lnTo>
                      <a:pt x="202" y="307"/>
                    </a:lnTo>
                    <a:lnTo>
                      <a:pt x="202" y="307"/>
                    </a:lnTo>
                    <a:lnTo>
                      <a:pt x="198" y="304"/>
                    </a:lnTo>
                    <a:lnTo>
                      <a:pt x="197" y="302"/>
                    </a:lnTo>
                    <a:lnTo>
                      <a:pt x="198" y="300"/>
                    </a:lnTo>
                    <a:lnTo>
                      <a:pt x="207" y="294"/>
                    </a:lnTo>
                    <a:lnTo>
                      <a:pt x="207" y="294"/>
                    </a:lnTo>
                    <a:lnTo>
                      <a:pt x="200" y="290"/>
                    </a:lnTo>
                    <a:lnTo>
                      <a:pt x="193" y="287"/>
                    </a:lnTo>
                    <a:lnTo>
                      <a:pt x="180" y="285"/>
                    </a:lnTo>
                    <a:lnTo>
                      <a:pt x="180" y="285"/>
                    </a:lnTo>
                    <a:lnTo>
                      <a:pt x="178" y="282"/>
                    </a:lnTo>
                    <a:lnTo>
                      <a:pt x="180" y="280"/>
                    </a:lnTo>
                    <a:lnTo>
                      <a:pt x="180" y="280"/>
                    </a:lnTo>
                    <a:lnTo>
                      <a:pt x="175" y="278"/>
                    </a:lnTo>
                    <a:lnTo>
                      <a:pt x="170" y="280"/>
                    </a:lnTo>
                    <a:lnTo>
                      <a:pt x="163" y="280"/>
                    </a:lnTo>
                    <a:lnTo>
                      <a:pt x="158" y="280"/>
                    </a:lnTo>
                    <a:lnTo>
                      <a:pt x="158" y="280"/>
                    </a:lnTo>
                    <a:lnTo>
                      <a:pt x="154" y="278"/>
                    </a:lnTo>
                    <a:lnTo>
                      <a:pt x="153" y="277"/>
                    </a:lnTo>
                    <a:lnTo>
                      <a:pt x="149" y="277"/>
                    </a:lnTo>
                    <a:lnTo>
                      <a:pt x="149" y="277"/>
                    </a:lnTo>
                    <a:lnTo>
                      <a:pt x="146" y="278"/>
                    </a:lnTo>
                    <a:lnTo>
                      <a:pt x="142" y="282"/>
                    </a:lnTo>
                    <a:lnTo>
                      <a:pt x="142" y="282"/>
                    </a:lnTo>
                    <a:lnTo>
                      <a:pt x="139" y="282"/>
                    </a:lnTo>
                    <a:lnTo>
                      <a:pt x="136" y="282"/>
                    </a:lnTo>
                    <a:lnTo>
                      <a:pt x="131" y="278"/>
                    </a:lnTo>
                    <a:lnTo>
                      <a:pt x="131" y="278"/>
                    </a:lnTo>
                    <a:lnTo>
                      <a:pt x="124" y="278"/>
                    </a:lnTo>
                    <a:lnTo>
                      <a:pt x="117" y="278"/>
                    </a:lnTo>
                    <a:lnTo>
                      <a:pt x="117" y="278"/>
                    </a:lnTo>
                    <a:lnTo>
                      <a:pt x="105" y="278"/>
                    </a:lnTo>
                    <a:lnTo>
                      <a:pt x="95" y="278"/>
                    </a:lnTo>
                    <a:lnTo>
                      <a:pt x="95" y="278"/>
                    </a:lnTo>
                    <a:lnTo>
                      <a:pt x="83" y="275"/>
                    </a:lnTo>
                    <a:lnTo>
                      <a:pt x="83" y="275"/>
                    </a:lnTo>
                    <a:lnTo>
                      <a:pt x="78" y="272"/>
                    </a:lnTo>
                    <a:lnTo>
                      <a:pt x="75" y="268"/>
                    </a:lnTo>
                    <a:lnTo>
                      <a:pt x="75" y="268"/>
                    </a:lnTo>
                    <a:lnTo>
                      <a:pt x="69" y="268"/>
                    </a:lnTo>
                    <a:lnTo>
                      <a:pt x="63" y="270"/>
                    </a:lnTo>
                    <a:lnTo>
                      <a:pt x="51" y="272"/>
                    </a:lnTo>
                    <a:lnTo>
                      <a:pt x="51" y="272"/>
                    </a:lnTo>
                    <a:lnTo>
                      <a:pt x="22" y="277"/>
                    </a:lnTo>
                    <a:lnTo>
                      <a:pt x="22" y="277"/>
                    </a:lnTo>
                    <a:lnTo>
                      <a:pt x="22" y="275"/>
                    </a:lnTo>
                    <a:lnTo>
                      <a:pt x="22" y="275"/>
                    </a:lnTo>
                    <a:lnTo>
                      <a:pt x="25" y="273"/>
                    </a:lnTo>
                    <a:lnTo>
                      <a:pt x="25" y="273"/>
                    </a:lnTo>
                    <a:lnTo>
                      <a:pt x="27" y="270"/>
                    </a:lnTo>
                    <a:lnTo>
                      <a:pt x="27" y="268"/>
                    </a:lnTo>
                    <a:lnTo>
                      <a:pt x="27" y="268"/>
                    </a:lnTo>
                    <a:lnTo>
                      <a:pt x="29" y="265"/>
                    </a:lnTo>
                    <a:lnTo>
                      <a:pt x="29" y="261"/>
                    </a:lnTo>
                    <a:lnTo>
                      <a:pt x="29" y="261"/>
                    </a:lnTo>
                    <a:lnTo>
                      <a:pt x="29" y="258"/>
                    </a:lnTo>
                    <a:lnTo>
                      <a:pt x="29" y="258"/>
                    </a:lnTo>
                    <a:lnTo>
                      <a:pt x="32" y="253"/>
                    </a:lnTo>
                    <a:lnTo>
                      <a:pt x="32" y="253"/>
                    </a:lnTo>
                    <a:lnTo>
                      <a:pt x="34" y="250"/>
                    </a:lnTo>
                    <a:lnTo>
                      <a:pt x="34" y="244"/>
                    </a:lnTo>
                    <a:lnTo>
                      <a:pt x="34" y="244"/>
                    </a:lnTo>
                    <a:lnTo>
                      <a:pt x="32" y="241"/>
                    </a:lnTo>
                    <a:lnTo>
                      <a:pt x="29" y="236"/>
                    </a:lnTo>
                    <a:lnTo>
                      <a:pt x="29" y="236"/>
                    </a:lnTo>
                    <a:lnTo>
                      <a:pt x="27" y="233"/>
                    </a:lnTo>
                    <a:lnTo>
                      <a:pt x="25" y="229"/>
                    </a:lnTo>
                    <a:lnTo>
                      <a:pt x="25" y="229"/>
                    </a:lnTo>
                    <a:lnTo>
                      <a:pt x="27" y="224"/>
                    </a:lnTo>
                    <a:lnTo>
                      <a:pt x="30" y="221"/>
                    </a:lnTo>
                    <a:lnTo>
                      <a:pt x="30" y="221"/>
                    </a:lnTo>
                    <a:lnTo>
                      <a:pt x="30" y="217"/>
                    </a:lnTo>
                    <a:lnTo>
                      <a:pt x="29" y="212"/>
                    </a:lnTo>
                    <a:lnTo>
                      <a:pt x="29" y="212"/>
                    </a:lnTo>
                    <a:lnTo>
                      <a:pt x="29" y="207"/>
                    </a:lnTo>
                    <a:lnTo>
                      <a:pt x="30" y="204"/>
                    </a:lnTo>
                    <a:lnTo>
                      <a:pt x="30" y="204"/>
                    </a:lnTo>
                    <a:lnTo>
                      <a:pt x="32" y="199"/>
                    </a:lnTo>
                    <a:lnTo>
                      <a:pt x="32" y="199"/>
                    </a:lnTo>
                    <a:lnTo>
                      <a:pt x="34" y="194"/>
                    </a:lnTo>
                    <a:lnTo>
                      <a:pt x="34" y="194"/>
                    </a:lnTo>
                    <a:lnTo>
                      <a:pt x="35" y="190"/>
                    </a:lnTo>
                    <a:lnTo>
                      <a:pt x="35" y="185"/>
                    </a:lnTo>
                    <a:lnTo>
                      <a:pt x="35" y="185"/>
                    </a:lnTo>
                    <a:lnTo>
                      <a:pt x="35" y="183"/>
                    </a:lnTo>
                    <a:lnTo>
                      <a:pt x="37" y="182"/>
                    </a:lnTo>
                    <a:lnTo>
                      <a:pt x="37" y="182"/>
                    </a:lnTo>
                    <a:lnTo>
                      <a:pt x="39" y="180"/>
                    </a:lnTo>
                    <a:lnTo>
                      <a:pt x="37" y="178"/>
                    </a:lnTo>
                    <a:lnTo>
                      <a:pt x="37" y="178"/>
                    </a:lnTo>
                    <a:lnTo>
                      <a:pt x="34" y="170"/>
                    </a:lnTo>
                    <a:lnTo>
                      <a:pt x="34" y="170"/>
                    </a:lnTo>
                    <a:lnTo>
                      <a:pt x="34" y="165"/>
                    </a:lnTo>
                    <a:lnTo>
                      <a:pt x="34" y="165"/>
                    </a:lnTo>
                    <a:lnTo>
                      <a:pt x="34" y="161"/>
                    </a:lnTo>
                    <a:lnTo>
                      <a:pt x="34" y="161"/>
                    </a:lnTo>
                    <a:lnTo>
                      <a:pt x="34" y="154"/>
                    </a:lnTo>
                    <a:lnTo>
                      <a:pt x="34" y="148"/>
                    </a:lnTo>
                    <a:lnTo>
                      <a:pt x="34" y="148"/>
                    </a:lnTo>
                    <a:lnTo>
                      <a:pt x="34" y="143"/>
                    </a:lnTo>
                    <a:lnTo>
                      <a:pt x="30" y="139"/>
                    </a:lnTo>
                    <a:lnTo>
                      <a:pt x="30" y="139"/>
                    </a:lnTo>
                    <a:lnTo>
                      <a:pt x="25" y="132"/>
                    </a:lnTo>
                    <a:lnTo>
                      <a:pt x="25" y="132"/>
                    </a:lnTo>
                    <a:lnTo>
                      <a:pt x="24" y="127"/>
                    </a:lnTo>
                    <a:lnTo>
                      <a:pt x="24" y="127"/>
                    </a:lnTo>
                    <a:lnTo>
                      <a:pt x="20" y="124"/>
                    </a:lnTo>
                    <a:lnTo>
                      <a:pt x="20" y="124"/>
                    </a:lnTo>
                    <a:lnTo>
                      <a:pt x="19" y="117"/>
                    </a:lnTo>
                    <a:lnTo>
                      <a:pt x="19" y="117"/>
                    </a:lnTo>
                    <a:lnTo>
                      <a:pt x="17" y="114"/>
                    </a:lnTo>
                    <a:lnTo>
                      <a:pt x="17" y="110"/>
                    </a:lnTo>
                    <a:lnTo>
                      <a:pt x="17" y="110"/>
                    </a:lnTo>
                    <a:lnTo>
                      <a:pt x="13" y="107"/>
                    </a:lnTo>
                    <a:lnTo>
                      <a:pt x="12" y="104"/>
                    </a:lnTo>
                    <a:lnTo>
                      <a:pt x="12" y="104"/>
                    </a:lnTo>
                    <a:lnTo>
                      <a:pt x="10" y="100"/>
                    </a:lnTo>
                    <a:lnTo>
                      <a:pt x="8" y="97"/>
                    </a:lnTo>
                    <a:lnTo>
                      <a:pt x="8" y="97"/>
                    </a:lnTo>
                    <a:lnTo>
                      <a:pt x="3" y="92"/>
                    </a:lnTo>
                    <a:lnTo>
                      <a:pt x="2" y="88"/>
                    </a:lnTo>
                    <a:lnTo>
                      <a:pt x="2" y="85"/>
                    </a:lnTo>
                    <a:lnTo>
                      <a:pt x="0" y="9"/>
                    </a:lnTo>
                    <a:lnTo>
                      <a:pt x="197" y="0"/>
                    </a:lnTo>
                    <a:lnTo>
                      <a:pt x="197" y="0"/>
                    </a:lnTo>
                    <a:lnTo>
                      <a:pt x="200" y="5"/>
                    </a:lnTo>
                    <a:lnTo>
                      <a:pt x="200" y="5"/>
                    </a:lnTo>
                    <a:lnTo>
                      <a:pt x="202" y="7"/>
                    </a:lnTo>
                    <a:lnTo>
                      <a:pt x="203" y="5"/>
                    </a:lnTo>
                    <a:lnTo>
                      <a:pt x="205" y="5"/>
                    </a:lnTo>
                    <a:lnTo>
                      <a:pt x="207" y="9"/>
                    </a:lnTo>
                    <a:lnTo>
                      <a:pt x="207" y="9"/>
                    </a:lnTo>
                    <a:lnTo>
                      <a:pt x="205" y="10"/>
                    </a:lnTo>
                    <a:lnTo>
                      <a:pt x="203" y="12"/>
                    </a:lnTo>
                    <a:lnTo>
                      <a:pt x="200" y="15"/>
                    </a:lnTo>
                    <a:lnTo>
                      <a:pt x="200" y="15"/>
                    </a:lnTo>
                    <a:lnTo>
                      <a:pt x="200" y="24"/>
                    </a:lnTo>
                    <a:lnTo>
                      <a:pt x="202" y="32"/>
                    </a:lnTo>
                    <a:lnTo>
                      <a:pt x="202" y="32"/>
                    </a:lnTo>
                    <a:lnTo>
                      <a:pt x="203" y="34"/>
                    </a:lnTo>
                    <a:lnTo>
                      <a:pt x="207" y="34"/>
                    </a:lnTo>
                    <a:lnTo>
                      <a:pt x="210" y="32"/>
                    </a:lnTo>
                    <a:lnTo>
                      <a:pt x="214" y="34"/>
                    </a:lnTo>
                    <a:lnTo>
                      <a:pt x="214" y="34"/>
                    </a:lnTo>
                    <a:lnTo>
                      <a:pt x="215" y="36"/>
                    </a:lnTo>
                    <a:lnTo>
                      <a:pt x="214" y="39"/>
                    </a:lnTo>
                    <a:lnTo>
                      <a:pt x="210" y="46"/>
                    </a:lnTo>
                    <a:lnTo>
                      <a:pt x="210" y="46"/>
                    </a:lnTo>
                    <a:lnTo>
                      <a:pt x="210" y="49"/>
                    </a:lnTo>
                    <a:lnTo>
                      <a:pt x="209" y="53"/>
                    </a:lnTo>
                    <a:lnTo>
                      <a:pt x="209" y="53"/>
                    </a:lnTo>
                    <a:lnTo>
                      <a:pt x="210" y="54"/>
                    </a:lnTo>
                    <a:lnTo>
                      <a:pt x="212" y="56"/>
                    </a:lnTo>
                    <a:lnTo>
                      <a:pt x="212" y="56"/>
                    </a:lnTo>
                    <a:lnTo>
                      <a:pt x="212" y="63"/>
                    </a:lnTo>
                    <a:lnTo>
                      <a:pt x="210" y="68"/>
                    </a:lnTo>
                    <a:lnTo>
                      <a:pt x="210" y="68"/>
                    </a:lnTo>
                    <a:lnTo>
                      <a:pt x="205" y="71"/>
                    </a:lnTo>
                    <a:lnTo>
                      <a:pt x="205" y="71"/>
                    </a:lnTo>
                    <a:lnTo>
                      <a:pt x="205" y="75"/>
                    </a:lnTo>
                    <a:lnTo>
                      <a:pt x="205" y="78"/>
                    </a:lnTo>
                    <a:lnTo>
                      <a:pt x="205" y="78"/>
                    </a:lnTo>
                    <a:lnTo>
                      <a:pt x="205" y="81"/>
                    </a:lnTo>
                    <a:lnTo>
                      <a:pt x="203" y="81"/>
                    </a:lnTo>
                    <a:lnTo>
                      <a:pt x="200" y="85"/>
                    </a:lnTo>
                    <a:lnTo>
                      <a:pt x="200" y="85"/>
                    </a:lnTo>
                    <a:lnTo>
                      <a:pt x="197" y="87"/>
                    </a:lnTo>
                    <a:lnTo>
                      <a:pt x="197" y="90"/>
                    </a:lnTo>
                    <a:lnTo>
                      <a:pt x="195" y="92"/>
                    </a:lnTo>
                    <a:lnTo>
                      <a:pt x="193" y="95"/>
                    </a:lnTo>
                    <a:lnTo>
                      <a:pt x="193" y="95"/>
                    </a:lnTo>
                    <a:lnTo>
                      <a:pt x="190" y="97"/>
                    </a:lnTo>
                    <a:lnTo>
                      <a:pt x="187" y="98"/>
                    </a:lnTo>
                    <a:lnTo>
                      <a:pt x="187" y="100"/>
                    </a:lnTo>
                    <a:lnTo>
                      <a:pt x="187" y="100"/>
                    </a:lnTo>
                    <a:lnTo>
                      <a:pt x="187" y="105"/>
                    </a:lnTo>
                    <a:lnTo>
                      <a:pt x="187" y="105"/>
                    </a:lnTo>
                    <a:lnTo>
                      <a:pt x="190" y="105"/>
                    </a:lnTo>
                    <a:lnTo>
                      <a:pt x="190" y="105"/>
                    </a:lnTo>
                    <a:lnTo>
                      <a:pt x="188" y="109"/>
                    </a:lnTo>
                    <a:lnTo>
                      <a:pt x="188" y="109"/>
                    </a:lnTo>
                    <a:lnTo>
                      <a:pt x="183" y="112"/>
                    </a:lnTo>
                    <a:lnTo>
                      <a:pt x="181" y="114"/>
                    </a:lnTo>
                    <a:lnTo>
                      <a:pt x="180" y="117"/>
                    </a:lnTo>
                    <a:lnTo>
                      <a:pt x="180" y="117"/>
                    </a:lnTo>
                    <a:lnTo>
                      <a:pt x="181" y="119"/>
                    </a:lnTo>
                    <a:lnTo>
                      <a:pt x="183" y="121"/>
                    </a:lnTo>
                    <a:lnTo>
                      <a:pt x="185" y="122"/>
                    </a:lnTo>
                    <a:lnTo>
                      <a:pt x="183" y="124"/>
                    </a:lnTo>
                    <a:lnTo>
                      <a:pt x="183" y="124"/>
                    </a:lnTo>
                    <a:lnTo>
                      <a:pt x="181" y="126"/>
                    </a:lnTo>
                    <a:lnTo>
                      <a:pt x="178" y="127"/>
                    </a:lnTo>
                    <a:lnTo>
                      <a:pt x="178" y="129"/>
                    </a:lnTo>
                    <a:lnTo>
                      <a:pt x="178" y="132"/>
                    </a:lnTo>
                    <a:lnTo>
                      <a:pt x="178" y="132"/>
                    </a:lnTo>
                    <a:lnTo>
                      <a:pt x="181" y="136"/>
                    </a:lnTo>
                    <a:lnTo>
                      <a:pt x="181" y="138"/>
                    </a:lnTo>
                    <a:lnTo>
                      <a:pt x="180" y="141"/>
                    </a:lnTo>
                    <a:lnTo>
                      <a:pt x="180" y="141"/>
                    </a:lnTo>
                    <a:lnTo>
                      <a:pt x="173" y="146"/>
                    </a:lnTo>
                    <a:lnTo>
                      <a:pt x="173" y="148"/>
                    </a:lnTo>
                    <a:lnTo>
                      <a:pt x="173" y="153"/>
                    </a:lnTo>
                    <a:lnTo>
                      <a:pt x="173" y="153"/>
                    </a:lnTo>
                    <a:lnTo>
                      <a:pt x="175" y="170"/>
                    </a:lnTo>
                    <a:lnTo>
                      <a:pt x="175" y="170"/>
                    </a:lnTo>
                    <a:lnTo>
                      <a:pt x="181" y="170"/>
                    </a:lnTo>
                    <a:lnTo>
                      <a:pt x="188" y="168"/>
                    </a:lnTo>
                    <a:lnTo>
                      <a:pt x="188" y="168"/>
                    </a:lnTo>
                    <a:lnTo>
                      <a:pt x="236" y="166"/>
                    </a:lnTo>
                    <a:lnTo>
                      <a:pt x="236" y="166"/>
                    </a:lnTo>
                    <a:lnTo>
                      <a:pt x="271" y="163"/>
                    </a:lnTo>
                    <a:lnTo>
                      <a:pt x="271" y="163"/>
                    </a:lnTo>
                    <a:lnTo>
                      <a:pt x="285" y="161"/>
                    </a:lnTo>
                    <a:lnTo>
                      <a:pt x="292" y="161"/>
                    </a:lnTo>
                    <a:lnTo>
                      <a:pt x="297" y="161"/>
                    </a:lnTo>
                    <a:lnTo>
                      <a:pt x="297" y="161"/>
                    </a:lnTo>
                    <a:lnTo>
                      <a:pt x="298" y="163"/>
                    </a:lnTo>
                    <a:lnTo>
                      <a:pt x="300" y="165"/>
                    </a:lnTo>
                    <a:lnTo>
                      <a:pt x="300" y="168"/>
                    </a:lnTo>
                    <a:lnTo>
                      <a:pt x="297" y="178"/>
                    </a:lnTo>
                    <a:lnTo>
                      <a:pt x="297" y="178"/>
                    </a:lnTo>
                    <a:lnTo>
                      <a:pt x="295" y="183"/>
                    </a:lnTo>
                    <a:lnTo>
                      <a:pt x="295" y="190"/>
                    </a:lnTo>
                    <a:lnTo>
                      <a:pt x="295" y="190"/>
                    </a:lnTo>
                    <a:lnTo>
                      <a:pt x="298" y="197"/>
                    </a:lnTo>
                    <a:lnTo>
                      <a:pt x="298" y="197"/>
                    </a:lnTo>
                    <a:lnTo>
                      <a:pt x="300" y="200"/>
                    </a:lnTo>
                    <a:lnTo>
                      <a:pt x="304" y="204"/>
                    </a:lnTo>
                    <a:lnTo>
                      <a:pt x="304" y="204"/>
                    </a:lnTo>
                    <a:lnTo>
                      <a:pt x="312" y="210"/>
                    </a:lnTo>
                    <a:lnTo>
                      <a:pt x="312" y="210"/>
                    </a:lnTo>
                    <a:lnTo>
                      <a:pt x="315" y="216"/>
                    </a:lnTo>
                    <a:lnTo>
                      <a:pt x="317" y="221"/>
                    </a:lnTo>
                    <a:lnTo>
                      <a:pt x="317" y="221"/>
                    </a:lnTo>
                    <a:lnTo>
                      <a:pt x="317" y="224"/>
                    </a:lnTo>
                    <a:lnTo>
                      <a:pt x="317" y="227"/>
                    </a:lnTo>
                    <a:lnTo>
                      <a:pt x="317" y="227"/>
                    </a:lnTo>
                    <a:lnTo>
                      <a:pt x="321" y="229"/>
                    </a:lnTo>
                    <a:lnTo>
                      <a:pt x="324" y="229"/>
                    </a:lnTo>
                    <a:lnTo>
                      <a:pt x="324" y="229"/>
                    </a:lnTo>
                    <a:lnTo>
                      <a:pt x="329" y="233"/>
                    </a:lnTo>
                    <a:lnTo>
                      <a:pt x="332" y="236"/>
                    </a:lnTo>
                    <a:lnTo>
                      <a:pt x="332" y="236"/>
                    </a:lnTo>
                    <a:lnTo>
                      <a:pt x="331" y="241"/>
                    </a:lnTo>
                    <a:lnTo>
                      <a:pt x="327" y="244"/>
                    </a:lnTo>
                    <a:lnTo>
                      <a:pt x="327" y="244"/>
                    </a:lnTo>
                    <a:lnTo>
                      <a:pt x="331" y="246"/>
                    </a:lnTo>
                    <a:lnTo>
                      <a:pt x="336" y="248"/>
                    </a:lnTo>
                    <a:lnTo>
                      <a:pt x="339" y="248"/>
                    </a:lnTo>
                    <a:lnTo>
                      <a:pt x="343" y="250"/>
                    </a:lnTo>
                    <a:lnTo>
                      <a:pt x="343" y="250"/>
                    </a:lnTo>
                    <a:lnTo>
                      <a:pt x="343" y="251"/>
                    </a:lnTo>
                    <a:lnTo>
                      <a:pt x="343" y="255"/>
                    </a:lnTo>
                    <a:lnTo>
                      <a:pt x="341" y="258"/>
                    </a:lnTo>
                    <a:lnTo>
                      <a:pt x="334" y="263"/>
                    </a:lnTo>
                    <a:lnTo>
                      <a:pt x="334" y="263"/>
                    </a:lnTo>
                    <a:lnTo>
                      <a:pt x="329" y="268"/>
                    </a:lnTo>
                    <a:lnTo>
                      <a:pt x="326" y="275"/>
                    </a:lnTo>
                    <a:lnTo>
                      <a:pt x="326" y="275"/>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 name="Freeform 10">
                <a:extLst>
                  <a:ext uri="{FF2B5EF4-FFF2-40B4-BE49-F238E27FC236}">
                    <a16:creationId xmlns:a16="http://schemas.microsoft.com/office/drawing/2014/main" id="{885699EA-9565-8C47-8194-FBC2B840075F}"/>
                  </a:ext>
                </a:extLst>
              </p:cNvPr>
              <p:cNvSpPr>
                <a:spLocks/>
              </p:cNvSpPr>
              <p:nvPr/>
            </p:nvSpPr>
            <p:spPr bwMode="auto">
              <a:xfrm>
                <a:off x="5200650" y="631826"/>
                <a:ext cx="1050925" cy="658813"/>
              </a:xfrm>
              <a:custGeom>
                <a:avLst/>
                <a:gdLst>
                  <a:gd name="T0" fmla="*/ 645 w 662"/>
                  <a:gd name="T1" fmla="*/ 337 h 415"/>
                  <a:gd name="T2" fmla="*/ 231 w 662"/>
                  <a:gd name="T3" fmla="*/ 373 h 415"/>
                  <a:gd name="T4" fmla="*/ 227 w 662"/>
                  <a:gd name="T5" fmla="*/ 404 h 415"/>
                  <a:gd name="T6" fmla="*/ 207 w 662"/>
                  <a:gd name="T7" fmla="*/ 400 h 415"/>
                  <a:gd name="T8" fmla="*/ 187 w 662"/>
                  <a:gd name="T9" fmla="*/ 402 h 415"/>
                  <a:gd name="T10" fmla="*/ 178 w 662"/>
                  <a:gd name="T11" fmla="*/ 404 h 415"/>
                  <a:gd name="T12" fmla="*/ 159 w 662"/>
                  <a:gd name="T13" fmla="*/ 404 h 415"/>
                  <a:gd name="T14" fmla="*/ 149 w 662"/>
                  <a:gd name="T15" fmla="*/ 404 h 415"/>
                  <a:gd name="T16" fmla="*/ 134 w 662"/>
                  <a:gd name="T17" fmla="*/ 402 h 415"/>
                  <a:gd name="T18" fmla="*/ 119 w 662"/>
                  <a:gd name="T19" fmla="*/ 395 h 415"/>
                  <a:gd name="T20" fmla="*/ 112 w 662"/>
                  <a:gd name="T21" fmla="*/ 387 h 415"/>
                  <a:gd name="T22" fmla="*/ 107 w 662"/>
                  <a:gd name="T23" fmla="*/ 380 h 415"/>
                  <a:gd name="T24" fmla="*/ 95 w 662"/>
                  <a:gd name="T25" fmla="*/ 370 h 415"/>
                  <a:gd name="T26" fmla="*/ 90 w 662"/>
                  <a:gd name="T27" fmla="*/ 364 h 415"/>
                  <a:gd name="T28" fmla="*/ 90 w 662"/>
                  <a:gd name="T29" fmla="*/ 348 h 415"/>
                  <a:gd name="T30" fmla="*/ 92 w 662"/>
                  <a:gd name="T31" fmla="*/ 337 h 415"/>
                  <a:gd name="T32" fmla="*/ 88 w 662"/>
                  <a:gd name="T33" fmla="*/ 325 h 415"/>
                  <a:gd name="T34" fmla="*/ 85 w 662"/>
                  <a:gd name="T35" fmla="*/ 308 h 415"/>
                  <a:gd name="T36" fmla="*/ 83 w 662"/>
                  <a:gd name="T37" fmla="*/ 300 h 415"/>
                  <a:gd name="T38" fmla="*/ 78 w 662"/>
                  <a:gd name="T39" fmla="*/ 292 h 415"/>
                  <a:gd name="T40" fmla="*/ 71 w 662"/>
                  <a:gd name="T41" fmla="*/ 293 h 415"/>
                  <a:gd name="T42" fmla="*/ 66 w 662"/>
                  <a:gd name="T43" fmla="*/ 295 h 415"/>
                  <a:gd name="T44" fmla="*/ 58 w 662"/>
                  <a:gd name="T45" fmla="*/ 300 h 415"/>
                  <a:gd name="T46" fmla="*/ 53 w 662"/>
                  <a:gd name="T47" fmla="*/ 298 h 415"/>
                  <a:gd name="T48" fmla="*/ 41 w 662"/>
                  <a:gd name="T49" fmla="*/ 286 h 415"/>
                  <a:gd name="T50" fmla="*/ 36 w 662"/>
                  <a:gd name="T51" fmla="*/ 280 h 415"/>
                  <a:gd name="T52" fmla="*/ 36 w 662"/>
                  <a:gd name="T53" fmla="*/ 263 h 415"/>
                  <a:gd name="T54" fmla="*/ 42 w 662"/>
                  <a:gd name="T55" fmla="*/ 256 h 415"/>
                  <a:gd name="T56" fmla="*/ 51 w 662"/>
                  <a:gd name="T57" fmla="*/ 249 h 415"/>
                  <a:gd name="T58" fmla="*/ 53 w 662"/>
                  <a:gd name="T59" fmla="*/ 246 h 415"/>
                  <a:gd name="T60" fmla="*/ 54 w 662"/>
                  <a:gd name="T61" fmla="*/ 237 h 415"/>
                  <a:gd name="T62" fmla="*/ 54 w 662"/>
                  <a:gd name="T63" fmla="*/ 229 h 415"/>
                  <a:gd name="T64" fmla="*/ 58 w 662"/>
                  <a:gd name="T65" fmla="*/ 217 h 415"/>
                  <a:gd name="T66" fmla="*/ 58 w 662"/>
                  <a:gd name="T67" fmla="*/ 212 h 415"/>
                  <a:gd name="T68" fmla="*/ 54 w 662"/>
                  <a:gd name="T69" fmla="*/ 207 h 415"/>
                  <a:gd name="T70" fmla="*/ 37 w 662"/>
                  <a:gd name="T71" fmla="*/ 200 h 415"/>
                  <a:gd name="T72" fmla="*/ 29 w 662"/>
                  <a:gd name="T73" fmla="*/ 196 h 415"/>
                  <a:gd name="T74" fmla="*/ 19 w 662"/>
                  <a:gd name="T75" fmla="*/ 185 h 415"/>
                  <a:gd name="T76" fmla="*/ 10 w 662"/>
                  <a:gd name="T77" fmla="*/ 169 h 415"/>
                  <a:gd name="T78" fmla="*/ 2 w 662"/>
                  <a:gd name="T79" fmla="*/ 146 h 415"/>
                  <a:gd name="T80" fmla="*/ 2 w 662"/>
                  <a:gd name="T81" fmla="*/ 137 h 415"/>
                  <a:gd name="T82" fmla="*/ 3 w 662"/>
                  <a:gd name="T83" fmla="*/ 129 h 415"/>
                  <a:gd name="T84" fmla="*/ 8 w 662"/>
                  <a:gd name="T85" fmla="*/ 123 h 415"/>
                  <a:gd name="T86" fmla="*/ 10 w 662"/>
                  <a:gd name="T87" fmla="*/ 117 h 415"/>
                  <a:gd name="T88" fmla="*/ 7 w 662"/>
                  <a:gd name="T89" fmla="*/ 110 h 415"/>
                  <a:gd name="T90" fmla="*/ 7 w 662"/>
                  <a:gd name="T91" fmla="*/ 100 h 415"/>
                  <a:gd name="T92" fmla="*/ 3 w 662"/>
                  <a:gd name="T93" fmla="*/ 98 h 415"/>
                  <a:gd name="T94" fmla="*/ 2 w 662"/>
                  <a:gd name="T95" fmla="*/ 95 h 415"/>
                  <a:gd name="T96" fmla="*/ 2 w 662"/>
                  <a:gd name="T97" fmla="*/ 81 h 415"/>
                  <a:gd name="T98" fmla="*/ 5 w 662"/>
                  <a:gd name="T99" fmla="*/ 66 h 415"/>
                  <a:gd name="T100" fmla="*/ 10 w 662"/>
                  <a:gd name="T101" fmla="*/ 37 h 415"/>
                  <a:gd name="T102" fmla="*/ 17 w 662"/>
                  <a:gd name="T103" fmla="*/ 0 h 415"/>
                  <a:gd name="T104" fmla="*/ 229 w 662"/>
                  <a:gd name="T105" fmla="*/ 35 h 415"/>
                  <a:gd name="T106" fmla="*/ 392 w 662"/>
                  <a:gd name="T107" fmla="*/ 57 h 415"/>
                  <a:gd name="T108" fmla="*/ 568 w 662"/>
                  <a:gd name="T109" fmla="*/ 76 h 415"/>
                  <a:gd name="T110" fmla="*/ 662 w 662"/>
                  <a:gd name="T111" fmla="*/ 8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2" h="415">
                    <a:moveTo>
                      <a:pt x="662" y="83"/>
                    </a:moveTo>
                    <a:lnTo>
                      <a:pt x="645" y="337"/>
                    </a:lnTo>
                    <a:lnTo>
                      <a:pt x="638" y="415"/>
                    </a:lnTo>
                    <a:lnTo>
                      <a:pt x="231" y="373"/>
                    </a:lnTo>
                    <a:lnTo>
                      <a:pt x="227" y="404"/>
                    </a:lnTo>
                    <a:lnTo>
                      <a:pt x="227" y="404"/>
                    </a:lnTo>
                    <a:lnTo>
                      <a:pt x="207" y="400"/>
                    </a:lnTo>
                    <a:lnTo>
                      <a:pt x="207" y="400"/>
                    </a:lnTo>
                    <a:lnTo>
                      <a:pt x="197" y="400"/>
                    </a:lnTo>
                    <a:lnTo>
                      <a:pt x="187" y="402"/>
                    </a:lnTo>
                    <a:lnTo>
                      <a:pt x="187" y="402"/>
                    </a:lnTo>
                    <a:lnTo>
                      <a:pt x="178" y="404"/>
                    </a:lnTo>
                    <a:lnTo>
                      <a:pt x="168" y="404"/>
                    </a:lnTo>
                    <a:lnTo>
                      <a:pt x="159" y="404"/>
                    </a:lnTo>
                    <a:lnTo>
                      <a:pt x="149" y="404"/>
                    </a:lnTo>
                    <a:lnTo>
                      <a:pt x="149" y="404"/>
                    </a:lnTo>
                    <a:lnTo>
                      <a:pt x="141" y="404"/>
                    </a:lnTo>
                    <a:lnTo>
                      <a:pt x="134" y="402"/>
                    </a:lnTo>
                    <a:lnTo>
                      <a:pt x="127" y="400"/>
                    </a:lnTo>
                    <a:lnTo>
                      <a:pt x="119" y="395"/>
                    </a:lnTo>
                    <a:lnTo>
                      <a:pt x="119" y="395"/>
                    </a:lnTo>
                    <a:lnTo>
                      <a:pt x="112" y="387"/>
                    </a:lnTo>
                    <a:lnTo>
                      <a:pt x="107" y="380"/>
                    </a:lnTo>
                    <a:lnTo>
                      <a:pt x="107" y="380"/>
                    </a:lnTo>
                    <a:lnTo>
                      <a:pt x="102" y="373"/>
                    </a:lnTo>
                    <a:lnTo>
                      <a:pt x="95" y="370"/>
                    </a:lnTo>
                    <a:lnTo>
                      <a:pt x="95" y="370"/>
                    </a:lnTo>
                    <a:lnTo>
                      <a:pt x="90" y="364"/>
                    </a:lnTo>
                    <a:lnTo>
                      <a:pt x="88" y="359"/>
                    </a:lnTo>
                    <a:lnTo>
                      <a:pt x="90" y="348"/>
                    </a:lnTo>
                    <a:lnTo>
                      <a:pt x="90" y="348"/>
                    </a:lnTo>
                    <a:lnTo>
                      <a:pt x="92" y="337"/>
                    </a:lnTo>
                    <a:lnTo>
                      <a:pt x="88" y="325"/>
                    </a:lnTo>
                    <a:lnTo>
                      <a:pt x="88" y="325"/>
                    </a:lnTo>
                    <a:lnTo>
                      <a:pt x="87" y="317"/>
                    </a:lnTo>
                    <a:lnTo>
                      <a:pt x="85" y="308"/>
                    </a:lnTo>
                    <a:lnTo>
                      <a:pt x="85" y="308"/>
                    </a:lnTo>
                    <a:lnTo>
                      <a:pt x="83" y="300"/>
                    </a:lnTo>
                    <a:lnTo>
                      <a:pt x="80" y="293"/>
                    </a:lnTo>
                    <a:lnTo>
                      <a:pt x="78" y="292"/>
                    </a:lnTo>
                    <a:lnTo>
                      <a:pt x="75" y="292"/>
                    </a:lnTo>
                    <a:lnTo>
                      <a:pt x="71" y="293"/>
                    </a:lnTo>
                    <a:lnTo>
                      <a:pt x="66" y="295"/>
                    </a:lnTo>
                    <a:lnTo>
                      <a:pt x="66" y="295"/>
                    </a:lnTo>
                    <a:lnTo>
                      <a:pt x="59" y="300"/>
                    </a:lnTo>
                    <a:lnTo>
                      <a:pt x="58" y="300"/>
                    </a:lnTo>
                    <a:lnTo>
                      <a:pt x="53" y="298"/>
                    </a:lnTo>
                    <a:lnTo>
                      <a:pt x="53" y="298"/>
                    </a:lnTo>
                    <a:lnTo>
                      <a:pt x="46" y="293"/>
                    </a:lnTo>
                    <a:lnTo>
                      <a:pt x="41" y="286"/>
                    </a:lnTo>
                    <a:lnTo>
                      <a:pt x="41" y="286"/>
                    </a:lnTo>
                    <a:lnTo>
                      <a:pt x="36" y="280"/>
                    </a:lnTo>
                    <a:lnTo>
                      <a:pt x="34" y="271"/>
                    </a:lnTo>
                    <a:lnTo>
                      <a:pt x="36" y="263"/>
                    </a:lnTo>
                    <a:lnTo>
                      <a:pt x="42" y="256"/>
                    </a:lnTo>
                    <a:lnTo>
                      <a:pt x="42" y="256"/>
                    </a:lnTo>
                    <a:lnTo>
                      <a:pt x="48" y="252"/>
                    </a:lnTo>
                    <a:lnTo>
                      <a:pt x="51" y="249"/>
                    </a:lnTo>
                    <a:lnTo>
                      <a:pt x="53" y="246"/>
                    </a:lnTo>
                    <a:lnTo>
                      <a:pt x="53" y="246"/>
                    </a:lnTo>
                    <a:lnTo>
                      <a:pt x="54" y="242"/>
                    </a:lnTo>
                    <a:lnTo>
                      <a:pt x="54" y="237"/>
                    </a:lnTo>
                    <a:lnTo>
                      <a:pt x="54" y="229"/>
                    </a:lnTo>
                    <a:lnTo>
                      <a:pt x="54" y="229"/>
                    </a:lnTo>
                    <a:lnTo>
                      <a:pt x="56" y="220"/>
                    </a:lnTo>
                    <a:lnTo>
                      <a:pt x="58" y="217"/>
                    </a:lnTo>
                    <a:lnTo>
                      <a:pt x="58" y="212"/>
                    </a:lnTo>
                    <a:lnTo>
                      <a:pt x="58" y="212"/>
                    </a:lnTo>
                    <a:lnTo>
                      <a:pt x="58" y="208"/>
                    </a:lnTo>
                    <a:lnTo>
                      <a:pt x="54" y="207"/>
                    </a:lnTo>
                    <a:lnTo>
                      <a:pt x="46" y="203"/>
                    </a:lnTo>
                    <a:lnTo>
                      <a:pt x="37" y="200"/>
                    </a:lnTo>
                    <a:lnTo>
                      <a:pt x="29" y="196"/>
                    </a:lnTo>
                    <a:lnTo>
                      <a:pt x="29" y="196"/>
                    </a:lnTo>
                    <a:lnTo>
                      <a:pt x="24" y="191"/>
                    </a:lnTo>
                    <a:lnTo>
                      <a:pt x="19" y="185"/>
                    </a:lnTo>
                    <a:lnTo>
                      <a:pt x="10" y="169"/>
                    </a:lnTo>
                    <a:lnTo>
                      <a:pt x="10" y="169"/>
                    </a:lnTo>
                    <a:lnTo>
                      <a:pt x="3" y="154"/>
                    </a:lnTo>
                    <a:lnTo>
                      <a:pt x="2" y="146"/>
                    </a:lnTo>
                    <a:lnTo>
                      <a:pt x="2" y="137"/>
                    </a:lnTo>
                    <a:lnTo>
                      <a:pt x="2" y="137"/>
                    </a:lnTo>
                    <a:lnTo>
                      <a:pt x="2" y="132"/>
                    </a:lnTo>
                    <a:lnTo>
                      <a:pt x="3" y="129"/>
                    </a:lnTo>
                    <a:lnTo>
                      <a:pt x="8" y="123"/>
                    </a:lnTo>
                    <a:lnTo>
                      <a:pt x="8" y="123"/>
                    </a:lnTo>
                    <a:lnTo>
                      <a:pt x="10" y="118"/>
                    </a:lnTo>
                    <a:lnTo>
                      <a:pt x="10" y="117"/>
                    </a:lnTo>
                    <a:lnTo>
                      <a:pt x="7" y="110"/>
                    </a:lnTo>
                    <a:lnTo>
                      <a:pt x="7" y="110"/>
                    </a:lnTo>
                    <a:lnTo>
                      <a:pt x="7" y="105"/>
                    </a:lnTo>
                    <a:lnTo>
                      <a:pt x="7" y="100"/>
                    </a:lnTo>
                    <a:lnTo>
                      <a:pt x="7" y="100"/>
                    </a:lnTo>
                    <a:lnTo>
                      <a:pt x="3" y="98"/>
                    </a:lnTo>
                    <a:lnTo>
                      <a:pt x="2" y="95"/>
                    </a:lnTo>
                    <a:lnTo>
                      <a:pt x="2" y="95"/>
                    </a:lnTo>
                    <a:lnTo>
                      <a:pt x="0" y="90"/>
                    </a:lnTo>
                    <a:lnTo>
                      <a:pt x="2" y="81"/>
                    </a:lnTo>
                    <a:lnTo>
                      <a:pt x="5" y="66"/>
                    </a:lnTo>
                    <a:lnTo>
                      <a:pt x="5" y="66"/>
                    </a:lnTo>
                    <a:lnTo>
                      <a:pt x="10" y="37"/>
                    </a:lnTo>
                    <a:lnTo>
                      <a:pt x="10" y="37"/>
                    </a:lnTo>
                    <a:lnTo>
                      <a:pt x="17" y="0"/>
                    </a:lnTo>
                    <a:lnTo>
                      <a:pt x="17" y="0"/>
                    </a:lnTo>
                    <a:lnTo>
                      <a:pt x="154" y="23"/>
                    </a:lnTo>
                    <a:lnTo>
                      <a:pt x="229" y="35"/>
                    </a:lnTo>
                    <a:lnTo>
                      <a:pt x="309" y="47"/>
                    </a:lnTo>
                    <a:lnTo>
                      <a:pt x="392" y="57"/>
                    </a:lnTo>
                    <a:lnTo>
                      <a:pt x="478" y="67"/>
                    </a:lnTo>
                    <a:lnTo>
                      <a:pt x="568" y="76"/>
                    </a:lnTo>
                    <a:lnTo>
                      <a:pt x="662" y="83"/>
                    </a:lnTo>
                    <a:lnTo>
                      <a:pt x="662" y="8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 name="Freeform 11">
                <a:extLst>
                  <a:ext uri="{FF2B5EF4-FFF2-40B4-BE49-F238E27FC236}">
                    <a16:creationId xmlns:a16="http://schemas.microsoft.com/office/drawing/2014/main" id="{80D29823-9FAC-424F-9433-12EA2CB498E9}"/>
                  </a:ext>
                </a:extLst>
              </p:cNvPr>
              <p:cNvSpPr>
                <a:spLocks/>
              </p:cNvSpPr>
              <p:nvPr/>
            </p:nvSpPr>
            <p:spPr bwMode="auto">
              <a:xfrm>
                <a:off x="8301038" y="1765301"/>
                <a:ext cx="409575" cy="485775"/>
              </a:xfrm>
              <a:custGeom>
                <a:avLst/>
                <a:gdLst>
                  <a:gd name="T0" fmla="*/ 253 w 258"/>
                  <a:gd name="T1" fmla="*/ 85 h 306"/>
                  <a:gd name="T2" fmla="*/ 253 w 258"/>
                  <a:gd name="T3" fmla="*/ 92 h 306"/>
                  <a:gd name="T4" fmla="*/ 251 w 258"/>
                  <a:gd name="T5" fmla="*/ 102 h 306"/>
                  <a:gd name="T6" fmla="*/ 249 w 258"/>
                  <a:gd name="T7" fmla="*/ 107 h 306"/>
                  <a:gd name="T8" fmla="*/ 248 w 258"/>
                  <a:gd name="T9" fmla="*/ 110 h 306"/>
                  <a:gd name="T10" fmla="*/ 239 w 258"/>
                  <a:gd name="T11" fmla="*/ 127 h 306"/>
                  <a:gd name="T12" fmla="*/ 239 w 258"/>
                  <a:gd name="T13" fmla="*/ 131 h 306"/>
                  <a:gd name="T14" fmla="*/ 234 w 258"/>
                  <a:gd name="T15" fmla="*/ 134 h 306"/>
                  <a:gd name="T16" fmla="*/ 231 w 258"/>
                  <a:gd name="T17" fmla="*/ 136 h 306"/>
                  <a:gd name="T18" fmla="*/ 229 w 258"/>
                  <a:gd name="T19" fmla="*/ 139 h 306"/>
                  <a:gd name="T20" fmla="*/ 226 w 258"/>
                  <a:gd name="T21" fmla="*/ 146 h 306"/>
                  <a:gd name="T22" fmla="*/ 219 w 258"/>
                  <a:gd name="T23" fmla="*/ 160 h 306"/>
                  <a:gd name="T24" fmla="*/ 212 w 258"/>
                  <a:gd name="T25" fmla="*/ 170 h 306"/>
                  <a:gd name="T26" fmla="*/ 210 w 258"/>
                  <a:gd name="T27" fmla="*/ 172 h 306"/>
                  <a:gd name="T28" fmla="*/ 209 w 258"/>
                  <a:gd name="T29" fmla="*/ 172 h 306"/>
                  <a:gd name="T30" fmla="*/ 200 w 258"/>
                  <a:gd name="T31" fmla="*/ 170 h 306"/>
                  <a:gd name="T32" fmla="*/ 193 w 258"/>
                  <a:gd name="T33" fmla="*/ 170 h 306"/>
                  <a:gd name="T34" fmla="*/ 192 w 258"/>
                  <a:gd name="T35" fmla="*/ 172 h 306"/>
                  <a:gd name="T36" fmla="*/ 188 w 258"/>
                  <a:gd name="T37" fmla="*/ 173 h 306"/>
                  <a:gd name="T38" fmla="*/ 182 w 258"/>
                  <a:gd name="T39" fmla="*/ 195 h 306"/>
                  <a:gd name="T40" fmla="*/ 178 w 258"/>
                  <a:gd name="T41" fmla="*/ 202 h 306"/>
                  <a:gd name="T42" fmla="*/ 177 w 258"/>
                  <a:gd name="T43" fmla="*/ 204 h 306"/>
                  <a:gd name="T44" fmla="*/ 177 w 258"/>
                  <a:gd name="T45" fmla="*/ 214 h 306"/>
                  <a:gd name="T46" fmla="*/ 173 w 258"/>
                  <a:gd name="T47" fmla="*/ 216 h 306"/>
                  <a:gd name="T48" fmla="*/ 170 w 258"/>
                  <a:gd name="T49" fmla="*/ 217 h 306"/>
                  <a:gd name="T50" fmla="*/ 165 w 258"/>
                  <a:gd name="T51" fmla="*/ 221 h 306"/>
                  <a:gd name="T52" fmla="*/ 165 w 258"/>
                  <a:gd name="T53" fmla="*/ 226 h 306"/>
                  <a:gd name="T54" fmla="*/ 158 w 258"/>
                  <a:gd name="T55" fmla="*/ 246 h 306"/>
                  <a:gd name="T56" fmla="*/ 149 w 258"/>
                  <a:gd name="T57" fmla="*/ 263 h 306"/>
                  <a:gd name="T58" fmla="*/ 146 w 258"/>
                  <a:gd name="T59" fmla="*/ 267 h 306"/>
                  <a:gd name="T60" fmla="*/ 137 w 258"/>
                  <a:gd name="T61" fmla="*/ 273 h 306"/>
                  <a:gd name="T62" fmla="*/ 136 w 258"/>
                  <a:gd name="T63" fmla="*/ 277 h 306"/>
                  <a:gd name="T64" fmla="*/ 129 w 258"/>
                  <a:gd name="T65" fmla="*/ 280 h 306"/>
                  <a:gd name="T66" fmla="*/ 127 w 258"/>
                  <a:gd name="T67" fmla="*/ 282 h 306"/>
                  <a:gd name="T68" fmla="*/ 115 w 258"/>
                  <a:gd name="T69" fmla="*/ 289 h 306"/>
                  <a:gd name="T70" fmla="*/ 112 w 258"/>
                  <a:gd name="T71" fmla="*/ 290 h 306"/>
                  <a:gd name="T72" fmla="*/ 92 w 258"/>
                  <a:gd name="T73" fmla="*/ 301 h 306"/>
                  <a:gd name="T74" fmla="*/ 73 w 258"/>
                  <a:gd name="T75" fmla="*/ 304 h 306"/>
                  <a:gd name="T76" fmla="*/ 61 w 258"/>
                  <a:gd name="T77" fmla="*/ 304 h 306"/>
                  <a:gd name="T78" fmla="*/ 58 w 258"/>
                  <a:gd name="T79" fmla="*/ 297 h 306"/>
                  <a:gd name="T80" fmla="*/ 51 w 258"/>
                  <a:gd name="T81" fmla="*/ 289 h 306"/>
                  <a:gd name="T82" fmla="*/ 42 w 258"/>
                  <a:gd name="T83" fmla="*/ 287 h 306"/>
                  <a:gd name="T84" fmla="*/ 5 w 258"/>
                  <a:gd name="T85" fmla="*/ 224 h 306"/>
                  <a:gd name="T86" fmla="*/ 2 w 258"/>
                  <a:gd name="T87" fmla="*/ 212 h 306"/>
                  <a:gd name="T88" fmla="*/ 2 w 258"/>
                  <a:gd name="T89" fmla="*/ 207 h 306"/>
                  <a:gd name="T90" fmla="*/ 15 w 258"/>
                  <a:gd name="T91" fmla="*/ 204 h 306"/>
                  <a:gd name="T92" fmla="*/ 25 w 258"/>
                  <a:gd name="T93" fmla="*/ 192 h 306"/>
                  <a:gd name="T94" fmla="*/ 22 w 258"/>
                  <a:gd name="T95" fmla="*/ 173 h 306"/>
                  <a:gd name="T96" fmla="*/ 34 w 258"/>
                  <a:gd name="T97" fmla="*/ 151 h 306"/>
                  <a:gd name="T98" fmla="*/ 48 w 258"/>
                  <a:gd name="T99" fmla="*/ 148 h 306"/>
                  <a:gd name="T100" fmla="*/ 65 w 258"/>
                  <a:gd name="T101" fmla="*/ 124 h 306"/>
                  <a:gd name="T102" fmla="*/ 85 w 258"/>
                  <a:gd name="T103" fmla="*/ 100 h 306"/>
                  <a:gd name="T104" fmla="*/ 100 w 258"/>
                  <a:gd name="T105" fmla="*/ 85 h 306"/>
                  <a:gd name="T106" fmla="*/ 100 w 258"/>
                  <a:gd name="T107" fmla="*/ 49 h 306"/>
                  <a:gd name="T108" fmla="*/ 100 w 258"/>
                  <a:gd name="T109" fmla="*/ 14 h 306"/>
                  <a:gd name="T110" fmla="*/ 124 w 258"/>
                  <a:gd name="T111" fmla="*/ 77 h 306"/>
                  <a:gd name="T112" fmla="*/ 185 w 258"/>
                  <a:gd name="T113" fmla="*/ 100 h 306"/>
                  <a:gd name="T114" fmla="*/ 195 w 258"/>
                  <a:gd name="T115" fmla="*/ 104 h 306"/>
                  <a:gd name="T116" fmla="*/ 210 w 258"/>
                  <a:gd name="T117" fmla="*/ 88 h 306"/>
                  <a:gd name="T118" fmla="*/ 241 w 258"/>
                  <a:gd name="T119" fmla="*/ 68 h 306"/>
                  <a:gd name="T120" fmla="*/ 246 w 258"/>
                  <a:gd name="T121" fmla="*/ 70 h 306"/>
                  <a:gd name="T122" fmla="*/ 253 w 258"/>
                  <a:gd name="T123" fmla="*/ 70 h 306"/>
                  <a:gd name="T124" fmla="*/ 258 w 258"/>
                  <a:gd name="T125" fmla="*/ 7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8" h="306">
                    <a:moveTo>
                      <a:pt x="258" y="70"/>
                    </a:moveTo>
                    <a:lnTo>
                      <a:pt x="258" y="70"/>
                    </a:lnTo>
                    <a:lnTo>
                      <a:pt x="255" y="73"/>
                    </a:lnTo>
                    <a:lnTo>
                      <a:pt x="255" y="77"/>
                    </a:lnTo>
                    <a:lnTo>
                      <a:pt x="253" y="85"/>
                    </a:lnTo>
                    <a:lnTo>
                      <a:pt x="253" y="85"/>
                    </a:lnTo>
                    <a:lnTo>
                      <a:pt x="253" y="85"/>
                    </a:lnTo>
                    <a:lnTo>
                      <a:pt x="253" y="85"/>
                    </a:lnTo>
                    <a:lnTo>
                      <a:pt x="253" y="85"/>
                    </a:lnTo>
                    <a:lnTo>
                      <a:pt x="253" y="85"/>
                    </a:lnTo>
                    <a:lnTo>
                      <a:pt x="253" y="87"/>
                    </a:lnTo>
                    <a:lnTo>
                      <a:pt x="253" y="87"/>
                    </a:lnTo>
                    <a:lnTo>
                      <a:pt x="253" y="90"/>
                    </a:lnTo>
                    <a:lnTo>
                      <a:pt x="253" y="90"/>
                    </a:lnTo>
                    <a:lnTo>
                      <a:pt x="253" y="92"/>
                    </a:lnTo>
                    <a:lnTo>
                      <a:pt x="253" y="92"/>
                    </a:lnTo>
                    <a:lnTo>
                      <a:pt x="253" y="95"/>
                    </a:lnTo>
                    <a:lnTo>
                      <a:pt x="253" y="95"/>
                    </a:lnTo>
                    <a:lnTo>
                      <a:pt x="251" y="100"/>
                    </a:lnTo>
                    <a:lnTo>
                      <a:pt x="251" y="100"/>
                    </a:lnTo>
                    <a:lnTo>
                      <a:pt x="251" y="100"/>
                    </a:lnTo>
                    <a:lnTo>
                      <a:pt x="251" y="102"/>
                    </a:lnTo>
                    <a:lnTo>
                      <a:pt x="251" y="102"/>
                    </a:lnTo>
                    <a:lnTo>
                      <a:pt x="251" y="102"/>
                    </a:lnTo>
                    <a:lnTo>
                      <a:pt x="251" y="102"/>
                    </a:lnTo>
                    <a:lnTo>
                      <a:pt x="249" y="104"/>
                    </a:lnTo>
                    <a:lnTo>
                      <a:pt x="249" y="104"/>
                    </a:lnTo>
                    <a:lnTo>
                      <a:pt x="249" y="104"/>
                    </a:lnTo>
                    <a:lnTo>
                      <a:pt x="249" y="104"/>
                    </a:lnTo>
                    <a:lnTo>
                      <a:pt x="249" y="105"/>
                    </a:lnTo>
                    <a:lnTo>
                      <a:pt x="249" y="105"/>
                    </a:lnTo>
                    <a:lnTo>
                      <a:pt x="249" y="107"/>
                    </a:lnTo>
                    <a:lnTo>
                      <a:pt x="249" y="107"/>
                    </a:lnTo>
                    <a:lnTo>
                      <a:pt x="248" y="109"/>
                    </a:lnTo>
                    <a:lnTo>
                      <a:pt x="248" y="109"/>
                    </a:lnTo>
                    <a:lnTo>
                      <a:pt x="248" y="109"/>
                    </a:lnTo>
                    <a:lnTo>
                      <a:pt x="248" y="109"/>
                    </a:lnTo>
                    <a:lnTo>
                      <a:pt x="248" y="109"/>
                    </a:lnTo>
                    <a:lnTo>
                      <a:pt x="248" y="109"/>
                    </a:lnTo>
                    <a:lnTo>
                      <a:pt x="248" y="110"/>
                    </a:lnTo>
                    <a:lnTo>
                      <a:pt x="248" y="110"/>
                    </a:lnTo>
                    <a:lnTo>
                      <a:pt x="243" y="117"/>
                    </a:lnTo>
                    <a:lnTo>
                      <a:pt x="243" y="117"/>
                    </a:lnTo>
                    <a:lnTo>
                      <a:pt x="239" y="124"/>
                    </a:lnTo>
                    <a:lnTo>
                      <a:pt x="239" y="124"/>
                    </a:lnTo>
                    <a:lnTo>
                      <a:pt x="239" y="124"/>
                    </a:lnTo>
                    <a:lnTo>
                      <a:pt x="239" y="127"/>
                    </a:lnTo>
                    <a:lnTo>
                      <a:pt x="239" y="127"/>
                    </a:lnTo>
                    <a:lnTo>
                      <a:pt x="239" y="127"/>
                    </a:lnTo>
                    <a:lnTo>
                      <a:pt x="239" y="127"/>
                    </a:lnTo>
                    <a:lnTo>
                      <a:pt x="239" y="129"/>
                    </a:lnTo>
                    <a:lnTo>
                      <a:pt x="239" y="129"/>
                    </a:lnTo>
                    <a:lnTo>
                      <a:pt x="239" y="129"/>
                    </a:lnTo>
                    <a:lnTo>
                      <a:pt x="239" y="129"/>
                    </a:lnTo>
                    <a:lnTo>
                      <a:pt x="239" y="131"/>
                    </a:lnTo>
                    <a:lnTo>
                      <a:pt x="239" y="131"/>
                    </a:lnTo>
                    <a:lnTo>
                      <a:pt x="238" y="133"/>
                    </a:lnTo>
                    <a:lnTo>
                      <a:pt x="238" y="133"/>
                    </a:lnTo>
                    <a:lnTo>
                      <a:pt x="236" y="133"/>
                    </a:lnTo>
                    <a:lnTo>
                      <a:pt x="236" y="133"/>
                    </a:lnTo>
                    <a:lnTo>
                      <a:pt x="234" y="134"/>
                    </a:lnTo>
                    <a:lnTo>
                      <a:pt x="234" y="134"/>
                    </a:lnTo>
                    <a:lnTo>
                      <a:pt x="234" y="134"/>
                    </a:lnTo>
                    <a:lnTo>
                      <a:pt x="234" y="134"/>
                    </a:lnTo>
                    <a:lnTo>
                      <a:pt x="232" y="134"/>
                    </a:lnTo>
                    <a:lnTo>
                      <a:pt x="232" y="134"/>
                    </a:lnTo>
                    <a:lnTo>
                      <a:pt x="232" y="134"/>
                    </a:lnTo>
                    <a:lnTo>
                      <a:pt x="232" y="134"/>
                    </a:lnTo>
                    <a:lnTo>
                      <a:pt x="232" y="134"/>
                    </a:lnTo>
                    <a:lnTo>
                      <a:pt x="232" y="134"/>
                    </a:lnTo>
                    <a:lnTo>
                      <a:pt x="232" y="134"/>
                    </a:lnTo>
                    <a:lnTo>
                      <a:pt x="231" y="136"/>
                    </a:lnTo>
                    <a:lnTo>
                      <a:pt x="231" y="136"/>
                    </a:lnTo>
                    <a:lnTo>
                      <a:pt x="231" y="136"/>
                    </a:lnTo>
                    <a:lnTo>
                      <a:pt x="231" y="136"/>
                    </a:lnTo>
                    <a:lnTo>
                      <a:pt x="229" y="138"/>
                    </a:lnTo>
                    <a:lnTo>
                      <a:pt x="229" y="138"/>
                    </a:lnTo>
                    <a:lnTo>
                      <a:pt x="229" y="139"/>
                    </a:lnTo>
                    <a:lnTo>
                      <a:pt x="229" y="139"/>
                    </a:lnTo>
                    <a:lnTo>
                      <a:pt x="229" y="139"/>
                    </a:lnTo>
                    <a:lnTo>
                      <a:pt x="227" y="141"/>
                    </a:lnTo>
                    <a:lnTo>
                      <a:pt x="227" y="141"/>
                    </a:lnTo>
                    <a:lnTo>
                      <a:pt x="227" y="143"/>
                    </a:lnTo>
                    <a:lnTo>
                      <a:pt x="227" y="143"/>
                    </a:lnTo>
                    <a:lnTo>
                      <a:pt x="227" y="144"/>
                    </a:lnTo>
                    <a:lnTo>
                      <a:pt x="227" y="144"/>
                    </a:lnTo>
                    <a:lnTo>
                      <a:pt x="227" y="144"/>
                    </a:lnTo>
                    <a:lnTo>
                      <a:pt x="226" y="146"/>
                    </a:lnTo>
                    <a:lnTo>
                      <a:pt x="226" y="146"/>
                    </a:lnTo>
                    <a:lnTo>
                      <a:pt x="226" y="150"/>
                    </a:lnTo>
                    <a:lnTo>
                      <a:pt x="226" y="150"/>
                    </a:lnTo>
                    <a:lnTo>
                      <a:pt x="221" y="156"/>
                    </a:lnTo>
                    <a:lnTo>
                      <a:pt x="221" y="156"/>
                    </a:lnTo>
                    <a:lnTo>
                      <a:pt x="219" y="158"/>
                    </a:lnTo>
                    <a:lnTo>
                      <a:pt x="219" y="158"/>
                    </a:lnTo>
                    <a:lnTo>
                      <a:pt x="219" y="160"/>
                    </a:lnTo>
                    <a:lnTo>
                      <a:pt x="219" y="160"/>
                    </a:lnTo>
                    <a:lnTo>
                      <a:pt x="216" y="163"/>
                    </a:lnTo>
                    <a:lnTo>
                      <a:pt x="216" y="163"/>
                    </a:lnTo>
                    <a:lnTo>
                      <a:pt x="216" y="165"/>
                    </a:lnTo>
                    <a:lnTo>
                      <a:pt x="216" y="165"/>
                    </a:lnTo>
                    <a:lnTo>
                      <a:pt x="212" y="170"/>
                    </a:lnTo>
                    <a:lnTo>
                      <a:pt x="212" y="170"/>
                    </a:lnTo>
                    <a:lnTo>
                      <a:pt x="212" y="170"/>
                    </a:lnTo>
                    <a:lnTo>
                      <a:pt x="212" y="170"/>
                    </a:lnTo>
                    <a:lnTo>
                      <a:pt x="212" y="170"/>
                    </a:lnTo>
                    <a:lnTo>
                      <a:pt x="210" y="170"/>
                    </a:lnTo>
                    <a:lnTo>
                      <a:pt x="210" y="170"/>
                    </a:lnTo>
                    <a:lnTo>
                      <a:pt x="210" y="172"/>
                    </a:lnTo>
                    <a:lnTo>
                      <a:pt x="210" y="172"/>
                    </a:lnTo>
                    <a:lnTo>
                      <a:pt x="210" y="172"/>
                    </a:lnTo>
                    <a:lnTo>
                      <a:pt x="210" y="172"/>
                    </a:lnTo>
                    <a:lnTo>
                      <a:pt x="209" y="172"/>
                    </a:lnTo>
                    <a:lnTo>
                      <a:pt x="209" y="172"/>
                    </a:lnTo>
                    <a:lnTo>
                      <a:pt x="209" y="172"/>
                    </a:lnTo>
                    <a:lnTo>
                      <a:pt x="209" y="172"/>
                    </a:lnTo>
                    <a:lnTo>
                      <a:pt x="209" y="172"/>
                    </a:lnTo>
                    <a:lnTo>
                      <a:pt x="209" y="172"/>
                    </a:lnTo>
                    <a:lnTo>
                      <a:pt x="209" y="172"/>
                    </a:lnTo>
                    <a:lnTo>
                      <a:pt x="209" y="172"/>
                    </a:lnTo>
                    <a:lnTo>
                      <a:pt x="207" y="172"/>
                    </a:lnTo>
                    <a:lnTo>
                      <a:pt x="207" y="172"/>
                    </a:lnTo>
                    <a:lnTo>
                      <a:pt x="207" y="172"/>
                    </a:lnTo>
                    <a:lnTo>
                      <a:pt x="207" y="172"/>
                    </a:lnTo>
                    <a:lnTo>
                      <a:pt x="204" y="170"/>
                    </a:lnTo>
                    <a:lnTo>
                      <a:pt x="202" y="170"/>
                    </a:lnTo>
                    <a:lnTo>
                      <a:pt x="202" y="170"/>
                    </a:lnTo>
                    <a:lnTo>
                      <a:pt x="200" y="170"/>
                    </a:lnTo>
                    <a:lnTo>
                      <a:pt x="200" y="170"/>
                    </a:lnTo>
                    <a:lnTo>
                      <a:pt x="199" y="170"/>
                    </a:lnTo>
                    <a:lnTo>
                      <a:pt x="199" y="170"/>
                    </a:lnTo>
                    <a:lnTo>
                      <a:pt x="199" y="170"/>
                    </a:lnTo>
                    <a:lnTo>
                      <a:pt x="199" y="170"/>
                    </a:lnTo>
                    <a:lnTo>
                      <a:pt x="195" y="170"/>
                    </a:lnTo>
                    <a:lnTo>
                      <a:pt x="195" y="170"/>
                    </a:lnTo>
                    <a:lnTo>
                      <a:pt x="193" y="170"/>
                    </a:lnTo>
                    <a:lnTo>
                      <a:pt x="193" y="170"/>
                    </a:lnTo>
                    <a:lnTo>
                      <a:pt x="193" y="170"/>
                    </a:lnTo>
                    <a:lnTo>
                      <a:pt x="193" y="172"/>
                    </a:lnTo>
                    <a:lnTo>
                      <a:pt x="193" y="172"/>
                    </a:lnTo>
                    <a:lnTo>
                      <a:pt x="192" y="172"/>
                    </a:lnTo>
                    <a:lnTo>
                      <a:pt x="192" y="172"/>
                    </a:lnTo>
                    <a:lnTo>
                      <a:pt x="192" y="172"/>
                    </a:lnTo>
                    <a:lnTo>
                      <a:pt x="192" y="172"/>
                    </a:lnTo>
                    <a:lnTo>
                      <a:pt x="192" y="172"/>
                    </a:lnTo>
                    <a:lnTo>
                      <a:pt x="192" y="172"/>
                    </a:lnTo>
                    <a:lnTo>
                      <a:pt x="190" y="173"/>
                    </a:lnTo>
                    <a:lnTo>
                      <a:pt x="190" y="173"/>
                    </a:lnTo>
                    <a:lnTo>
                      <a:pt x="190" y="173"/>
                    </a:lnTo>
                    <a:lnTo>
                      <a:pt x="190" y="173"/>
                    </a:lnTo>
                    <a:lnTo>
                      <a:pt x="188" y="173"/>
                    </a:lnTo>
                    <a:lnTo>
                      <a:pt x="188" y="173"/>
                    </a:lnTo>
                    <a:lnTo>
                      <a:pt x="187" y="177"/>
                    </a:lnTo>
                    <a:lnTo>
                      <a:pt x="185" y="182"/>
                    </a:lnTo>
                    <a:lnTo>
                      <a:pt x="185" y="182"/>
                    </a:lnTo>
                    <a:lnTo>
                      <a:pt x="183" y="183"/>
                    </a:lnTo>
                    <a:lnTo>
                      <a:pt x="183" y="183"/>
                    </a:lnTo>
                    <a:lnTo>
                      <a:pt x="182" y="192"/>
                    </a:lnTo>
                    <a:lnTo>
                      <a:pt x="182" y="192"/>
                    </a:lnTo>
                    <a:lnTo>
                      <a:pt x="182" y="195"/>
                    </a:lnTo>
                    <a:lnTo>
                      <a:pt x="182" y="195"/>
                    </a:lnTo>
                    <a:lnTo>
                      <a:pt x="182" y="195"/>
                    </a:lnTo>
                    <a:lnTo>
                      <a:pt x="182" y="195"/>
                    </a:lnTo>
                    <a:lnTo>
                      <a:pt x="182" y="197"/>
                    </a:lnTo>
                    <a:lnTo>
                      <a:pt x="182" y="197"/>
                    </a:lnTo>
                    <a:lnTo>
                      <a:pt x="182" y="197"/>
                    </a:lnTo>
                    <a:lnTo>
                      <a:pt x="182" y="197"/>
                    </a:lnTo>
                    <a:lnTo>
                      <a:pt x="178" y="202"/>
                    </a:lnTo>
                    <a:lnTo>
                      <a:pt x="178" y="202"/>
                    </a:lnTo>
                    <a:lnTo>
                      <a:pt x="178" y="202"/>
                    </a:lnTo>
                    <a:lnTo>
                      <a:pt x="178" y="202"/>
                    </a:lnTo>
                    <a:lnTo>
                      <a:pt x="178" y="202"/>
                    </a:lnTo>
                    <a:lnTo>
                      <a:pt x="178" y="204"/>
                    </a:lnTo>
                    <a:lnTo>
                      <a:pt x="178" y="204"/>
                    </a:lnTo>
                    <a:lnTo>
                      <a:pt x="177" y="204"/>
                    </a:lnTo>
                    <a:lnTo>
                      <a:pt x="177" y="204"/>
                    </a:lnTo>
                    <a:lnTo>
                      <a:pt x="177" y="209"/>
                    </a:lnTo>
                    <a:lnTo>
                      <a:pt x="177" y="209"/>
                    </a:lnTo>
                    <a:lnTo>
                      <a:pt x="177" y="211"/>
                    </a:lnTo>
                    <a:lnTo>
                      <a:pt x="177" y="211"/>
                    </a:lnTo>
                    <a:lnTo>
                      <a:pt x="177" y="212"/>
                    </a:lnTo>
                    <a:lnTo>
                      <a:pt x="177" y="212"/>
                    </a:lnTo>
                    <a:lnTo>
                      <a:pt x="177" y="214"/>
                    </a:lnTo>
                    <a:lnTo>
                      <a:pt x="177" y="214"/>
                    </a:lnTo>
                    <a:lnTo>
                      <a:pt x="175" y="214"/>
                    </a:lnTo>
                    <a:lnTo>
                      <a:pt x="175" y="214"/>
                    </a:lnTo>
                    <a:lnTo>
                      <a:pt x="173" y="216"/>
                    </a:lnTo>
                    <a:lnTo>
                      <a:pt x="173" y="216"/>
                    </a:lnTo>
                    <a:lnTo>
                      <a:pt x="173" y="216"/>
                    </a:lnTo>
                    <a:lnTo>
                      <a:pt x="173" y="216"/>
                    </a:lnTo>
                    <a:lnTo>
                      <a:pt x="173" y="216"/>
                    </a:lnTo>
                    <a:lnTo>
                      <a:pt x="173" y="216"/>
                    </a:lnTo>
                    <a:lnTo>
                      <a:pt x="173" y="216"/>
                    </a:lnTo>
                    <a:lnTo>
                      <a:pt x="171" y="217"/>
                    </a:lnTo>
                    <a:lnTo>
                      <a:pt x="171" y="217"/>
                    </a:lnTo>
                    <a:lnTo>
                      <a:pt x="171" y="217"/>
                    </a:lnTo>
                    <a:lnTo>
                      <a:pt x="170" y="217"/>
                    </a:lnTo>
                    <a:lnTo>
                      <a:pt x="170" y="217"/>
                    </a:lnTo>
                    <a:lnTo>
                      <a:pt x="170" y="217"/>
                    </a:lnTo>
                    <a:lnTo>
                      <a:pt x="170" y="217"/>
                    </a:lnTo>
                    <a:lnTo>
                      <a:pt x="168" y="217"/>
                    </a:lnTo>
                    <a:lnTo>
                      <a:pt x="168" y="217"/>
                    </a:lnTo>
                    <a:lnTo>
                      <a:pt x="168" y="219"/>
                    </a:lnTo>
                    <a:lnTo>
                      <a:pt x="168" y="219"/>
                    </a:lnTo>
                    <a:lnTo>
                      <a:pt x="168" y="219"/>
                    </a:lnTo>
                    <a:lnTo>
                      <a:pt x="168" y="219"/>
                    </a:lnTo>
                    <a:lnTo>
                      <a:pt x="165" y="221"/>
                    </a:lnTo>
                    <a:lnTo>
                      <a:pt x="165" y="221"/>
                    </a:lnTo>
                    <a:lnTo>
                      <a:pt x="165" y="222"/>
                    </a:lnTo>
                    <a:lnTo>
                      <a:pt x="165" y="222"/>
                    </a:lnTo>
                    <a:lnTo>
                      <a:pt x="165" y="224"/>
                    </a:lnTo>
                    <a:lnTo>
                      <a:pt x="165" y="224"/>
                    </a:lnTo>
                    <a:lnTo>
                      <a:pt x="165" y="224"/>
                    </a:lnTo>
                    <a:lnTo>
                      <a:pt x="165" y="224"/>
                    </a:lnTo>
                    <a:lnTo>
                      <a:pt x="165" y="226"/>
                    </a:lnTo>
                    <a:lnTo>
                      <a:pt x="165" y="226"/>
                    </a:lnTo>
                    <a:lnTo>
                      <a:pt x="160" y="239"/>
                    </a:lnTo>
                    <a:lnTo>
                      <a:pt x="160" y="239"/>
                    </a:lnTo>
                    <a:lnTo>
                      <a:pt x="160" y="243"/>
                    </a:lnTo>
                    <a:lnTo>
                      <a:pt x="160" y="243"/>
                    </a:lnTo>
                    <a:lnTo>
                      <a:pt x="160" y="243"/>
                    </a:lnTo>
                    <a:lnTo>
                      <a:pt x="158" y="246"/>
                    </a:lnTo>
                    <a:lnTo>
                      <a:pt x="158" y="246"/>
                    </a:lnTo>
                    <a:lnTo>
                      <a:pt x="158" y="246"/>
                    </a:lnTo>
                    <a:lnTo>
                      <a:pt x="158" y="246"/>
                    </a:lnTo>
                    <a:lnTo>
                      <a:pt x="151" y="260"/>
                    </a:lnTo>
                    <a:lnTo>
                      <a:pt x="151" y="260"/>
                    </a:lnTo>
                    <a:lnTo>
                      <a:pt x="149" y="262"/>
                    </a:lnTo>
                    <a:lnTo>
                      <a:pt x="149" y="262"/>
                    </a:lnTo>
                    <a:lnTo>
                      <a:pt x="149" y="263"/>
                    </a:lnTo>
                    <a:lnTo>
                      <a:pt x="149" y="263"/>
                    </a:lnTo>
                    <a:lnTo>
                      <a:pt x="149" y="263"/>
                    </a:lnTo>
                    <a:lnTo>
                      <a:pt x="149" y="263"/>
                    </a:lnTo>
                    <a:lnTo>
                      <a:pt x="148" y="263"/>
                    </a:lnTo>
                    <a:lnTo>
                      <a:pt x="148" y="263"/>
                    </a:lnTo>
                    <a:lnTo>
                      <a:pt x="148" y="265"/>
                    </a:lnTo>
                    <a:lnTo>
                      <a:pt x="148" y="265"/>
                    </a:lnTo>
                    <a:lnTo>
                      <a:pt x="148" y="265"/>
                    </a:lnTo>
                    <a:lnTo>
                      <a:pt x="148" y="265"/>
                    </a:lnTo>
                    <a:lnTo>
                      <a:pt x="146" y="267"/>
                    </a:lnTo>
                    <a:lnTo>
                      <a:pt x="146" y="267"/>
                    </a:lnTo>
                    <a:lnTo>
                      <a:pt x="146" y="267"/>
                    </a:lnTo>
                    <a:lnTo>
                      <a:pt x="146" y="267"/>
                    </a:lnTo>
                    <a:lnTo>
                      <a:pt x="144" y="267"/>
                    </a:lnTo>
                    <a:lnTo>
                      <a:pt x="144" y="267"/>
                    </a:lnTo>
                    <a:lnTo>
                      <a:pt x="139" y="273"/>
                    </a:lnTo>
                    <a:lnTo>
                      <a:pt x="139" y="273"/>
                    </a:lnTo>
                    <a:lnTo>
                      <a:pt x="137" y="273"/>
                    </a:lnTo>
                    <a:lnTo>
                      <a:pt x="137" y="273"/>
                    </a:lnTo>
                    <a:lnTo>
                      <a:pt x="137" y="273"/>
                    </a:lnTo>
                    <a:lnTo>
                      <a:pt x="137" y="273"/>
                    </a:lnTo>
                    <a:lnTo>
                      <a:pt x="137" y="275"/>
                    </a:lnTo>
                    <a:lnTo>
                      <a:pt x="137" y="275"/>
                    </a:lnTo>
                    <a:lnTo>
                      <a:pt x="136" y="275"/>
                    </a:lnTo>
                    <a:lnTo>
                      <a:pt x="136" y="275"/>
                    </a:lnTo>
                    <a:lnTo>
                      <a:pt x="136" y="277"/>
                    </a:lnTo>
                    <a:lnTo>
                      <a:pt x="136" y="277"/>
                    </a:lnTo>
                    <a:lnTo>
                      <a:pt x="134" y="279"/>
                    </a:lnTo>
                    <a:lnTo>
                      <a:pt x="134" y="279"/>
                    </a:lnTo>
                    <a:lnTo>
                      <a:pt x="134" y="279"/>
                    </a:lnTo>
                    <a:lnTo>
                      <a:pt x="132" y="279"/>
                    </a:lnTo>
                    <a:lnTo>
                      <a:pt x="132" y="279"/>
                    </a:lnTo>
                    <a:lnTo>
                      <a:pt x="131" y="280"/>
                    </a:lnTo>
                    <a:lnTo>
                      <a:pt x="129" y="280"/>
                    </a:lnTo>
                    <a:lnTo>
                      <a:pt x="129" y="280"/>
                    </a:lnTo>
                    <a:lnTo>
                      <a:pt x="129" y="280"/>
                    </a:lnTo>
                    <a:lnTo>
                      <a:pt x="129" y="280"/>
                    </a:lnTo>
                    <a:lnTo>
                      <a:pt x="127" y="280"/>
                    </a:lnTo>
                    <a:lnTo>
                      <a:pt x="127" y="280"/>
                    </a:lnTo>
                    <a:lnTo>
                      <a:pt x="127" y="280"/>
                    </a:lnTo>
                    <a:lnTo>
                      <a:pt x="127" y="280"/>
                    </a:lnTo>
                    <a:lnTo>
                      <a:pt x="127" y="282"/>
                    </a:lnTo>
                    <a:lnTo>
                      <a:pt x="127" y="282"/>
                    </a:lnTo>
                    <a:lnTo>
                      <a:pt x="124" y="282"/>
                    </a:lnTo>
                    <a:lnTo>
                      <a:pt x="124" y="282"/>
                    </a:lnTo>
                    <a:lnTo>
                      <a:pt x="122" y="284"/>
                    </a:lnTo>
                    <a:lnTo>
                      <a:pt x="122" y="284"/>
                    </a:lnTo>
                    <a:lnTo>
                      <a:pt x="117" y="287"/>
                    </a:lnTo>
                    <a:lnTo>
                      <a:pt x="117" y="287"/>
                    </a:lnTo>
                    <a:lnTo>
                      <a:pt x="115" y="289"/>
                    </a:lnTo>
                    <a:lnTo>
                      <a:pt x="115" y="289"/>
                    </a:lnTo>
                    <a:lnTo>
                      <a:pt x="115" y="289"/>
                    </a:lnTo>
                    <a:lnTo>
                      <a:pt x="115" y="289"/>
                    </a:lnTo>
                    <a:lnTo>
                      <a:pt x="115" y="289"/>
                    </a:lnTo>
                    <a:lnTo>
                      <a:pt x="114" y="290"/>
                    </a:lnTo>
                    <a:lnTo>
                      <a:pt x="114" y="290"/>
                    </a:lnTo>
                    <a:lnTo>
                      <a:pt x="114" y="290"/>
                    </a:lnTo>
                    <a:lnTo>
                      <a:pt x="112" y="290"/>
                    </a:lnTo>
                    <a:lnTo>
                      <a:pt x="112" y="290"/>
                    </a:lnTo>
                    <a:lnTo>
                      <a:pt x="112" y="290"/>
                    </a:lnTo>
                    <a:lnTo>
                      <a:pt x="107" y="294"/>
                    </a:lnTo>
                    <a:lnTo>
                      <a:pt x="107" y="294"/>
                    </a:lnTo>
                    <a:lnTo>
                      <a:pt x="98" y="299"/>
                    </a:lnTo>
                    <a:lnTo>
                      <a:pt x="98" y="299"/>
                    </a:lnTo>
                    <a:lnTo>
                      <a:pt x="95" y="301"/>
                    </a:lnTo>
                    <a:lnTo>
                      <a:pt x="92" y="301"/>
                    </a:lnTo>
                    <a:lnTo>
                      <a:pt x="92" y="301"/>
                    </a:lnTo>
                    <a:lnTo>
                      <a:pt x="83" y="302"/>
                    </a:lnTo>
                    <a:lnTo>
                      <a:pt x="83" y="302"/>
                    </a:lnTo>
                    <a:lnTo>
                      <a:pt x="76" y="302"/>
                    </a:lnTo>
                    <a:lnTo>
                      <a:pt x="76" y="302"/>
                    </a:lnTo>
                    <a:lnTo>
                      <a:pt x="73" y="304"/>
                    </a:lnTo>
                    <a:lnTo>
                      <a:pt x="73" y="304"/>
                    </a:lnTo>
                    <a:lnTo>
                      <a:pt x="73" y="304"/>
                    </a:lnTo>
                    <a:lnTo>
                      <a:pt x="71" y="304"/>
                    </a:lnTo>
                    <a:lnTo>
                      <a:pt x="71" y="304"/>
                    </a:lnTo>
                    <a:lnTo>
                      <a:pt x="71" y="304"/>
                    </a:lnTo>
                    <a:lnTo>
                      <a:pt x="68" y="306"/>
                    </a:lnTo>
                    <a:lnTo>
                      <a:pt x="68" y="306"/>
                    </a:lnTo>
                    <a:lnTo>
                      <a:pt x="65" y="306"/>
                    </a:lnTo>
                    <a:lnTo>
                      <a:pt x="61" y="304"/>
                    </a:lnTo>
                    <a:lnTo>
                      <a:pt x="61" y="304"/>
                    </a:lnTo>
                    <a:lnTo>
                      <a:pt x="59" y="301"/>
                    </a:lnTo>
                    <a:lnTo>
                      <a:pt x="59" y="301"/>
                    </a:lnTo>
                    <a:lnTo>
                      <a:pt x="59" y="299"/>
                    </a:lnTo>
                    <a:lnTo>
                      <a:pt x="59" y="299"/>
                    </a:lnTo>
                    <a:lnTo>
                      <a:pt x="59" y="299"/>
                    </a:lnTo>
                    <a:lnTo>
                      <a:pt x="59" y="299"/>
                    </a:lnTo>
                    <a:lnTo>
                      <a:pt x="58" y="297"/>
                    </a:lnTo>
                    <a:lnTo>
                      <a:pt x="58" y="297"/>
                    </a:lnTo>
                    <a:lnTo>
                      <a:pt x="56" y="294"/>
                    </a:lnTo>
                    <a:lnTo>
                      <a:pt x="53" y="289"/>
                    </a:lnTo>
                    <a:lnTo>
                      <a:pt x="53" y="289"/>
                    </a:lnTo>
                    <a:lnTo>
                      <a:pt x="53" y="289"/>
                    </a:lnTo>
                    <a:lnTo>
                      <a:pt x="53" y="289"/>
                    </a:lnTo>
                    <a:lnTo>
                      <a:pt x="53" y="289"/>
                    </a:lnTo>
                    <a:lnTo>
                      <a:pt x="51" y="289"/>
                    </a:lnTo>
                    <a:lnTo>
                      <a:pt x="51" y="289"/>
                    </a:lnTo>
                    <a:lnTo>
                      <a:pt x="51" y="289"/>
                    </a:lnTo>
                    <a:lnTo>
                      <a:pt x="51" y="287"/>
                    </a:lnTo>
                    <a:lnTo>
                      <a:pt x="51" y="287"/>
                    </a:lnTo>
                    <a:lnTo>
                      <a:pt x="48" y="285"/>
                    </a:lnTo>
                    <a:lnTo>
                      <a:pt x="48" y="285"/>
                    </a:lnTo>
                    <a:lnTo>
                      <a:pt x="42" y="287"/>
                    </a:lnTo>
                    <a:lnTo>
                      <a:pt x="42" y="287"/>
                    </a:lnTo>
                    <a:lnTo>
                      <a:pt x="42" y="287"/>
                    </a:lnTo>
                    <a:lnTo>
                      <a:pt x="41" y="279"/>
                    </a:lnTo>
                    <a:lnTo>
                      <a:pt x="36" y="272"/>
                    </a:lnTo>
                    <a:lnTo>
                      <a:pt x="36" y="272"/>
                    </a:lnTo>
                    <a:lnTo>
                      <a:pt x="25" y="260"/>
                    </a:lnTo>
                    <a:lnTo>
                      <a:pt x="17" y="246"/>
                    </a:lnTo>
                    <a:lnTo>
                      <a:pt x="17" y="246"/>
                    </a:lnTo>
                    <a:lnTo>
                      <a:pt x="10" y="233"/>
                    </a:lnTo>
                    <a:lnTo>
                      <a:pt x="5" y="224"/>
                    </a:lnTo>
                    <a:lnTo>
                      <a:pt x="3" y="216"/>
                    </a:lnTo>
                    <a:lnTo>
                      <a:pt x="3" y="216"/>
                    </a:lnTo>
                    <a:lnTo>
                      <a:pt x="3" y="214"/>
                    </a:lnTo>
                    <a:lnTo>
                      <a:pt x="3" y="214"/>
                    </a:lnTo>
                    <a:lnTo>
                      <a:pt x="3" y="212"/>
                    </a:lnTo>
                    <a:lnTo>
                      <a:pt x="3" y="212"/>
                    </a:lnTo>
                    <a:lnTo>
                      <a:pt x="2" y="212"/>
                    </a:lnTo>
                    <a:lnTo>
                      <a:pt x="2" y="212"/>
                    </a:lnTo>
                    <a:lnTo>
                      <a:pt x="2" y="211"/>
                    </a:lnTo>
                    <a:lnTo>
                      <a:pt x="2" y="211"/>
                    </a:lnTo>
                    <a:lnTo>
                      <a:pt x="2" y="209"/>
                    </a:lnTo>
                    <a:lnTo>
                      <a:pt x="2" y="209"/>
                    </a:lnTo>
                    <a:lnTo>
                      <a:pt x="2" y="209"/>
                    </a:lnTo>
                    <a:lnTo>
                      <a:pt x="2" y="209"/>
                    </a:lnTo>
                    <a:lnTo>
                      <a:pt x="2" y="207"/>
                    </a:lnTo>
                    <a:lnTo>
                      <a:pt x="2" y="207"/>
                    </a:lnTo>
                    <a:lnTo>
                      <a:pt x="2" y="207"/>
                    </a:lnTo>
                    <a:lnTo>
                      <a:pt x="2" y="207"/>
                    </a:lnTo>
                    <a:lnTo>
                      <a:pt x="0" y="206"/>
                    </a:lnTo>
                    <a:lnTo>
                      <a:pt x="0" y="206"/>
                    </a:lnTo>
                    <a:lnTo>
                      <a:pt x="9" y="206"/>
                    </a:lnTo>
                    <a:lnTo>
                      <a:pt x="12" y="206"/>
                    </a:lnTo>
                    <a:lnTo>
                      <a:pt x="15" y="204"/>
                    </a:lnTo>
                    <a:lnTo>
                      <a:pt x="15" y="204"/>
                    </a:lnTo>
                    <a:lnTo>
                      <a:pt x="17" y="202"/>
                    </a:lnTo>
                    <a:lnTo>
                      <a:pt x="17" y="200"/>
                    </a:lnTo>
                    <a:lnTo>
                      <a:pt x="19" y="197"/>
                    </a:lnTo>
                    <a:lnTo>
                      <a:pt x="20" y="195"/>
                    </a:lnTo>
                    <a:lnTo>
                      <a:pt x="20" y="195"/>
                    </a:lnTo>
                    <a:lnTo>
                      <a:pt x="22" y="194"/>
                    </a:lnTo>
                    <a:lnTo>
                      <a:pt x="25" y="192"/>
                    </a:lnTo>
                    <a:lnTo>
                      <a:pt x="25" y="192"/>
                    </a:lnTo>
                    <a:lnTo>
                      <a:pt x="27" y="190"/>
                    </a:lnTo>
                    <a:lnTo>
                      <a:pt x="27" y="189"/>
                    </a:lnTo>
                    <a:lnTo>
                      <a:pt x="27" y="189"/>
                    </a:lnTo>
                    <a:lnTo>
                      <a:pt x="27" y="185"/>
                    </a:lnTo>
                    <a:lnTo>
                      <a:pt x="25" y="183"/>
                    </a:lnTo>
                    <a:lnTo>
                      <a:pt x="24" y="178"/>
                    </a:lnTo>
                    <a:lnTo>
                      <a:pt x="24" y="178"/>
                    </a:lnTo>
                    <a:lnTo>
                      <a:pt x="22" y="173"/>
                    </a:lnTo>
                    <a:lnTo>
                      <a:pt x="25" y="168"/>
                    </a:lnTo>
                    <a:lnTo>
                      <a:pt x="25" y="168"/>
                    </a:lnTo>
                    <a:lnTo>
                      <a:pt x="27" y="160"/>
                    </a:lnTo>
                    <a:lnTo>
                      <a:pt x="27" y="156"/>
                    </a:lnTo>
                    <a:lnTo>
                      <a:pt x="29" y="153"/>
                    </a:lnTo>
                    <a:lnTo>
                      <a:pt x="29" y="153"/>
                    </a:lnTo>
                    <a:lnTo>
                      <a:pt x="32" y="151"/>
                    </a:lnTo>
                    <a:lnTo>
                      <a:pt x="34" y="151"/>
                    </a:lnTo>
                    <a:lnTo>
                      <a:pt x="37" y="155"/>
                    </a:lnTo>
                    <a:lnTo>
                      <a:pt x="37" y="155"/>
                    </a:lnTo>
                    <a:lnTo>
                      <a:pt x="42" y="155"/>
                    </a:lnTo>
                    <a:lnTo>
                      <a:pt x="46" y="155"/>
                    </a:lnTo>
                    <a:lnTo>
                      <a:pt x="46" y="155"/>
                    </a:lnTo>
                    <a:lnTo>
                      <a:pt x="48" y="151"/>
                    </a:lnTo>
                    <a:lnTo>
                      <a:pt x="48" y="148"/>
                    </a:lnTo>
                    <a:lnTo>
                      <a:pt x="48" y="148"/>
                    </a:lnTo>
                    <a:lnTo>
                      <a:pt x="48" y="141"/>
                    </a:lnTo>
                    <a:lnTo>
                      <a:pt x="49" y="136"/>
                    </a:lnTo>
                    <a:lnTo>
                      <a:pt x="49" y="136"/>
                    </a:lnTo>
                    <a:lnTo>
                      <a:pt x="53" y="131"/>
                    </a:lnTo>
                    <a:lnTo>
                      <a:pt x="58" y="127"/>
                    </a:lnTo>
                    <a:lnTo>
                      <a:pt x="58" y="127"/>
                    </a:lnTo>
                    <a:lnTo>
                      <a:pt x="61" y="126"/>
                    </a:lnTo>
                    <a:lnTo>
                      <a:pt x="65" y="124"/>
                    </a:lnTo>
                    <a:lnTo>
                      <a:pt x="71" y="121"/>
                    </a:lnTo>
                    <a:lnTo>
                      <a:pt x="71" y="121"/>
                    </a:lnTo>
                    <a:lnTo>
                      <a:pt x="76" y="114"/>
                    </a:lnTo>
                    <a:lnTo>
                      <a:pt x="76" y="114"/>
                    </a:lnTo>
                    <a:lnTo>
                      <a:pt x="81" y="107"/>
                    </a:lnTo>
                    <a:lnTo>
                      <a:pt x="81" y="107"/>
                    </a:lnTo>
                    <a:lnTo>
                      <a:pt x="83" y="104"/>
                    </a:lnTo>
                    <a:lnTo>
                      <a:pt x="85" y="100"/>
                    </a:lnTo>
                    <a:lnTo>
                      <a:pt x="85" y="100"/>
                    </a:lnTo>
                    <a:lnTo>
                      <a:pt x="85" y="99"/>
                    </a:lnTo>
                    <a:lnTo>
                      <a:pt x="87" y="97"/>
                    </a:lnTo>
                    <a:lnTo>
                      <a:pt x="87" y="97"/>
                    </a:lnTo>
                    <a:lnTo>
                      <a:pt x="90" y="92"/>
                    </a:lnTo>
                    <a:lnTo>
                      <a:pt x="93" y="90"/>
                    </a:lnTo>
                    <a:lnTo>
                      <a:pt x="93" y="90"/>
                    </a:lnTo>
                    <a:lnTo>
                      <a:pt x="100" y="85"/>
                    </a:lnTo>
                    <a:lnTo>
                      <a:pt x="100" y="85"/>
                    </a:lnTo>
                    <a:lnTo>
                      <a:pt x="100" y="78"/>
                    </a:lnTo>
                    <a:lnTo>
                      <a:pt x="100" y="78"/>
                    </a:lnTo>
                    <a:lnTo>
                      <a:pt x="98" y="71"/>
                    </a:lnTo>
                    <a:lnTo>
                      <a:pt x="98" y="65"/>
                    </a:lnTo>
                    <a:lnTo>
                      <a:pt x="98" y="65"/>
                    </a:lnTo>
                    <a:lnTo>
                      <a:pt x="98" y="58"/>
                    </a:lnTo>
                    <a:lnTo>
                      <a:pt x="100" y="49"/>
                    </a:lnTo>
                    <a:lnTo>
                      <a:pt x="100" y="49"/>
                    </a:lnTo>
                    <a:lnTo>
                      <a:pt x="104" y="36"/>
                    </a:lnTo>
                    <a:lnTo>
                      <a:pt x="104" y="36"/>
                    </a:lnTo>
                    <a:lnTo>
                      <a:pt x="105" y="27"/>
                    </a:lnTo>
                    <a:lnTo>
                      <a:pt x="102" y="19"/>
                    </a:lnTo>
                    <a:lnTo>
                      <a:pt x="102" y="19"/>
                    </a:lnTo>
                    <a:lnTo>
                      <a:pt x="100" y="14"/>
                    </a:lnTo>
                    <a:lnTo>
                      <a:pt x="100" y="14"/>
                    </a:lnTo>
                    <a:lnTo>
                      <a:pt x="102" y="9"/>
                    </a:lnTo>
                    <a:lnTo>
                      <a:pt x="102" y="5"/>
                    </a:lnTo>
                    <a:lnTo>
                      <a:pt x="102" y="5"/>
                    </a:lnTo>
                    <a:lnTo>
                      <a:pt x="105" y="2"/>
                    </a:lnTo>
                    <a:lnTo>
                      <a:pt x="109" y="0"/>
                    </a:lnTo>
                    <a:lnTo>
                      <a:pt x="109" y="0"/>
                    </a:lnTo>
                    <a:lnTo>
                      <a:pt x="110" y="0"/>
                    </a:lnTo>
                    <a:lnTo>
                      <a:pt x="124" y="77"/>
                    </a:lnTo>
                    <a:lnTo>
                      <a:pt x="182" y="65"/>
                    </a:lnTo>
                    <a:lnTo>
                      <a:pt x="182" y="65"/>
                    </a:lnTo>
                    <a:lnTo>
                      <a:pt x="182" y="71"/>
                    </a:lnTo>
                    <a:lnTo>
                      <a:pt x="182" y="71"/>
                    </a:lnTo>
                    <a:lnTo>
                      <a:pt x="183" y="85"/>
                    </a:lnTo>
                    <a:lnTo>
                      <a:pt x="183" y="85"/>
                    </a:lnTo>
                    <a:lnTo>
                      <a:pt x="185" y="100"/>
                    </a:lnTo>
                    <a:lnTo>
                      <a:pt x="185" y="100"/>
                    </a:lnTo>
                    <a:lnTo>
                      <a:pt x="187" y="112"/>
                    </a:lnTo>
                    <a:lnTo>
                      <a:pt x="187" y="112"/>
                    </a:lnTo>
                    <a:lnTo>
                      <a:pt x="188" y="110"/>
                    </a:lnTo>
                    <a:lnTo>
                      <a:pt x="188" y="109"/>
                    </a:lnTo>
                    <a:lnTo>
                      <a:pt x="188" y="109"/>
                    </a:lnTo>
                    <a:lnTo>
                      <a:pt x="192" y="107"/>
                    </a:lnTo>
                    <a:lnTo>
                      <a:pt x="195" y="104"/>
                    </a:lnTo>
                    <a:lnTo>
                      <a:pt x="195" y="104"/>
                    </a:lnTo>
                    <a:lnTo>
                      <a:pt x="195" y="99"/>
                    </a:lnTo>
                    <a:lnTo>
                      <a:pt x="197" y="93"/>
                    </a:lnTo>
                    <a:lnTo>
                      <a:pt x="197" y="93"/>
                    </a:lnTo>
                    <a:lnTo>
                      <a:pt x="200" y="92"/>
                    </a:lnTo>
                    <a:lnTo>
                      <a:pt x="204" y="90"/>
                    </a:lnTo>
                    <a:lnTo>
                      <a:pt x="207" y="90"/>
                    </a:lnTo>
                    <a:lnTo>
                      <a:pt x="210" y="88"/>
                    </a:lnTo>
                    <a:lnTo>
                      <a:pt x="210" y="88"/>
                    </a:lnTo>
                    <a:lnTo>
                      <a:pt x="212" y="83"/>
                    </a:lnTo>
                    <a:lnTo>
                      <a:pt x="216" y="80"/>
                    </a:lnTo>
                    <a:lnTo>
                      <a:pt x="216" y="80"/>
                    </a:lnTo>
                    <a:lnTo>
                      <a:pt x="219" y="77"/>
                    </a:lnTo>
                    <a:lnTo>
                      <a:pt x="222" y="75"/>
                    </a:lnTo>
                    <a:lnTo>
                      <a:pt x="222" y="75"/>
                    </a:lnTo>
                    <a:lnTo>
                      <a:pt x="232" y="70"/>
                    </a:lnTo>
                    <a:lnTo>
                      <a:pt x="241" y="68"/>
                    </a:lnTo>
                    <a:lnTo>
                      <a:pt x="241" y="68"/>
                    </a:lnTo>
                    <a:lnTo>
                      <a:pt x="243" y="68"/>
                    </a:lnTo>
                    <a:lnTo>
                      <a:pt x="243" y="68"/>
                    </a:lnTo>
                    <a:lnTo>
                      <a:pt x="244" y="70"/>
                    </a:lnTo>
                    <a:lnTo>
                      <a:pt x="244" y="70"/>
                    </a:lnTo>
                    <a:lnTo>
                      <a:pt x="244" y="70"/>
                    </a:lnTo>
                    <a:lnTo>
                      <a:pt x="244" y="70"/>
                    </a:lnTo>
                    <a:lnTo>
                      <a:pt x="246" y="70"/>
                    </a:lnTo>
                    <a:lnTo>
                      <a:pt x="246" y="70"/>
                    </a:lnTo>
                    <a:lnTo>
                      <a:pt x="249" y="70"/>
                    </a:lnTo>
                    <a:lnTo>
                      <a:pt x="249" y="70"/>
                    </a:lnTo>
                    <a:lnTo>
                      <a:pt x="251" y="70"/>
                    </a:lnTo>
                    <a:lnTo>
                      <a:pt x="251" y="70"/>
                    </a:lnTo>
                    <a:lnTo>
                      <a:pt x="251" y="70"/>
                    </a:lnTo>
                    <a:lnTo>
                      <a:pt x="251" y="70"/>
                    </a:lnTo>
                    <a:lnTo>
                      <a:pt x="253" y="70"/>
                    </a:lnTo>
                    <a:lnTo>
                      <a:pt x="253" y="70"/>
                    </a:lnTo>
                    <a:lnTo>
                      <a:pt x="255" y="70"/>
                    </a:lnTo>
                    <a:lnTo>
                      <a:pt x="255" y="70"/>
                    </a:lnTo>
                    <a:lnTo>
                      <a:pt x="256" y="70"/>
                    </a:lnTo>
                    <a:lnTo>
                      <a:pt x="256" y="70"/>
                    </a:lnTo>
                    <a:lnTo>
                      <a:pt x="256" y="70"/>
                    </a:lnTo>
                    <a:lnTo>
                      <a:pt x="256" y="70"/>
                    </a:lnTo>
                    <a:lnTo>
                      <a:pt x="258" y="70"/>
                    </a:lnTo>
                    <a:lnTo>
                      <a:pt x="258" y="70"/>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Freeform 12">
                <a:extLst>
                  <a:ext uri="{FF2B5EF4-FFF2-40B4-BE49-F238E27FC236}">
                    <a16:creationId xmlns:a16="http://schemas.microsoft.com/office/drawing/2014/main" id="{513FF7C7-C878-0F4E-9633-F50991515BBC}"/>
                  </a:ext>
                </a:extLst>
              </p:cNvPr>
              <p:cNvSpPr>
                <a:spLocks/>
              </p:cNvSpPr>
              <p:nvPr/>
            </p:nvSpPr>
            <p:spPr bwMode="auto">
              <a:xfrm>
                <a:off x="8982075" y="1568451"/>
                <a:ext cx="122237" cy="315913"/>
              </a:xfrm>
              <a:custGeom>
                <a:avLst/>
                <a:gdLst>
                  <a:gd name="T0" fmla="*/ 77 w 77"/>
                  <a:gd name="T1" fmla="*/ 112 h 199"/>
                  <a:gd name="T2" fmla="*/ 75 w 77"/>
                  <a:gd name="T3" fmla="*/ 129 h 199"/>
                  <a:gd name="T4" fmla="*/ 68 w 77"/>
                  <a:gd name="T5" fmla="*/ 143 h 199"/>
                  <a:gd name="T6" fmla="*/ 67 w 77"/>
                  <a:gd name="T7" fmla="*/ 158 h 199"/>
                  <a:gd name="T8" fmla="*/ 61 w 77"/>
                  <a:gd name="T9" fmla="*/ 173 h 199"/>
                  <a:gd name="T10" fmla="*/ 55 w 77"/>
                  <a:gd name="T11" fmla="*/ 187 h 199"/>
                  <a:gd name="T12" fmla="*/ 48 w 77"/>
                  <a:gd name="T13" fmla="*/ 199 h 199"/>
                  <a:gd name="T14" fmla="*/ 46 w 77"/>
                  <a:gd name="T15" fmla="*/ 194 h 199"/>
                  <a:gd name="T16" fmla="*/ 46 w 77"/>
                  <a:gd name="T17" fmla="*/ 175 h 199"/>
                  <a:gd name="T18" fmla="*/ 39 w 77"/>
                  <a:gd name="T19" fmla="*/ 173 h 199"/>
                  <a:gd name="T20" fmla="*/ 33 w 77"/>
                  <a:gd name="T21" fmla="*/ 178 h 199"/>
                  <a:gd name="T22" fmla="*/ 27 w 77"/>
                  <a:gd name="T23" fmla="*/ 173 h 199"/>
                  <a:gd name="T24" fmla="*/ 21 w 77"/>
                  <a:gd name="T25" fmla="*/ 170 h 199"/>
                  <a:gd name="T26" fmla="*/ 14 w 77"/>
                  <a:gd name="T27" fmla="*/ 168 h 199"/>
                  <a:gd name="T28" fmla="*/ 7 w 77"/>
                  <a:gd name="T29" fmla="*/ 160 h 199"/>
                  <a:gd name="T30" fmla="*/ 4 w 77"/>
                  <a:gd name="T31" fmla="*/ 155 h 199"/>
                  <a:gd name="T32" fmla="*/ 2 w 77"/>
                  <a:gd name="T33" fmla="*/ 146 h 199"/>
                  <a:gd name="T34" fmla="*/ 0 w 77"/>
                  <a:gd name="T35" fmla="*/ 141 h 199"/>
                  <a:gd name="T36" fmla="*/ 2 w 77"/>
                  <a:gd name="T37" fmla="*/ 136 h 199"/>
                  <a:gd name="T38" fmla="*/ 12 w 77"/>
                  <a:gd name="T39" fmla="*/ 128 h 199"/>
                  <a:gd name="T40" fmla="*/ 17 w 77"/>
                  <a:gd name="T41" fmla="*/ 122 h 199"/>
                  <a:gd name="T42" fmla="*/ 22 w 77"/>
                  <a:gd name="T43" fmla="*/ 116 h 199"/>
                  <a:gd name="T44" fmla="*/ 26 w 77"/>
                  <a:gd name="T45" fmla="*/ 109 h 199"/>
                  <a:gd name="T46" fmla="*/ 24 w 77"/>
                  <a:gd name="T47" fmla="*/ 100 h 199"/>
                  <a:gd name="T48" fmla="*/ 22 w 77"/>
                  <a:gd name="T49" fmla="*/ 87 h 199"/>
                  <a:gd name="T50" fmla="*/ 17 w 77"/>
                  <a:gd name="T51" fmla="*/ 82 h 199"/>
                  <a:gd name="T52" fmla="*/ 11 w 77"/>
                  <a:gd name="T53" fmla="*/ 72 h 199"/>
                  <a:gd name="T54" fmla="*/ 4 w 77"/>
                  <a:gd name="T55" fmla="*/ 66 h 199"/>
                  <a:gd name="T56" fmla="*/ 2 w 77"/>
                  <a:gd name="T57" fmla="*/ 58 h 199"/>
                  <a:gd name="T58" fmla="*/ 2 w 77"/>
                  <a:gd name="T59" fmla="*/ 38 h 199"/>
                  <a:gd name="T60" fmla="*/ 4 w 77"/>
                  <a:gd name="T61" fmla="*/ 31 h 199"/>
                  <a:gd name="T62" fmla="*/ 7 w 77"/>
                  <a:gd name="T63" fmla="*/ 22 h 199"/>
                  <a:gd name="T64" fmla="*/ 12 w 77"/>
                  <a:gd name="T65" fmla="*/ 17 h 199"/>
                  <a:gd name="T66" fmla="*/ 12 w 77"/>
                  <a:gd name="T67" fmla="*/ 9 h 199"/>
                  <a:gd name="T68" fmla="*/ 19 w 77"/>
                  <a:gd name="T69" fmla="*/ 0 h 199"/>
                  <a:gd name="T70" fmla="*/ 19 w 77"/>
                  <a:gd name="T71" fmla="*/ 0 h 199"/>
                  <a:gd name="T72" fmla="*/ 22 w 77"/>
                  <a:gd name="T73" fmla="*/ 2 h 199"/>
                  <a:gd name="T74" fmla="*/ 38 w 77"/>
                  <a:gd name="T75" fmla="*/ 5 h 199"/>
                  <a:gd name="T76" fmla="*/ 44 w 77"/>
                  <a:gd name="T77" fmla="*/ 7 h 199"/>
                  <a:gd name="T78" fmla="*/ 63 w 77"/>
                  <a:gd name="T79" fmla="*/ 14 h 199"/>
                  <a:gd name="T80" fmla="*/ 70 w 77"/>
                  <a:gd name="T81" fmla="*/ 21 h 199"/>
                  <a:gd name="T82" fmla="*/ 72 w 77"/>
                  <a:gd name="T83" fmla="*/ 32 h 199"/>
                  <a:gd name="T84" fmla="*/ 72 w 77"/>
                  <a:gd name="T85" fmla="*/ 39 h 199"/>
                  <a:gd name="T86" fmla="*/ 73 w 77"/>
                  <a:gd name="T87" fmla="*/ 46 h 199"/>
                  <a:gd name="T88" fmla="*/ 73 w 77"/>
                  <a:gd name="T89" fmla="*/ 53 h 199"/>
                  <a:gd name="T90" fmla="*/ 65 w 77"/>
                  <a:gd name="T91" fmla="*/ 58 h 199"/>
                  <a:gd name="T92" fmla="*/ 63 w 77"/>
                  <a:gd name="T93" fmla="*/ 65 h 199"/>
                  <a:gd name="T94" fmla="*/ 70 w 77"/>
                  <a:gd name="T95" fmla="*/ 70 h 199"/>
                  <a:gd name="T96" fmla="*/ 77 w 77"/>
                  <a:gd name="T97" fmla="*/ 80 h 199"/>
                  <a:gd name="T98" fmla="*/ 73 w 77"/>
                  <a:gd name="T99" fmla="*/ 9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 h="199">
                    <a:moveTo>
                      <a:pt x="75" y="104"/>
                    </a:moveTo>
                    <a:lnTo>
                      <a:pt x="75" y="104"/>
                    </a:lnTo>
                    <a:lnTo>
                      <a:pt x="77" y="112"/>
                    </a:lnTo>
                    <a:lnTo>
                      <a:pt x="77" y="122"/>
                    </a:lnTo>
                    <a:lnTo>
                      <a:pt x="77" y="122"/>
                    </a:lnTo>
                    <a:lnTo>
                      <a:pt x="75" y="129"/>
                    </a:lnTo>
                    <a:lnTo>
                      <a:pt x="70" y="138"/>
                    </a:lnTo>
                    <a:lnTo>
                      <a:pt x="70" y="138"/>
                    </a:lnTo>
                    <a:lnTo>
                      <a:pt x="68" y="143"/>
                    </a:lnTo>
                    <a:lnTo>
                      <a:pt x="68" y="146"/>
                    </a:lnTo>
                    <a:lnTo>
                      <a:pt x="67" y="158"/>
                    </a:lnTo>
                    <a:lnTo>
                      <a:pt x="67" y="158"/>
                    </a:lnTo>
                    <a:lnTo>
                      <a:pt x="65" y="165"/>
                    </a:lnTo>
                    <a:lnTo>
                      <a:pt x="61" y="173"/>
                    </a:lnTo>
                    <a:lnTo>
                      <a:pt x="61" y="173"/>
                    </a:lnTo>
                    <a:lnTo>
                      <a:pt x="56" y="180"/>
                    </a:lnTo>
                    <a:lnTo>
                      <a:pt x="55" y="187"/>
                    </a:lnTo>
                    <a:lnTo>
                      <a:pt x="55" y="187"/>
                    </a:lnTo>
                    <a:lnTo>
                      <a:pt x="53" y="195"/>
                    </a:lnTo>
                    <a:lnTo>
                      <a:pt x="50" y="199"/>
                    </a:lnTo>
                    <a:lnTo>
                      <a:pt x="48" y="199"/>
                    </a:lnTo>
                    <a:lnTo>
                      <a:pt x="48" y="197"/>
                    </a:lnTo>
                    <a:lnTo>
                      <a:pt x="48" y="197"/>
                    </a:lnTo>
                    <a:lnTo>
                      <a:pt x="46" y="194"/>
                    </a:lnTo>
                    <a:lnTo>
                      <a:pt x="46" y="190"/>
                    </a:lnTo>
                    <a:lnTo>
                      <a:pt x="46" y="180"/>
                    </a:lnTo>
                    <a:lnTo>
                      <a:pt x="46" y="175"/>
                    </a:lnTo>
                    <a:lnTo>
                      <a:pt x="44" y="172"/>
                    </a:lnTo>
                    <a:lnTo>
                      <a:pt x="43" y="172"/>
                    </a:lnTo>
                    <a:lnTo>
                      <a:pt x="39" y="173"/>
                    </a:lnTo>
                    <a:lnTo>
                      <a:pt x="39" y="173"/>
                    </a:lnTo>
                    <a:lnTo>
                      <a:pt x="36" y="177"/>
                    </a:lnTo>
                    <a:lnTo>
                      <a:pt x="33" y="178"/>
                    </a:lnTo>
                    <a:lnTo>
                      <a:pt x="33" y="178"/>
                    </a:lnTo>
                    <a:lnTo>
                      <a:pt x="29" y="177"/>
                    </a:lnTo>
                    <a:lnTo>
                      <a:pt x="27" y="173"/>
                    </a:lnTo>
                    <a:lnTo>
                      <a:pt x="27" y="173"/>
                    </a:lnTo>
                    <a:lnTo>
                      <a:pt x="24" y="172"/>
                    </a:lnTo>
                    <a:lnTo>
                      <a:pt x="21" y="170"/>
                    </a:lnTo>
                    <a:lnTo>
                      <a:pt x="17" y="170"/>
                    </a:lnTo>
                    <a:lnTo>
                      <a:pt x="14" y="168"/>
                    </a:lnTo>
                    <a:lnTo>
                      <a:pt x="14" y="168"/>
                    </a:lnTo>
                    <a:lnTo>
                      <a:pt x="7" y="161"/>
                    </a:lnTo>
                    <a:lnTo>
                      <a:pt x="7" y="161"/>
                    </a:lnTo>
                    <a:lnTo>
                      <a:pt x="7" y="160"/>
                    </a:lnTo>
                    <a:lnTo>
                      <a:pt x="7" y="160"/>
                    </a:lnTo>
                    <a:lnTo>
                      <a:pt x="5" y="158"/>
                    </a:lnTo>
                    <a:lnTo>
                      <a:pt x="4" y="155"/>
                    </a:lnTo>
                    <a:lnTo>
                      <a:pt x="4" y="150"/>
                    </a:lnTo>
                    <a:lnTo>
                      <a:pt x="4" y="150"/>
                    </a:lnTo>
                    <a:lnTo>
                      <a:pt x="2" y="146"/>
                    </a:lnTo>
                    <a:lnTo>
                      <a:pt x="0" y="143"/>
                    </a:lnTo>
                    <a:lnTo>
                      <a:pt x="0" y="141"/>
                    </a:lnTo>
                    <a:lnTo>
                      <a:pt x="0" y="141"/>
                    </a:lnTo>
                    <a:lnTo>
                      <a:pt x="2" y="138"/>
                    </a:lnTo>
                    <a:lnTo>
                      <a:pt x="2" y="136"/>
                    </a:lnTo>
                    <a:lnTo>
                      <a:pt x="2" y="136"/>
                    </a:lnTo>
                    <a:lnTo>
                      <a:pt x="5" y="133"/>
                    </a:lnTo>
                    <a:lnTo>
                      <a:pt x="5" y="133"/>
                    </a:lnTo>
                    <a:lnTo>
                      <a:pt x="12" y="128"/>
                    </a:lnTo>
                    <a:lnTo>
                      <a:pt x="12" y="128"/>
                    </a:lnTo>
                    <a:lnTo>
                      <a:pt x="17" y="122"/>
                    </a:lnTo>
                    <a:lnTo>
                      <a:pt x="17" y="122"/>
                    </a:lnTo>
                    <a:lnTo>
                      <a:pt x="21" y="119"/>
                    </a:lnTo>
                    <a:lnTo>
                      <a:pt x="22" y="116"/>
                    </a:lnTo>
                    <a:lnTo>
                      <a:pt x="22" y="116"/>
                    </a:lnTo>
                    <a:lnTo>
                      <a:pt x="22" y="112"/>
                    </a:lnTo>
                    <a:lnTo>
                      <a:pt x="22" y="112"/>
                    </a:lnTo>
                    <a:lnTo>
                      <a:pt x="26" y="109"/>
                    </a:lnTo>
                    <a:lnTo>
                      <a:pt x="26" y="109"/>
                    </a:lnTo>
                    <a:lnTo>
                      <a:pt x="26" y="104"/>
                    </a:lnTo>
                    <a:lnTo>
                      <a:pt x="24" y="100"/>
                    </a:lnTo>
                    <a:lnTo>
                      <a:pt x="24" y="100"/>
                    </a:lnTo>
                    <a:lnTo>
                      <a:pt x="22" y="92"/>
                    </a:lnTo>
                    <a:lnTo>
                      <a:pt x="22" y="87"/>
                    </a:lnTo>
                    <a:lnTo>
                      <a:pt x="21" y="83"/>
                    </a:lnTo>
                    <a:lnTo>
                      <a:pt x="21" y="83"/>
                    </a:lnTo>
                    <a:lnTo>
                      <a:pt x="17" y="82"/>
                    </a:lnTo>
                    <a:lnTo>
                      <a:pt x="14" y="78"/>
                    </a:lnTo>
                    <a:lnTo>
                      <a:pt x="12" y="75"/>
                    </a:lnTo>
                    <a:lnTo>
                      <a:pt x="11" y="72"/>
                    </a:lnTo>
                    <a:lnTo>
                      <a:pt x="11" y="72"/>
                    </a:lnTo>
                    <a:lnTo>
                      <a:pt x="7" y="70"/>
                    </a:lnTo>
                    <a:lnTo>
                      <a:pt x="4" y="66"/>
                    </a:lnTo>
                    <a:lnTo>
                      <a:pt x="4" y="66"/>
                    </a:lnTo>
                    <a:lnTo>
                      <a:pt x="4" y="61"/>
                    </a:lnTo>
                    <a:lnTo>
                      <a:pt x="2" y="58"/>
                    </a:lnTo>
                    <a:lnTo>
                      <a:pt x="2" y="58"/>
                    </a:lnTo>
                    <a:lnTo>
                      <a:pt x="4" y="48"/>
                    </a:lnTo>
                    <a:lnTo>
                      <a:pt x="2" y="38"/>
                    </a:lnTo>
                    <a:lnTo>
                      <a:pt x="2" y="38"/>
                    </a:lnTo>
                    <a:lnTo>
                      <a:pt x="2" y="34"/>
                    </a:lnTo>
                    <a:lnTo>
                      <a:pt x="4" y="31"/>
                    </a:lnTo>
                    <a:lnTo>
                      <a:pt x="4" y="31"/>
                    </a:lnTo>
                    <a:lnTo>
                      <a:pt x="5" y="26"/>
                    </a:lnTo>
                    <a:lnTo>
                      <a:pt x="7" y="22"/>
                    </a:lnTo>
                    <a:lnTo>
                      <a:pt x="7" y="22"/>
                    </a:lnTo>
                    <a:lnTo>
                      <a:pt x="9" y="19"/>
                    </a:lnTo>
                    <a:lnTo>
                      <a:pt x="12" y="17"/>
                    </a:lnTo>
                    <a:lnTo>
                      <a:pt x="12" y="17"/>
                    </a:lnTo>
                    <a:lnTo>
                      <a:pt x="12" y="14"/>
                    </a:lnTo>
                    <a:lnTo>
                      <a:pt x="12" y="9"/>
                    </a:lnTo>
                    <a:lnTo>
                      <a:pt x="12" y="9"/>
                    </a:lnTo>
                    <a:lnTo>
                      <a:pt x="16" y="4"/>
                    </a:lnTo>
                    <a:lnTo>
                      <a:pt x="19" y="0"/>
                    </a:lnTo>
                    <a:lnTo>
                      <a:pt x="19" y="0"/>
                    </a:lnTo>
                    <a:lnTo>
                      <a:pt x="19" y="0"/>
                    </a:lnTo>
                    <a:lnTo>
                      <a:pt x="19" y="0"/>
                    </a:lnTo>
                    <a:lnTo>
                      <a:pt x="21" y="2"/>
                    </a:lnTo>
                    <a:lnTo>
                      <a:pt x="22" y="2"/>
                    </a:lnTo>
                    <a:lnTo>
                      <a:pt x="22" y="2"/>
                    </a:lnTo>
                    <a:lnTo>
                      <a:pt x="33" y="4"/>
                    </a:lnTo>
                    <a:lnTo>
                      <a:pt x="33" y="4"/>
                    </a:lnTo>
                    <a:lnTo>
                      <a:pt x="38" y="5"/>
                    </a:lnTo>
                    <a:lnTo>
                      <a:pt x="38" y="5"/>
                    </a:lnTo>
                    <a:lnTo>
                      <a:pt x="44" y="7"/>
                    </a:lnTo>
                    <a:lnTo>
                      <a:pt x="44" y="7"/>
                    </a:lnTo>
                    <a:lnTo>
                      <a:pt x="55" y="10"/>
                    </a:lnTo>
                    <a:lnTo>
                      <a:pt x="55" y="10"/>
                    </a:lnTo>
                    <a:lnTo>
                      <a:pt x="63" y="14"/>
                    </a:lnTo>
                    <a:lnTo>
                      <a:pt x="67" y="16"/>
                    </a:lnTo>
                    <a:lnTo>
                      <a:pt x="70" y="21"/>
                    </a:lnTo>
                    <a:lnTo>
                      <a:pt x="70" y="21"/>
                    </a:lnTo>
                    <a:lnTo>
                      <a:pt x="72" y="26"/>
                    </a:lnTo>
                    <a:lnTo>
                      <a:pt x="73" y="29"/>
                    </a:lnTo>
                    <a:lnTo>
                      <a:pt x="72" y="32"/>
                    </a:lnTo>
                    <a:lnTo>
                      <a:pt x="72" y="32"/>
                    </a:lnTo>
                    <a:lnTo>
                      <a:pt x="72" y="36"/>
                    </a:lnTo>
                    <a:lnTo>
                      <a:pt x="72" y="39"/>
                    </a:lnTo>
                    <a:lnTo>
                      <a:pt x="72" y="39"/>
                    </a:lnTo>
                    <a:lnTo>
                      <a:pt x="73" y="46"/>
                    </a:lnTo>
                    <a:lnTo>
                      <a:pt x="73" y="46"/>
                    </a:lnTo>
                    <a:lnTo>
                      <a:pt x="73" y="49"/>
                    </a:lnTo>
                    <a:lnTo>
                      <a:pt x="73" y="53"/>
                    </a:lnTo>
                    <a:lnTo>
                      <a:pt x="73" y="53"/>
                    </a:lnTo>
                    <a:lnTo>
                      <a:pt x="70" y="51"/>
                    </a:lnTo>
                    <a:lnTo>
                      <a:pt x="68" y="53"/>
                    </a:lnTo>
                    <a:lnTo>
                      <a:pt x="65" y="58"/>
                    </a:lnTo>
                    <a:lnTo>
                      <a:pt x="65" y="58"/>
                    </a:lnTo>
                    <a:lnTo>
                      <a:pt x="63" y="61"/>
                    </a:lnTo>
                    <a:lnTo>
                      <a:pt x="63" y="65"/>
                    </a:lnTo>
                    <a:lnTo>
                      <a:pt x="67" y="66"/>
                    </a:lnTo>
                    <a:lnTo>
                      <a:pt x="70" y="70"/>
                    </a:lnTo>
                    <a:lnTo>
                      <a:pt x="70" y="70"/>
                    </a:lnTo>
                    <a:lnTo>
                      <a:pt x="73" y="73"/>
                    </a:lnTo>
                    <a:lnTo>
                      <a:pt x="77" y="77"/>
                    </a:lnTo>
                    <a:lnTo>
                      <a:pt x="77" y="80"/>
                    </a:lnTo>
                    <a:lnTo>
                      <a:pt x="75" y="85"/>
                    </a:lnTo>
                    <a:lnTo>
                      <a:pt x="75" y="85"/>
                    </a:lnTo>
                    <a:lnTo>
                      <a:pt x="73" y="94"/>
                    </a:lnTo>
                    <a:lnTo>
                      <a:pt x="75" y="104"/>
                    </a:lnTo>
                    <a:lnTo>
                      <a:pt x="75" y="104"/>
                    </a:lnTo>
                    <a:close/>
                  </a:path>
                </a:pathLst>
              </a:custGeom>
              <a:solidFill>
                <a:srgbClr val="C5B899"/>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3" name="Freeform 13">
                <a:extLst>
                  <a:ext uri="{FF2B5EF4-FFF2-40B4-BE49-F238E27FC236}">
                    <a16:creationId xmlns:a16="http://schemas.microsoft.com/office/drawing/2014/main" id="{2390748A-3049-4648-AF20-0B744A12E819}"/>
                  </a:ext>
                </a:extLst>
              </p:cNvPr>
              <p:cNvSpPr>
                <a:spLocks/>
              </p:cNvSpPr>
              <p:nvPr/>
            </p:nvSpPr>
            <p:spPr bwMode="auto">
              <a:xfrm>
                <a:off x="9043988" y="1030288"/>
                <a:ext cx="142875" cy="331788"/>
              </a:xfrm>
              <a:custGeom>
                <a:avLst/>
                <a:gdLst>
                  <a:gd name="T0" fmla="*/ 87 w 90"/>
                  <a:gd name="T1" fmla="*/ 22 h 209"/>
                  <a:gd name="T2" fmla="*/ 89 w 90"/>
                  <a:gd name="T3" fmla="*/ 30 h 209"/>
                  <a:gd name="T4" fmla="*/ 89 w 90"/>
                  <a:gd name="T5" fmla="*/ 42 h 209"/>
                  <a:gd name="T6" fmla="*/ 78 w 90"/>
                  <a:gd name="T7" fmla="*/ 59 h 209"/>
                  <a:gd name="T8" fmla="*/ 72 w 90"/>
                  <a:gd name="T9" fmla="*/ 64 h 209"/>
                  <a:gd name="T10" fmla="*/ 72 w 90"/>
                  <a:gd name="T11" fmla="*/ 76 h 209"/>
                  <a:gd name="T12" fmla="*/ 75 w 90"/>
                  <a:gd name="T13" fmla="*/ 85 h 209"/>
                  <a:gd name="T14" fmla="*/ 72 w 90"/>
                  <a:gd name="T15" fmla="*/ 102 h 209"/>
                  <a:gd name="T16" fmla="*/ 73 w 90"/>
                  <a:gd name="T17" fmla="*/ 110 h 209"/>
                  <a:gd name="T18" fmla="*/ 72 w 90"/>
                  <a:gd name="T19" fmla="*/ 122 h 209"/>
                  <a:gd name="T20" fmla="*/ 72 w 90"/>
                  <a:gd name="T21" fmla="*/ 130 h 209"/>
                  <a:gd name="T22" fmla="*/ 75 w 90"/>
                  <a:gd name="T23" fmla="*/ 136 h 209"/>
                  <a:gd name="T24" fmla="*/ 73 w 90"/>
                  <a:gd name="T25" fmla="*/ 142 h 209"/>
                  <a:gd name="T26" fmla="*/ 73 w 90"/>
                  <a:gd name="T27" fmla="*/ 151 h 209"/>
                  <a:gd name="T28" fmla="*/ 75 w 90"/>
                  <a:gd name="T29" fmla="*/ 161 h 209"/>
                  <a:gd name="T30" fmla="*/ 73 w 90"/>
                  <a:gd name="T31" fmla="*/ 175 h 209"/>
                  <a:gd name="T32" fmla="*/ 80 w 90"/>
                  <a:gd name="T33" fmla="*/ 193 h 209"/>
                  <a:gd name="T34" fmla="*/ 80 w 90"/>
                  <a:gd name="T35" fmla="*/ 200 h 209"/>
                  <a:gd name="T36" fmla="*/ 33 w 90"/>
                  <a:gd name="T37" fmla="*/ 203 h 209"/>
                  <a:gd name="T38" fmla="*/ 33 w 90"/>
                  <a:gd name="T39" fmla="*/ 197 h 209"/>
                  <a:gd name="T40" fmla="*/ 33 w 90"/>
                  <a:gd name="T41" fmla="*/ 185 h 209"/>
                  <a:gd name="T42" fmla="*/ 26 w 90"/>
                  <a:gd name="T43" fmla="*/ 166 h 209"/>
                  <a:gd name="T44" fmla="*/ 26 w 90"/>
                  <a:gd name="T45" fmla="*/ 163 h 209"/>
                  <a:gd name="T46" fmla="*/ 19 w 90"/>
                  <a:gd name="T47" fmla="*/ 147 h 209"/>
                  <a:gd name="T48" fmla="*/ 12 w 90"/>
                  <a:gd name="T49" fmla="*/ 137 h 209"/>
                  <a:gd name="T50" fmla="*/ 11 w 90"/>
                  <a:gd name="T51" fmla="*/ 129 h 209"/>
                  <a:gd name="T52" fmla="*/ 11 w 90"/>
                  <a:gd name="T53" fmla="*/ 117 h 209"/>
                  <a:gd name="T54" fmla="*/ 11 w 90"/>
                  <a:gd name="T55" fmla="*/ 110 h 209"/>
                  <a:gd name="T56" fmla="*/ 7 w 90"/>
                  <a:gd name="T57" fmla="*/ 91 h 209"/>
                  <a:gd name="T58" fmla="*/ 9 w 90"/>
                  <a:gd name="T59" fmla="*/ 80 h 209"/>
                  <a:gd name="T60" fmla="*/ 11 w 90"/>
                  <a:gd name="T61" fmla="*/ 74 h 209"/>
                  <a:gd name="T62" fmla="*/ 12 w 90"/>
                  <a:gd name="T63" fmla="*/ 68 h 209"/>
                  <a:gd name="T64" fmla="*/ 11 w 90"/>
                  <a:gd name="T65" fmla="*/ 63 h 209"/>
                  <a:gd name="T66" fmla="*/ 5 w 90"/>
                  <a:gd name="T67" fmla="*/ 51 h 209"/>
                  <a:gd name="T68" fmla="*/ 4 w 90"/>
                  <a:gd name="T69" fmla="*/ 42 h 209"/>
                  <a:gd name="T70" fmla="*/ 2 w 90"/>
                  <a:gd name="T71" fmla="*/ 30 h 209"/>
                  <a:gd name="T72" fmla="*/ 0 w 90"/>
                  <a:gd name="T73" fmla="*/ 20 h 209"/>
                  <a:gd name="T74" fmla="*/ 61 w 90"/>
                  <a:gd name="T75" fmla="*/ 7 h 209"/>
                  <a:gd name="T76" fmla="*/ 85 w 90"/>
                  <a:gd name="T77" fmla="*/ 0 h 209"/>
                  <a:gd name="T78" fmla="*/ 85 w 90"/>
                  <a:gd name="T79" fmla="*/ 0 h 209"/>
                  <a:gd name="T80" fmla="*/ 89 w 90"/>
                  <a:gd name="T81" fmla="*/ 7 h 209"/>
                  <a:gd name="T82" fmla="*/ 90 w 90"/>
                  <a:gd name="T83" fmla="*/ 13 h 209"/>
                  <a:gd name="T84" fmla="*/ 89 w 90"/>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0" h="209">
                    <a:moveTo>
                      <a:pt x="89" y="18"/>
                    </a:moveTo>
                    <a:lnTo>
                      <a:pt x="89" y="18"/>
                    </a:lnTo>
                    <a:lnTo>
                      <a:pt x="87" y="22"/>
                    </a:lnTo>
                    <a:lnTo>
                      <a:pt x="89" y="27"/>
                    </a:lnTo>
                    <a:lnTo>
                      <a:pt x="89" y="27"/>
                    </a:lnTo>
                    <a:lnTo>
                      <a:pt x="89" y="30"/>
                    </a:lnTo>
                    <a:lnTo>
                      <a:pt x="89" y="35"/>
                    </a:lnTo>
                    <a:lnTo>
                      <a:pt x="89" y="35"/>
                    </a:lnTo>
                    <a:lnTo>
                      <a:pt x="89" y="42"/>
                    </a:lnTo>
                    <a:lnTo>
                      <a:pt x="85" y="47"/>
                    </a:lnTo>
                    <a:lnTo>
                      <a:pt x="78" y="59"/>
                    </a:lnTo>
                    <a:lnTo>
                      <a:pt x="78" y="59"/>
                    </a:lnTo>
                    <a:lnTo>
                      <a:pt x="75" y="61"/>
                    </a:lnTo>
                    <a:lnTo>
                      <a:pt x="72" y="64"/>
                    </a:lnTo>
                    <a:lnTo>
                      <a:pt x="72" y="64"/>
                    </a:lnTo>
                    <a:lnTo>
                      <a:pt x="70" y="68"/>
                    </a:lnTo>
                    <a:lnTo>
                      <a:pt x="70" y="69"/>
                    </a:lnTo>
                    <a:lnTo>
                      <a:pt x="72" y="76"/>
                    </a:lnTo>
                    <a:lnTo>
                      <a:pt x="72" y="76"/>
                    </a:lnTo>
                    <a:lnTo>
                      <a:pt x="75" y="85"/>
                    </a:lnTo>
                    <a:lnTo>
                      <a:pt x="75" y="85"/>
                    </a:lnTo>
                    <a:lnTo>
                      <a:pt x="75" y="88"/>
                    </a:lnTo>
                    <a:lnTo>
                      <a:pt x="73" y="93"/>
                    </a:lnTo>
                    <a:lnTo>
                      <a:pt x="72" y="102"/>
                    </a:lnTo>
                    <a:lnTo>
                      <a:pt x="72" y="102"/>
                    </a:lnTo>
                    <a:lnTo>
                      <a:pt x="72" y="107"/>
                    </a:lnTo>
                    <a:lnTo>
                      <a:pt x="73" y="110"/>
                    </a:lnTo>
                    <a:lnTo>
                      <a:pt x="73" y="110"/>
                    </a:lnTo>
                    <a:lnTo>
                      <a:pt x="73" y="115"/>
                    </a:lnTo>
                    <a:lnTo>
                      <a:pt x="72" y="122"/>
                    </a:lnTo>
                    <a:lnTo>
                      <a:pt x="72" y="122"/>
                    </a:lnTo>
                    <a:lnTo>
                      <a:pt x="72" y="125"/>
                    </a:lnTo>
                    <a:lnTo>
                      <a:pt x="72" y="130"/>
                    </a:lnTo>
                    <a:lnTo>
                      <a:pt x="72" y="130"/>
                    </a:lnTo>
                    <a:lnTo>
                      <a:pt x="73" y="134"/>
                    </a:lnTo>
                    <a:lnTo>
                      <a:pt x="75" y="136"/>
                    </a:lnTo>
                    <a:lnTo>
                      <a:pt x="75" y="137"/>
                    </a:lnTo>
                    <a:lnTo>
                      <a:pt x="75" y="137"/>
                    </a:lnTo>
                    <a:lnTo>
                      <a:pt x="73" y="142"/>
                    </a:lnTo>
                    <a:lnTo>
                      <a:pt x="73" y="146"/>
                    </a:lnTo>
                    <a:lnTo>
                      <a:pt x="73" y="146"/>
                    </a:lnTo>
                    <a:lnTo>
                      <a:pt x="73" y="151"/>
                    </a:lnTo>
                    <a:lnTo>
                      <a:pt x="75" y="156"/>
                    </a:lnTo>
                    <a:lnTo>
                      <a:pt x="75" y="156"/>
                    </a:lnTo>
                    <a:lnTo>
                      <a:pt x="75" y="161"/>
                    </a:lnTo>
                    <a:lnTo>
                      <a:pt x="75" y="166"/>
                    </a:lnTo>
                    <a:lnTo>
                      <a:pt x="73" y="170"/>
                    </a:lnTo>
                    <a:lnTo>
                      <a:pt x="73" y="175"/>
                    </a:lnTo>
                    <a:lnTo>
                      <a:pt x="73" y="175"/>
                    </a:lnTo>
                    <a:lnTo>
                      <a:pt x="77" y="185"/>
                    </a:lnTo>
                    <a:lnTo>
                      <a:pt x="80" y="193"/>
                    </a:lnTo>
                    <a:lnTo>
                      <a:pt x="80" y="193"/>
                    </a:lnTo>
                    <a:lnTo>
                      <a:pt x="80" y="200"/>
                    </a:lnTo>
                    <a:lnTo>
                      <a:pt x="80" y="200"/>
                    </a:lnTo>
                    <a:lnTo>
                      <a:pt x="34" y="209"/>
                    </a:lnTo>
                    <a:lnTo>
                      <a:pt x="34" y="209"/>
                    </a:lnTo>
                    <a:lnTo>
                      <a:pt x="33" y="203"/>
                    </a:lnTo>
                    <a:lnTo>
                      <a:pt x="33" y="203"/>
                    </a:lnTo>
                    <a:lnTo>
                      <a:pt x="33" y="197"/>
                    </a:lnTo>
                    <a:lnTo>
                      <a:pt x="33" y="197"/>
                    </a:lnTo>
                    <a:lnTo>
                      <a:pt x="33" y="192"/>
                    </a:lnTo>
                    <a:lnTo>
                      <a:pt x="33" y="185"/>
                    </a:lnTo>
                    <a:lnTo>
                      <a:pt x="33" y="185"/>
                    </a:lnTo>
                    <a:lnTo>
                      <a:pt x="28" y="171"/>
                    </a:lnTo>
                    <a:lnTo>
                      <a:pt x="28" y="171"/>
                    </a:lnTo>
                    <a:lnTo>
                      <a:pt x="26" y="166"/>
                    </a:lnTo>
                    <a:lnTo>
                      <a:pt x="26" y="166"/>
                    </a:lnTo>
                    <a:lnTo>
                      <a:pt x="26" y="163"/>
                    </a:lnTo>
                    <a:lnTo>
                      <a:pt x="26" y="163"/>
                    </a:lnTo>
                    <a:lnTo>
                      <a:pt x="24" y="159"/>
                    </a:lnTo>
                    <a:lnTo>
                      <a:pt x="24" y="159"/>
                    </a:lnTo>
                    <a:lnTo>
                      <a:pt x="19" y="147"/>
                    </a:lnTo>
                    <a:lnTo>
                      <a:pt x="19" y="147"/>
                    </a:lnTo>
                    <a:lnTo>
                      <a:pt x="16" y="142"/>
                    </a:lnTo>
                    <a:lnTo>
                      <a:pt x="12" y="137"/>
                    </a:lnTo>
                    <a:lnTo>
                      <a:pt x="12" y="137"/>
                    </a:lnTo>
                    <a:lnTo>
                      <a:pt x="11" y="134"/>
                    </a:lnTo>
                    <a:lnTo>
                      <a:pt x="11" y="129"/>
                    </a:lnTo>
                    <a:lnTo>
                      <a:pt x="11" y="124"/>
                    </a:lnTo>
                    <a:lnTo>
                      <a:pt x="11" y="124"/>
                    </a:lnTo>
                    <a:lnTo>
                      <a:pt x="11" y="117"/>
                    </a:lnTo>
                    <a:lnTo>
                      <a:pt x="11" y="117"/>
                    </a:lnTo>
                    <a:lnTo>
                      <a:pt x="11" y="112"/>
                    </a:lnTo>
                    <a:lnTo>
                      <a:pt x="11" y="110"/>
                    </a:lnTo>
                    <a:lnTo>
                      <a:pt x="11" y="110"/>
                    </a:lnTo>
                    <a:lnTo>
                      <a:pt x="7" y="97"/>
                    </a:lnTo>
                    <a:lnTo>
                      <a:pt x="7" y="91"/>
                    </a:lnTo>
                    <a:lnTo>
                      <a:pt x="7" y="85"/>
                    </a:lnTo>
                    <a:lnTo>
                      <a:pt x="7" y="85"/>
                    </a:lnTo>
                    <a:lnTo>
                      <a:pt x="9" y="80"/>
                    </a:lnTo>
                    <a:lnTo>
                      <a:pt x="9" y="80"/>
                    </a:lnTo>
                    <a:lnTo>
                      <a:pt x="11" y="74"/>
                    </a:lnTo>
                    <a:lnTo>
                      <a:pt x="11" y="74"/>
                    </a:lnTo>
                    <a:lnTo>
                      <a:pt x="11" y="71"/>
                    </a:lnTo>
                    <a:lnTo>
                      <a:pt x="11" y="71"/>
                    </a:lnTo>
                    <a:lnTo>
                      <a:pt x="12" y="68"/>
                    </a:lnTo>
                    <a:lnTo>
                      <a:pt x="12" y="68"/>
                    </a:lnTo>
                    <a:lnTo>
                      <a:pt x="11" y="63"/>
                    </a:lnTo>
                    <a:lnTo>
                      <a:pt x="11" y="63"/>
                    </a:lnTo>
                    <a:lnTo>
                      <a:pt x="7" y="56"/>
                    </a:lnTo>
                    <a:lnTo>
                      <a:pt x="7" y="56"/>
                    </a:lnTo>
                    <a:lnTo>
                      <a:pt x="5" y="51"/>
                    </a:lnTo>
                    <a:lnTo>
                      <a:pt x="5" y="51"/>
                    </a:lnTo>
                    <a:lnTo>
                      <a:pt x="5" y="46"/>
                    </a:lnTo>
                    <a:lnTo>
                      <a:pt x="4" y="42"/>
                    </a:lnTo>
                    <a:lnTo>
                      <a:pt x="4" y="42"/>
                    </a:lnTo>
                    <a:lnTo>
                      <a:pt x="2" y="35"/>
                    </a:lnTo>
                    <a:lnTo>
                      <a:pt x="2" y="30"/>
                    </a:lnTo>
                    <a:lnTo>
                      <a:pt x="2" y="30"/>
                    </a:lnTo>
                    <a:lnTo>
                      <a:pt x="0" y="20"/>
                    </a:lnTo>
                    <a:lnTo>
                      <a:pt x="0" y="20"/>
                    </a:lnTo>
                    <a:lnTo>
                      <a:pt x="16" y="17"/>
                    </a:lnTo>
                    <a:lnTo>
                      <a:pt x="16" y="17"/>
                    </a:lnTo>
                    <a:lnTo>
                      <a:pt x="61" y="7"/>
                    </a:lnTo>
                    <a:lnTo>
                      <a:pt x="61" y="7"/>
                    </a:lnTo>
                    <a:lnTo>
                      <a:pt x="73" y="3"/>
                    </a:lnTo>
                    <a:lnTo>
                      <a:pt x="85" y="0"/>
                    </a:lnTo>
                    <a:lnTo>
                      <a:pt x="85" y="0"/>
                    </a:lnTo>
                    <a:lnTo>
                      <a:pt x="85" y="0"/>
                    </a:lnTo>
                    <a:lnTo>
                      <a:pt x="85" y="0"/>
                    </a:lnTo>
                    <a:lnTo>
                      <a:pt x="85" y="3"/>
                    </a:lnTo>
                    <a:lnTo>
                      <a:pt x="85" y="3"/>
                    </a:lnTo>
                    <a:lnTo>
                      <a:pt x="89" y="7"/>
                    </a:lnTo>
                    <a:lnTo>
                      <a:pt x="90" y="10"/>
                    </a:lnTo>
                    <a:lnTo>
                      <a:pt x="90" y="10"/>
                    </a:lnTo>
                    <a:lnTo>
                      <a:pt x="90" y="13"/>
                    </a:lnTo>
                    <a:lnTo>
                      <a:pt x="90" y="15"/>
                    </a:lnTo>
                    <a:lnTo>
                      <a:pt x="90" y="15"/>
                    </a:lnTo>
                    <a:lnTo>
                      <a:pt x="89" y="18"/>
                    </a:lnTo>
                    <a:lnTo>
                      <a:pt x="89" y="18"/>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 name="Freeform 14">
                <a:extLst>
                  <a:ext uri="{FF2B5EF4-FFF2-40B4-BE49-F238E27FC236}">
                    <a16:creationId xmlns:a16="http://schemas.microsoft.com/office/drawing/2014/main" id="{2C5C1874-D241-A442-907F-00FE80C2CA8A}"/>
                  </a:ext>
                </a:extLst>
              </p:cNvPr>
              <p:cNvSpPr>
                <a:spLocks/>
              </p:cNvSpPr>
              <p:nvPr/>
            </p:nvSpPr>
            <p:spPr bwMode="auto">
              <a:xfrm>
                <a:off x="7400926" y="1606551"/>
                <a:ext cx="409575" cy="757238"/>
              </a:xfrm>
              <a:custGeom>
                <a:avLst/>
                <a:gdLst>
                  <a:gd name="T0" fmla="*/ 257 w 258"/>
                  <a:gd name="T1" fmla="*/ 314 h 477"/>
                  <a:gd name="T2" fmla="*/ 246 w 258"/>
                  <a:gd name="T3" fmla="*/ 339 h 477"/>
                  <a:gd name="T4" fmla="*/ 240 w 258"/>
                  <a:gd name="T5" fmla="*/ 356 h 477"/>
                  <a:gd name="T6" fmla="*/ 236 w 258"/>
                  <a:gd name="T7" fmla="*/ 368 h 477"/>
                  <a:gd name="T8" fmla="*/ 238 w 258"/>
                  <a:gd name="T9" fmla="*/ 379 h 477"/>
                  <a:gd name="T10" fmla="*/ 238 w 258"/>
                  <a:gd name="T11" fmla="*/ 402 h 477"/>
                  <a:gd name="T12" fmla="*/ 236 w 258"/>
                  <a:gd name="T13" fmla="*/ 409 h 477"/>
                  <a:gd name="T14" fmla="*/ 228 w 258"/>
                  <a:gd name="T15" fmla="*/ 418 h 477"/>
                  <a:gd name="T16" fmla="*/ 231 w 258"/>
                  <a:gd name="T17" fmla="*/ 431 h 477"/>
                  <a:gd name="T18" fmla="*/ 214 w 258"/>
                  <a:gd name="T19" fmla="*/ 435 h 477"/>
                  <a:gd name="T20" fmla="*/ 217 w 258"/>
                  <a:gd name="T21" fmla="*/ 443 h 477"/>
                  <a:gd name="T22" fmla="*/ 216 w 258"/>
                  <a:gd name="T23" fmla="*/ 448 h 477"/>
                  <a:gd name="T24" fmla="*/ 204 w 258"/>
                  <a:gd name="T25" fmla="*/ 458 h 477"/>
                  <a:gd name="T26" fmla="*/ 185 w 258"/>
                  <a:gd name="T27" fmla="*/ 457 h 477"/>
                  <a:gd name="T28" fmla="*/ 173 w 258"/>
                  <a:gd name="T29" fmla="*/ 468 h 477"/>
                  <a:gd name="T30" fmla="*/ 163 w 258"/>
                  <a:gd name="T31" fmla="*/ 474 h 477"/>
                  <a:gd name="T32" fmla="*/ 153 w 258"/>
                  <a:gd name="T33" fmla="*/ 468 h 477"/>
                  <a:gd name="T34" fmla="*/ 145 w 258"/>
                  <a:gd name="T35" fmla="*/ 458 h 477"/>
                  <a:gd name="T36" fmla="*/ 143 w 258"/>
                  <a:gd name="T37" fmla="*/ 435 h 477"/>
                  <a:gd name="T38" fmla="*/ 134 w 258"/>
                  <a:gd name="T39" fmla="*/ 418 h 477"/>
                  <a:gd name="T40" fmla="*/ 129 w 258"/>
                  <a:gd name="T41" fmla="*/ 404 h 477"/>
                  <a:gd name="T42" fmla="*/ 121 w 258"/>
                  <a:gd name="T43" fmla="*/ 402 h 477"/>
                  <a:gd name="T44" fmla="*/ 111 w 258"/>
                  <a:gd name="T45" fmla="*/ 399 h 477"/>
                  <a:gd name="T46" fmla="*/ 89 w 258"/>
                  <a:gd name="T47" fmla="*/ 377 h 477"/>
                  <a:gd name="T48" fmla="*/ 87 w 258"/>
                  <a:gd name="T49" fmla="*/ 362 h 477"/>
                  <a:gd name="T50" fmla="*/ 92 w 258"/>
                  <a:gd name="T51" fmla="*/ 346 h 477"/>
                  <a:gd name="T52" fmla="*/ 94 w 258"/>
                  <a:gd name="T53" fmla="*/ 328 h 477"/>
                  <a:gd name="T54" fmla="*/ 82 w 258"/>
                  <a:gd name="T55" fmla="*/ 314 h 477"/>
                  <a:gd name="T56" fmla="*/ 70 w 258"/>
                  <a:gd name="T57" fmla="*/ 321 h 477"/>
                  <a:gd name="T58" fmla="*/ 60 w 258"/>
                  <a:gd name="T59" fmla="*/ 314 h 477"/>
                  <a:gd name="T60" fmla="*/ 55 w 258"/>
                  <a:gd name="T61" fmla="*/ 292 h 477"/>
                  <a:gd name="T62" fmla="*/ 41 w 258"/>
                  <a:gd name="T63" fmla="*/ 282 h 477"/>
                  <a:gd name="T64" fmla="*/ 34 w 258"/>
                  <a:gd name="T65" fmla="*/ 272 h 477"/>
                  <a:gd name="T66" fmla="*/ 17 w 258"/>
                  <a:gd name="T67" fmla="*/ 258 h 477"/>
                  <a:gd name="T68" fmla="*/ 7 w 258"/>
                  <a:gd name="T69" fmla="*/ 238 h 477"/>
                  <a:gd name="T70" fmla="*/ 2 w 258"/>
                  <a:gd name="T71" fmla="*/ 216 h 477"/>
                  <a:gd name="T72" fmla="*/ 2 w 258"/>
                  <a:gd name="T73" fmla="*/ 199 h 477"/>
                  <a:gd name="T74" fmla="*/ 0 w 258"/>
                  <a:gd name="T75" fmla="*/ 192 h 477"/>
                  <a:gd name="T76" fmla="*/ 16 w 258"/>
                  <a:gd name="T77" fmla="*/ 175 h 477"/>
                  <a:gd name="T78" fmla="*/ 26 w 258"/>
                  <a:gd name="T79" fmla="*/ 156 h 477"/>
                  <a:gd name="T80" fmla="*/ 22 w 258"/>
                  <a:gd name="T81" fmla="*/ 134 h 477"/>
                  <a:gd name="T82" fmla="*/ 46 w 258"/>
                  <a:gd name="T83" fmla="*/ 109 h 477"/>
                  <a:gd name="T84" fmla="*/ 60 w 258"/>
                  <a:gd name="T85" fmla="*/ 100 h 477"/>
                  <a:gd name="T86" fmla="*/ 70 w 258"/>
                  <a:gd name="T87" fmla="*/ 87 h 477"/>
                  <a:gd name="T88" fmla="*/ 73 w 258"/>
                  <a:gd name="T89" fmla="*/ 78 h 477"/>
                  <a:gd name="T90" fmla="*/ 72 w 258"/>
                  <a:gd name="T91" fmla="*/ 58 h 477"/>
                  <a:gd name="T92" fmla="*/ 68 w 258"/>
                  <a:gd name="T93" fmla="*/ 48 h 477"/>
                  <a:gd name="T94" fmla="*/ 58 w 258"/>
                  <a:gd name="T95" fmla="*/ 32 h 477"/>
                  <a:gd name="T96" fmla="*/ 50 w 258"/>
                  <a:gd name="T97" fmla="*/ 25 h 477"/>
                  <a:gd name="T98" fmla="*/ 217 w 258"/>
                  <a:gd name="T99" fmla="*/ 0 h 477"/>
                  <a:gd name="T100" fmla="*/ 231 w 258"/>
                  <a:gd name="T101" fmla="*/ 42 h 477"/>
                  <a:gd name="T102" fmla="*/ 248 w 258"/>
                  <a:gd name="T103" fmla="*/ 224 h 477"/>
                  <a:gd name="T104" fmla="*/ 251 w 258"/>
                  <a:gd name="T105" fmla="*/ 275 h 477"/>
                  <a:gd name="T106" fmla="*/ 248 w 258"/>
                  <a:gd name="T107" fmla="*/ 290 h 477"/>
                  <a:gd name="T108" fmla="*/ 255 w 258"/>
                  <a:gd name="T109" fmla="*/ 299 h 477"/>
                  <a:gd name="T110" fmla="*/ 257 w 258"/>
                  <a:gd name="T111" fmla="*/ 30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477">
                    <a:moveTo>
                      <a:pt x="257" y="309"/>
                    </a:moveTo>
                    <a:lnTo>
                      <a:pt x="257" y="309"/>
                    </a:lnTo>
                    <a:lnTo>
                      <a:pt x="257" y="314"/>
                    </a:lnTo>
                    <a:lnTo>
                      <a:pt x="257" y="314"/>
                    </a:lnTo>
                    <a:lnTo>
                      <a:pt x="253" y="316"/>
                    </a:lnTo>
                    <a:lnTo>
                      <a:pt x="253" y="316"/>
                    </a:lnTo>
                    <a:lnTo>
                      <a:pt x="251" y="328"/>
                    </a:lnTo>
                    <a:lnTo>
                      <a:pt x="246" y="339"/>
                    </a:lnTo>
                    <a:lnTo>
                      <a:pt x="246" y="339"/>
                    </a:lnTo>
                    <a:lnTo>
                      <a:pt x="243" y="351"/>
                    </a:lnTo>
                    <a:lnTo>
                      <a:pt x="243" y="351"/>
                    </a:lnTo>
                    <a:lnTo>
                      <a:pt x="240" y="356"/>
                    </a:lnTo>
                    <a:lnTo>
                      <a:pt x="236" y="362"/>
                    </a:lnTo>
                    <a:lnTo>
                      <a:pt x="236" y="362"/>
                    </a:lnTo>
                    <a:lnTo>
                      <a:pt x="236" y="365"/>
                    </a:lnTo>
                    <a:lnTo>
                      <a:pt x="236" y="368"/>
                    </a:lnTo>
                    <a:lnTo>
                      <a:pt x="238" y="370"/>
                    </a:lnTo>
                    <a:lnTo>
                      <a:pt x="238" y="372"/>
                    </a:lnTo>
                    <a:lnTo>
                      <a:pt x="238" y="372"/>
                    </a:lnTo>
                    <a:lnTo>
                      <a:pt x="238" y="379"/>
                    </a:lnTo>
                    <a:lnTo>
                      <a:pt x="234" y="385"/>
                    </a:lnTo>
                    <a:lnTo>
                      <a:pt x="234" y="385"/>
                    </a:lnTo>
                    <a:lnTo>
                      <a:pt x="234" y="394"/>
                    </a:lnTo>
                    <a:lnTo>
                      <a:pt x="238" y="402"/>
                    </a:lnTo>
                    <a:lnTo>
                      <a:pt x="238" y="402"/>
                    </a:lnTo>
                    <a:lnTo>
                      <a:pt x="238" y="406"/>
                    </a:lnTo>
                    <a:lnTo>
                      <a:pt x="236" y="409"/>
                    </a:lnTo>
                    <a:lnTo>
                      <a:pt x="236" y="409"/>
                    </a:lnTo>
                    <a:lnTo>
                      <a:pt x="231" y="412"/>
                    </a:lnTo>
                    <a:lnTo>
                      <a:pt x="229" y="414"/>
                    </a:lnTo>
                    <a:lnTo>
                      <a:pt x="228" y="418"/>
                    </a:lnTo>
                    <a:lnTo>
                      <a:pt x="228" y="418"/>
                    </a:lnTo>
                    <a:lnTo>
                      <a:pt x="229" y="423"/>
                    </a:lnTo>
                    <a:lnTo>
                      <a:pt x="233" y="428"/>
                    </a:lnTo>
                    <a:lnTo>
                      <a:pt x="233" y="428"/>
                    </a:lnTo>
                    <a:lnTo>
                      <a:pt x="231" y="431"/>
                    </a:lnTo>
                    <a:lnTo>
                      <a:pt x="229" y="433"/>
                    </a:lnTo>
                    <a:lnTo>
                      <a:pt x="223" y="433"/>
                    </a:lnTo>
                    <a:lnTo>
                      <a:pt x="216" y="433"/>
                    </a:lnTo>
                    <a:lnTo>
                      <a:pt x="214" y="435"/>
                    </a:lnTo>
                    <a:lnTo>
                      <a:pt x="212" y="436"/>
                    </a:lnTo>
                    <a:lnTo>
                      <a:pt x="212" y="436"/>
                    </a:lnTo>
                    <a:lnTo>
                      <a:pt x="214" y="440"/>
                    </a:lnTo>
                    <a:lnTo>
                      <a:pt x="217" y="443"/>
                    </a:lnTo>
                    <a:lnTo>
                      <a:pt x="217" y="443"/>
                    </a:lnTo>
                    <a:lnTo>
                      <a:pt x="216" y="445"/>
                    </a:lnTo>
                    <a:lnTo>
                      <a:pt x="216" y="448"/>
                    </a:lnTo>
                    <a:lnTo>
                      <a:pt x="216" y="448"/>
                    </a:lnTo>
                    <a:lnTo>
                      <a:pt x="214" y="453"/>
                    </a:lnTo>
                    <a:lnTo>
                      <a:pt x="212" y="457"/>
                    </a:lnTo>
                    <a:lnTo>
                      <a:pt x="209" y="458"/>
                    </a:lnTo>
                    <a:lnTo>
                      <a:pt x="204" y="458"/>
                    </a:lnTo>
                    <a:lnTo>
                      <a:pt x="204" y="458"/>
                    </a:lnTo>
                    <a:lnTo>
                      <a:pt x="195" y="457"/>
                    </a:lnTo>
                    <a:lnTo>
                      <a:pt x="185" y="457"/>
                    </a:lnTo>
                    <a:lnTo>
                      <a:pt x="185" y="457"/>
                    </a:lnTo>
                    <a:lnTo>
                      <a:pt x="182" y="458"/>
                    </a:lnTo>
                    <a:lnTo>
                      <a:pt x="178" y="460"/>
                    </a:lnTo>
                    <a:lnTo>
                      <a:pt x="173" y="468"/>
                    </a:lnTo>
                    <a:lnTo>
                      <a:pt x="173" y="468"/>
                    </a:lnTo>
                    <a:lnTo>
                      <a:pt x="170" y="472"/>
                    </a:lnTo>
                    <a:lnTo>
                      <a:pt x="165" y="477"/>
                    </a:lnTo>
                    <a:lnTo>
                      <a:pt x="165" y="477"/>
                    </a:lnTo>
                    <a:lnTo>
                      <a:pt x="163" y="474"/>
                    </a:lnTo>
                    <a:lnTo>
                      <a:pt x="161" y="474"/>
                    </a:lnTo>
                    <a:lnTo>
                      <a:pt x="161" y="474"/>
                    </a:lnTo>
                    <a:lnTo>
                      <a:pt x="156" y="472"/>
                    </a:lnTo>
                    <a:lnTo>
                      <a:pt x="153" y="468"/>
                    </a:lnTo>
                    <a:lnTo>
                      <a:pt x="153" y="468"/>
                    </a:lnTo>
                    <a:lnTo>
                      <a:pt x="150" y="463"/>
                    </a:lnTo>
                    <a:lnTo>
                      <a:pt x="145" y="458"/>
                    </a:lnTo>
                    <a:lnTo>
                      <a:pt x="145" y="458"/>
                    </a:lnTo>
                    <a:lnTo>
                      <a:pt x="143" y="453"/>
                    </a:lnTo>
                    <a:lnTo>
                      <a:pt x="143" y="446"/>
                    </a:lnTo>
                    <a:lnTo>
                      <a:pt x="143" y="435"/>
                    </a:lnTo>
                    <a:lnTo>
                      <a:pt x="143" y="435"/>
                    </a:lnTo>
                    <a:lnTo>
                      <a:pt x="141" y="428"/>
                    </a:lnTo>
                    <a:lnTo>
                      <a:pt x="139" y="423"/>
                    </a:lnTo>
                    <a:lnTo>
                      <a:pt x="139" y="423"/>
                    </a:lnTo>
                    <a:lnTo>
                      <a:pt x="134" y="418"/>
                    </a:lnTo>
                    <a:lnTo>
                      <a:pt x="131" y="412"/>
                    </a:lnTo>
                    <a:lnTo>
                      <a:pt x="131" y="412"/>
                    </a:lnTo>
                    <a:lnTo>
                      <a:pt x="129" y="407"/>
                    </a:lnTo>
                    <a:lnTo>
                      <a:pt x="129" y="404"/>
                    </a:lnTo>
                    <a:lnTo>
                      <a:pt x="128" y="402"/>
                    </a:lnTo>
                    <a:lnTo>
                      <a:pt x="128" y="402"/>
                    </a:lnTo>
                    <a:lnTo>
                      <a:pt x="124" y="402"/>
                    </a:lnTo>
                    <a:lnTo>
                      <a:pt x="121" y="402"/>
                    </a:lnTo>
                    <a:lnTo>
                      <a:pt x="117" y="402"/>
                    </a:lnTo>
                    <a:lnTo>
                      <a:pt x="114" y="402"/>
                    </a:lnTo>
                    <a:lnTo>
                      <a:pt x="114" y="402"/>
                    </a:lnTo>
                    <a:lnTo>
                      <a:pt x="111" y="399"/>
                    </a:lnTo>
                    <a:lnTo>
                      <a:pt x="105" y="394"/>
                    </a:lnTo>
                    <a:lnTo>
                      <a:pt x="97" y="384"/>
                    </a:lnTo>
                    <a:lnTo>
                      <a:pt x="97" y="384"/>
                    </a:lnTo>
                    <a:lnTo>
                      <a:pt x="89" y="377"/>
                    </a:lnTo>
                    <a:lnTo>
                      <a:pt x="85" y="373"/>
                    </a:lnTo>
                    <a:lnTo>
                      <a:pt x="85" y="367"/>
                    </a:lnTo>
                    <a:lnTo>
                      <a:pt x="85" y="367"/>
                    </a:lnTo>
                    <a:lnTo>
                      <a:pt x="87" y="362"/>
                    </a:lnTo>
                    <a:lnTo>
                      <a:pt x="87" y="362"/>
                    </a:lnTo>
                    <a:lnTo>
                      <a:pt x="89" y="356"/>
                    </a:lnTo>
                    <a:lnTo>
                      <a:pt x="89" y="356"/>
                    </a:lnTo>
                    <a:lnTo>
                      <a:pt x="92" y="346"/>
                    </a:lnTo>
                    <a:lnTo>
                      <a:pt x="92" y="346"/>
                    </a:lnTo>
                    <a:lnTo>
                      <a:pt x="94" y="339"/>
                    </a:lnTo>
                    <a:lnTo>
                      <a:pt x="94" y="333"/>
                    </a:lnTo>
                    <a:lnTo>
                      <a:pt x="94" y="328"/>
                    </a:lnTo>
                    <a:lnTo>
                      <a:pt x="90" y="321"/>
                    </a:lnTo>
                    <a:lnTo>
                      <a:pt x="90" y="321"/>
                    </a:lnTo>
                    <a:lnTo>
                      <a:pt x="87" y="316"/>
                    </a:lnTo>
                    <a:lnTo>
                      <a:pt x="82" y="314"/>
                    </a:lnTo>
                    <a:lnTo>
                      <a:pt x="78" y="316"/>
                    </a:lnTo>
                    <a:lnTo>
                      <a:pt x="73" y="319"/>
                    </a:lnTo>
                    <a:lnTo>
                      <a:pt x="73" y="319"/>
                    </a:lnTo>
                    <a:lnTo>
                      <a:pt x="70" y="321"/>
                    </a:lnTo>
                    <a:lnTo>
                      <a:pt x="68" y="322"/>
                    </a:lnTo>
                    <a:lnTo>
                      <a:pt x="65" y="319"/>
                    </a:lnTo>
                    <a:lnTo>
                      <a:pt x="65" y="319"/>
                    </a:lnTo>
                    <a:lnTo>
                      <a:pt x="60" y="314"/>
                    </a:lnTo>
                    <a:lnTo>
                      <a:pt x="58" y="307"/>
                    </a:lnTo>
                    <a:lnTo>
                      <a:pt x="58" y="307"/>
                    </a:lnTo>
                    <a:lnTo>
                      <a:pt x="56" y="297"/>
                    </a:lnTo>
                    <a:lnTo>
                      <a:pt x="55" y="292"/>
                    </a:lnTo>
                    <a:lnTo>
                      <a:pt x="51" y="287"/>
                    </a:lnTo>
                    <a:lnTo>
                      <a:pt x="51" y="287"/>
                    </a:lnTo>
                    <a:lnTo>
                      <a:pt x="46" y="283"/>
                    </a:lnTo>
                    <a:lnTo>
                      <a:pt x="41" y="282"/>
                    </a:lnTo>
                    <a:lnTo>
                      <a:pt x="41" y="282"/>
                    </a:lnTo>
                    <a:lnTo>
                      <a:pt x="38" y="277"/>
                    </a:lnTo>
                    <a:lnTo>
                      <a:pt x="34" y="272"/>
                    </a:lnTo>
                    <a:lnTo>
                      <a:pt x="34" y="272"/>
                    </a:lnTo>
                    <a:lnTo>
                      <a:pt x="31" y="268"/>
                    </a:lnTo>
                    <a:lnTo>
                      <a:pt x="26" y="265"/>
                    </a:lnTo>
                    <a:lnTo>
                      <a:pt x="21" y="261"/>
                    </a:lnTo>
                    <a:lnTo>
                      <a:pt x="17" y="258"/>
                    </a:lnTo>
                    <a:lnTo>
                      <a:pt x="17" y="258"/>
                    </a:lnTo>
                    <a:lnTo>
                      <a:pt x="10" y="248"/>
                    </a:lnTo>
                    <a:lnTo>
                      <a:pt x="7" y="238"/>
                    </a:lnTo>
                    <a:lnTo>
                      <a:pt x="7" y="238"/>
                    </a:lnTo>
                    <a:lnTo>
                      <a:pt x="4" y="227"/>
                    </a:lnTo>
                    <a:lnTo>
                      <a:pt x="2" y="221"/>
                    </a:lnTo>
                    <a:lnTo>
                      <a:pt x="2" y="216"/>
                    </a:lnTo>
                    <a:lnTo>
                      <a:pt x="2" y="216"/>
                    </a:lnTo>
                    <a:lnTo>
                      <a:pt x="4" y="210"/>
                    </a:lnTo>
                    <a:lnTo>
                      <a:pt x="4" y="204"/>
                    </a:lnTo>
                    <a:lnTo>
                      <a:pt x="4" y="204"/>
                    </a:lnTo>
                    <a:lnTo>
                      <a:pt x="2" y="199"/>
                    </a:lnTo>
                    <a:lnTo>
                      <a:pt x="0" y="192"/>
                    </a:lnTo>
                    <a:lnTo>
                      <a:pt x="0" y="192"/>
                    </a:lnTo>
                    <a:lnTo>
                      <a:pt x="0" y="192"/>
                    </a:lnTo>
                    <a:lnTo>
                      <a:pt x="0" y="192"/>
                    </a:lnTo>
                    <a:lnTo>
                      <a:pt x="4" y="187"/>
                    </a:lnTo>
                    <a:lnTo>
                      <a:pt x="7" y="182"/>
                    </a:lnTo>
                    <a:lnTo>
                      <a:pt x="16" y="175"/>
                    </a:lnTo>
                    <a:lnTo>
                      <a:pt x="16" y="175"/>
                    </a:lnTo>
                    <a:lnTo>
                      <a:pt x="24" y="168"/>
                    </a:lnTo>
                    <a:lnTo>
                      <a:pt x="26" y="163"/>
                    </a:lnTo>
                    <a:lnTo>
                      <a:pt x="26" y="156"/>
                    </a:lnTo>
                    <a:lnTo>
                      <a:pt x="26" y="156"/>
                    </a:lnTo>
                    <a:lnTo>
                      <a:pt x="27" y="144"/>
                    </a:lnTo>
                    <a:lnTo>
                      <a:pt x="27" y="139"/>
                    </a:lnTo>
                    <a:lnTo>
                      <a:pt x="22" y="134"/>
                    </a:lnTo>
                    <a:lnTo>
                      <a:pt x="22" y="134"/>
                    </a:lnTo>
                    <a:lnTo>
                      <a:pt x="26" y="124"/>
                    </a:lnTo>
                    <a:lnTo>
                      <a:pt x="29" y="117"/>
                    </a:lnTo>
                    <a:lnTo>
                      <a:pt x="36" y="112"/>
                    </a:lnTo>
                    <a:lnTo>
                      <a:pt x="46" y="109"/>
                    </a:lnTo>
                    <a:lnTo>
                      <a:pt x="46" y="109"/>
                    </a:lnTo>
                    <a:lnTo>
                      <a:pt x="50" y="107"/>
                    </a:lnTo>
                    <a:lnTo>
                      <a:pt x="53" y="105"/>
                    </a:lnTo>
                    <a:lnTo>
                      <a:pt x="60" y="100"/>
                    </a:lnTo>
                    <a:lnTo>
                      <a:pt x="60" y="100"/>
                    </a:lnTo>
                    <a:lnTo>
                      <a:pt x="63" y="98"/>
                    </a:lnTo>
                    <a:lnTo>
                      <a:pt x="66" y="95"/>
                    </a:lnTo>
                    <a:lnTo>
                      <a:pt x="70" y="87"/>
                    </a:lnTo>
                    <a:lnTo>
                      <a:pt x="70" y="87"/>
                    </a:lnTo>
                    <a:lnTo>
                      <a:pt x="72" y="83"/>
                    </a:lnTo>
                    <a:lnTo>
                      <a:pt x="73" y="78"/>
                    </a:lnTo>
                    <a:lnTo>
                      <a:pt x="73" y="78"/>
                    </a:lnTo>
                    <a:lnTo>
                      <a:pt x="73" y="71"/>
                    </a:lnTo>
                    <a:lnTo>
                      <a:pt x="72" y="64"/>
                    </a:lnTo>
                    <a:lnTo>
                      <a:pt x="72" y="64"/>
                    </a:lnTo>
                    <a:lnTo>
                      <a:pt x="72" y="58"/>
                    </a:lnTo>
                    <a:lnTo>
                      <a:pt x="72" y="51"/>
                    </a:lnTo>
                    <a:lnTo>
                      <a:pt x="72" y="51"/>
                    </a:lnTo>
                    <a:lnTo>
                      <a:pt x="70" y="49"/>
                    </a:lnTo>
                    <a:lnTo>
                      <a:pt x="68" y="48"/>
                    </a:lnTo>
                    <a:lnTo>
                      <a:pt x="63" y="42"/>
                    </a:lnTo>
                    <a:lnTo>
                      <a:pt x="63" y="42"/>
                    </a:lnTo>
                    <a:lnTo>
                      <a:pt x="61" y="37"/>
                    </a:lnTo>
                    <a:lnTo>
                      <a:pt x="58" y="32"/>
                    </a:lnTo>
                    <a:lnTo>
                      <a:pt x="58" y="32"/>
                    </a:lnTo>
                    <a:lnTo>
                      <a:pt x="55" y="29"/>
                    </a:lnTo>
                    <a:lnTo>
                      <a:pt x="50" y="25"/>
                    </a:lnTo>
                    <a:lnTo>
                      <a:pt x="50" y="25"/>
                    </a:lnTo>
                    <a:lnTo>
                      <a:pt x="46" y="20"/>
                    </a:lnTo>
                    <a:lnTo>
                      <a:pt x="44" y="17"/>
                    </a:lnTo>
                    <a:lnTo>
                      <a:pt x="217" y="0"/>
                    </a:lnTo>
                    <a:lnTo>
                      <a:pt x="217" y="0"/>
                    </a:lnTo>
                    <a:lnTo>
                      <a:pt x="217" y="14"/>
                    </a:lnTo>
                    <a:lnTo>
                      <a:pt x="223" y="25"/>
                    </a:lnTo>
                    <a:lnTo>
                      <a:pt x="223" y="25"/>
                    </a:lnTo>
                    <a:lnTo>
                      <a:pt x="231" y="42"/>
                    </a:lnTo>
                    <a:lnTo>
                      <a:pt x="231" y="42"/>
                    </a:lnTo>
                    <a:lnTo>
                      <a:pt x="231" y="46"/>
                    </a:lnTo>
                    <a:lnTo>
                      <a:pt x="231" y="46"/>
                    </a:lnTo>
                    <a:lnTo>
                      <a:pt x="248" y="224"/>
                    </a:lnTo>
                    <a:lnTo>
                      <a:pt x="248" y="224"/>
                    </a:lnTo>
                    <a:lnTo>
                      <a:pt x="251" y="250"/>
                    </a:lnTo>
                    <a:lnTo>
                      <a:pt x="253" y="263"/>
                    </a:lnTo>
                    <a:lnTo>
                      <a:pt x="251" y="275"/>
                    </a:lnTo>
                    <a:lnTo>
                      <a:pt x="251" y="275"/>
                    </a:lnTo>
                    <a:lnTo>
                      <a:pt x="248" y="282"/>
                    </a:lnTo>
                    <a:lnTo>
                      <a:pt x="248" y="285"/>
                    </a:lnTo>
                    <a:lnTo>
                      <a:pt x="248" y="290"/>
                    </a:lnTo>
                    <a:lnTo>
                      <a:pt x="248" y="290"/>
                    </a:lnTo>
                    <a:lnTo>
                      <a:pt x="250" y="294"/>
                    </a:lnTo>
                    <a:lnTo>
                      <a:pt x="253" y="297"/>
                    </a:lnTo>
                    <a:lnTo>
                      <a:pt x="255" y="299"/>
                    </a:lnTo>
                    <a:lnTo>
                      <a:pt x="258" y="302"/>
                    </a:lnTo>
                    <a:lnTo>
                      <a:pt x="258" y="302"/>
                    </a:lnTo>
                    <a:lnTo>
                      <a:pt x="257" y="309"/>
                    </a:lnTo>
                    <a:lnTo>
                      <a:pt x="257" y="309"/>
                    </a:lnTo>
                    <a:close/>
                  </a:path>
                </a:pathLst>
              </a:custGeom>
              <a:solidFill>
                <a:schemeClr val="accent2"/>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 name="Freeform 15">
                <a:extLst>
                  <a:ext uri="{FF2B5EF4-FFF2-40B4-BE49-F238E27FC236}">
                    <a16:creationId xmlns:a16="http://schemas.microsoft.com/office/drawing/2014/main" id="{DF714074-4140-FD4B-B777-E4352B2BDE7C}"/>
                  </a:ext>
                </a:extLst>
              </p:cNvPr>
              <p:cNvSpPr>
                <a:spLocks/>
              </p:cNvSpPr>
              <p:nvPr/>
            </p:nvSpPr>
            <p:spPr bwMode="auto">
              <a:xfrm>
                <a:off x="6848475" y="784226"/>
                <a:ext cx="657225" cy="736600"/>
              </a:xfrm>
              <a:custGeom>
                <a:avLst/>
                <a:gdLst>
                  <a:gd name="T0" fmla="*/ 369 w 414"/>
                  <a:gd name="T1" fmla="*/ 100 h 464"/>
                  <a:gd name="T2" fmla="*/ 330 w 414"/>
                  <a:gd name="T3" fmla="*/ 139 h 464"/>
                  <a:gd name="T4" fmla="*/ 289 w 414"/>
                  <a:gd name="T5" fmla="*/ 182 h 464"/>
                  <a:gd name="T6" fmla="*/ 280 w 414"/>
                  <a:gd name="T7" fmla="*/ 185 h 464"/>
                  <a:gd name="T8" fmla="*/ 280 w 414"/>
                  <a:gd name="T9" fmla="*/ 231 h 464"/>
                  <a:gd name="T10" fmla="*/ 269 w 414"/>
                  <a:gd name="T11" fmla="*/ 253 h 464"/>
                  <a:gd name="T12" fmla="*/ 253 w 414"/>
                  <a:gd name="T13" fmla="*/ 285 h 464"/>
                  <a:gd name="T14" fmla="*/ 263 w 414"/>
                  <a:gd name="T15" fmla="*/ 297 h 464"/>
                  <a:gd name="T16" fmla="*/ 257 w 414"/>
                  <a:gd name="T17" fmla="*/ 316 h 464"/>
                  <a:gd name="T18" fmla="*/ 260 w 414"/>
                  <a:gd name="T19" fmla="*/ 358 h 464"/>
                  <a:gd name="T20" fmla="*/ 287 w 414"/>
                  <a:gd name="T21" fmla="*/ 370 h 464"/>
                  <a:gd name="T22" fmla="*/ 306 w 414"/>
                  <a:gd name="T23" fmla="*/ 372 h 464"/>
                  <a:gd name="T24" fmla="*/ 321 w 414"/>
                  <a:gd name="T25" fmla="*/ 394 h 464"/>
                  <a:gd name="T26" fmla="*/ 338 w 414"/>
                  <a:gd name="T27" fmla="*/ 411 h 464"/>
                  <a:gd name="T28" fmla="*/ 358 w 414"/>
                  <a:gd name="T29" fmla="*/ 430 h 464"/>
                  <a:gd name="T30" fmla="*/ 358 w 414"/>
                  <a:gd name="T31" fmla="*/ 443 h 464"/>
                  <a:gd name="T32" fmla="*/ 357 w 414"/>
                  <a:gd name="T33" fmla="*/ 455 h 464"/>
                  <a:gd name="T34" fmla="*/ 51 w 414"/>
                  <a:gd name="T35" fmla="*/ 314 h 464"/>
                  <a:gd name="T36" fmla="*/ 33 w 414"/>
                  <a:gd name="T37" fmla="*/ 279 h 464"/>
                  <a:gd name="T38" fmla="*/ 39 w 414"/>
                  <a:gd name="T39" fmla="*/ 252 h 464"/>
                  <a:gd name="T40" fmla="*/ 29 w 414"/>
                  <a:gd name="T41" fmla="*/ 226 h 464"/>
                  <a:gd name="T42" fmla="*/ 26 w 414"/>
                  <a:gd name="T43" fmla="*/ 209 h 464"/>
                  <a:gd name="T44" fmla="*/ 26 w 414"/>
                  <a:gd name="T45" fmla="*/ 190 h 464"/>
                  <a:gd name="T46" fmla="*/ 26 w 414"/>
                  <a:gd name="T47" fmla="*/ 170 h 464"/>
                  <a:gd name="T48" fmla="*/ 26 w 414"/>
                  <a:gd name="T49" fmla="*/ 148 h 464"/>
                  <a:gd name="T50" fmla="*/ 26 w 414"/>
                  <a:gd name="T51" fmla="*/ 133 h 464"/>
                  <a:gd name="T52" fmla="*/ 19 w 414"/>
                  <a:gd name="T53" fmla="*/ 123 h 464"/>
                  <a:gd name="T54" fmla="*/ 14 w 414"/>
                  <a:gd name="T55" fmla="*/ 109 h 464"/>
                  <a:gd name="T56" fmla="*/ 9 w 414"/>
                  <a:gd name="T57" fmla="*/ 82 h 464"/>
                  <a:gd name="T58" fmla="*/ 7 w 414"/>
                  <a:gd name="T59" fmla="*/ 61 h 464"/>
                  <a:gd name="T60" fmla="*/ 4 w 414"/>
                  <a:gd name="T61" fmla="*/ 50 h 464"/>
                  <a:gd name="T62" fmla="*/ 9 w 414"/>
                  <a:gd name="T63" fmla="*/ 31 h 464"/>
                  <a:gd name="T64" fmla="*/ 6 w 414"/>
                  <a:gd name="T65" fmla="*/ 17 h 464"/>
                  <a:gd name="T66" fmla="*/ 62 w 414"/>
                  <a:gd name="T67" fmla="*/ 0 h 464"/>
                  <a:gd name="T68" fmla="*/ 106 w 414"/>
                  <a:gd name="T69" fmla="*/ 0 h 464"/>
                  <a:gd name="T70" fmla="*/ 112 w 414"/>
                  <a:gd name="T71" fmla="*/ 12 h 464"/>
                  <a:gd name="T72" fmla="*/ 123 w 414"/>
                  <a:gd name="T73" fmla="*/ 2 h 464"/>
                  <a:gd name="T74" fmla="*/ 138 w 414"/>
                  <a:gd name="T75" fmla="*/ 10 h 464"/>
                  <a:gd name="T76" fmla="*/ 158 w 414"/>
                  <a:gd name="T77" fmla="*/ 17 h 464"/>
                  <a:gd name="T78" fmla="*/ 170 w 414"/>
                  <a:gd name="T79" fmla="*/ 19 h 464"/>
                  <a:gd name="T80" fmla="*/ 192 w 414"/>
                  <a:gd name="T81" fmla="*/ 36 h 464"/>
                  <a:gd name="T82" fmla="*/ 207 w 414"/>
                  <a:gd name="T83" fmla="*/ 29 h 464"/>
                  <a:gd name="T84" fmla="*/ 230 w 414"/>
                  <a:gd name="T85" fmla="*/ 31 h 464"/>
                  <a:gd name="T86" fmla="*/ 248 w 414"/>
                  <a:gd name="T87" fmla="*/ 39 h 464"/>
                  <a:gd name="T88" fmla="*/ 263 w 414"/>
                  <a:gd name="T89" fmla="*/ 53 h 464"/>
                  <a:gd name="T90" fmla="*/ 277 w 414"/>
                  <a:gd name="T91" fmla="*/ 53 h 464"/>
                  <a:gd name="T92" fmla="*/ 308 w 414"/>
                  <a:gd name="T93" fmla="*/ 68 h 464"/>
                  <a:gd name="T94" fmla="*/ 321 w 414"/>
                  <a:gd name="T95" fmla="*/ 70 h 464"/>
                  <a:gd name="T96" fmla="*/ 338 w 414"/>
                  <a:gd name="T97" fmla="*/ 60 h 464"/>
                  <a:gd name="T98" fmla="*/ 353 w 414"/>
                  <a:gd name="T99" fmla="*/ 58 h 464"/>
                  <a:gd name="T100" fmla="*/ 362 w 414"/>
                  <a:gd name="T101" fmla="*/ 55 h 464"/>
                  <a:gd name="T102" fmla="*/ 377 w 414"/>
                  <a:gd name="T103" fmla="*/ 58 h 464"/>
                  <a:gd name="T104" fmla="*/ 394 w 414"/>
                  <a:gd name="T105" fmla="*/ 61 h 464"/>
                  <a:gd name="T106" fmla="*/ 414 w 414"/>
                  <a:gd name="T107" fmla="*/ 7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64">
                    <a:moveTo>
                      <a:pt x="411" y="78"/>
                    </a:moveTo>
                    <a:lnTo>
                      <a:pt x="411" y="78"/>
                    </a:lnTo>
                    <a:lnTo>
                      <a:pt x="399" y="85"/>
                    </a:lnTo>
                    <a:lnTo>
                      <a:pt x="387" y="90"/>
                    </a:lnTo>
                    <a:lnTo>
                      <a:pt x="375" y="97"/>
                    </a:lnTo>
                    <a:lnTo>
                      <a:pt x="369" y="100"/>
                    </a:lnTo>
                    <a:lnTo>
                      <a:pt x="364" y="106"/>
                    </a:lnTo>
                    <a:lnTo>
                      <a:pt x="364" y="106"/>
                    </a:lnTo>
                    <a:lnTo>
                      <a:pt x="347" y="124"/>
                    </a:lnTo>
                    <a:lnTo>
                      <a:pt x="347" y="124"/>
                    </a:lnTo>
                    <a:lnTo>
                      <a:pt x="330" y="139"/>
                    </a:lnTo>
                    <a:lnTo>
                      <a:pt x="330" y="139"/>
                    </a:lnTo>
                    <a:lnTo>
                      <a:pt x="311" y="156"/>
                    </a:lnTo>
                    <a:lnTo>
                      <a:pt x="294" y="173"/>
                    </a:lnTo>
                    <a:lnTo>
                      <a:pt x="294" y="173"/>
                    </a:lnTo>
                    <a:lnTo>
                      <a:pt x="291" y="177"/>
                    </a:lnTo>
                    <a:lnTo>
                      <a:pt x="289" y="180"/>
                    </a:lnTo>
                    <a:lnTo>
                      <a:pt x="289" y="182"/>
                    </a:lnTo>
                    <a:lnTo>
                      <a:pt x="291" y="184"/>
                    </a:lnTo>
                    <a:lnTo>
                      <a:pt x="291" y="184"/>
                    </a:lnTo>
                    <a:lnTo>
                      <a:pt x="289" y="184"/>
                    </a:lnTo>
                    <a:lnTo>
                      <a:pt x="289" y="184"/>
                    </a:lnTo>
                    <a:lnTo>
                      <a:pt x="284" y="184"/>
                    </a:lnTo>
                    <a:lnTo>
                      <a:pt x="280" y="185"/>
                    </a:lnTo>
                    <a:lnTo>
                      <a:pt x="279" y="189"/>
                    </a:lnTo>
                    <a:lnTo>
                      <a:pt x="279" y="192"/>
                    </a:lnTo>
                    <a:lnTo>
                      <a:pt x="279" y="199"/>
                    </a:lnTo>
                    <a:lnTo>
                      <a:pt x="280" y="206"/>
                    </a:lnTo>
                    <a:lnTo>
                      <a:pt x="280" y="206"/>
                    </a:lnTo>
                    <a:lnTo>
                      <a:pt x="280" y="231"/>
                    </a:lnTo>
                    <a:lnTo>
                      <a:pt x="280" y="231"/>
                    </a:lnTo>
                    <a:lnTo>
                      <a:pt x="280" y="240"/>
                    </a:lnTo>
                    <a:lnTo>
                      <a:pt x="279" y="243"/>
                    </a:lnTo>
                    <a:lnTo>
                      <a:pt x="275" y="248"/>
                    </a:lnTo>
                    <a:lnTo>
                      <a:pt x="275" y="248"/>
                    </a:lnTo>
                    <a:lnTo>
                      <a:pt x="269" y="253"/>
                    </a:lnTo>
                    <a:lnTo>
                      <a:pt x="262" y="260"/>
                    </a:lnTo>
                    <a:lnTo>
                      <a:pt x="257" y="267"/>
                    </a:lnTo>
                    <a:lnTo>
                      <a:pt x="253" y="275"/>
                    </a:lnTo>
                    <a:lnTo>
                      <a:pt x="253" y="275"/>
                    </a:lnTo>
                    <a:lnTo>
                      <a:pt x="253" y="282"/>
                    </a:lnTo>
                    <a:lnTo>
                      <a:pt x="253" y="285"/>
                    </a:lnTo>
                    <a:lnTo>
                      <a:pt x="253" y="287"/>
                    </a:lnTo>
                    <a:lnTo>
                      <a:pt x="253" y="287"/>
                    </a:lnTo>
                    <a:lnTo>
                      <a:pt x="258" y="291"/>
                    </a:lnTo>
                    <a:lnTo>
                      <a:pt x="262" y="294"/>
                    </a:lnTo>
                    <a:lnTo>
                      <a:pt x="262" y="294"/>
                    </a:lnTo>
                    <a:lnTo>
                      <a:pt x="263" y="297"/>
                    </a:lnTo>
                    <a:lnTo>
                      <a:pt x="263" y="299"/>
                    </a:lnTo>
                    <a:lnTo>
                      <a:pt x="262" y="304"/>
                    </a:lnTo>
                    <a:lnTo>
                      <a:pt x="262" y="304"/>
                    </a:lnTo>
                    <a:lnTo>
                      <a:pt x="258" y="311"/>
                    </a:lnTo>
                    <a:lnTo>
                      <a:pt x="257" y="316"/>
                    </a:lnTo>
                    <a:lnTo>
                      <a:pt x="257" y="316"/>
                    </a:lnTo>
                    <a:lnTo>
                      <a:pt x="255" y="341"/>
                    </a:lnTo>
                    <a:lnTo>
                      <a:pt x="255" y="341"/>
                    </a:lnTo>
                    <a:lnTo>
                      <a:pt x="255" y="348"/>
                    </a:lnTo>
                    <a:lnTo>
                      <a:pt x="255" y="353"/>
                    </a:lnTo>
                    <a:lnTo>
                      <a:pt x="255" y="353"/>
                    </a:lnTo>
                    <a:lnTo>
                      <a:pt x="260" y="358"/>
                    </a:lnTo>
                    <a:lnTo>
                      <a:pt x="265" y="360"/>
                    </a:lnTo>
                    <a:lnTo>
                      <a:pt x="265" y="360"/>
                    </a:lnTo>
                    <a:lnTo>
                      <a:pt x="270" y="365"/>
                    </a:lnTo>
                    <a:lnTo>
                      <a:pt x="275" y="367"/>
                    </a:lnTo>
                    <a:lnTo>
                      <a:pt x="275" y="367"/>
                    </a:lnTo>
                    <a:lnTo>
                      <a:pt x="287" y="370"/>
                    </a:lnTo>
                    <a:lnTo>
                      <a:pt x="287" y="370"/>
                    </a:lnTo>
                    <a:lnTo>
                      <a:pt x="292" y="372"/>
                    </a:lnTo>
                    <a:lnTo>
                      <a:pt x="297" y="372"/>
                    </a:lnTo>
                    <a:lnTo>
                      <a:pt x="297" y="372"/>
                    </a:lnTo>
                    <a:lnTo>
                      <a:pt x="304" y="372"/>
                    </a:lnTo>
                    <a:lnTo>
                      <a:pt x="306" y="372"/>
                    </a:lnTo>
                    <a:lnTo>
                      <a:pt x="309" y="374"/>
                    </a:lnTo>
                    <a:lnTo>
                      <a:pt x="309" y="374"/>
                    </a:lnTo>
                    <a:lnTo>
                      <a:pt x="314" y="384"/>
                    </a:lnTo>
                    <a:lnTo>
                      <a:pt x="314" y="384"/>
                    </a:lnTo>
                    <a:lnTo>
                      <a:pt x="321" y="394"/>
                    </a:lnTo>
                    <a:lnTo>
                      <a:pt x="321" y="394"/>
                    </a:lnTo>
                    <a:lnTo>
                      <a:pt x="326" y="399"/>
                    </a:lnTo>
                    <a:lnTo>
                      <a:pt x="331" y="403"/>
                    </a:lnTo>
                    <a:lnTo>
                      <a:pt x="331" y="403"/>
                    </a:lnTo>
                    <a:lnTo>
                      <a:pt x="335" y="406"/>
                    </a:lnTo>
                    <a:lnTo>
                      <a:pt x="338" y="411"/>
                    </a:lnTo>
                    <a:lnTo>
                      <a:pt x="338" y="411"/>
                    </a:lnTo>
                    <a:lnTo>
                      <a:pt x="342" y="414"/>
                    </a:lnTo>
                    <a:lnTo>
                      <a:pt x="347" y="418"/>
                    </a:lnTo>
                    <a:lnTo>
                      <a:pt x="352" y="421"/>
                    </a:lnTo>
                    <a:lnTo>
                      <a:pt x="355" y="425"/>
                    </a:lnTo>
                    <a:lnTo>
                      <a:pt x="355" y="425"/>
                    </a:lnTo>
                    <a:lnTo>
                      <a:pt x="358" y="430"/>
                    </a:lnTo>
                    <a:lnTo>
                      <a:pt x="358" y="437"/>
                    </a:lnTo>
                    <a:lnTo>
                      <a:pt x="358" y="437"/>
                    </a:lnTo>
                    <a:lnTo>
                      <a:pt x="360" y="438"/>
                    </a:lnTo>
                    <a:lnTo>
                      <a:pt x="360" y="440"/>
                    </a:lnTo>
                    <a:lnTo>
                      <a:pt x="360" y="440"/>
                    </a:lnTo>
                    <a:lnTo>
                      <a:pt x="358" y="443"/>
                    </a:lnTo>
                    <a:lnTo>
                      <a:pt x="357" y="447"/>
                    </a:lnTo>
                    <a:lnTo>
                      <a:pt x="357" y="447"/>
                    </a:lnTo>
                    <a:lnTo>
                      <a:pt x="355" y="450"/>
                    </a:lnTo>
                    <a:lnTo>
                      <a:pt x="357" y="454"/>
                    </a:lnTo>
                    <a:lnTo>
                      <a:pt x="357" y="454"/>
                    </a:lnTo>
                    <a:lnTo>
                      <a:pt x="357" y="455"/>
                    </a:lnTo>
                    <a:lnTo>
                      <a:pt x="357" y="455"/>
                    </a:lnTo>
                    <a:lnTo>
                      <a:pt x="331" y="459"/>
                    </a:lnTo>
                    <a:lnTo>
                      <a:pt x="296" y="460"/>
                    </a:lnTo>
                    <a:lnTo>
                      <a:pt x="207" y="464"/>
                    </a:lnTo>
                    <a:lnTo>
                      <a:pt x="53" y="464"/>
                    </a:lnTo>
                    <a:lnTo>
                      <a:pt x="51" y="314"/>
                    </a:lnTo>
                    <a:lnTo>
                      <a:pt x="51" y="314"/>
                    </a:lnTo>
                    <a:lnTo>
                      <a:pt x="43" y="306"/>
                    </a:lnTo>
                    <a:lnTo>
                      <a:pt x="34" y="296"/>
                    </a:lnTo>
                    <a:lnTo>
                      <a:pt x="34" y="296"/>
                    </a:lnTo>
                    <a:lnTo>
                      <a:pt x="33" y="287"/>
                    </a:lnTo>
                    <a:lnTo>
                      <a:pt x="33" y="279"/>
                    </a:lnTo>
                    <a:lnTo>
                      <a:pt x="33" y="279"/>
                    </a:lnTo>
                    <a:lnTo>
                      <a:pt x="33" y="274"/>
                    </a:lnTo>
                    <a:lnTo>
                      <a:pt x="34" y="268"/>
                    </a:lnTo>
                    <a:lnTo>
                      <a:pt x="38" y="258"/>
                    </a:lnTo>
                    <a:lnTo>
                      <a:pt x="38" y="258"/>
                    </a:lnTo>
                    <a:lnTo>
                      <a:pt x="39" y="252"/>
                    </a:lnTo>
                    <a:lnTo>
                      <a:pt x="38" y="245"/>
                    </a:lnTo>
                    <a:lnTo>
                      <a:pt x="38" y="245"/>
                    </a:lnTo>
                    <a:lnTo>
                      <a:pt x="31" y="231"/>
                    </a:lnTo>
                    <a:lnTo>
                      <a:pt x="31" y="231"/>
                    </a:lnTo>
                    <a:lnTo>
                      <a:pt x="29" y="226"/>
                    </a:lnTo>
                    <a:lnTo>
                      <a:pt x="29" y="226"/>
                    </a:lnTo>
                    <a:lnTo>
                      <a:pt x="28" y="223"/>
                    </a:lnTo>
                    <a:lnTo>
                      <a:pt x="28" y="219"/>
                    </a:lnTo>
                    <a:lnTo>
                      <a:pt x="28" y="219"/>
                    </a:lnTo>
                    <a:lnTo>
                      <a:pt x="28" y="212"/>
                    </a:lnTo>
                    <a:lnTo>
                      <a:pt x="28" y="212"/>
                    </a:lnTo>
                    <a:lnTo>
                      <a:pt x="26" y="209"/>
                    </a:lnTo>
                    <a:lnTo>
                      <a:pt x="24" y="206"/>
                    </a:lnTo>
                    <a:lnTo>
                      <a:pt x="24" y="206"/>
                    </a:lnTo>
                    <a:lnTo>
                      <a:pt x="24" y="199"/>
                    </a:lnTo>
                    <a:lnTo>
                      <a:pt x="24" y="194"/>
                    </a:lnTo>
                    <a:lnTo>
                      <a:pt x="24" y="194"/>
                    </a:lnTo>
                    <a:lnTo>
                      <a:pt x="26" y="190"/>
                    </a:lnTo>
                    <a:lnTo>
                      <a:pt x="26" y="187"/>
                    </a:lnTo>
                    <a:lnTo>
                      <a:pt x="26" y="187"/>
                    </a:lnTo>
                    <a:lnTo>
                      <a:pt x="26" y="180"/>
                    </a:lnTo>
                    <a:lnTo>
                      <a:pt x="26" y="180"/>
                    </a:lnTo>
                    <a:lnTo>
                      <a:pt x="26" y="175"/>
                    </a:lnTo>
                    <a:lnTo>
                      <a:pt x="26" y="170"/>
                    </a:lnTo>
                    <a:lnTo>
                      <a:pt x="26" y="170"/>
                    </a:lnTo>
                    <a:lnTo>
                      <a:pt x="23" y="163"/>
                    </a:lnTo>
                    <a:lnTo>
                      <a:pt x="23" y="158"/>
                    </a:lnTo>
                    <a:lnTo>
                      <a:pt x="23" y="155"/>
                    </a:lnTo>
                    <a:lnTo>
                      <a:pt x="23" y="155"/>
                    </a:lnTo>
                    <a:lnTo>
                      <a:pt x="26" y="148"/>
                    </a:lnTo>
                    <a:lnTo>
                      <a:pt x="26" y="148"/>
                    </a:lnTo>
                    <a:lnTo>
                      <a:pt x="28" y="145"/>
                    </a:lnTo>
                    <a:lnTo>
                      <a:pt x="28" y="141"/>
                    </a:lnTo>
                    <a:lnTo>
                      <a:pt x="28" y="141"/>
                    </a:lnTo>
                    <a:lnTo>
                      <a:pt x="28" y="136"/>
                    </a:lnTo>
                    <a:lnTo>
                      <a:pt x="26" y="133"/>
                    </a:lnTo>
                    <a:lnTo>
                      <a:pt x="26" y="133"/>
                    </a:lnTo>
                    <a:lnTo>
                      <a:pt x="24" y="129"/>
                    </a:lnTo>
                    <a:lnTo>
                      <a:pt x="24" y="129"/>
                    </a:lnTo>
                    <a:lnTo>
                      <a:pt x="21" y="126"/>
                    </a:lnTo>
                    <a:lnTo>
                      <a:pt x="21" y="126"/>
                    </a:lnTo>
                    <a:lnTo>
                      <a:pt x="19" y="123"/>
                    </a:lnTo>
                    <a:lnTo>
                      <a:pt x="17" y="119"/>
                    </a:lnTo>
                    <a:lnTo>
                      <a:pt x="17" y="119"/>
                    </a:lnTo>
                    <a:lnTo>
                      <a:pt x="17" y="116"/>
                    </a:lnTo>
                    <a:lnTo>
                      <a:pt x="16" y="112"/>
                    </a:lnTo>
                    <a:lnTo>
                      <a:pt x="16" y="112"/>
                    </a:lnTo>
                    <a:lnTo>
                      <a:pt x="14" y="109"/>
                    </a:lnTo>
                    <a:lnTo>
                      <a:pt x="11" y="106"/>
                    </a:lnTo>
                    <a:lnTo>
                      <a:pt x="11" y="106"/>
                    </a:lnTo>
                    <a:lnTo>
                      <a:pt x="11" y="97"/>
                    </a:lnTo>
                    <a:lnTo>
                      <a:pt x="11" y="97"/>
                    </a:lnTo>
                    <a:lnTo>
                      <a:pt x="9" y="89"/>
                    </a:lnTo>
                    <a:lnTo>
                      <a:pt x="9" y="82"/>
                    </a:lnTo>
                    <a:lnTo>
                      <a:pt x="9" y="82"/>
                    </a:lnTo>
                    <a:lnTo>
                      <a:pt x="11" y="73"/>
                    </a:lnTo>
                    <a:lnTo>
                      <a:pt x="11" y="67"/>
                    </a:lnTo>
                    <a:lnTo>
                      <a:pt x="11" y="67"/>
                    </a:lnTo>
                    <a:lnTo>
                      <a:pt x="7" y="61"/>
                    </a:lnTo>
                    <a:lnTo>
                      <a:pt x="7" y="61"/>
                    </a:lnTo>
                    <a:lnTo>
                      <a:pt x="7" y="60"/>
                    </a:lnTo>
                    <a:lnTo>
                      <a:pt x="7" y="60"/>
                    </a:lnTo>
                    <a:lnTo>
                      <a:pt x="6" y="58"/>
                    </a:lnTo>
                    <a:lnTo>
                      <a:pt x="6" y="58"/>
                    </a:lnTo>
                    <a:lnTo>
                      <a:pt x="4" y="53"/>
                    </a:lnTo>
                    <a:lnTo>
                      <a:pt x="4" y="50"/>
                    </a:lnTo>
                    <a:lnTo>
                      <a:pt x="6" y="48"/>
                    </a:lnTo>
                    <a:lnTo>
                      <a:pt x="6" y="48"/>
                    </a:lnTo>
                    <a:lnTo>
                      <a:pt x="6" y="39"/>
                    </a:lnTo>
                    <a:lnTo>
                      <a:pt x="6" y="39"/>
                    </a:lnTo>
                    <a:lnTo>
                      <a:pt x="7" y="36"/>
                    </a:lnTo>
                    <a:lnTo>
                      <a:pt x="9" y="31"/>
                    </a:lnTo>
                    <a:lnTo>
                      <a:pt x="9" y="31"/>
                    </a:lnTo>
                    <a:lnTo>
                      <a:pt x="9" y="27"/>
                    </a:lnTo>
                    <a:lnTo>
                      <a:pt x="7" y="24"/>
                    </a:lnTo>
                    <a:lnTo>
                      <a:pt x="7" y="24"/>
                    </a:lnTo>
                    <a:lnTo>
                      <a:pt x="6" y="17"/>
                    </a:lnTo>
                    <a:lnTo>
                      <a:pt x="6" y="17"/>
                    </a:lnTo>
                    <a:lnTo>
                      <a:pt x="2" y="12"/>
                    </a:lnTo>
                    <a:lnTo>
                      <a:pt x="2" y="7"/>
                    </a:lnTo>
                    <a:lnTo>
                      <a:pt x="2" y="7"/>
                    </a:lnTo>
                    <a:lnTo>
                      <a:pt x="0" y="0"/>
                    </a:lnTo>
                    <a:lnTo>
                      <a:pt x="0" y="0"/>
                    </a:lnTo>
                    <a:lnTo>
                      <a:pt x="62" y="0"/>
                    </a:lnTo>
                    <a:lnTo>
                      <a:pt x="62" y="0"/>
                    </a:lnTo>
                    <a:lnTo>
                      <a:pt x="85" y="0"/>
                    </a:lnTo>
                    <a:lnTo>
                      <a:pt x="85" y="0"/>
                    </a:lnTo>
                    <a:lnTo>
                      <a:pt x="99" y="0"/>
                    </a:lnTo>
                    <a:lnTo>
                      <a:pt x="99" y="0"/>
                    </a:lnTo>
                    <a:lnTo>
                      <a:pt x="106" y="0"/>
                    </a:lnTo>
                    <a:lnTo>
                      <a:pt x="106" y="2"/>
                    </a:lnTo>
                    <a:lnTo>
                      <a:pt x="107" y="5"/>
                    </a:lnTo>
                    <a:lnTo>
                      <a:pt x="107" y="5"/>
                    </a:lnTo>
                    <a:lnTo>
                      <a:pt x="107" y="10"/>
                    </a:lnTo>
                    <a:lnTo>
                      <a:pt x="109" y="12"/>
                    </a:lnTo>
                    <a:lnTo>
                      <a:pt x="112" y="12"/>
                    </a:lnTo>
                    <a:lnTo>
                      <a:pt x="112" y="12"/>
                    </a:lnTo>
                    <a:lnTo>
                      <a:pt x="116" y="10"/>
                    </a:lnTo>
                    <a:lnTo>
                      <a:pt x="118" y="7"/>
                    </a:lnTo>
                    <a:lnTo>
                      <a:pt x="119" y="4"/>
                    </a:lnTo>
                    <a:lnTo>
                      <a:pt x="123" y="2"/>
                    </a:lnTo>
                    <a:lnTo>
                      <a:pt x="123" y="2"/>
                    </a:lnTo>
                    <a:lnTo>
                      <a:pt x="126" y="0"/>
                    </a:lnTo>
                    <a:lnTo>
                      <a:pt x="131" y="0"/>
                    </a:lnTo>
                    <a:lnTo>
                      <a:pt x="134" y="0"/>
                    </a:lnTo>
                    <a:lnTo>
                      <a:pt x="136" y="4"/>
                    </a:lnTo>
                    <a:lnTo>
                      <a:pt x="136" y="4"/>
                    </a:lnTo>
                    <a:lnTo>
                      <a:pt x="138" y="10"/>
                    </a:lnTo>
                    <a:lnTo>
                      <a:pt x="140" y="14"/>
                    </a:lnTo>
                    <a:lnTo>
                      <a:pt x="143" y="16"/>
                    </a:lnTo>
                    <a:lnTo>
                      <a:pt x="143" y="16"/>
                    </a:lnTo>
                    <a:lnTo>
                      <a:pt x="150" y="16"/>
                    </a:lnTo>
                    <a:lnTo>
                      <a:pt x="155" y="16"/>
                    </a:lnTo>
                    <a:lnTo>
                      <a:pt x="158" y="17"/>
                    </a:lnTo>
                    <a:lnTo>
                      <a:pt x="158" y="17"/>
                    </a:lnTo>
                    <a:lnTo>
                      <a:pt x="162" y="19"/>
                    </a:lnTo>
                    <a:lnTo>
                      <a:pt x="163" y="19"/>
                    </a:lnTo>
                    <a:lnTo>
                      <a:pt x="167" y="19"/>
                    </a:lnTo>
                    <a:lnTo>
                      <a:pt x="170" y="19"/>
                    </a:lnTo>
                    <a:lnTo>
                      <a:pt x="170" y="19"/>
                    </a:lnTo>
                    <a:lnTo>
                      <a:pt x="174" y="21"/>
                    </a:lnTo>
                    <a:lnTo>
                      <a:pt x="177" y="22"/>
                    </a:lnTo>
                    <a:lnTo>
                      <a:pt x="184" y="27"/>
                    </a:lnTo>
                    <a:lnTo>
                      <a:pt x="184" y="27"/>
                    </a:lnTo>
                    <a:lnTo>
                      <a:pt x="189" y="31"/>
                    </a:lnTo>
                    <a:lnTo>
                      <a:pt x="192" y="36"/>
                    </a:lnTo>
                    <a:lnTo>
                      <a:pt x="192" y="36"/>
                    </a:lnTo>
                    <a:lnTo>
                      <a:pt x="194" y="36"/>
                    </a:lnTo>
                    <a:lnTo>
                      <a:pt x="196" y="36"/>
                    </a:lnTo>
                    <a:lnTo>
                      <a:pt x="199" y="33"/>
                    </a:lnTo>
                    <a:lnTo>
                      <a:pt x="199" y="33"/>
                    </a:lnTo>
                    <a:lnTo>
                      <a:pt x="207" y="29"/>
                    </a:lnTo>
                    <a:lnTo>
                      <a:pt x="214" y="27"/>
                    </a:lnTo>
                    <a:lnTo>
                      <a:pt x="214" y="27"/>
                    </a:lnTo>
                    <a:lnTo>
                      <a:pt x="219" y="27"/>
                    </a:lnTo>
                    <a:lnTo>
                      <a:pt x="223" y="27"/>
                    </a:lnTo>
                    <a:lnTo>
                      <a:pt x="230" y="31"/>
                    </a:lnTo>
                    <a:lnTo>
                      <a:pt x="230" y="31"/>
                    </a:lnTo>
                    <a:lnTo>
                      <a:pt x="235" y="33"/>
                    </a:lnTo>
                    <a:lnTo>
                      <a:pt x="238" y="33"/>
                    </a:lnTo>
                    <a:lnTo>
                      <a:pt x="241" y="34"/>
                    </a:lnTo>
                    <a:lnTo>
                      <a:pt x="241" y="34"/>
                    </a:lnTo>
                    <a:lnTo>
                      <a:pt x="245" y="38"/>
                    </a:lnTo>
                    <a:lnTo>
                      <a:pt x="248" y="39"/>
                    </a:lnTo>
                    <a:lnTo>
                      <a:pt x="248" y="39"/>
                    </a:lnTo>
                    <a:lnTo>
                      <a:pt x="255" y="41"/>
                    </a:lnTo>
                    <a:lnTo>
                      <a:pt x="258" y="43"/>
                    </a:lnTo>
                    <a:lnTo>
                      <a:pt x="258" y="43"/>
                    </a:lnTo>
                    <a:lnTo>
                      <a:pt x="262" y="48"/>
                    </a:lnTo>
                    <a:lnTo>
                      <a:pt x="263" y="53"/>
                    </a:lnTo>
                    <a:lnTo>
                      <a:pt x="263" y="53"/>
                    </a:lnTo>
                    <a:lnTo>
                      <a:pt x="267" y="55"/>
                    </a:lnTo>
                    <a:lnTo>
                      <a:pt x="269" y="55"/>
                    </a:lnTo>
                    <a:lnTo>
                      <a:pt x="272" y="53"/>
                    </a:lnTo>
                    <a:lnTo>
                      <a:pt x="272" y="53"/>
                    </a:lnTo>
                    <a:lnTo>
                      <a:pt x="277" y="53"/>
                    </a:lnTo>
                    <a:lnTo>
                      <a:pt x="282" y="55"/>
                    </a:lnTo>
                    <a:lnTo>
                      <a:pt x="292" y="61"/>
                    </a:lnTo>
                    <a:lnTo>
                      <a:pt x="292" y="61"/>
                    </a:lnTo>
                    <a:lnTo>
                      <a:pt x="302" y="68"/>
                    </a:lnTo>
                    <a:lnTo>
                      <a:pt x="302" y="68"/>
                    </a:lnTo>
                    <a:lnTo>
                      <a:pt x="308" y="68"/>
                    </a:lnTo>
                    <a:lnTo>
                      <a:pt x="313" y="70"/>
                    </a:lnTo>
                    <a:lnTo>
                      <a:pt x="313" y="70"/>
                    </a:lnTo>
                    <a:lnTo>
                      <a:pt x="318" y="72"/>
                    </a:lnTo>
                    <a:lnTo>
                      <a:pt x="319" y="72"/>
                    </a:lnTo>
                    <a:lnTo>
                      <a:pt x="321" y="70"/>
                    </a:lnTo>
                    <a:lnTo>
                      <a:pt x="321" y="70"/>
                    </a:lnTo>
                    <a:lnTo>
                      <a:pt x="325" y="67"/>
                    </a:lnTo>
                    <a:lnTo>
                      <a:pt x="326" y="63"/>
                    </a:lnTo>
                    <a:lnTo>
                      <a:pt x="326" y="63"/>
                    </a:lnTo>
                    <a:lnTo>
                      <a:pt x="330" y="61"/>
                    </a:lnTo>
                    <a:lnTo>
                      <a:pt x="331" y="60"/>
                    </a:lnTo>
                    <a:lnTo>
                      <a:pt x="338" y="60"/>
                    </a:lnTo>
                    <a:lnTo>
                      <a:pt x="338" y="60"/>
                    </a:lnTo>
                    <a:lnTo>
                      <a:pt x="342" y="58"/>
                    </a:lnTo>
                    <a:lnTo>
                      <a:pt x="345" y="58"/>
                    </a:lnTo>
                    <a:lnTo>
                      <a:pt x="347" y="58"/>
                    </a:lnTo>
                    <a:lnTo>
                      <a:pt x="347" y="58"/>
                    </a:lnTo>
                    <a:lnTo>
                      <a:pt x="353" y="58"/>
                    </a:lnTo>
                    <a:lnTo>
                      <a:pt x="355" y="58"/>
                    </a:lnTo>
                    <a:lnTo>
                      <a:pt x="357" y="56"/>
                    </a:lnTo>
                    <a:lnTo>
                      <a:pt x="357" y="56"/>
                    </a:lnTo>
                    <a:lnTo>
                      <a:pt x="358" y="55"/>
                    </a:lnTo>
                    <a:lnTo>
                      <a:pt x="362" y="55"/>
                    </a:lnTo>
                    <a:lnTo>
                      <a:pt x="362" y="55"/>
                    </a:lnTo>
                    <a:lnTo>
                      <a:pt x="365" y="56"/>
                    </a:lnTo>
                    <a:lnTo>
                      <a:pt x="369" y="58"/>
                    </a:lnTo>
                    <a:lnTo>
                      <a:pt x="369" y="58"/>
                    </a:lnTo>
                    <a:lnTo>
                      <a:pt x="372" y="58"/>
                    </a:lnTo>
                    <a:lnTo>
                      <a:pt x="374" y="58"/>
                    </a:lnTo>
                    <a:lnTo>
                      <a:pt x="377" y="58"/>
                    </a:lnTo>
                    <a:lnTo>
                      <a:pt x="381" y="60"/>
                    </a:lnTo>
                    <a:lnTo>
                      <a:pt x="381" y="60"/>
                    </a:lnTo>
                    <a:lnTo>
                      <a:pt x="384" y="61"/>
                    </a:lnTo>
                    <a:lnTo>
                      <a:pt x="387" y="61"/>
                    </a:lnTo>
                    <a:lnTo>
                      <a:pt x="394" y="61"/>
                    </a:lnTo>
                    <a:lnTo>
                      <a:pt x="394" y="61"/>
                    </a:lnTo>
                    <a:lnTo>
                      <a:pt x="399" y="63"/>
                    </a:lnTo>
                    <a:lnTo>
                      <a:pt x="406" y="67"/>
                    </a:lnTo>
                    <a:lnTo>
                      <a:pt x="406" y="67"/>
                    </a:lnTo>
                    <a:lnTo>
                      <a:pt x="409" y="68"/>
                    </a:lnTo>
                    <a:lnTo>
                      <a:pt x="413" y="72"/>
                    </a:lnTo>
                    <a:lnTo>
                      <a:pt x="414" y="73"/>
                    </a:lnTo>
                    <a:lnTo>
                      <a:pt x="411" y="78"/>
                    </a:lnTo>
                    <a:lnTo>
                      <a:pt x="411" y="78"/>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 name="Freeform 16">
                <a:extLst>
                  <a:ext uri="{FF2B5EF4-FFF2-40B4-BE49-F238E27FC236}">
                    <a16:creationId xmlns:a16="http://schemas.microsoft.com/office/drawing/2014/main" id="{C99E9314-7C18-7C48-A509-B00E02C0F506}"/>
                  </a:ext>
                </a:extLst>
              </p:cNvPr>
              <p:cNvSpPr>
                <a:spLocks/>
              </p:cNvSpPr>
              <p:nvPr/>
            </p:nvSpPr>
            <p:spPr bwMode="auto">
              <a:xfrm>
                <a:off x="5114925" y="1571626"/>
                <a:ext cx="569912" cy="733425"/>
              </a:xfrm>
              <a:custGeom>
                <a:avLst/>
                <a:gdLst>
                  <a:gd name="T0" fmla="*/ 359 w 359"/>
                  <a:gd name="T1" fmla="*/ 126 h 462"/>
                  <a:gd name="T2" fmla="*/ 319 w 359"/>
                  <a:gd name="T3" fmla="*/ 462 h 462"/>
                  <a:gd name="T4" fmla="*/ 319 w 359"/>
                  <a:gd name="T5" fmla="*/ 462 h 462"/>
                  <a:gd name="T6" fmla="*/ 237 w 359"/>
                  <a:gd name="T7" fmla="*/ 451 h 462"/>
                  <a:gd name="T8" fmla="*/ 156 w 359"/>
                  <a:gd name="T9" fmla="*/ 440 h 462"/>
                  <a:gd name="T10" fmla="*/ 78 w 359"/>
                  <a:gd name="T11" fmla="*/ 428 h 462"/>
                  <a:gd name="T12" fmla="*/ 0 w 359"/>
                  <a:gd name="T13" fmla="*/ 412 h 462"/>
                  <a:gd name="T14" fmla="*/ 69 w 359"/>
                  <a:gd name="T15" fmla="*/ 0 h 462"/>
                  <a:gd name="T16" fmla="*/ 69 w 359"/>
                  <a:gd name="T17" fmla="*/ 0 h 462"/>
                  <a:gd name="T18" fmla="*/ 157 w 359"/>
                  <a:gd name="T19" fmla="*/ 12 h 462"/>
                  <a:gd name="T20" fmla="*/ 249 w 359"/>
                  <a:gd name="T21" fmla="*/ 22 h 462"/>
                  <a:gd name="T22" fmla="*/ 237 w 359"/>
                  <a:gd name="T23" fmla="*/ 109 h 462"/>
                  <a:gd name="T24" fmla="*/ 237 w 359"/>
                  <a:gd name="T25" fmla="*/ 109 h 462"/>
                  <a:gd name="T26" fmla="*/ 359 w 359"/>
                  <a:gd name="T27" fmla="*/ 126 h 462"/>
                  <a:gd name="T28" fmla="*/ 359 w 359"/>
                  <a:gd name="T29" fmla="*/ 12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9" h="462">
                    <a:moveTo>
                      <a:pt x="359" y="126"/>
                    </a:moveTo>
                    <a:lnTo>
                      <a:pt x="319" y="462"/>
                    </a:lnTo>
                    <a:lnTo>
                      <a:pt x="319" y="462"/>
                    </a:lnTo>
                    <a:lnTo>
                      <a:pt x="237" y="451"/>
                    </a:lnTo>
                    <a:lnTo>
                      <a:pt x="156" y="440"/>
                    </a:lnTo>
                    <a:lnTo>
                      <a:pt x="78" y="428"/>
                    </a:lnTo>
                    <a:lnTo>
                      <a:pt x="0" y="412"/>
                    </a:lnTo>
                    <a:lnTo>
                      <a:pt x="69" y="0"/>
                    </a:lnTo>
                    <a:lnTo>
                      <a:pt x="69" y="0"/>
                    </a:lnTo>
                    <a:lnTo>
                      <a:pt x="157" y="12"/>
                    </a:lnTo>
                    <a:lnTo>
                      <a:pt x="249" y="22"/>
                    </a:lnTo>
                    <a:lnTo>
                      <a:pt x="237" y="109"/>
                    </a:lnTo>
                    <a:lnTo>
                      <a:pt x="237" y="109"/>
                    </a:lnTo>
                    <a:lnTo>
                      <a:pt x="359" y="126"/>
                    </a:lnTo>
                    <a:lnTo>
                      <a:pt x="359" y="126"/>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7" name="Freeform 17">
                <a:extLst>
                  <a:ext uri="{FF2B5EF4-FFF2-40B4-BE49-F238E27FC236}">
                    <a16:creationId xmlns:a16="http://schemas.microsoft.com/office/drawing/2014/main" id="{D3AD02AC-C5FA-C44E-A0C2-A8D264607BA2}"/>
                  </a:ext>
                </a:extLst>
              </p:cNvPr>
              <p:cNvSpPr>
                <a:spLocks/>
              </p:cNvSpPr>
              <p:nvPr/>
            </p:nvSpPr>
            <p:spPr bwMode="auto">
              <a:xfrm>
                <a:off x="7573963" y="2328863"/>
                <a:ext cx="838200" cy="301625"/>
              </a:xfrm>
              <a:custGeom>
                <a:avLst/>
                <a:gdLst>
                  <a:gd name="T0" fmla="*/ 524 w 528"/>
                  <a:gd name="T1" fmla="*/ 44 h 190"/>
                  <a:gd name="T2" fmla="*/ 514 w 528"/>
                  <a:gd name="T3" fmla="*/ 49 h 190"/>
                  <a:gd name="T4" fmla="*/ 504 w 528"/>
                  <a:gd name="T5" fmla="*/ 61 h 190"/>
                  <a:gd name="T6" fmla="*/ 500 w 528"/>
                  <a:gd name="T7" fmla="*/ 63 h 190"/>
                  <a:gd name="T8" fmla="*/ 499 w 528"/>
                  <a:gd name="T9" fmla="*/ 63 h 190"/>
                  <a:gd name="T10" fmla="*/ 494 w 528"/>
                  <a:gd name="T11" fmla="*/ 63 h 190"/>
                  <a:gd name="T12" fmla="*/ 494 w 528"/>
                  <a:gd name="T13" fmla="*/ 59 h 190"/>
                  <a:gd name="T14" fmla="*/ 494 w 528"/>
                  <a:gd name="T15" fmla="*/ 56 h 190"/>
                  <a:gd name="T16" fmla="*/ 494 w 528"/>
                  <a:gd name="T17" fmla="*/ 56 h 190"/>
                  <a:gd name="T18" fmla="*/ 494 w 528"/>
                  <a:gd name="T19" fmla="*/ 53 h 190"/>
                  <a:gd name="T20" fmla="*/ 494 w 528"/>
                  <a:gd name="T21" fmla="*/ 53 h 190"/>
                  <a:gd name="T22" fmla="*/ 490 w 528"/>
                  <a:gd name="T23" fmla="*/ 49 h 190"/>
                  <a:gd name="T24" fmla="*/ 485 w 528"/>
                  <a:gd name="T25" fmla="*/ 54 h 190"/>
                  <a:gd name="T26" fmla="*/ 482 w 528"/>
                  <a:gd name="T27" fmla="*/ 59 h 190"/>
                  <a:gd name="T28" fmla="*/ 478 w 528"/>
                  <a:gd name="T29" fmla="*/ 71 h 190"/>
                  <a:gd name="T30" fmla="*/ 475 w 528"/>
                  <a:gd name="T31" fmla="*/ 76 h 190"/>
                  <a:gd name="T32" fmla="*/ 465 w 528"/>
                  <a:gd name="T33" fmla="*/ 81 h 190"/>
                  <a:gd name="T34" fmla="*/ 461 w 528"/>
                  <a:gd name="T35" fmla="*/ 83 h 190"/>
                  <a:gd name="T36" fmla="*/ 455 w 528"/>
                  <a:gd name="T37" fmla="*/ 88 h 190"/>
                  <a:gd name="T38" fmla="*/ 453 w 528"/>
                  <a:gd name="T39" fmla="*/ 92 h 190"/>
                  <a:gd name="T40" fmla="*/ 451 w 528"/>
                  <a:gd name="T41" fmla="*/ 93 h 190"/>
                  <a:gd name="T42" fmla="*/ 450 w 528"/>
                  <a:gd name="T43" fmla="*/ 93 h 190"/>
                  <a:gd name="T44" fmla="*/ 438 w 528"/>
                  <a:gd name="T45" fmla="*/ 97 h 190"/>
                  <a:gd name="T46" fmla="*/ 431 w 528"/>
                  <a:gd name="T47" fmla="*/ 98 h 190"/>
                  <a:gd name="T48" fmla="*/ 419 w 528"/>
                  <a:gd name="T49" fmla="*/ 105 h 190"/>
                  <a:gd name="T50" fmla="*/ 416 w 528"/>
                  <a:gd name="T51" fmla="*/ 112 h 190"/>
                  <a:gd name="T52" fmla="*/ 409 w 528"/>
                  <a:gd name="T53" fmla="*/ 122 h 190"/>
                  <a:gd name="T54" fmla="*/ 400 w 528"/>
                  <a:gd name="T55" fmla="*/ 131 h 190"/>
                  <a:gd name="T56" fmla="*/ 400 w 528"/>
                  <a:gd name="T57" fmla="*/ 137 h 190"/>
                  <a:gd name="T58" fmla="*/ 397 w 528"/>
                  <a:gd name="T59" fmla="*/ 142 h 190"/>
                  <a:gd name="T60" fmla="*/ 397 w 528"/>
                  <a:gd name="T61" fmla="*/ 142 h 190"/>
                  <a:gd name="T62" fmla="*/ 397 w 528"/>
                  <a:gd name="T63" fmla="*/ 154 h 190"/>
                  <a:gd name="T64" fmla="*/ 224 w 528"/>
                  <a:gd name="T65" fmla="*/ 173 h 190"/>
                  <a:gd name="T66" fmla="*/ 0 w 528"/>
                  <a:gd name="T67" fmla="*/ 190 h 190"/>
                  <a:gd name="T68" fmla="*/ 12 w 528"/>
                  <a:gd name="T69" fmla="*/ 180 h 190"/>
                  <a:gd name="T70" fmla="*/ 12 w 528"/>
                  <a:gd name="T71" fmla="*/ 159 h 190"/>
                  <a:gd name="T72" fmla="*/ 19 w 528"/>
                  <a:gd name="T73" fmla="*/ 144 h 190"/>
                  <a:gd name="T74" fmla="*/ 24 w 528"/>
                  <a:gd name="T75" fmla="*/ 127 h 190"/>
                  <a:gd name="T76" fmla="*/ 36 w 528"/>
                  <a:gd name="T77" fmla="*/ 98 h 190"/>
                  <a:gd name="T78" fmla="*/ 39 w 528"/>
                  <a:gd name="T79" fmla="*/ 69 h 190"/>
                  <a:gd name="T80" fmla="*/ 42 w 528"/>
                  <a:gd name="T81" fmla="*/ 63 h 190"/>
                  <a:gd name="T82" fmla="*/ 141 w 528"/>
                  <a:gd name="T83" fmla="*/ 37 h 190"/>
                  <a:gd name="T84" fmla="*/ 173 w 528"/>
                  <a:gd name="T85" fmla="*/ 37 h 190"/>
                  <a:gd name="T86" fmla="*/ 207 w 528"/>
                  <a:gd name="T87" fmla="*/ 36 h 190"/>
                  <a:gd name="T88" fmla="*/ 219 w 528"/>
                  <a:gd name="T89" fmla="*/ 36 h 190"/>
                  <a:gd name="T90" fmla="*/ 253 w 528"/>
                  <a:gd name="T91" fmla="*/ 32 h 190"/>
                  <a:gd name="T92" fmla="*/ 278 w 528"/>
                  <a:gd name="T93" fmla="*/ 30 h 190"/>
                  <a:gd name="T94" fmla="*/ 292 w 528"/>
                  <a:gd name="T95" fmla="*/ 29 h 190"/>
                  <a:gd name="T96" fmla="*/ 349 w 528"/>
                  <a:gd name="T97" fmla="*/ 22 h 190"/>
                  <a:gd name="T98" fmla="*/ 368 w 528"/>
                  <a:gd name="T99" fmla="*/ 20 h 190"/>
                  <a:gd name="T100" fmla="*/ 383 w 528"/>
                  <a:gd name="T101" fmla="*/ 19 h 190"/>
                  <a:gd name="T102" fmla="*/ 524 w 528"/>
                  <a:gd name="T10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190">
                    <a:moveTo>
                      <a:pt x="528" y="37"/>
                    </a:moveTo>
                    <a:lnTo>
                      <a:pt x="528" y="37"/>
                    </a:lnTo>
                    <a:lnTo>
                      <a:pt x="526" y="39"/>
                    </a:lnTo>
                    <a:lnTo>
                      <a:pt x="526" y="41"/>
                    </a:lnTo>
                    <a:lnTo>
                      <a:pt x="524" y="44"/>
                    </a:lnTo>
                    <a:lnTo>
                      <a:pt x="524" y="44"/>
                    </a:lnTo>
                    <a:lnTo>
                      <a:pt x="521" y="46"/>
                    </a:lnTo>
                    <a:lnTo>
                      <a:pt x="517" y="47"/>
                    </a:lnTo>
                    <a:lnTo>
                      <a:pt x="517" y="47"/>
                    </a:lnTo>
                    <a:lnTo>
                      <a:pt x="514" y="49"/>
                    </a:lnTo>
                    <a:lnTo>
                      <a:pt x="511" y="53"/>
                    </a:lnTo>
                    <a:lnTo>
                      <a:pt x="511" y="53"/>
                    </a:lnTo>
                    <a:lnTo>
                      <a:pt x="506" y="59"/>
                    </a:lnTo>
                    <a:lnTo>
                      <a:pt x="506" y="59"/>
                    </a:lnTo>
                    <a:lnTo>
                      <a:pt x="504" y="61"/>
                    </a:lnTo>
                    <a:lnTo>
                      <a:pt x="504" y="61"/>
                    </a:lnTo>
                    <a:lnTo>
                      <a:pt x="502" y="61"/>
                    </a:lnTo>
                    <a:lnTo>
                      <a:pt x="502" y="61"/>
                    </a:lnTo>
                    <a:lnTo>
                      <a:pt x="500" y="63"/>
                    </a:lnTo>
                    <a:lnTo>
                      <a:pt x="500" y="63"/>
                    </a:lnTo>
                    <a:lnTo>
                      <a:pt x="499" y="63"/>
                    </a:lnTo>
                    <a:lnTo>
                      <a:pt x="499" y="63"/>
                    </a:lnTo>
                    <a:lnTo>
                      <a:pt x="499" y="63"/>
                    </a:lnTo>
                    <a:lnTo>
                      <a:pt x="499" y="63"/>
                    </a:lnTo>
                    <a:lnTo>
                      <a:pt x="499" y="63"/>
                    </a:lnTo>
                    <a:lnTo>
                      <a:pt x="499" y="63"/>
                    </a:lnTo>
                    <a:lnTo>
                      <a:pt x="495" y="63"/>
                    </a:lnTo>
                    <a:lnTo>
                      <a:pt x="494" y="63"/>
                    </a:lnTo>
                    <a:lnTo>
                      <a:pt x="494" y="63"/>
                    </a:lnTo>
                    <a:lnTo>
                      <a:pt x="494" y="63"/>
                    </a:lnTo>
                    <a:lnTo>
                      <a:pt x="494" y="63"/>
                    </a:lnTo>
                    <a:lnTo>
                      <a:pt x="494" y="61"/>
                    </a:lnTo>
                    <a:lnTo>
                      <a:pt x="494" y="61"/>
                    </a:lnTo>
                    <a:lnTo>
                      <a:pt x="494" y="59"/>
                    </a:lnTo>
                    <a:lnTo>
                      <a:pt x="494" y="59"/>
                    </a:lnTo>
                    <a:lnTo>
                      <a:pt x="494" y="58"/>
                    </a:lnTo>
                    <a:lnTo>
                      <a:pt x="494" y="58"/>
                    </a:lnTo>
                    <a:lnTo>
                      <a:pt x="494" y="58"/>
                    </a:lnTo>
                    <a:lnTo>
                      <a:pt x="494" y="58"/>
                    </a:lnTo>
                    <a:lnTo>
                      <a:pt x="494" y="56"/>
                    </a:lnTo>
                    <a:lnTo>
                      <a:pt x="494" y="56"/>
                    </a:lnTo>
                    <a:lnTo>
                      <a:pt x="494" y="56"/>
                    </a:lnTo>
                    <a:lnTo>
                      <a:pt x="494" y="56"/>
                    </a:lnTo>
                    <a:lnTo>
                      <a:pt x="494" y="56"/>
                    </a:lnTo>
                    <a:lnTo>
                      <a:pt x="494" y="56"/>
                    </a:lnTo>
                    <a:lnTo>
                      <a:pt x="494" y="54"/>
                    </a:lnTo>
                    <a:lnTo>
                      <a:pt x="494" y="54"/>
                    </a:lnTo>
                    <a:lnTo>
                      <a:pt x="494" y="54"/>
                    </a:lnTo>
                    <a:lnTo>
                      <a:pt x="494" y="54"/>
                    </a:lnTo>
                    <a:lnTo>
                      <a:pt x="494" y="53"/>
                    </a:lnTo>
                    <a:lnTo>
                      <a:pt x="494" y="53"/>
                    </a:lnTo>
                    <a:lnTo>
                      <a:pt x="494" y="53"/>
                    </a:lnTo>
                    <a:lnTo>
                      <a:pt x="494" y="53"/>
                    </a:lnTo>
                    <a:lnTo>
                      <a:pt x="494" y="53"/>
                    </a:lnTo>
                    <a:lnTo>
                      <a:pt x="494" y="53"/>
                    </a:lnTo>
                    <a:lnTo>
                      <a:pt x="494" y="49"/>
                    </a:lnTo>
                    <a:lnTo>
                      <a:pt x="494" y="49"/>
                    </a:lnTo>
                    <a:lnTo>
                      <a:pt x="494" y="49"/>
                    </a:lnTo>
                    <a:lnTo>
                      <a:pt x="494" y="49"/>
                    </a:lnTo>
                    <a:lnTo>
                      <a:pt x="490" y="49"/>
                    </a:lnTo>
                    <a:lnTo>
                      <a:pt x="490" y="49"/>
                    </a:lnTo>
                    <a:lnTo>
                      <a:pt x="487" y="53"/>
                    </a:lnTo>
                    <a:lnTo>
                      <a:pt x="487" y="53"/>
                    </a:lnTo>
                    <a:lnTo>
                      <a:pt x="485" y="54"/>
                    </a:lnTo>
                    <a:lnTo>
                      <a:pt x="485" y="54"/>
                    </a:lnTo>
                    <a:lnTo>
                      <a:pt x="485" y="54"/>
                    </a:lnTo>
                    <a:lnTo>
                      <a:pt x="485" y="54"/>
                    </a:lnTo>
                    <a:lnTo>
                      <a:pt x="483" y="58"/>
                    </a:lnTo>
                    <a:lnTo>
                      <a:pt x="483" y="58"/>
                    </a:lnTo>
                    <a:lnTo>
                      <a:pt x="482" y="59"/>
                    </a:lnTo>
                    <a:lnTo>
                      <a:pt x="482" y="59"/>
                    </a:lnTo>
                    <a:lnTo>
                      <a:pt x="478" y="69"/>
                    </a:lnTo>
                    <a:lnTo>
                      <a:pt x="478" y="69"/>
                    </a:lnTo>
                    <a:lnTo>
                      <a:pt x="478" y="71"/>
                    </a:lnTo>
                    <a:lnTo>
                      <a:pt x="478" y="71"/>
                    </a:lnTo>
                    <a:lnTo>
                      <a:pt x="477" y="73"/>
                    </a:lnTo>
                    <a:lnTo>
                      <a:pt x="477" y="73"/>
                    </a:lnTo>
                    <a:lnTo>
                      <a:pt x="477" y="75"/>
                    </a:lnTo>
                    <a:lnTo>
                      <a:pt x="477" y="75"/>
                    </a:lnTo>
                    <a:lnTo>
                      <a:pt x="475" y="76"/>
                    </a:lnTo>
                    <a:lnTo>
                      <a:pt x="475" y="76"/>
                    </a:lnTo>
                    <a:lnTo>
                      <a:pt x="470" y="80"/>
                    </a:lnTo>
                    <a:lnTo>
                      <a:pt x="470" y="80"/>
                    </a:lnTo>
                    <a:lnTo>
                      <a:pt x="465" y="81"/>
                    </a:lnTo>
                    <a:lnTo>
                      <a:pt x="465" y="81"/>
                    </a:lnTo>
                    <a:lnTo>
                      <a:pt x="463" y="81"/>
                    </a:lnTo>
                    <a:lnTo>
                      <a:pt x="463" y="81"/>
                    </a:lnTo>
                    <a:lnTo>
                      <a:pt x="463" y="81"/>
                    </a:lnTo>
                    <a:lnTo>
                      <a:pt x="461" y="83"/>
                    </a:lnTo>
                    <a:lnTo>
                      <a:pt x="461" y="83"/>
                    </a:lnTo>
                    <a:lnTo>
                      <a:pt x="460" y="83"/>
                    </a:lnTo>
                    <a:lnTo>
                      <a:pt x="460" y="83"/>
                    </a:lnTo>
                    <a:lnTo>
                      <a:pt x="460" y="83"/>
                    </a:lnTo>
                    <a:lnTo>
                      <a:pt x="460" y="83"/>
                    </a:lnTo>
                    <a:lnTo>
                      <a:pt x="455" y="88"/>
                    </a:lnTo>
                    <a:lnTo>
                      <a:pt x="455" y="88"/>
                    </a:lnTo>
                    <a:lnTo>
                      <a:pt x="455" y="88"/>
                    </a:lnTo>
                    <a:lnTo>
                      <a:pt x="455" y="88"/>
                    </a:lnTo>
                    <a:lnTo>
                      <a:pt x="453" y="92"/>
                    </a:lnTo>
                    <a:lnTo>
                      <a:pt x="453" y="92"/>
                    </a:lnTo>
                    <a:lnTo>
                      <a:pt x="453" y="92"/>
                    </a:lnTo>
                    <a:lnTo>
                      <a:pt x="453" y="92"/>
                    </a:lnTo>
                    <a:lnTo>
                      <a:pt x="451" y="92"/>
                    </a:lnTo>
                    <a:lnTo>
                      <a:pt x="451" y="92"/>
                    </a:lnTo>
                    <a:lnTo>
                      <a:pt x="451" y="93"/>
                    </a:lnTo>
                    <a:lnTo>
                      <a:pt x="451" y="93"/>
                    </a:lnTo>
                    <a:lnTo>
                      <a:pt x="450" y="93"/>
                    </a:lnTo>
                    <a:lnTo>
                      <a:pt x="450" y="93"/>
                    </a:lnTo>
                    <a:lnTo>
                      <a:pt x="450" y="93"/>
                    </a:lnTo>
                    <a:lnTo>
                      <a:pt x="450" y="93"/>
                    </a:lnTo>
                    <a:lnTo>
                      <a:pt x="446" y="95"/>
                    </a:lnTo>
                    <a:lnTo>
                      <a:pt x="443" y="95"/>
                    </a:lnTo>
                    <a:lnTo>
                      <a:pt x="443" y="95"/>
                    </a:lnTo>
                    <a:lnTo>
                      <a:pt x="438" y="97"/>
                    </a:lnTo>
                    <a:lnTo>
                      <a:pt x="438" y="97"/>
                    </a:lnTo>
                    <a:lnTo>
                      <a:pt x="436" y="97"/>
                    </a:lnTo>
                    <a:lnTo>
                      <a:pt x="436" y="97"/>
                    </a:lnTo>
                    <a:lnTo>
                      <a:pt x="434" y="97"/>
                    </a:lnTo>
                    <a:lnTo>
                      <a:pt x="434" y="97"/>
                    </a:lnTo>
                    <a:lnTo>
                      <a:pt x="431" y="98"/>
                    </a:lnTo>
                    <a:lnTo>
                      <a:pt x="431" y="98"/>
                    </a:lnTo>
                    <a:lnTo>
                      <a:pt x="427" y="98"/>
                    </a:lnTo>
                    <a:lnTo>
                      <a:pt x="424" y="100"/>
                    </a:lnTo>
                    <a:lnTo>
                      <a:pt x="424" y="100"/>
                    </a:lnTo>
                    <a:lnTo>
                      <a:pt x="419" y="105"/>
                    </a:lnTo>
                    <a:lnTo>
                      <a:pt x="419" y="105"/>
                    </a:lnTo>
                    <a:lnTo>
                      <a:pt x="417" y="110"/>
                    </a:lnTo>
                    <a:lnTo>
                      <a:pt x="417" y="110"/>
                    </a:lnTo>
                    <a:lnTo>
                      <a:pt x="416" y="112"/>
                    </a:lnTo>
                    <a:lnTo>
                      <a:pt x="416" y="112"/>
                    </a:lnTo>
                    <a:lnTo>
                      <a:pt x="411" y="120"/>
                    </a:lnTo>
                    <a:lnTo>
                      <a:pt x="411" y="120"/>
                    </a:lnTo>
                    <a:lnTo>
                      <a:pt x="409" y="122"/>
                    </a:lnTo>
                    <a:lnTo>
                      <a:pt x="409" y="122"/>
                    </a:lnTo>
                    <a:lnTo>
                      <a:pt x="409" y="122"/>
                    </a:lnTo>
                    <a:lnTo>
                      <a:pt x="409" y="122"/>
                    </a:lnTo>
                    <a:lnTo>
                      <a:pt x="404" y="125"/>
                    </a:lnTo>
                    <a:lnTo>
                      <a:pt x="402" y="127"/>
                    </a:lnTo>
                    <a:lnTo>
                      <a:pt x="400" y="131"/>
                    </a:lnTo>
                    <a:lnTo>
                      <a:pt x="400" y="131"/>
                    </a:lnTo>
                    <a:lnTo>
                      <a:pt x="399" y="131"/>
                    </a:lnTo>
                    <a:lnTo>
                      <a:pt x="399" y="131"/>
                    </a:lnTo>
                    <a:lnTo>
                      <a:pt x="399" y="132"/>
                    </a:lnTo>
                    <a:lnTo>
                      <a:pt x="399" y="132"/>
                    </a:lnTo>
                    <a:lnTo>
                      <a:pt x="400" y="137"/>
                    </a:lnTo>
                    <a:lnTo>
                      <a:pt x="400" y="137"/>
                    </a:lnTo>
                    <a:lnTo>
                      <a:pt x="399" y="139"/>
                    </a:lnTo>
                    <a:lnTo>
                      <a:pt x="399" y="141"/>
                    </a:lnTo>
                    <a:lnTo>
                      <a:pt x="399" y="141"/>
                    </a:lnTo>
                    <a:lnTo>
                      <a:pt x="397" y="142"/>
                    </a:lnTo>
                    <a:lnTo>
                      <a:pt x="397" y="142"/>
                    </a:lnTo>
                    <a:lnTo>
                      <a:pt x="397" y="142"/>
                    </a:lnTo>
                    <a:lnTo>
                      <a:pt x="397" y="142"/>
                    </a:lnTo>
                    <a:lnTo>
                      <a:pt x="397" y="142"/>
                    </a:lnTo>
                    <a:lnTo>
                      <a:pt x="397" y="142"/>
                    </a:lnTo>
                    <a:lnTo>
                      <a:pt x="397" y="144"/>
                    </a:lnTo>
                    <a:lnTo>
                      <a:pt x="397" y="144"/>
                    </a:lnTo>
                    <a:lnTo>
                      <a:pt x="397" y="149"/>
                    </a:lnTo>
                    <a:lnTo>
                      <a:pt x="397" y="149"/>
                    </a:lnTo>
                    <a:lnTo>
                      <a:pt x="397" y="154"/>
                    </a:lnTo>
                    <a:lnTo>
                      <a:pt x="397" y="154"/>
                    </a:lnTo>
                    <a:lnTo>
                      <a:pt x="397" y="154"/>
                    </a:lnTo>
                    <a:lnTo>
                      <a:pt x="310" y="165"/>
                    </a:lnTo>
                    <a:lnTo>
                      <a:pt x="310" y="165"/>
                    </a:lnTo>
                    <a:lnTo>
                      <a:pt x="224" y="173"/>
                    </a:lnTo>
                    <a:lnTo>
                      <a:pt x="141" y="180"/>
                    </a:lnTo>
                    <a:lnTo>
                      <a:pt x="141" y="180"/>
                    </a:lnTo>
                    <a:lnTo>
                      <a:pt x="0" y="190"/>
                    </a:lnTo>
                    <a:lnTo>
                      <a:pt x="0" y="190"/>
                    </a:lnTo>
                    <a:lnTo>
                      <a:pt x="0" y="190"/>
                    </a:lnTo>
                    <a:lnTo>
                      <a:pt x="0" y="190"/>
                    </a:lnTo>
                    <a:lnTo>
                      <a:pt x="5" y="185"/>
                    </a:lnTo>
                    <a:lnTo>
                      <a:pt x="10" y="182"/>
                    </a:lnTo>
                    <a:lnTo>
                      <a:pt x="10" y="182"/>
                    </a:lnTo>
                    <a:lnTo>
                      <a:pt x="12" y="180"/>
                    </a:lnTo>
                    <a:lnTo>
                      <a:pt x="12" y="176"/>
                    </a:lnTo>
                    <a:lnTo>
                      <a:pt x="12" y="171"/>
                    </a:lnTo>
                    <a:lnTo>
                      <a:pt x="12" y="171"/>
                    </a:lnTo>
                    <a:lnTo>
                      <a:pt x="12" y="159"/>
                    </a:lnTo>
                    <a:lnTo>
                      <a:pt x="12" y="159"/>
                    </a:lnTo>
                    <a:lnTo>
                      <a:pt x="12" y="154"/>
                    </a:lnTo>
                    <a:lnTo>
                      <a:pt x="17" y="151"/>
                    </a:lnTo>
                    <a:lnTo>
                      <a:pt x="17" y="151"/>
                    </a:lnTo>
                    <a:lnTo>
                      <a:pt x="19" y="148"/>
                    </a:lnTo>
                    <a:lnTo>
                      <a:pt x="19" y="144"/>
                    </a:lnTo>
                    <a:lnTo>
                      <a:pt x="19" y="137"/>
                    </a:lnTo>
                    <a:lnTo>
                      <a:pt x="19" y="137"/>
                    </a:lnTo>
                    <a:lnTo>
                      <a:pt x="20" y="132"/>
                    </a:lnTo>
                    <a:lnTo>
                      <a:pt x="24" y="127"/>
                    </a:lnTo>
                    <a:lnTo>
                      <a:pt x="24" y="127"/>
                    </a:lnTo>
                    <a:lnTo>
                      <a:pt x="32" y="115"/>
                    </a:lnTo>
                    <a:lnTo>
                      <a:pt x="34" y="110"/>
                    </a:lnTo>
                    <a:lnTo>
                      <a:pt x="36" y="103"/>
                    </a:lnTo>
                    <a:lnTo>
                      <a:pt x="36" y="103"/>
                    </a:lnTo>
                    <a:lnTo>
                      <a:pt x="36" y="98"/>
                    </a:lnTo>
                    <a:lnTo>
                      <a:pt x="36" y="98"/>
                    </a:lnTo>
                    <a:lnTo>
                      <a:pt x="36" y="86"/>
                    </a:lnTo>
                    <a:lnTo>
                      <a:pt x="37" y="75"/>
                    </a:lnTo>
                    <a:lnTo>
                      <a:pt x="37" y="75"/>
                    </a:lnTo>
                    <a:lnTo>
                      <a:pt x="39" y="69"/>
                    </a:lnTo>
                    <a:lnTo>
                      <a:pt x="41" y="66"/>
                    </a:lnTo>
                    <a:lnTo>
                      <a:pt x="41" y="66"/>
                    </a:lnTo>
                    <a:lnTo>
                      <a:pt x="42" y="63"/>
                    </a:lnTo>
                    <a:lnTo>
                      <a:pt x="42" y="63"/>
                    </a:lnTo>
                    <a:lnTo>
                      <a:pt x="42" y="63"/>
                    </a:lnTo>
                    <a:lnTo>
                      <a:pt x="42" y="63"/>
                    </a:lnTo>
                    <a:lnTo>
                      <a:pt x="42" y="61"/>
                    </a:lnTo>
                    <a:lnTo>
                      <a:pt x="42" y="61"/>
                    </a:lnTo>
                    <a:lnTo>
                      <a:pt x="141" y="59"/>
                    </a:lnTo>
                    <a:lnTo>
                      <a:pt x="141" y="37"/>
                    </a:lnTo>
                    <a:lnTo>
                      <a:pt x="141" y="37"/>
                    </a:lnTo>
                    <a:lnTo>
                      <a:pt x="166" y="37"/>
                    </a:lnTo>
                    <a:lnTo>
                      <a:pt x="166" y="37"/>
                    </a:lnTo>
                    <a:lnTo>
                      <a:pt x="173" y="37"/>
                    </a:lnTo>
                    <a:lnTo>
                      <a:pt x="173" y="37"/>
                    </a:lnTo>
                    <a:lnTo>
                      <a:pt x="180" y="37"/>
                    </a:lnTo>
                    <a:lnTo>
                      <a:pt x="180" y="37"/>
                    </a:lnTo>
                    <a:lnTo>
                      <a:pt x="187" y="37"/>
                    </a:lnTo>
                    <a:lnTo>
                      <a:pt x="187" y="37"/>
                    </a:lnTo>
                    <a:lnTo>
                      <a:pt x="207" y="36"/>
                    </a:lnTo>
                    <a:lnTo>
                      <a:pt x="207" y="36"/>
                    </a:lnTo>
                    <a:lnTo>
                      <a:pt x="214" y="36"/>
                    </a:lnTo>
                    <a:lnTo>
                      <a:pt x="214" y="36"/>
                    </a:lnTo>
                    <a:lnTo>
                      <a:pt x="219" y="36"/>
                    </a:lnTo>
                    <a:lnTo>
                      <a:pt x="219" y="36"/>
                    </a:lnTo>
                    <a:lnTo>
                      <a:pt x="226" y="34"/>
                    </a:lnTo>
                    <a:lnTo>
                      <a:pt x="226" y="34"/>
                    </a:lnTo>
                    <a:lnTo>
                      <a:pt x="246" y="34"/>
                    </a:lnTo>
                    <a:lnTo>
                      <a:pt x="246" y="34"/>
                    </a:lnTo>
                    <a:lnTo>
                      <a:pt x="253" y="32"/>
                    </a:lnTo>
                    <a:lnTo>
                      <a:pt x="253" y="32"/>
                    </a:lnTo>
                    <a:lnTo>
                      <a:pt x="271" y="30"/>
                    </a:lnTo>
                    <a:lnTo>
                      <a:pt x="271" y="30"/>
                    </a:lnTo>
                    <a:lnTo>
                      <a:pt x="278" y="30"/>
                    </a:lnTo>
                    <a:lnTo>
                      <a:pt x="278" y="30"/>
                    </a:lnTo>
                    <a:lnTo>
                      <a:pt x="278" y="30"/>
                    </a:lnTo>
                    <a:lnTo>
                      <a:pt x="278" y="30"/>
                    </a:lnTo>
                    <a:lnTo>
                      <a:pt x="290" y="29"/>
                    </a:lnTo>
                    <a:lnTo>
                      <a:pt x="290" y="29"/>
                    </a:lnTo>
                    <a:lnTo>
                      <a:pt x="292" y="29"/>
                    </a:lnTo>
                    <a:lnTo>
                      <a:pt x="292" y="29"/>
                    </a:lnTo>
                    <a:lnTo>
                      <a:pt x="299" y="29"/>
                    </a:lnTo>
                    <a:lnTo>
                      <a:pt x="299" y="29"/>
                    </a:lnTo>
                    <a:lnTo>
                      <a:pt x="349" y="22"/>
                    </a:lnTo>
                    <a:lnTo>
                      <a:pt x="349" y="22"/>
                    </a:lnTo>
                    <a:lnTo>
                      <a:pt x="355" y="22"/>
                    </a:lnTo>
                    <a:lnTo>
                      <a:pt x="355" y="22"/>
                    </a:lnTo>
                    <a:lnTo>
                      <a:pt x="363" y="20"/>
                    </a:lnTo>
                    <a:lnTo>
                      <a:pt x="363" y="20"/>
                    </a:lnTo>
                    <a:lnTo>
                      <a:pt x="368" y="20"/>
                    </a:lnTo>
                    <a:lnTo>
                      <a:pt x="368" y="20"/>
                    </a:lnTo>
                    <a:lnTo>
                      <a:pt x="371" y="20"/>
                    </a:lnTo>
                    <a:lnTo>
                      <a:pt x="371" y="20"/>
                    </a:lnTo>
                    <a:lnTo>
                      <a:pt x="383" y="19"/>
                    </a:lnTo>
                    <a:lnTo>
                      <a:pt x="383" y="19"/>
                    </a:lnTo>
                    <a:lnTo>
                      <a:pt x="399" y="17"/>
                    </a:lnTo>
                    <a:lnTo>
                      <a:pt x="399" y="17"/>
                    </a:lnTo>
                    <a:lnTo>
                      <a:pt x="399" y="17"/>
                    </a:lnTo>
                    <a:lnTo>
                      <a:pt x="524" y="0"/>
                    </a:lnTo>
                    <a:lnTo>
                      <a:pt x="524" y="0"/>
                    </a:lnTo>
                    <a:lnTo>
                      <a:pt x="523" y="0"/>
                    </a:lnTo>
                    <a:lnTo>
                      <a:pt x="528" y="37"/>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 name="Freeform 18">
                <a:extLst>
                  <a:ext uri="{FF2B5EF4-FFF2-40B4-BE49-F238E27FC236}">
                    <a16:creationId xmlns:a16="http://schemas.microsoft.com/office/drawing/2014/main" id="{2E7F57B2-9644-4343-B155-0A23A3D231D5}"/>
                  </a:ext>
                </a:extLst>
              </p:cNvPr>
              <p:cNvSpPr>
                <a:spLocks/>
              </p:cNvSpPr>
              <p:nvPr/>
            </p:nvSpPr>
            <p:spPr bwMode="auto">
              <a:xfrm>
                <a:off x="8235950" y="2495551"/>
                <a:ext cx="3175" cy="7938"/>
              </a:xfrm>
              <a:custGeom>
                <a:avLst/>
                <a:gdLst>
                  <a:gd name="T0" fmla="*/ 0 w 2"/>
                  <a:gd name="T1" fmla="*/ 5 h 5"/>
                  <a:gd name="T2" fmla="*/ 0 w 2"/>
                  <a:gd name="T3" fmla="*/ 5 h 5"/>
                  <a:gd name="T4" fmla="*/ 2 w 2"/>
                  <a:gd name="T5" fmla="*/ 0 h 5"/>
                  <a:gd name="T6" fmla="*/ 2 w 2"/>
                  <a:gd name="T7" fmla="*/ 0 h 5"/>
                  <a:gd name="T8" fmla="*/ 0 w 2"/>
                  <a:gd name="T9" fmla="*/ 5 h 5"/>
                  <a:gd name="T10" fmla="*/ 0 w 2"/>
                  <a:gd name="T11" fmla="*/ 5 h 5"/>
                </a:gdLst>
                <a:ahLst/>
                <a:cxnLst>
                  <a:cxn ang="0">
                    <a:pos x="T0" y="T1"/>
                  </a:cxn>
                  <a:cxn ang="0">
                    <a:pos x="T2" y="T3"/>
                  </a:cxn>
                  <a:cxn ang="0">
                    <a:pos x="T4" y="T5"/>
                  </a:cxn>
                  <a:cxn ang="0">
                    <a:pos x="T6" y="T7"/>
                  </a:cxn>
                  <a:cxn ang="0">
                    <a:pos x="T8" y="T9"/>
                  </a:cxn>
                  <a:cxn ang="0">
                    <a:pos x="T10" y="T11"/>
                  </a:cxn>
                </a:cxnLst>
                <a:rect l="0" t="0" r="r" b="b"/>
                <a:pathLst>
                  <a:path w="2" h="5">
                    <a:moveTo>
                      <a:pt x="0" y="5"/>
                    </a:moveTo>
                    <a:lnTo>
                      <a:pt x="0" y="5"/>
                    </a:lnTo>
                    <a:lnTo>
                      <a:pt x="2" y="0"/>
                    </a:lnTo>
                    <a:lnTo>
                      <a:pt x="2" y="0"/>
                    </a:lnTo>
                    <a:lnTo>
                      <a:pt x="0" y="5"/>
                    </a:lnTo>
                    <a:lnTo>
                      <a:pt x="0" y="5"/>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Freeform 19">
                <a:extLst>
                  <a:ext uri="{FF2B5EF4-FFF2-40B4-BE49-F238E27FC236}">
                    <a16:creationId xmlns:a16="http://schemas.microsoft.com/office/drawing/2014/main" id="{29328995-C05D-0448-8E2F-3FEBAFD8588B}"/>
                  </a:ext>
                </a:extLst>
              </p:cNvPr>
              <p:cNvSpPr>
                <a:spLocks/>
              </p:cNvSpPr>
              <p:nvPr/>
            </p:nvSpPr>
            <p:spPr bwMode="auto">
              <a:xfrm>
                <a:off x="8289925" y="2474913"/>
                <a:ext cx="3175" cy="0"/>
              </a:xfrm>
              <a:custGeom>
                <a:avLst/>
                <a:gdLst>
                  <a:gd name="T0" fmla="*/ 0 w 2"/>
                  <a:gd name="T1" fmla="*/ 0 w 2"/>
                  <a:gd name="T2" fmla="*/ 2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2" y="0"/>
                    </a:lnTo>
                    <a:lnTo>
                      <a:pt x="2" y="0"/>
                    </a:lnTo>
                    <a:lnTo>
                      <a:pt x="2"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 name="Freeform 20">
                <a:extLst>
                  <a:ext uri="{FF2B5EF4-FFF2-40B4-BE49-F238E27FC236}">
                    <a16:creationId xmlns:a16="http://schemas.microsoft.com/office/drawing/2014/main" id="{5736717F-23E3-6247-B9A5-D96115A1E6FB}"/>
                  </a:ext>
                </a:extLst>
              </p:cNvPr>
              <p:cNvSpPr>
                <a:spLocks/>
              </p:cNvSpPr>
              <p:nvPr/>
            </p:nvSpPr>
            <p:spPr bwMode="auto">
              <a:xfrm>
                <a:off x="8358188" y="2417763"/>
                <a:ext cx="0" cy="3175"/>
              </a:xfrm>
              <a:custGeom>
                <a:avLst/>
                <a:gdLst>
                  <a:gd name="T0" fmla="*/ 2 h 2"/>
                  <a:gd name="T1" fmla="*/ 2 h 2"/>
                  <a:gd name="T2" fmla="*/ 0 h 2"/>
                  <a:gd name="T3" fmla="*/ 0 h 2"/>
                  <a:gd name="T4" fmla="*/ 2 h 2"/>
                  <a:gd name="T5" fmla="*/ 2 h 2"/>
                  <a:gd name="T6" fmla="*/ 2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0"/>
                    </a:lnTo>
                    <a:lnTo>
                      <a:pt x="0" y="0"/>
                    </a:lnTo>
                    <a:lnTo>
                      <a:pt x="0" y="2"/>
                    </a:lnTo>
                    <a:lnTo>
                      <a:pt x="0" y="2"/>
                    </a:lnTo>
                    <a:lnTo>
                      <a:pt x="0" y="2"/>
                    </a:lnTo>
                    <a:lnTo>
                      <a:pt x="0" y="2"/>
                    </a:lnTo>
                    <a:lnTo>
                      <a:pt x="0" y="2"/>
                    </a:lnTo>
                    <a:lnTo>
                      <a:pt x="0"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 name="Freeform 21">
                <a:extLst>
                  <a:ext uri="{FF2B5EF4-FFF2-40B4-BE49-F238E27FC236}">
                    <a16:creationId xmlns:a16="http://schemas.microsoft.com/office/drawing/2014/main" id="{00830A83-8599-CC4C-9BE3-5444F2B1E1A2}"/>
                  </a:ext>
                </a:extLst>
              </p:cNvPr>
              <p:cNvSpPr>
                <a:spLocks/>
              </p:cNvSpPr>
              <p:nvPr/>
            </p:nvSpPr>
            <p:spPr bwMode="auto">
              <a:xfrm>
                <a:off x="8366125" y="2425701"/>
                <a:ext cx="4762" cy="3175"/>
              </a:xfrm>
              <a:custGeom>
                <a:avLst/>
                <a:gdLst>
                  <a:gd name="T0" fmla="*/ 1 w 3"/>
                  <a:gd name="T1" fmla="*/ 2 h 2"/>
                  <a:gd name="T2" fmla="*/ 1 w 3"/>
                  <a:gd name="T3" fmla="*/ 2 h 2"/>
                  <a:gd name="T4" fmla="*/ 3 w 3"/>
                  <a:gd name="T5" fmla="*/ 0 h 2"/>
                  <a:gd name="T6" fmla="*/ 3 w 3"/>
                  <a:gd name="T7" fmla="*/ 0 h 2"/>
                  <a:gd name="T8" fmla="*/ 1 w 3"/>
                  <a:gd name="T9" fmla="*/ 2 h 2"/>
                  <a:gd name="T10" fmla="*/ 1 w 3"/>
                  <a:gd name="T11" fmla="*/ 2 h 2"/>
                  <a:gd name="T12" fmla="*/ 0 w 3"/>
                  <a:gd name="T13" fmla="*/ 2 h 2"/>
                  <a:gd name="T14" fmla="*/ 0 w 3"/>
                  <a:gd name="T15" fmla="*/ 2 h 2"/>
                  <a:gd name="T16" fmla="*/ 1 w 3"/>
                  <a:gd name="T17" fmla="*/ 2 h 2"/>
                  <a:gd name="T18" fmla="*/ 1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2"/>
                    </a:moveTo>
                    <a:lnTo>
                      <a:pt x="1" y="2"/>
                    </a:lnTo>
                    <a:lnTo>
                      <a:pt x="3" y="0"/>
                    </a:lnTo>
                    <a:lnTo>
                      <a:pt x="3" y="0"/>
                    </a:lnTo>
                    <a:lnTo>
                      <a:pt x="1" y="2"/>
                    </a:lnTo>
                    <a:lnTo>
                      <a:pt x="1" y="2"/>
                    </a:lnTo>
                    <a:lnTo>
                      <a:pt x="0" y="2"/>
                    </a:lnTo>
                    <a:lnTo>
                      <a:pt x="0" y="2"/>
                    </a:lnTo>
                    <a:lnTo>
                      <a:pt x="1" y="2"/>
                    </a:lnTo>
                    <a:lnTo>
                      <a:pt x="1"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 name="Freeform 22">
                <a:extLst>
                  <a:ext uri="{FF2B5EF4-FFF2-40B4-BE49-F238E27FC236}">
                    <a16:creationId xmlns:a16="http://schemas.microsoft.com/office/drawing/2014/main" id="{A43B7B9A-57BE-654F-A15A-1E4DC959BEB1}"/>
                  </a:ext>
                </a:extLst>
              </p:cNvPr>
              <p:cNvSpPr>
                <a:spLocks/>
              </p:cNvSpPr>
              <p:nvPr/>
            </p:nvSpPr>
            <p:spPr bwMode="auto">
              <a:xfrm>
                <a:off x="5526088" y="2305051"/>
                <a:ext cx="717550" cy="739775"/>
              </a:xfrm>
              <a:custGeom>
                <a:avLst/>
                <a:gdLst>
                  <a:gd name="T0" fmla="*/ 452 w 452"/>
                  <a:gd name="T1" fmla="*/ 35 h 466"/>
                  <a:gd name="T2" fmla="*/ 450 w 452"/>
                  <a:gd name="T3" fmla="*/ 79 h 466"/>
                  <a:gd name="T4" fmla="*/ 428 w 452"/>
                  <a:gd name="T5" fmla="*/ 444 h 466"/>
                  <a:gd name="T6" fmla="*/ 173 w 452"/>
                  <a:gd name="T7" fmla="*/ 429 h 466"/>
                  <a:gd name="T8" fmla="*/ 173 w 452"/>
                  <a:gd name="T9" fmla="*/ 431 h 466"/>
                  <a:gd name="T10" fmla="*/ 173 w 452"/>
                  <a:gd name="T11" fmla="*/ 431 h 466"/>
                  <a:gd name="T12" fmla="*/ 173 w 452"/>
                  <a:gd name="T13" fmla="*/ 432 h 466"/>
                  <a:gd name="T14" fmla="*/ 173 w 452"/>
                  <a:gd name="T15" fmla="*/ 432 h 466"/>
                  <a:gd name="T16" fmla="*/ 175 w 452"/>
                  <a:gd name="T17" fmla="*/ 432 h 466"/>
                  <a:gd name="T18" fmla="*/ 175 w 452"/>
                  <a:gd name="T19" fmla="*/ 432 h 466"/>
                  <a:gd name="T20" fmla="*/ 175 w 452"/>
                  <a:gd name="T21" fmla="*/ 432 h 466"/>
                  <a:gd name="T22" fmla="*/ 175 w 452"/>
                  <a:gd name="T23" fmla="*/ 432 h 466"/>
                  <a:gd name="T24" fmla="*/ 175 w 452"/>
                  <a:gd name="T25" fmla="*/ 434 h 466"/>
                  <a:gd name="T26" fmla="*/ 175 w 452"/>
                  <a:gd name="T27" fmla="*/ 434 h 466"/>
                  <a:gd name="T28" fmla="*/ 177 w 452"/>
                  <a:gd name="T29" fmla="*/ 434 h 466"/>
                  <a:gd name="T30" fmla="*/ 177 w 452"/>
                  <a:gd name="T31" fmla="*/ 434 h 466"/>
                  <a:gd name="T32" fmla="*/ 178 w 452"/>
                  <a:gd name="T33" fmla="*/ 436 h 466"/>
                  <a:gd name="T34" fmla="*/ 178 w 452"/>
                  <a:gd name="T35" fmla="*/ 436 h 466"/>
                  <a:gd name="T36" fmla="*/ 178 w 452"/>
                  <a:gd name="T37" fmla="*/ 436 h 466"/>
                  <a:gd name="T38" fmla="*/ 180 w 452"/>
                  <a:gd name="T39" fmla="*/ 438 h 466"/>
                  <a:gd name="T40" fmla="*/ 180 w 452"/>
                  <a:gd name="T41" fmla="*/ 438 h 466"/>
                  <a:gd name="T42" fmla="*/ 180 w 452"/>
                  <a:gd name="T43" fmla="*/ 439 h 466"/>
                  <a:gd name="T44" fmla="*/ 58 w 452"/>
                  <a:gd name="T45" fmla="*/ 426 h 466"/>
                  <a:gd name="T46" fmla="*/ 58 w 452"/>
                  <a:gd name="T47" fmla="*/ 426 h 466"/>
                  <a:gd name="T48" fmla="*/ 58 w 452"/>
                  <a:gd name="T49" fmla="*/ 426 h 466"/>
                  <a:gd name="T50" fmla="*/ 56 w 452"/>
                  <a:gd name="T51" fmla="*/ 466 h 466"/>
                  <a:gd name="T52" fmla="*/ 56 w 452"/>
                  <a:gd name="T53" fmla="*/ 466 h 466"/>
                  <a:gd name="T54" fmla="*/ 0 w 452"/>
                  <a:gd name="T55" fmla="*/ 461 h 466"/>
                  <a:gd name="T56" fmla="*/ 60 w 452"/>
                  <a:gd name="T57" fmla="*/ 0 h 466"/>
                  <a:gd name="T58" fmla="*/ 60 w 452"/>
                  <a:gd name="T59" fmla="*/ 0 h 466"/>
                  <a:gd name="T60" fmla="*/ 160 w 452"/>
                  <a:gd name="T61" fmla="*/ 11 h 466"/>
                  <a:gd name="T62" fmla="*/ 260 w 452"/>
                  <a:gd name="T63" fmla="*/ 20 h 466"/>
                  <a:gd name="T64" fmla="*/ 357 w 452"/>
                  <a:gd name="T65" fmla="*/ 28 h 466"/>
                  <a:gd name="T66" fmla="*/ 452 w 452"/>
                  <a:gd name="T67" fmla="*/ 35 h 466"/>
                  <a:gd name="T68" fmla="*/ 452 w 452"/>
                  <a:gd name="T69" fmla="*/ 35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2" h="466">
                    <a:moveTo>
                      <a:pt x="452" y="35"/>
                    </a:moveTo>
                    <a:lnTo>
                      <a:pt x="450" y="79"/>
                    </a:lnTo>
                    <a:lnTo>
                      <a:pt x="428" y="444"/>
                    </a:lnTo>
                    <a:lnTo>
                      <a:pt x="173" y="429"/>
                    </a:lnTo>
                    <a:lnTo>
                      <a:pt x="173" y="431"/>
                    </a:lnTo>
                    <a:lnTo>
                      <a:pt x="173" y="431"/>
                    </a:lnTo>
                    <a:lnTo>
                      <a:pt x="173" y="432"/>
                    </a:lnTo>
                    <a:lnTo>
                      <a:pt x="173" y="432"/>
                    </a:lnTo>
                    <a:lnTo>
                      <a:pt x="175" y="432"/>
                    </a:lnTo>
                    <a:lnTo>
                      <a:pt x="175" y="432"/>
                    </a:lnTo>
                    <a:lnTo>
                      <a:pt x="175" y="432"/>
                    </a:lnTo>
                    <a:lnTo>
                      <a:pt x="175" y="432"/>
                    </a:lnTo>
                    <a:lnTo>
                      <a:pt x="175" y="434"/>
                    </a:lnTo>
                    <a:lnTo>
                      <a:pt x="175" y="434"/>
                    </a:lnTo>
                    <a:lnTo>
                      <a:pt x="177" y="434"/>
                    </a:lnTo>
                    <a:lnTo>
                      <a:pt x="177" y="434"/>
                    </a:lnTo>
                    <a:lnTo>
                      <a:pt x="178" y="436"/>
                    </a:lnTo>
                    <a:lnTo>
                      <a:pt x="178" y="436"/>
                    </a:lnTo>
                    <a:lnTo>
                      <a:pt x="178" y="436"/>
                    </a:lnTo>
                    <a:lnTo>
                      <a:pt x="180" y="438"/>
                    </a:lnTo>
                    <a:lnTo>
                      <a:pt x="180" y="438"/>
                    </a:lnTo>
                    <a:lnTo>
                      <a:pt x="180" y="439"/>
                    </a:lnTo>
                    <a:lnTo>
                      <a:pt x="58" y="426"/>
                    </a:lnTo>
                    <a:lnTo>
                      <a:pt x="58" y="426"/>
                    </a:lnTo>
                    <a:lnTo>
                      <a:pt x="58" y="426"/>
                    </a:lnTo>
                    <a:lnTo>
                      <a:pt x="56" y="466"/>
                    </a:lnTo>
                    <a:lnTo>
                      <a:pt x="56" y="466"/>
                    </a:lnTo>
                    <a:lnTo>
                      <a:pt x="0" y="461"/>
                    </a:lnTo>
                    <a:lnTo>
                      <a:pt x="60" y="0"/>
                    </a:lnTo>
                    <a:lnTo>
                      <a:pt x="60" y="0"/>
                    </a:lnTo>
                    <a:lnTo>
                      <a:pt x="160" y="11"/>
                    </a:lnTo>
                    <a:lnTo>
                      <a:pt x="260" y="20"/>
                    </a:lnTo>
                    <a:lnTo>
                      <a:pt x="357" y="28"/>
                    </a:lnTo>
                    <a:lnTo>
                      <a:pt x="452" y="35"/>
                    </a:lnTo>
                    <a:lnTo>
                      <a:pt x="452" y="35"/>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 name="Freeform 23">
                <a:extLst>
                  <a:ext uri="{FF2B5EF4-FFF2-40B4-BE49-F238E27FC236}">
                    <a16:creationId xmlns:a16="http://schemas.microsoft.com/office/drawing/2014/main" id="{BEB94CAA-85A9-EA46-B656-79C959810436}"/>
                  </a:ext>
                </a:extLst>
              </p:cNvPr>
              <p:cNvSpPr>
                <a:spLocks/>
              </p:cNvSpPr>
              <p:nvPr/>
            </p:nvSpPr>
            <p:spPr bwMode="auto">
              <a:xfrm>
                <a:off x="9096375" y="1270001"/>
                <a:ext cx="314325" cy="188913"/>
              </a:xfrm>
              <a:custGeom>
                <a:avLst/>
                <a:gdLst>
                  <a:gd name="T0" fmla="*/ 198 w 198"/>
                  <a:gd name="T1" fmla="*/ 98 h 119"/>
                  <a:gd name="T2" fmla="*/ 190 w 198"/>
                  <a:gd name="T3" fmla="*/ 108 h 119"/>
                  <a:gd name="T4" fmla="*/ 186 w 198"/>
                  <a:gd name="T5" fmla="*/ 110 h 119"/>
                  <a:gd name="T6" fmla="*/ 179 w 198"/>
                  <a:gd name="T7" fmla="*/ 102 h 119"/>
                  <a:gd name="T8" fmla="*/ 178 w 198"/>
                  <a:gd name="T9" fmla="*/ 98 h 119"/>
                  <a:gd name="T10" fmla="*/ 174 w 198"/>
                  <a:gd name="T11" fmla="*/ 97 h 119"/>
                  <a:gd name="T12" fmla="*/ 171 w 198"/>
                  <a:gd name="T13" fmla="*/ 100 h 119"/>
                  <a:gd name="T14" fmla="*/ 162 w 198"/>
                  <a:gd name="T15" fmla="*/ 112 h 119"/>
                  <a:gd name="T16" fmla="*/ 161 w 198"/>
                  <a:gd name="T17" fmla="*/ 119 h 119"/>
                  <a:gd name="T18" fmla="*/ 154 w 198"/>
                  <a:gd name="T19" fmla="*/ 112 h 119"/>
                  <a:gd name="T20" fmla="*/ 140 w 198"/>
                  <a:gd name="T21" fmla="*/ 95 h 119"/>
                  <a:gd name="T22" fmla="*/ 134 w 198"/>
                  <a:gd name="T23" fmla="*/ 83 h 119"/>
                  <a:gd name="T24" fmla="*/ 105 w 198"/>
                  <a:gd name="T25" fmla="*/ 88 h 119"/>
                  <a:gd name="T26" fmla="*/ 0 w 198"/>
                  <a:gd name="T27" fmla="*/ 112 h 119"/>
                  <a:gd name="T28" fmla="*/ 0 w 198"/>
                  <a:gd name="T29" fmla="*/ 108 h 119"/>
                  <a:gd name="T30" fmla="*/ 0 w 198"/>
                  <a:gd name="T31" fmla="*/ 103 h 119"/>
                  <a:gd name="T32" fmla="*/ 1 w 198"/>
                  <a:gd name="T33" fmla="*/ 90 h 119"/>
                  <a:gd name="T34" fmla="*/ 1 w 198"/>
                  <a:gd name="T35" fmla="*/ 75 h 119"/>
                  <a:gd name="T36" fmla="*/ 1 w 198"/>
                  <a:gd name="T37" fmla="*/ 58 h 119"/>
                  <a:gd name="T38" fmla="*/ 1 w 198"/>
                  <a:gd name="T39" fmla="*/ 58 h 119"/>
                  <a:gd name="T40" fmla="*/ 47 w 198"/>
                  <a:gd name="T41" fmla="*/ 49 h 119"/>
                  <a:gd name="T42" fmla="*/ 113 w 198"/>
                  <a:gd name="T43" fmla="*/ 32 h 119"/>
                  <a:gd name="T44" fmla="*/ 117 w 198"/>
                  <a:gd name="T45" fmla="*/ 30 h 119"/>
                  <a:gd name="T46" fmla="*/ 120 w 198"/>
                  <a:gd name="T47" fmla="*/ 29 h 119"/>
                  <a:gd name="T48" fmla="*/ 130 w 198"/>
                  <a:gd name="T49" fmla="*/ 17 h 119"/>
                  <a:gd name="T50" fmla="*/ 140 w 198"/>
                  <a:gd name="T51" fmla="*/ 7 h 119"/>
                  <a:gd name="T52" fmla="*/ 149 w 198"/>
                  <a:gd name="T53" fmla="*/ 0 h 119"/>
                  <a:gd name="T54" fmla="*/ 149 w 198"/>
                  <a:gd name="T55" fmla="*/ 5 h 119"/>
                  <a:gd name="T56" fmla="*/ 149 w 198"/>
                  <a:gd name="T57" fmla="*/ 8 h 119"/>
                  <a:gd name="T58" fmla="*/ 152 w 198"/>
                  <a:gd name="T59" fmla="*/ 19 h 119"/>
                  <a:gd name="T60" fmla="*/ 156 w 198"/>
                  <a:gd name="T61" fmla="*/ 22 h 119"/>
                  <a:gd name="T62" fmla="*/ 162 w 198"/>
                  <a:gd name="T63" fmla="*/ 25 h 119"/>
                  <a:gd name="T64" fmla="*/ 159 w 198"/>
                  <a:gd name="T65" fmla="*/ 27 h 119"/>
                  <a:gd name="T66" fmla="*/ 151 w 198"/>
                  <a:gd name="T67" fmla="*/ 35 h 119"/>
                  <a:gd name="T68" fmla="*/ 149 w 198"/>
                  <a:gd name="T69" fmla="*/ 39 h 119"/>
                  <a:gd name="T70" fmla="*/ 147 w 198"/>
                  <a:gd name="T71" fmla="*/ 49 h 119"/>
                  <a:gd name="T72" fmla="*/ 149 w 198"/>
                  <a:gd name="T73" fmla="*/ 52 h 119"/>
                  <a:gd name="T74" fmla="*/ 156 w 198"/>
                  <a:gd name="T75" fmla="*/ 56 h 119"/>
                  <a:gd name="T76" fmla="*/ 164 w 198"/>
                  <a:gd name="T77" fmla="*/ 58 h 119"/>
                  <a:gd name="T78" fmla="*/ 166 w 198"/>
                  <a:gd name="T79" fmla="*/ 61 h 119"/>
                  <a:gd name="T80" fmla="*/ 171 w 198"/>
                  <a:gd name="T81" fmla="*/ 71 h 119"/>
                  <a:gd name="T82" fmla="*/ 173 w 198"/>
                  <a:gd name="T83" fmla="*/ 73 h 119"/>
                  <a:gd name="T84" fmla="*/ 183 w 198"/>
                  <a:gd name="T85" fmla="*/ 78 h 119"/>
                  <a:gd name="T86" fmla="*/ 186 w 198"/>
                  <a:gd name="T87" fmla="*/ 85 h 119"/>
                  <a:gd name="T88" fmla="*/ 191 w 198"/>
                  <a:gd name="T89" fmla="*/ 90 h 119"/>
                  <a:gd name="T90" fmla="*/ 196 w 198"/>
                  <a:gd name="T91" fmla="*/ 91 h 119"/>
                  <a:gd name="T92" fmla="*/ 198 w 198"/>
                  <a:gd name="T93" fmla="*/ 9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119">
                    <a:moveTo>
                      <a:pt x="198" y="98"/>
                    </a:moveTo>
                    <a:lnTo>
                      <a:pt x="198" y="98"/>
                    </a:lnTo>
                    <a:lnTo>
                      <a:pt x="195" y="105"/>
                    </a:lnTo>
                    <a:lnTo>
                      <a:pt x="190" y="108"/>
                    </a:lnTo>
                    <a:lnTo>
                      <a:pt x="190" y="108"/>
                    </a:lnTo>
                    <a:lnTo>
                      <a:pt x="186" y="110"/>
                    </a:lnTo>
                    <a:lnTo>
                      <a:pt x="183" y="108"/>
                    </a:lnTo>
                    <a:lnTo>
                      <a:pt x="179" y="102"/>
                    </a:lnTo>
                    <a:lnTo>
                      <a:pt x="179" y="102"/>
                    </a:lnTo>
                    <a:lnTo>
                      <a:pt x="178" y="98"/>
                    </a:lnTo>
                    <a:lnTo>
                      <a:pt x="176" y="97"/>
                    </a:lnTo>
                    <a:lnTo>
                      <a:pt x="174" y="97"/>
                    </a:lnTo>
                    <a:lnTo>
                      <a:pt x="171" y="100"/>
                    </a:lnTo>
                    <a:lnTo>
                      <a:pt x="171" y="100"/>
                    </a:lnTo>
                    <a:lnTo>
                      <a:pt x="166" y="105"/>
                    </a:lnTo>
                    <a:lnTo>
                      <a:pt x="162" y="112"/>
                    </a:lnTo>
                    <a:lnTo>
                      <a:pt x="162" y="112"/>
                    </a:lnTo>
                    <a:lnTo>
                      <a:pt x="161" y="119"/>
                    </a:lnTo>
                    <a:lnTo>
                      <a:pt x="161" y="119"/>
                    </a:lnTo>
                    <a:lnTo>
                      <a:pt x="154" y="112"/>
                    </a:lnTo>
                    <a:lnTo>
                      <a:pt x="149" y="105"/>
                    </a:lnTo>
                    <a:lnTo>
                      <a:pt x="140" y="95"/>
                    </a:lnTo>
                    <a:lnTo>
                      <a:pt x="135" y="86"/>
                    </a:lnTo>
                    <a:lnTo>
                      <a:pt x="134" y="83"/>
                    </a:lnTo>
                    <a:lnTo>
                      <a:pt x="134" y="83"/>
                    </a:lnTo>
                    <a:lnTo>
                      <a:pt x="105" y="88"/>
                    </a:lnTo>
                    <a:lnTo>
                      <a:pt x="105" y="88"/>
                    </a:lnTo>
                    <a:lnTo>
                      <a:pt x="0" y="112"/>
                    </a:lnTo>
                    <a:lnTo>
                      <a:pt x="0" y="112"/>
                    </a:lnTo>
                    <a:lnTo>
                      <a:pt x="0" y="108"/>
                    </a:lnTo>
                    <a:lnTo>
                      <a:pt x="0" y="108"/>
                    </a:lnTo>
                    <a:lnTo>
                      <a:pt x="0" y="103"/>
                    </a:lnTo>
                    <a:lnTo>
                      <a:pt x="0" y="103"/>
                    </a:lnTo>
                    <a:lnTo>
                      <a:pt x="1" y="90"/>
                    </a:lnTo>
                    <a:lnTo>
                      <a:pt x="1" y="90"/>
                    </a:lnTo>
                    <a:lnTo>
                      <a:pt x="1" y="75"/>
                    </a:lnTo>
                    <a:lnTo>
                      <a:pt x="1" y="59"/>
                    </a:lnTo>
                    <a:lnTo>
                      <a:pt x="1" y="58"/>
                    </a:lnTo>
                    <a:lnTo>
                      <a:pt x="1" y="58"/>
                    </a:lnTo>
                    <a:lnTo>
                      <a:pt x="1" y="58"/>
                    </a:lnTo>
                    <a:lnTo>
                      <a:pt x="47" y="49"/>
                    </a:lnTo>
                    <a:lnTo>
                      <a:pt x="47" y="49"/>
                    </a:lnTo>
                    <a:lnTo>
                      <a:pt x="86" y="41"/>
                    </a:lnTo>
                    <a:lnTo>
                      <a:pt x="113" y="32"/>
                    </a:lnTo>
                    <a:lnTo>
                      <a:pt x="113" y="32"/>
                    </a:lnTo>
                    <a:lnTo>
                      <a:pt x="117" y="30"/>
                    </a:lnTo>
                    <a:lnTo>
                      <a:pt x="120" y="29"/>
                    </a:lnTo>
                    <a:lnTo>
                      <a:pt x="120" y="29"/>
                    </a:lnTo>
                    <a:lnTo>
                      <a:pt x="130" y="17"/>
                    </a:lnTo>
                    <a:lnTo>
                      <a:pt x="130" y="17"/>
                    </a:lnTo>
                    <a:lnTo>
                      <a:pt x="135" y="12"/>
                    </a:lnTo>
                    <a:lnTo>
                      <a:pt x="140" y="7"/>
                    </a:lnTo>
                    <a:lnTo>
                      <a:pt x="140" y="7"/>
                    </a:lnTo>
                    <a:lnTo>
                      <a:pt x="149" y="0"/>
                    </a:lnTo>
                    <a:lnTo>
                      <a:pt x="149" y="0"/>
                    </a:lnTo>
                    <a:lnTo>
                      <a:pt x="149" y="5"/>
                    </a:lnTo>
                    <a:lnTo>
                      <a:pt x="149" y="8"/>
                    </a:lnTo>
                    <a:lnTo>
                      <a:pt x="149" y="8"/>
                    </a:lnTo>
                    <a:lnTo>
                      <a:pt x="151" y="17"/>
                    </a:lnTo>
                    <a:lnTo>
                      <a:pt x="152" y="19"/>
                    </a:lnTo>
                    <a:lnTo>
                      <a:pt x="156" y="22"/>
                    </a:lnTo>
                    <a:lnTo>
                      <a:pt x="156" y="22"/>
                    </a:lnTo>
                    <a:lnTo>
                      <a:pt x="161" y="24"/>
                    </a:lnTo>
                    <a:lnTo>
                      <a:pt x="162" y="25"/>
                    </a:lnTo>
                    <a:lnTo>
                      <a:pt x="159" y="27"/>
                    </a:lnTo>
                    <a:lnTo>
                      <a:pt x="159" y="27"/>
                    </a:lnTo>
                    <a:lnTo>
                      <a:pt x="154" y="32"/>
                    </a:lnTo>
                    <a:lnTo>
                      <a:pt x="151" y="35"/>
                    </a:lnTo>
                    <a:lnTo>
                      <a:pt x="149" y="39"/>
                    </a:lnTo>
                    <a:lnTo>
                      <a:pt x="149" y="39"/>
                    </a:lnTo>
                    <a:lnTo>
                      <a:pt x="147" y="46"/>
                    </a:lnTo>
                    <a:lnTo>
                      <a:pt x="147" y="49"/>
                    </a:lnTo>
                    <a:lnTo>
                      <a:pt x="149" y="52"/>
                    </a:lnTo>
                    <a:lnTo>
                      <a:pt x="149" y="52"/>
                    </a:lnTo>
                    <a:lnTo>
                      <a:pt x="152" y="54"/>
                    </a:lnTo>
                    <a:lnTo>
                      <a:pt x="156" y="56"/>
                    </a:lnTo>
                    <a:lnTo>
                      <a:pt x="161" y="56"/>
                    </a:lnTo>
                    <a:lnTo>
                      <a:pt x="164" y="58"/>
                    </a:lnTo>
                    <a:lnTo>
                      <a:pt x="164" y="58"/>
                    </a:lnTo>
                    <a:lnTo>
                      <a:pt x="166" y="61"/>
                    </a:lnTo>
                    <a:lnTo>
                      <a:pt x="168" y="64"/>
                    </a:lnTo>
                    <a:lnTo>
                      <a:pt x="171" y="71"/>
                    </a:lnTo>
                    <a:lnTo>
                      <a:pt x="171" y="71"/>
                    </a:lnTo>
                    <a:lnTo>
                      <a:pt x="173" y="73"/>
                    </a:lnTo>
                    <a:lnTo>
                      <a:pt x="176" y="75"/>
                    </a:lnTo>
                    <a:lnTo>
                      <a:pt x="183" y="78"/>
                    </a:lnTo>
                    <a:lnTo>
                      <a:pt x="183" y="78"/>
                    </a:lnTo>
                    <a:lnTo>
                      <a:pt x="186" y="85"/>
                    </a:lnTo>
                    <a:lnTo>
                      <a:pt x="188" y="86"/>
                    </a:lnTo>
                    <a:lnTo>
                      <a:pt x="191" y="90"/>
                    </a:lnTo>
                    <a:lnTo>
                      <a:pt x="191" y="90"/>
                    </a:lnTo>
                    <a:lnTo>
                      <a:pt x="196" y="91"/>
                    </a:lnTo>
                    <a:lnTo>
                      <a:pt x="198" y="95"/>
                    </a:lnTo>
                    <a:lnTo>
                      <a:pt x="198" y="98"/>
                    </a:lnTo>
                    <a:lnTo>
                      <a:pt x="198" y="98"/>
                    </a:lnTo>
                    <a:close/>
                  </a:path>
                </a:pathLst>
              </a:custGeom>
              <a:solidFill>
                <a:schemeClr val="accent6"/>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4" name="Freeform 24">
                <a:extLst>
                  <a:ext uri="{FF2B5EF4-FFF2-40B4-BE49-F238E27FC236}">
                    <a16:creationId xmlns:a16="http://schemas.microsoft.com/office/drawing/2014/main" id="{EBFECFB0-F669-9945-9654-CB55C8F457D2}"/>
                  </a:ext>
                </a:extLst>
              </p:cNvPr>
              <p:cNvSpPr>
                <a:spLocks/>
              </p:cNvSpPr>
              <p:nvPr/>
            </p:nvSpPr>
            <p:spPr bwMode="auto">
              <a:xfrm>
                <a:off x="8443913" y="1495426"/>
                <a:ext cx="579437" cy="392113"/>
              </a:xfrm>
              <a:custGeom>
                <a:avLst/>
                <a:gdLst>
                  <a:gd name="T0" fmla="*/ 365 w 365"/>
                  <a:gd name="T1" fmla="*/ 155 h 247"/>
                  <a:gd name="T2" fmla="*/ 361 w 365"/>
                  <a:gd name="T3" fmla="*/ 158 h 247"/>
                  <a:gd name="T4" fmla="*/ 361 w 365"/>
                  <a:gd name="T5" fmla="*/ 162 h 247"/>
                  <a:gd name="T6" fmla="*/ 356 w 365"/>
                  <a:gd name="T7" fmla="*/ 168 h 247"/>
                  <a:gd name="T8" fmla="*/ 351 w 365"/>
                  <a:gd name="T9" fmla="*/ 174 h 247"/>
                  <a:gd name="T10" fmla="*/ 344 w 365"/>
                  <a:gd name="T11" fmla="*/ 179 h 247"/>
                  <a:gd name="T12" fmla="*/ 341 w 365"/>
                  <a:gd name="T13" fmla="*/ 182 h 247"/>
                  <a:gd name="T14" fmla="*/ 339 w 365"/>
                  <a:gd name="T15" fmla="*/ 182 h 247"/>
                  <a:gd name="T16" fmla="*/ 336 w 365"/>
                  <a:gd name="T17" fmla="*/ 180 h 247"/>
                  <a:gd name="T18" fmla="*/ 331 w 365"/>
                  <a:gd name="T19" fmla="*/ 180 h 247"/>
                  <a:gd name="T20" fmla="*/ 324 w 365"/>
                  <a:gd name="T21" fmla="*/ 180 h 247"/>
                  <a:gd name="T22" fmla="*/ 316 w 365"/>
                  <a:gd name="T23" fmla="*/ 185 h 247"/>
                  <a:gd name="T24" fmla="*/ 314 w 365"/>
                  <a:gd name="T25" fmla="*/ 185 h 247"/>
                  <a:gd name="T26" fmla="*/ 312 w 365"/>
                  <a:gd name="T27" fmla="*/ 187 h 247"/>
                  <a:gd name="T28" fmla="*/ 312 w 365"/>
                  <a:gd name="T29" fmla="*/ 191 h 247"/>
                  <a:gd name="T30" fmla="*/ 307 w 365"/>
                  <a:gd name="T31" fmla="*/ 194 h 247"/>
                  <a:gd name="T32" fmla="*/ 92 w 365"/>
                  <a:gd name="T33" fmla="*/ 235 h 247"/>
                  <a:gd name="T34" fmla="*/ 20 w 365"/>
                  <a:gd name="T35" fmla="*/ 170 h 247"/>
                  <a:gd name="T36" fmla="*/ 0 w 365"/>
                  <a:gd name="T37" fmla="*/ 48 h 247"/>
                  <a:gd name="T38" fmla="*/ 10 w 365"/>
                  <a:gd name="T39" fmla="*/ 46 h 247"/>
                  <a:gd name="T40" fmla="*/ 17 w 365"/>
                  <a:gd name="T41" fmla="*/ 41 h 247"/>
                  <a:gd name="T42" fmla="*/ 20 w 365"/>
                  <a:gd name="T43" fmla="*/ 36 h 247"/>
                  <a:gd name="T44" fmla="*/ 31 w 365"/>
                  <a:gd name="T45" fmla="*/ 26 h 247"/>
                  <a:gd name="T46" fmla="*/ 34 w 365"/>
                  <a:gd name="T47" fmla="*/ 24 h 247"/>
                  <a:gd name="T48" fmla="*/ 44 w 365"/>
                  <a:gd name="T49" fmla="*/ 56 h 247"/>
                  <a:gd name="T50" fmla="*/ 153 w 365"/>
                  <a:gd name="T51" fmla="*/ 33 h 247"/>
                  <a:gd name="T52" fmla="*/ 300 w 365"/>
                  <a:gd name="T53" fmla="*/ 0 h 247"/>
                  <a:gd name="T54" fmla="*/ 302 w 365"/>
                  <a:gd name="T55" fmla="*/ 0 h 247"/>
                  <a:gd name="T56" fmla="*/ 305 w 365"/>
                  <a:gd name="T57" fmla="*/ 0 h 247"/>
                  <a:gd name="T58" fmla="*/ 309 w 365"/>
                  <a:gd name="T59" fmla="*/ 2 h 247"/>
                  <a:gd name="T60" fmla="*/ 314 w 365"/>
                  <a:gd name="T61" fmla="*/ 6 h 247"/>
                  <a:gd name="T62" fmla="*/ 319 w 365"/>
                  <a:gd name="T63" fmla="*/ 7 h 247"/>
                  <a:gd name="T64" fmla="*/ 324 w 365"/>
                  <a:gd name="T65" fmla="*/ 9 h 247"/>
                  <a:gd name="T66" fmla="*/ 326 w 365"/>
                  <a:gd name="T67" fmla="*/ 12 h 247"/>
                  <a:gd name="T68" fmla="*/ 326 w 365"/>
                  <a:gd name="T69" fmla="*/ 22 h 247"/>
                  <a:gd name="T70" fmla="*/ 331 w 365"/>
                  <a:gd name="T71" fmla="*/ 28 h 247"/>
                  <a:gd name="T72" fmla="*/ 331 w 365"/>
                  <a:gd name="T73" fmla="*/ 29 h 247"/>
                  <a:gd name="T74" fmla="*/ 333 w 365"/>
                  <a:gd name="T75" fmla="*/ 29 h 247"/>
                  <a:gd name="T76" fmla="*/ 334 w 365"/>
                  <a:gd name="T77" fmla="*/ 29 h 247"/>
                  <a:gd name="T78" fmla="*/ 341 w 365"/>
                  <a:gd name="T79" fmla="*/ 31 h 247"/>
                  <a:gd name="T80" fmla="*/ 343 w 365"/>
                  <a:gd name="T81" fmla="*/ 34 h 247"/>
                  <a:gd name="T82" fmla="*/ 346 w 365"/>
                  <a:gd name="T83" fmla="*/ 36 h 247"/>
                  <a:gd name="T84" fmla="*/ 355 w 365"/>
                  <a:gd name="T85" fmla="*/ 39 h 247"/>
                  <a:gd name="T86" fmla="*/ 356 w 365"/>
                  <a:gd name="T87" fmla="*/ 41 h 247"/>
                  <a:gd name="T88" fmla="*/ 358 w 365"/>
                  <a:gd name="T89" fmla="*/ 46 h 247"/>
                  <a:gd name="T90" fmla="*/ 351 w 365"/>
                  <a:gd name="T91" fmla="*/ 55 h 247"/>
                  <a:gd name="T92" fmla="*/ 351 w 365"/>
                  <a:gd name="T93" fmla="*/ 60 h 247"/>
                  <a:gd name="T94" fmla="*/ 351 w 365"/>
                  <a:gd name="T95" fmla="*/ 63 h 247"/>
                  <a:gd name="T96" fmla="*/ 346 w 365"/>
                  <a:gd name="T97" fmla="*/ 68 h 247"/>
                  <a:gd name="T98" fmla="*/ 344 w 365"/>
                  <a:gd name="T99" fmla="*/ 72 h 247"/>
                  <a:gd name="T100" fmla="*/ 343 w 365"/>
                  <a:gd name="T101" fmla="*/ 77 h 247"/>
                  <a:gd name="T102" fmla="*/ 341 w 365"/>
                  <a:gd name="T103" fmla="*/ 84 h 247"/>
                  <a:gd name="T104" fmla="*/ 343 w 365"/>
                  <a:gd name="T105" fmla="*/ 94 h 247"/>
                  <a:gd name="T106" fmla="*/ 341 w 365"/>
                  <a:gd name="T107" fmla="*/ 104 h 247"/>
                  <a:gd name="T108" fmla="*/ 343 w 365"/>
                  <a:gd name="T109" fmla="*/ 112 h 247"/>
                  <a:gd name="T110" fmla="*/ 346 w 365"/>
                  <a:gd name="T111" fmla="*/ 116 h 247"/>
                  <a:gd name="T112" fmla="*/ 350 w 365"/>
                  <a:gd name="T113" fmla="*/ 118 h 247"/>
                  <a:gd name="T114" fmla="*/ 353 w 365"/>
                  <a:gd name="T115" fmla="*/ 124 h 247"/>
                  <a:gd name="T116" fmla="*/ 360 w 365"/>
                  <a:gd name="T117" fmla="*/ 129 h 247"/>
                  <a:gd name="T118" fmla="*/ 361 w 365"/>
                  <a:gd name="T119" fmla="*/ 133 h 247"/>
                  <a:gd name="T120" fmla="*/ 363 w 365"/>
                  <a:gd name="T121" fmla="*/ 146 h 247"/>
                  <a:gd name="T122" fmla="*/ 365 w 365"/>
                  <a:gd name="T123" fmla="*/ 150 h 247"/>
                  <a:gd name="T124" fmla="*/ 365 w 365"/>
                  <a:gd name="T125" fmla="*/ 15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247">
                    <a:moveTo>
                      <a:pt x="365" y="155"/>
                    </a:moveTo>
                    <a:lnTo>
                      <a:pt x="365" y="155"/>
                    </a:lnTo>
                    <a:lnTo>
                      <a:pt x="361" y="158"/>
                    </a:lnTo>
                    <a:lnTo>
                      <a:pt x="361" y="158"/>
                    </a:lnTo>
                    <a:lnTo>
                      <a:pt x="361" y="162"/>
                    </a:lnTo>
                    <a:lnTo>
                      <a:pt x="361" y="162"/>
                    </a:lnTo>
                    <a:lnTo>
                      <a:pt x="360" y="165"/>
                    </a:lnTo>
                    <a:lnTo>
                      <a:pt x="356" y="168"/>
                    </a:lnTo>
                    <a:lnTo>
                      <a:pt x="356" y="168"/>
                    </a:lnTo>
                    <a:lnTo>
                      <a:pt x="351" y="174"/>
                    </a:lnTo>
                    <a:lnTo>
                      <a:pt x="351" y="174"/>
                    </a:lnTo>
                    <a:lnTo>
                      <a:pt x="344" y="179"/>
                    </a:lnTo>
                    <a:lnTo>
                      <a:pt x="344" y="179"/>
                    </a:lnTo>
                    <a:lnTo>
                      <a:pt x="341" y="182"/>
                    </a:lnTo>
                    <a:lnTo>
                      <a:pt x="341" y="182"/>
                    </a:lnTo>
                    <a:lnTo>
                      <a:pt x="339" y="182"/>
                    </a:lnTo>
                    <a:lnTo>
                      <a:pt x="339" y="182"/>
                    </a:lnTo>
                    <a:lnTo>
                      <a:pt x="336" y="180"/>
                    </a:lnTo>
                    <a:lnTo>
                      <a:pt x="331" y="180"/>
                    </a:lnTo>
                    <a:lnTo>
                      <a:pt x="331" y="180"/>
                    </a:lnTo>
                    <a:lnTo>
                      <a:pt x="327" y="179"/>
                    </a:lnTo>
                    <a:lnTo>
                      <a:pt x="324" y="180"/>
                    </a:lnTo>
                    <a:lnTo>
                      <a:pt x="324" y="180"/>
                    </a:lnTo>
                    <a:lnTo>
                      <a:pt x="316" y="185"/>
                    </a:lnTo>
                    <a:lnTo>
                      <a:pt x="316" y="185"/>
                    </a:lnTo>
                    <a:lnTo>
                      <a:pt x="314" y="185"/>
                    </a:lnTo>
                    <a:lnTo>
                      <a:pt x="312" y="187"/>
                    </a:lnTo>
                    <a:lnTo>
                      <a:pt x="312" y="187"/>
                    </a:lnTo>
                    <a:lnTo>
                      <a:pt x="312" y="191"/>
                    </a:lnTo>
                    <a:lnTo>
                      <a:pt x="312" y="191"/>
                    </a:lnTo>
                    <a:lnTo>
                      <a:pt x="307" y="194"/>
                    </a:lnTo>
                    <a:lnTo>
                      <a:pt x="307" y="194"/>
                    </a:lnTo>
                    <a:lnTo>
                      <a:pt x="305" y="197"/>
                    </a:lnTo>
                    <a:lnTo>
                      <a:pt x="92" y="235"/>
                    </a:lnTo>
                    <a:lnTo>
                      <a:pt x="34" y="247"/>
                    </a:lnTo>
                    <a:lnTo>
                      <a:pt x="20" y="170"/>
                    </a:lnTo>
                    <a:lnTo>
                      <a:pt x="0" y="48"/>
                    </a:lnTo>
                    <a:lnTo>
                      <a:pt x="0" y="48"/>
                    </a:lnTo>
                    <a:lnTo>
                      <a:pt x="10" y="46"/>
                    </a:lnTo>
                    <a:lnTo>
                      <a:pt x="10" y="46"/>
                    </a:lnTo>
                    <a:lnTo>
                      <a:pt x="14" y="45"/>
                    </a:lnTo>
                    <a:lnTo>
                      <a:pt x="17" y="41"/>
                    </a:lnTo>
                    <a:lnTo>
                      <a:pt x="20" y="36"/>
                    </a:lnTo>
                    <a:lnTo>
                      <a:pt x="20" y="36"/>
                    </a:lnTo>
                    <a:lnTo>
                      <a:pt x="25" y="31"/>
                    </a:lnTo>
                    <a:lnTo>
                      <a:pt x="31" y="26"/>
                    </a:lnTo>
                    <a:lnTo>
                      <a:pt x="31" y="26"/>
                    </a:lnTo>
                    <a:lnTo>
                      <a:pt x="34" y="24"/>
                    </a:lnTo>
                    <a:lnTo>
                      <a:pt x="39" y="22"/>
                    </a:lnTo>
                    <a:lnTo>
                      <a:pt x="44" y="56"/>
                    </a:lnTo>
                    <a:lnTo>
                      <a:pt x="44" y="56"/>
                    </a:lnTo>
                    <a:lnTo>
                      <a:pt x="153" y="33"/>
                    </a:lnTo>
                    <a:lnTo>
                      <a:pt x="239" y="14"/>
                    </a:lnTo>
                    <a:lnTo>
                      <a:pt x="300" y="0"/>
                    </a:lnTo>
                    <a:lnTo>
                      <a:pt x="300" y="0"/>
                    </a:lnTo>
                    <a:lnTo>
                      <a:pt x="302" y="0"/>
                    </a:lnTo>
                    <a:lnTo>
                      <a:pt x="302" y="0"/>
                    </a:lnTo>
                    <a:lnTo>
                      <a:pt x="305" y="0"/>
                    </a:lnTo>
                    <a:lnTo>
                      <a:pt x="309" y="2"/>
                    </a:lnTo>
                    <a:lnTo>
                      <a:pt x="309" y="2"/>
                    </a:lnTo>
                    <a:lnTo>
                      <a:pt x="314" y="6"/>
                    </a:lnTo>
                    <a:lnTo>
                      <a:pt x="314" y="6"/>
                    </a:lnTo>
                    <a:lnTo>
                      <a:pt x="319" y="7"/>
                    </a:lnTo>
                    <a:lnTo>
                      <a:pt x="319" y="7"/>
                    </a:lnTo>
                    <a:lnTo>
                      <a:pt x="324" y="9"/>
                    </a:lnTo>
                    <a:lnTo>
                      <a:pt x="324" y="9"/>
                    </a:lnTo>
                    <a:lnTo>
                      <a:pt x="326" y="12"/>
                    </a:lnTo>
                    <a:lnTo>
                      <a:pt x="326" y="12"/>
                    </a:lnTo>
                    <a:lnTo>
                      <a:pt x="326" y="17"/>
                    </a:lnTo>
                    <a:lnTo>
                      <a:pt x="326" y="22"/>
                    </a:lnTo>
                    <a:lnTo>
                      <a:pt x="326" y="22"/>
                    </a:lnTo>
                    <a:lnTo>
                      <a:pt x="331" y="28"/>
                    </a:lnTo>
                    <a:lnTo>
                      <a:pt x="331" y="28"/>
                    </a:lnTo>
                    <a:lnTo>
                      <a:pt x="331" y="29"/>
                    </a:lnTo>
                    <a:lnTo>
                      <a:pt x="333" y="29"/>
                    </a:lnTo>
                    <a:lnTo>
                      <a:pt x="333" y="29"/>
                    </a:lnTo>
                    <a:lnTo>
                      <a:pt x="334" y="29"/>
                    </a:lnTo>
                    <a:lnTo>
                      <a:pt x="334" y="29"/>
                    </a:lnTo>
                    <a:lnTo>
                      <a:pt x="338" y="31"/>
                    </a:lnTo>
                    <a:lnTo>
                      <a:pt x="341" y="31"/>
                    </a:lnTo>
                    <a:lnTo>
                      <a:pt x="341" y="31"/>
                    </a:lnTo>
                    <a:lnTo>
                      <a:pt x="343" y="34"/>
                    </a:lnTo>
                    <a:lnTo>
                      <a:pt x="346" y="36"/>
                    </a:lnTo>
                    <a:lnTo>
                      <a:pt x="346" y="36"/>
                    </a:lnTo>
                    <a:lnTo>
                      <a:pt x="351" y="38"/>
                    </a:lnTo>
                    <a:lnTo>
                      <a:pt x="355" y="39"/>
                    </a:lnTo>
                    <a:lnTo>
                      <a:pt x="356" y="41"/>
                    </a:lnTo>
                    <a:lnTo>
                      <a:pt x="356" y="41"/>
                    </a:lnTo>
                    <a:lnTo>
                      <a:pt x="358" y="46"/>
                    </a:lnTo>
                    <a:lnTo>
                      <a:pt x="358" y="46"/>
                    </a:lnTo>
                    <a:lnTo>
                      <a:pt x="355" y="50"/>
                    </a:lnTo>
                    <a:lnTo>
                      <a:pt x="351" y="55"/>
                    </a:lnTo>
                    <a:lnTo>
                      <a:pt x="351" y="55"/>
                    </a:lnTo>
                    <a:lnTo>
                      <a:pt x="351" y="60"/>
                    </a:lnTo>
                    <a:lnTo>
                      <a:pt x="351" y="63"/>
                    </a:lnTo>
                    <a:lnTo>
                      <a:pt x="351" y="63"/>
                    </a:lnTo>
                    <a:lnTo>
                      <a:pt x="348" y="65"/>
                    </a:lnTo>
                    <a:lnTo>
                      <a:pt x="346" y="68"/>
                    </a:lnTo>
                    <a:lnTo>
                      <a:pt x="346" y="68"/>
                    </a:lnTo>
                    <a:lnTo>
                      <a:pt x="344" y="72"/>
                    </a:lnTo>
                    <a:lnTo>
                      <a:pt x="343" y="77"/>
                    </a:lnTo>
                    <a:lnTo>
                      <a:pt x="343" y="77"/>
                    </a:lnTo>
                    <a:lnTo>
                      <a:pt x="341" y="80"/>
                    </a:lnTo>
                    <a:lnTo>
                      <a:pt x="341" y="84"/>
                    </a:lnTo>
                    <a:lnTo>
                      <a:pt x="341" y="84"/>
                    </a:lnTo>
                    <a:lnTo>
                      <a:pt x="343" y="94"/>
                    </a:lnTo>
                    <a:lnTo>
                      <a:pt x="341" y="104"/>
                    </a:lnTo>
                    <a:lnTo>
                      <a:pt x="341" y="104"/>
                    </a:lnTo>
                    <a:lnTo>
                      <a:pt x="343" y="107"/>
                    </a:lnTo>
                    <a:lnTo>
                      <a:pt x="343" y="112"/>
                    </a:lnTo>
                    <a:lnTo>
                      <a:pt x="343" y="112"/>
                    </a:lnTo>
                    <a:lnTo>
                      <a:pt x="346" y="116"/>
                    </a:lnTo>
                    <a:lnTo>
                      <a:pt x="350" y="118"/>
                    </a:lnTo>
                    <a:lnTo>
                      <a:pt x="350" y="118"/>
                    </a:lnTo>
                    <a:lnTo>
                      <a:pt x="351" y="121"/>
                    </a:lnTo>
                    <a:lnTo>
                      <a:pt x="353" y="124"/>
                    </a:lnTo>
                    <a:lnTo>
                      <a:pt x="356" y="128"/>
                    </a:lnTo>
                    <a:lnTo>
                      <a:pt x="360" y="129"/>
                    </a:lnTo>
                    <a:lnTo>
                      <a:pt x="360" y="129"/>
                    </a:lnTo>
                    <a:lnTo>
                      <a:pt x="361" y="133"/>
                    </a:lnTo>
                    <a:lnTo>
                      <a:pt x="361" y="138"/>
                    </a:lnTo>
                    <a:lnTo>
                      <a:pt x="363" y="146"/>
                    </a:lnTo>
                    <a:lnTo>
                      <a:pt x="363" y="146"/>
                    </a:lnTo>
                    <a:lnTo>
                      <a:pt x="365" y="150"/>
                    </a:lnTo>
                    <a:lnTo>
                      <a:pt x="365" y="155"/>
                    </a:lnTo>
                    <a:lnTo>
                      <a:pt x="365" y="155"/>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5" name="Freeform 25">
                <a:extLst>
                  <a:ext uri="{FF2B5EF4-FFF2-40B4-BE49-F238E27FC236}">
                    <a16:creationId xmlns:a16="http://schemas.microsoft.com/office/drawing/2014/main" id="{11EDC1AE-1417-AA4D-A53C-6B430D05010C}"/>
                  </a:ext>
                </a:extLst>
              </p:cNvPr>
              <p:cNvSpPr>
                <a:spLocks/>
              </p:cNvSpPr>
              <p:nvPr/>
            </p:nvSpPr>
            <p:spPr bwMode="auto">
              <a:xfrm>
                <a:off x="8066088" y="2549526"/>
                <a:ext cx="558800" cy="584200"/>
              </a:xfrm>
              <a:custGeom>
                <a:avLst/>
                <a:gdLst>
                  <a:gd name="T0" fmla="*/ 350 w 352"/>
                  <a:gd name="T1" fmla="*/ 222 h 368"/>
                  <a:gd name="T2" fmla="*/ 345 w 352"/>
                  <a:gd name="T3" fmla="*/ 229 h 368"/>
                  <a:gd name="T4" fmla="*/ 333 w 352"/>
                  <a:gd name="T5" fmla="*/ 233 h 368"/>
                  <a:gd name="T6" fmla="*/ 328 w 352"/>
                  <a:gd name="T7" fmla="*/ 238 h 368"/>
                  <a:gd name="T8" fmla="*/ 331 w 352"/>
                  <a:gd name="T9" fmla="*/ 246 h 368"/>
                  <a:gd name="T10" fmla="*/ 325 w 352"/>
                  <a:gd name="T11" fmla="*/ 258 h 368"/>
                  <a:gd name="T12" fmla="*/ 321 w 352"/>
                  <a:gd name="T13" fmla="*/ 268 h 368"/>
                  <a:gd name="T14" fmla="*/ 319 w 352"/>
                  <a:gd name="T15" fmla="*/ 277 h 368"/>
                  <a:gd name="T16" fmla="*/ 325 w 352"/>
                  <a:gd name="T17" fmla="*/ 285 h 368"/>
                  <a:gd name="T18" fmla="*/ 316 w 352"/>
                  <a:gd name="T19" fmla="*/ 297 h 368"/>
                  <a:gd name="T20" fmla="*/ 314 w 352"/>
                  <a:gd name="T21" fmla="*/ 302 h 368"/>
                  <a:gd name="T22" fmla="*/ 319 w 352"/>
                  <a:gd name="T23" fmla="*/ 312 h 368"/>
                  <a:gd name="T24" fmla="*/ 323 w 352"/>
                  <a:gd name="T25" fmla="*/ 326 h 368"/>
                  <a:gd name="T26" fmla="*/ 309 w 352"/>
                  <a:gd name="T27" fmla="*/ 336 h 368"/>
                  <a:gd name="T28" fmla="*/ 296 w 352"/>
                  <a:gd name="T29" fmla="*/ 333 h 368"/>
                  <a:gd name="T30" fmla="*/ 287 w 352"/>
                  <a:gd name="T31" fmla="*/ 338 h 368"/>
                  <a:gd name="T32" fmla="*/ 285 w 352"/>
                  <a:gd name="T33" fmla="*/ 360 h 368"/>
                  <a:gd name="T34" fmla="*/ 275 w 352"/>
                  <a:gd name="T35" fmla="*/ 360 h 368"/>
                  <a:gd name="T36" fmla="*/ 269 w 352"/>
                  <a:gd name="T37" fmla="*/ 353 h 368"/>
                  <a:gd name="T38" fmla="*/ 84 w 352"/>
                  <a:gd name="T39" fmla="*/ 368 h 368"/>
                  <a:gd name="T40" fmla="*/ 82 w 352"/>
                  <a:gd name="T41" fmla="*/ 367 h 368"/>
                  <a:gd name="T42" fmla="*/ 87 w 352"/>
                  <a:gd name="T43" fmla="*/ 365 h 368"/>
                  <a:gd name="T44" fmla="*/ 85 w 352"/>
                  <a:gd name="T45" fmla="*/ 365 h 368"/>
                  <a:gd name="T46" fmla="*/ 78 w 352"/>
                  <a:gd name="T47" fmla="*/ 358 h 368"/>
                  <a:gd name="T48" fmla="*/ 73 w 352"/>
                  <a:gd name="T49" fmla="*/ 341 h 368"/>
                  <a:gd name="T50" fmla="*/ 67 w 352"/>
                  <a:gd name="T51" fmla="*/ 329 h 368"/>
                  <a:gd name="T52" fmla="*/ 67 w 352"/>
                  <a:gd name="T53" fmla="*/ 319 h 368"/>
                  <a:gd name="T54" fmla="*/ 63 w 352"/>
                  <a:gd name="T55" fmla="*/ 304 h 368"/>
                  <a:gd name="T56" fmla="*/ 60 w 352"/>
                  <a:gd name="T57" fmla="*/ 289 h 368"/>
                  <a:gd name="T58" fmla="*/ 63 w 352"/>
                  <a:gd name="T59" fmla="*/ 273 h 368"/>
                  <a:gd name="T60" fmla="*/ 61 w 352"/>
                  <a:gd name="T61" fmla="*/ 256 h 368"/>
                  <a:gd name="T62" fmla="*/ 67 w 352"/>
                  <a:gd name="T63" fmla="*/ 234 h 368"/>
                  <a:gd name="T64" fmla="*/ 60 w 352"/>
                  <a:gd name="T65" fmla="*/ 228 h 368"/>
                  <a:gd name="T66" fmla="*/ 60 w 352"/>
                  <a:gd name="T67" fmla="*/ 219 h 368"/>
                  <a:gd name="T68" fmla="*/ 53 w 352"/>
                  <a:gd name="T69" fmla="*/ 216 h 368"/>
                  <a:gd name="T70" fmla="*/ 45 w 352"/>
                  <a:gd name="T71" fmla="*/ 205 h 368"/>
                  <a:gd name="T72" fmla="*/ 87 w 352"/>
                  <a:gd name="T73" fmla="*/ 15 h 368"/>
                  <a:gd name="T74" fmla="*/ 170 w 352"/>
                  <a:gd name="T75" fmla="*/ 0 h 368"/>
                  <a:gd name="T76" fmla="*/ 163 w 352"/>
                  <a:gd name="T77" fmla="*/ 17 h 368"/>
                  <a:gd name="T78" fmla="*/ 162 w 352"/>
                  <a:gd name="T79" fmla="*/ 27 h 368"/>
                  <a:gd name="T80" fmla="*/ 170 w 352"/>
                  <a:gd name="T81" fmla="*/ 43 h 368"/>
                  <a:gd name="T82" fmla="*/ 184 w 352"/>
                  <a:gd name="T83" fmla="*/ 46 h 368"/>
                  <a:gd name="T84" fmla="*/ 192 w 352"/>
                  <a:gd name="T85" fmla="*/ 49 h 368"/>
                  <a:gd name="T86" fmla="*/ 199 w 352"/>
                  <a:gd name="T87" fmla="*/ 61 h 368"/>
                  <a:gd name="T88" fmla="*/ 213 w 352"/>
                  <a:gd name="T89" fmla="*/ 78 h 368"/>
                  <a:gd name="T90" fmla="*/ 226 w 352"/>
                  <a:gd name="T91" fmla="*/ 92 h 368"/>
                  <a:gd name="T92" fmla="*/ 238 w 352"/>
                  <a:gd name="T93" fmla="*/ 102 h 368"/>
                  <a:gd name="T94" fmla="*/ 263 w 352"/>
                  <a:gd name="T95" fmla="*/ 124 h 368"/>
                  <a:gd name="T96" fmla="*/ 280 w 352"/>
                  <a:gd name="T97" fmla="*/ 136 h 368"/>
                  <a:gd name="T98" fmla="*/ 296 w 352"/>
                  <a:gd name="T99" fmla="*/ 148 h 368"/>
                  <a:gd name="T100" fmla="*/ 302 w 352"/>
                  <a:gd name="T101" fmla="*/ 158 h 368"/>
                  <a:gd name="T102" fmla="*/ 306 w 352"/>
                  <a:gd name="T103" fmla="*/ 168 h 368"/>
                  <a:gd name="T104" fmla="*/ 313 w 352"/>
                  <a:gd name="T105" fmla="*/ 180 h 368"/>
                  <a:gd name="T106" fmla="*/ 318 w 352"/>
                  <a:gd name="T107" fmla="*/ 187 h 368"/>
                  <a:gd name="T108" fmla="*/ 325 w 352"/>
                  <a:gd name="T109" fmla="*/ 197 h 368"/>
                  <a:gd name="T110" fmla="*/ 330 w 352"/>
                  <a:gd name="T111" fmla="*/ 205 h 368"/>
                  <a:gd name="T112" fmla="*/ 341 w 352"/>
                  <a:gd name="T113" fmla="*/ 214 h 368"/>
                  <a:gd name="T114" fmla="*/ 352 w 352"/>
                  <a:gd name="T115" fmla="*/ 2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2" h="368">
                    <a:moveTo>
                      <a:pt x="352" y="222"/>
                    </a:moveTo>
                    <a:lnTo>
                      <a:pt x="352" y="222"/>
                    </a:lnTo>
                    <a:lnTo>
                      <a:pt x="350" y="222"/>
                    </a:lnTo>
                    <a:lnTo>
                      <a:pt x="350" y="222"/>
                    </a:lnTo>
                    <a:lnTo>
                      <a:pt x="347" y="226"/>
                    </a:lnTo>
                    <a:lnTo>
                      <a:pt x="347" y="226"/>
                    </a:lnTo>
                    <a:lnTo>
                      <a:pt x="345" y="229"/>
                    </a:lnTo>
                    <a:lnTo>
                      <a:pt x="345" y="229"/>
                    </a:lnTo>
                    <a:lnTo>
                      <a:pt x="341" y="233"/>
                    </a:lnTo>
                    <a:lnTo>
                      <a:pt x="336" y="233"/>
                    </a:lnTo>
                    <a:lnTo>
                      <a:pt x="336" y="233"/>
                    </a:lnTo>
                    <a:lnTo>
                      <a:pt x="333" y="233"/>
                    </a:lnTo>
                    <a:lnTo>
                      <a:pt x="330" y="233"/>
                    </a:lnTo>
                    <a:lnTo>
                      <a:pt x="328" y="236"/>
                    </a:lnTo>
                    <a:lnTo>
                      <a:pt x="328" y="236"/>
                    </a:lnTo>
                    <a:lnTo>
                      <a:pt x="328" y="238"/>
                    </a:lnTo>
                    <a:lnTo>
                      <a:pt x="328" y="239"/>
                    </a:lnTo>
                    <a:lnTo>
                      <a:pt x="331" y="243"/>
                    </a:lnTo>
                    <a:lnTo>
                      <a:pt x="331" y="243"/>
                    </a:lnTo>
                    <a:lnTo>
                      <a:pt x="331" y="246"/>
                    </a:lnTo>
                    <a:lnTo>
                      <a:pt x="331" y="251"/>
                    </a:lnTo>
                    <a:lnTo>
                      <a:pt x="328" y="255"/>
                    </a:lnTo>
                    <a:lnTo>
                      <a:pt x="325" y="258"/>
                    </a:lnTo>
                    <a:lnTo>
                      <a:pt x="325" y="258"/>
                    </a:lnTo>
                    <a:lnTo>
                      <a:pt x="326" y="261"/>
                    </a:lnTo>
                    <a:lnTo>
                      <a:pt x="326" y="265"/>
                    </a:lnTo>
                    <a:lnTo>
                      <a:pt x="326" y="265"/>
                    </a:lnTo>
                    <a:lnTo>
                      <a:pt x="321" y="268"/>
                    </a:lnTo>
                    <a:lnTo>
                      <a:pt x="319" y="272"/>
                    </a:lnTo>
                    <a:lnTo>
                      <a:pt x="319" y="273"/>
                    </a:lnTo>
                    <a:lnTo>
                      <a:pt x="319" y="273"/>
                    </a:lnTo>
                    <a:lnTo>
                      <a:pt x="319" y="277"/>
                    </a:lnTo>
                    <a:lnTo>
                      <a:pt x="321" y="278"/>
                    </a:lnTo>
                    <a:lnTo>
                      <a:pt x="323" y="282"/>
                    </a:lnTo>
                    <a:lnTo>
                      <a:pt x="325" y="285"/>
                    </a:lnTo>
                    <a:lnTo>
                      <a:pt x="325" y="285"/>
                    </a:lnTo>
                    <a:lnTo>
                      <a:pt x="323" y="289"/>
                    </a:lnTo>
                    <a:lnTo>
                      <a:pt x="321" y="292"/>
                    </a:lnTo>
                    <a:lnTo>
                      <a:pt x="316" y="297"/>
                    </a:lnTo>
                    <a:lnTo>
                      <a:pt x="316" y="297"/>
                    </a:lnTo>
                    <a:lnTo>
                      <a:pt x="313" y="299"/>
                    </a:lnTo>
                    <a:lnTo>
                      <a:pt x="313" y="300"/>
                    </a:lnTo>
                    <a:lnTo>
                      <a:pt x="314" y="302"/>
                    </a:lnTo>
                    <a:lnTo>
                      <a:pt x="314" y="302"/>
                    </a:lnTo>
                    <a:lnTo>
                      <a:pt x="318" y="302"/>
                    </a:lnTo>
                    <a:lnTo>
                      <a:pt x="323" y="302"/>
                    </a:lnTo>
                    <a:lnTo>
                      <a:pt x="323" y="302"/>
                    </a:lnTo>
                    <a:lnTo>
                      <a:pt x="319" y="312"/>
                    </a:lnTo>
                    <a:lnTo>
                      <a:pt x="319" y="317"/>
                    </a:lnTo>
                    <a:lnTo>
                      <a:pt x="321" y="323"/>
                    </a:lnTo>
                    <a:lnTo>
                      <a:pt x="321" y="323"/>
                    </a:lnTo>
                    <a:lnTo>
                      <a:pt x="323" y="326"/>
                    </a:lnTo>
                    <a:lnTo>
                      <a:pt x="323" y="326"/>
                    </a:lnTo>
                    <a:lnTo>
                      <a:pt x="313" y="334"/>
                    </a:lnTo>
                    <a:lnTo>
                      <a:pt x="313" y="334"/>
                    </a:lnTo>
                    <a:lnTo>
                      <a:pt x="309" y="336"/>
                    </a:lnTo>
                    <a:lnTo>
                      <a:pt x="306" y="336"/>
                    </a:lnTo>
                    <a:lnTo>
                      <a:pt x="299" y="333"/>
                    </a:lnTo>
                    <a:lnTo>
                      <a:pt x="299" y="333"/>
                    </a:lnTo>
                    <a:lnTo>
                      <a:pt x="296" y="333"/>
                    </a:lnTo>
                    <a:lnTo>
                      <a:pt x="292" y="333"/>
                    </a:lnTo>
                    <a:lnTo>
                      <a:pt x="289" y="334"/>
                    </a:lnTo>
                    <a:lnTo>
                      <a:pt x="287" y="338"/>
                    </a:lnTo>
                    <a:lnTo>
                      <a:pt x="287" y="338"/>
                    </a:lnTo>
                    <a:lnTo>
                      <a:pt x="287" y="345"/>
                    </a:lnTo>
                    <a:lnTo>
                      <a:pt x="287" y="351"/>
                    </a:lnTo>
                    <a:lnTo>
                      <a:pt x="287" y="351"/>
                    </a:lnTo>
                    <a:lnTo>
                      <a:pt x="285" y="360"/>
                    </a:lnTo>
                    <a:lnTo>
                      <a:pt x="282" y="362"/>
                    </a:lnTo>
                    <a:lnTo>
                      <a:pt x="279" y="362"/>
                    </a:lnTo>
                    <a:lnTo>
                      <a:pt x="279" y="362"/>
                    </a:lnTo>
                    <a:lnTo>
                      <a:pt x="275" y="360"/>
                    </a:lnTo>
                    <a:lnTo>
                      <a:pt x="274" y="358"/>
                    </a:lnTo>
                    <a:lnTo>
                      <a:pt x="270" y="355"/>
                    </a:lnTo>
                    <a:lnTo>
                      <a:pt x="269" y="353"/>
                    </a:lnTo>
                    <a:lnTo>
                      <a:pt x="269" y="353"/>
                    </a:lnTo>
                    <a:lnTo>
                      <a:pt x="263" y="353"/>
                    </a:lnTo>
                    <a:lnTo>
                      <a:pt x="260" y="353"/>
                    </a:lnTo>
                    <a:lnTo>
                      <a:pt x="84" y="368"/>
                    </a:lnTo>
                    <a:lnTo>
                      <a:pt x="84" y="368"/>
                    </a:lnTo>
                    <a:lnTo>
                      <a:pt x="80" y="368"/>
                    </a:lnTo>
                    <a:lnTo>
                      <a:pt x="80" y="368"/>
                    </a:lnTo>
                    <a:lnTo>
                      <a:pt x="82" y="367"/>
                    </a:lnTo>
                    <a:lnTo>
                      <a:pt x="82" y="367"/>
                    </a:lnTo>
                    <a:lnTo>
                      <a:pt x="87" y="365"/>
                    </a:lnTo>
                    <a:lnTo>
                      <a:pt x="87" y="365"/>
                    </a:lnTo>
                    <a:lnTo>
                      <a:pt x="87" y="365"/>
                    </a:lnTo>
                    <a:lnTo>
                      <a:pt x="87" y="365"/>
                    </a:lnTo>
                    <a:lnTo>
                      <a:pt x="87" y="365"/>
                    </a:lnTo>
                    <a:lnTo>
                      <a:pt x="87" y="365"/>
                    </a:lnTo>
                    <a:lnTo>
                      <a:pt x="85" y="365"/>
                    </a:lnTo>
                    <a:lnTo>
                      <a:pt x="85" y="365"/>
                    </a:lnTo>
                    <a:lnTo>
                      <a:pt x="85" y="365"/>
                    </a:lnTo>
                    <a:lnTo>
                      <a:pt x="85" y="365"/>
                    </a:lnTo>
                    <a:lnTo>
                      <a:pt x="82" y="363"/>
                    </a:lnTo>
                    <a:lnTo>
                      <a:pt x="78" y="358"/>
                    </a:lnTo>
                    <a:lnTo>
                      <a:pt x="73" y="346"/>
                    </a:lnTo>
                    <a:lnTo>
                      <a:pt x="73" y="346"/>
                    </a:lnTo>
                    <a:lnTo>
                      <a:pt x="73" y="341"/>
                    </a:lnTo>
                    <a:lnTo>
                      <a:pt x="73" y="341"/>
                    </a:lnTo>
                    <a:lnTo>
                      <a:pt x="72" y="338"/>
                    </a:lnTo>
                    <a:lnTo>
                      <a:pt x="70" y="334"/>
                    </a:lnTo>
                    <a:lnTo>
                      <a:pt x="70" y="334"/>
                    </a:lnTo>
                    <a:lnTo>
                      <a:pt x="67" y="329"/>
                    </a:lnTo>
                    <a:lnTo>
                      <a:pt x="67" y="324"/>
                    </a:lnTo>
                    <a:lnTo>
                      <a:pt x="67" y="324"/>
                    </a:lnTo>
                    <a:lnTo>
                      <a:pt x="67" y="319"/>
                    </a:lnTo>
                    <a:lnTo>
                      <a:pt x="67" y="319"/>
                    </a:lnTo>
                    <a:lnTo>
                      <a:pt x="65" y="316"/>
                    </a:lnTo>
                    <a:lnTo>
                      <a:pt x="65" y="312"/>
                    </a:lnTo>
                    <a:lnTo>
                      <a:pt x="65" y="312"/>
                    </a:lnTo>
                    <a:lnTo>
                      <a:pt x="63" y="304"/>
                    </a:lnTo>
                    <a:lnTo>
                      <a:pt x="63" y="304"/>
                    </a:lnTo>
                    <a:lnTo>
                      <a:pt x="60" y="294"/>
                    </a:lnTo>
                    <a:lnTo>
                      <a:pt x="60" y="294"/>
                    </a:lnTo>
                    <a:lnTo>
                      <a:pt x="60" y="289"/>
                    </a:lnTo>
                    <a:lnTo>
                      <a:pt x="61" y="284"/>
                    </a:lnTo>
                    <a:lnTo>
                      <a:pt x="61" y="284"/>
                    </a:lnTo>
                    <a:lnTo>
                      <a:pt x="63" y="278"/>
                    </a:lnTo>
                    <a:lnTo>
                      <a:pt x="63" y="273"/>
                    </a:lnTo>
                    <a:lnTo>
                      <a:pt x="63" y="273"/>
                    </a:lnTo>
                    <a:lnTo>
                      <a:pt x="63" y="261"/>
                    </a:lnTo>
                    <a:lnTo>
                      <a:pt x="63" y="261"/>
                    </a:lnTo>
                    <a:lnTo>
                      <a:pt x="61" y="256"/>
                    </a:lnTo>
                    <a:lnTo>
                      <a:pt x="61" y="251"/>
                    </a:lnTo>
                    <a:lnTo>
                      <a:pt x="61" y="251"/>
                    </a:lnTo>
                    <a:lnTo>
                      <a:pt x="65" y="239"/>
                    </a:lnTo>
                    <a:lnTo>
                      <a:pt x="67" y="234"/>
                    </a:lnTo>
                    <a:lnTo>
                      <a:pt x="63" y="229"/>
                    </a:lnTo>
                    <a:lnTo>
                      <a:pt x="63" y="229"/>
                    </a:lnTo>
                    <a:lnTo>
                      <a:pt x="61" y="228"/>
                    </a:lnTo>
                    <a:lnTo>
                      <a:pt x="60" y="228"/>
                    </a:lnTo>
                    <a:lnTo>
                      <a:pt x="58" y="226"/>
                    </a:lnTo>
                    <a:lnTo>
                      <a:pt x="58" y="226"/>
                    </a:lnTo>
                    <a:lnTo>
                      <a:pt x="60" y="222"/>
                    </a:lnTo>
                    <a:lnTo>
                      <a:pt x="60" y="219"/>
                    </a:lnTo>
                    <a:lnTo>
                      <a:pt x="60" y="219"/>
                    </a:lnTo>
                    <a:lnTo>
                      <a:pt x="58" y="217"/>
                    </a:lnTo>
                    <a:lnTo>
                      <a:pt x="56" y="216"/>
                    </a:lnTo>
                    <a:lnTo>
                      <a:pt x="53" y="216"/>
                    </a:lnTo>
                    <a:lnTo>
                      <a:pt x="53" y="216"/>
                    </a:lnTo>
                    <a:lnTo>
                      <a:pt x="48" y="214"/>
                    </a:lnTo>
                    <a:lnTo>
                      <a:pt x="46" y="209"/>
                    </a:lnTo>
                    <a:lnTo>
                      <a:pt x="45" y="205"/>
                    </a:lnTo>
                    <a:lnTo>
                      <a:pt x="45" y="200"/>
                    </a:lnTo>
                    <a:lnTo>
                      <a:pt x="0" y="26"/>
                    </a:lnTo>
                    <a:lnTo>
                      <a:pt x="0" y="26"/>
                    </a:lnTo>
                    <a:lnTo>
                      <a:pt x="87" y="15"/>
                    </a:lnTo>
                    <a:lnTo>
                      <a:pt x="87" y="15"/>
                    </a:lnTo>
                    <a:lnTo>
                      <a:pt x="133" y="9"/>
                    </a:lnTo>
                    <a:lnTo>
                      <a:pt x="170" y="0"/>
                    </a:lnTo>
                    <a:lnTo>
                      <a:pt x="170" y="0"/>
                    </a:lnTo>
                    <a:lnTo>
                      <a:pt x="167" y="5"/>
                    </a:lnTo>
                    <a:lnTo>
                      <a:pt x="163" y="10"/>
                    </a:lnTo>
                    <a:lnTo>
                      <a:pt x="163" y="10"/>
                    </a:lnTo>
                    <a:lnTo>
                      <a:pt x="163" y="17"/>
                    </a:lnTo>
                    <a:lnTo>
                      <a:pt x="163" y="17"/>
                    </a:lnTo>
                    <a:lnTo>
                      <a:pt x="160" y="22"/>
                    </a:lnTo>
                    <a:lnTo>
                      <a:pt x="162" y="27"/>
                    </a:lnTo>
                    <a:lnTo>
                      <a:pt x="162" y="27"/>
                    </a:lnTo>
                    <a:lnTo>
                      <a:pt x="163" y="36"/>
                    </a:lnTo>
                    <a:lnTo>
                      <a:pt x="167" y="39"/>
                    </a:lnTo>
                    <a:lnTo>
                      <a:pt x="170" y="43"/>
                    </a:lnTo>
                    <a:lnTo>
                      <a:pt x="170" y="43"/>
                    </a:lnTo>
                    <a:lnTo>
                      <a:pt x="175" y="43"/>
                    </a:lnTo>
                    <a:lnTo>
                      <a:pt x="182" y="43"/>
                    </a:lnTo>
                    <a:lnTo>
                      <a:pt x="182" y="43"/>
                    </a:lnTo>
                    <a:lnTo>
                      <a:pt x="184" y="46"/>
                    </a:lnTo>
                    <a:lnTo>
                      <a:pt x="185" y="49"/>
                    </a:lnTo>
                    <a:lnTo>
                      <a:pt x="185" y="49"/>
                    </a:lnTo>
                    <a:lnTo>
                      <a:pt x="189" y="49"/>
                    </a:lnTo>
                    <a:lnTo>
                      <a:pt x="192" y="49"/>
                    </a:lnTo>
                    <a:lnTo>
                      <a:pt x="192" y="49"/>
                    </a:lnTo>
                    <a:lnTo>
                      <a:pt x="196" y="54"/>
                    </a:lnTo>
                    <a:lnTo>
                      <a:pt x="199" y="61"/>
                    </a:lnTo>
                    <a:lnTo>
                      <a:pt x="199" y="61"/>
                    </a:lnTo>
                    <a:lnTo>
                      <a:pt x="202" y="65"/>
                    </a:lnTo>
                    <a:lnTo>
                      <a:pt x="206" y="68"/>
                    </a:lnTo>
                    <a:lnTo>
                      <a:pt x="209" y="73"/>
                    </a:lnTo>
                    <a:lnTo>
                      <a:pt x="213" y="78"/>
                    </a:lnTo>
                    <a:lnTo>
                      <a:pt x="213" y="78"/>
                    </a:lnTo>
                    <a:lnTo>
                      <a:pt x="214" y="83"/>
                    </a:lnTo>
                    <a:lnTo>
                      <a:pt x="218" y="87"/>
                    </a:lnTo>
                    <a:lnTo>
                      <a:pt x="226" y="92"/>
                    </a:lnTo>
                    <a:lnTo>
                      <a:pt x="226" y="92"/>
                    </a:lnTo>
                    <a:lnTo>
                      <a:pt x="231" y="97"/>
                    </a:lnTo>
                    <a:lnTo>
                      <a:pt x="238" y="102"/>
                    </a:lnTo>
                    <a:lnTo>
                      <a:pt x="238" y="102"/>
                    </a:lnTo>
                    <a:lnTo>
                      <a:pt x="253" y="114"/>
                    </a:lnTo>
                    <a:lnTo>
                      <a:pt x="253" y="114"/>
                    </a:lnTo>
                    <a:lnTo>
                      <a:pt x="258" y="119"/>
                    </a:lnTo>
                    <a:lnTo>
                      <a:pt x="263" y="124"/>
                    </a:lnTo>
                    <a:lnTo>
                      <a:pt x="269" y="129"/>
                    </a:lnTo>
                    <a:lnTo>
                      <a:pt x="275" y="134"/>
                    </a:lnTo>
                    <a:lnTo>
                      <a:pt x="275" y="134"/>
                    </a:lnTo>
                    <a:lnTo>
                      <a:pt x="280" y="136"/>
                    </a:lnTo>
                    <a:lnTo>
                      <a:pt x="285" y="139"/>
                    </a:lnTo>
                    <a:lnTo>
                      <a:pt x="285" y="139"/>
                    </a:lnTo>
                    <a:lnTo>
                      <a:pt x="291" y="144"/>
                    </a:lnTo>
                    <a:lnTo>
                      <a:pt x="296" y="148"/>
                    </a:lnTo>
                    <a:lnTo>
                      <a:pt x="296" y="148"/>
                    </a:lnTo>
                    <a:lnTo>
                      <a:pt x="299" y="151"/>
                    </a:lnTo>
                    <a:lnTo>
                      <a:pt x="302" y="158"/>
                    </a:lnTo>
                    <a:lnTo>
                      <a:pt x="302" y="158"/>
                    </a:lnTo>
                    <a:lnTo>
                      <a:pt x="304" y="163"/>
                    </a:lnTo>
                    <a:lnTo>
                      <a:pt x="304" y="163"/>
                    </a:lnTo>
                    <a:lnTo>
                      <a:pt x="306" y="168"/>
                    </a:lnTo>
                    <a:lnTo>
                      <a:pt x="306" y="168"/>
                    </a:lnTo>
                    <a:lnTo>
                      <a:pt x="308" y="173"/>
                    </a:lnTo>
                    <a:lnTo>
                      <a:pt x="309" y="178"/>
                    </a:lnTo>
                    <a:lnTo>
                      <a:pt x="309" y="178"/>
                    </a:lnTo>
                    <a:lnTo>
                      <a:pt x="313" y="180"/>
                    </a:lnTo>
                    <a:lnTo>
                      <a:pt x="314" y="182"/>
                    </a:lnTo>
                    <a:lnTo>
                      <a:pt x="314" y="182"/>
                    </a:lnTo>
                    <a:lnTo>
                      <a:pt x="318" y="187"/>
                    </a:lnTo>
                    <a:lnTo>
                      <a:pt x="318" y="187"/>
                    </a:lnTo>
                    <a:lnTo>
                      <a:pt x="323" y="192"/>
                    </a:lnTo>
                    <a:lnTo>
                      <a:pt x="323" y="192"/>
                    </a:lnTo>
                    <a:lnTo>
                      <a:pt x="325" y="197"/>
                    </a:lnTo>
                    <a:lnTo>
                      <a:pt x="325" y="197"/>
                    </a:lnTo>
                    <a:lnTo>
                      <a:pt x="325" y="202"/>
                    </a:lnTo>
                    <a:lnTo>
                      <a:pt x="326" y="204"/>
                    </a:lnTo>
                    <a:lnTo>
                      <a:pt x="330" y="205"/>
                    </a:lnTo>
                    <a:lnTo>
                      <a:pt x="330" y="205"/>
                    </a:lnTo>
                    <a:lnTo>
                      <a:pt x="335" y="207"/>
                    </a:lnTo>
                    <a:lnTo>
                      <a:pt x="340" y="212"/>
                    </a:lnTo>
                    <a:lnTo>
                      <a:pt x="340" y="212"/>
                    </a:lnTo>
                    <a:lnTo>
                      <a:pt x="341" y="214"/>
                    </a:lnTo>
                    <a:lnTo>
                      <a:pt x="343" y="216"/>
                    </a:lnTo>
                    <a:lnTo>
                      <a:pt x="343" y="216"/>
                    </a:lnTo>
                    <a:lnTo>
                      <a:pt x="352" y="222"/>
                    </a:lnTo>
                    <a:lnTo>
                      <a:pt x="352" y="222"/>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6" name="Freeform 26">
                <a:extLst>
                  <a:ext uri="{FF2B5EF4-FFF2-40B4-BE49-F238E27FC236}">
                    <a16:creationId xmlns:a16="http://schemas.microsoft.com/office/drawing/2014/main" id="{6CE7309F-1ACD-344F-ACE0-40FC31BD12B6}"/>
                  </a:ext>
                </a:extLst>
              </p:cNvPr>
              <p:cNvSpPr>
                <a:spLocks/>
              </p:cNvSpPr>
              <p:nvPr/>
            </p:nvSpPr>
            <p:spPr bwMode="auto">
              <a:xfrm>
                <a:off x="6908800" y="1506538"/>
                <a:ext cx="608012" cy="404813"/>
              </a:xfrm>
              <a:custGeom>
                <a:avLst/>
                <a:gdLst>
                  <a:gd name="T0" fmla="*/ 382 w 383"/>
                  <a:gd name="T1" fmla="*/ 146 h 255"/>
                  <a:gd name="T2" fmla="*/ 376 w 383"/>
                  <a:gd name="T3" fmla="*/ 158 h 255"/>
                  <a:gd name="T4" fmla="*/ 370 w 383"/>
                  <a:gd name="T5" fmla="*/ 163 h 255"/>
                  <a:gd name="T6" fmla="*/ 356 w 383"/>
                  <a:gd name="T7" fmla="*/ 172 h 255"/>
                  <a:gd name="T8" fmla="*/ 339 w 383"/>
                  <a:gd name="T9" fmla="*/ 180 h 255"/>
                  <a:gd name="T10" fmla="*/ 332 w 383"/>
                  <a:gd name="T11" fmla="*/ 197 h 255"/>
                  <a:gd name="T12" fmla="*/ 336 w 383"/>
                  <a:gd name="T13" fmla="*/ 219 h 255"/>
                  <a:gd name="T14" fmla="*/ 334 w 383"/>
                  <a:gd name="T15" fmla="*/ 231 h 255"/>
                  <a:gd name="T16" fmla="*/ 317 w 383"/>
                  <a:gd name="T17" fmla="*/ 245 h 255"/>
                  <a:gd name="T18" fmla="*/ 310 w 383"/>
                  <a:gd name="T19" fmla="*/ 255 h 255"/>
                  <a:gd name="T20" fmla="*/ 305 w 383"/>
                  <a:gd name="T21" fmla="*/ 251 h 255"/>
                  <a:gd name="T22" fmla="*/ 304 w 383"/>
                  <a:gd name="T23" fmla="*/ 248 h 255"/>
                  <a:gd name="T24" fmla="*/ 298 w 383"/>
                  <a:gd name="T25" fmla="*/ 243 h 255"/>
                  <a:gd name="T26" fmla="*/ 56 w 383"/>
                  <a:gd name="T27" fmla="*/ 250 h 255"/>
                  <a:gd name="T28" fmla="*/ 47 w 383"/>
                  <a:gd name="T29" fmla="*/ 236 h 255"/>
                  <a:gd name="T30" fmla="*/ 42 w 383"/>
                  <a:gd name="T31" fmla="*/ 229 h 255"/>
                  <a:gd name="T32" fmla="*/ 41 w 383"/>
                  <a:gd name="T33" fmla="*/ 214 h 255"/>
                  <a:gd name="T34" fmla="*/ 41 w 383"/>
                  <a:gd name="T35" fmla="*/ 204 h 255"/>
                  <a:gd name="T36" fmla="*/ 39 w 383"/>
                  <a:gd name="T37" fmla="*/ 195 h 255"/>
                  <a:gd name="T38" fmla="*/ 34 w 383"/>
                  <a:gd name="T39" fmla="*/ 187 h 255"/>
                  <a:gd name="T40" fmla="*/ 34 w 383"/>
                  <a:gd name="T41" fmla="*/ 178 h 255"/>
                  <a:gd name="T42" fmla="*/ 25 w 383"/>
                  <a:gd name="T43" fmla="*/ 165 h 255"/>
                  <a:gd name="T44" fmla="*/ 25 w 383"/>
                  <a:gd name="T45" fmla="*/ 150 h 255"/>
                  <a:gd name="T46" fmla="*/ 20 w 383"/>
                  <a:gd name="T47" fmla="*/ 138 h 255"/>
                  <a:gd name="T48" fmla="*/ 18 w 383"/>
                  <a:gd name="T49" fmla="*/ 131 h 255"/>
                  <a:gd name="T50" fmla="*/ 15 w 383"/>
                  <a:gd name="T51" fmla="*/ 126 h 255"/>
                  <a:gd name="T52" fmla="*/ 15 w 383"/>
                  <a:gd name="T53" fmla="*/ 119 h 255"/>
                  <a:gd name="T54" fmla="*/ 15 w 383"/>
                  <a:gd name="T55" fmla="*/ 114 h 255"/>
                  <a:gd name="T56" fmla="*/ 10 w 383"/>
                  <a:gd name="T57" fmla="*/ 102 h 255"/>
                  <a:gd name="T58" fmla="*/ 8 w 383"/>
                  <a:gd name="T59" fmla="*/ 92 h 255"/>
                  <a:gd name="T60" fmla="*/ 5 w 383"/>
                  <a:gd name="T61" fmla="*/ 83 h 255"/>
                  <a:gd name="T62" fmla="*/ 3 w 383"/>
                  <a:gd name="T63" fmla="*/ 80 h 255"/>
                  <a:gd name="T64" fmla="*/ 1 w 383"/>
                  <a:gd name="T65" fmla="*/ 71 h 255"/>
                  <a:gd name="T66" fmla="*/ 3 w 383"/>
                  <a:gd name="T67" fmla="*/ 60 h 255"/>
                  <a:gd name="T68" fmla="*/ 1 w 383"/>
                  <a:gd name="T69" fmla="*/ 51 h 255"/>
                  <a:gd name="T70" fmla="*/ 1 w 383"/>
                  <a:gd name="T71" fmla="*/ 43 h 255"/>
                  <a:gd name="T72" fmla="*/ 3 w 383"/>
                  <a:gd name="T73" fmla="*/ 36 h 255"/>
                  <a:gd name="T74" fmla="*/ 5 w 383"/>
                  <a:gd name="T75" fmla="*/ 31 h 255"/>
                  <a:gd name="T76" fmla="*/ 1 w 383"/>
                  <a:gd name="T77" fmla="*/ 26 h 255"/>
                  <a:gd name="T78" fmla="*/ 0 w 383"/>
                  <a:gd name="T79" fmla="*/ 19 h 255"/>
                  <a:gd name="T80" fmla="*/ 1 w 383"/>
                  <a:gd name="T81" fmla="*/ 14 h 255"/>
                  <a:gd name="T82" fmla="*/ 15 w 383"/>
                  <a:gd name="T83" fmla="*/ 9 h 255"/>
                  <a:gd name="T84" fmla="*/ 258 w 383"/>
                  <a:gd name="T85" fmla="*/ 5 h 255"/>
                  <a:gd name="T86" fmla="*/ 319 w 383"/>
                  <a:gd name="T87" fmla="*/ 0 h 255"/>
                  <a:gd name="T88" fmla="*/ 322 w 383"/>
                  <a:gd name="T89" fmla="*/ 15 h 255"/>
                  <a:gd name="T90" fmla="*/ 326 w 383"/>
                  <a:gd name="T91" fmla="*/ 27 h 255"/>
                  <a:gd name="T92" fmla="*/ 320 w 383"/>
                  <a:gd name="T93" fmla="*/ 36 h 255"/>
                  <a:gd name="T94" fmla="*/ 320 w 383"/>
                  <a:gd name="T95" fmla="*/ 43 h 255"/>
                  <a:gd name="T96" fmla="*/ 329 w 383"/>
                  <a:gd name="T97" fmla="*/ 58 h 255"/>
                  <a:gd name="T98" fmla="*/ 331 w 383"/>
                  <a:gd name="T99" fmla="*/ 66 h 255"/>
                  <a:gd name="T100" fmla="*/ 336 w 383"/>
                  <a:gd name="T101" fmla="*/ 70 h 255"/>
                  <a:gd name="T102" fmla="*/ 346 w 383"/>
                  <a:gd name="T103" fmla="*/ 71 h 255"/>
                  <a:gd name="T104" fmla="*/ 354 w 383"/>
                  <a:gd name="T105" fmla="*/ 80 h 255"/>
                  <a:gd name="T106" fmla="*/ 360 w 383"/>
                  <a:gd name="T107" fmla="*/ 88 h 255"/>
                  <a:gd name="T108" fmla="*/ 368 w 383"/>
                  <a:gd name="T109" fmla="*/ 95 h 255"/>
                  <a:gd name="T110" fmla="*/ 373 w 383"/>
                  <a:gd name="T111" fmla="*/ 105 h 255"/>
                  <a:gd name="T112" fmla="*/ 380 w 383"/>
                  <a:gd name="T113" fmla="*/ 112 h 255"/>
                  <a:gd name="T114" fmla="*/ 382 w 383"/>
                  <a:gd name="T115" fmla="*/ 121 h 255"/>
                  <a:gd name="T116" fmla="*/ 383 w 383"/>
                  <a:gd name="T117" fmla="*/ 13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3" h="255">
                    <a:moveTo>
                      <a:pt x="383" y="141"/>
                    </a:moveTo>
                    <a:lnTo>
                      <a:pt x="383" y="141"/>
                    </a:lnTo>
                    <a:lnTo>
                      <a:pt x="382" y="146"/>
                    </a:lnTo>
                    <a:lnTo>
                      <a:pt x="380" y="150"/>
                    </a:lnTo>
                    <a:lnTo>
                      <a:pt x="380" y="150"/>
                    </a:lnTo>
                    <a:lnTo>
                      <a:pt x="376" y="158"/>
                    </a:lnTo>
                    <a:lnTo>
                      <a:pt x="373" y="161"/>
                    </a:lnTo>
                    <a:lnTo>
                      <a:pt x="370" y="163"/>
                    </a:lnTo>
                    <a:lnTo>
                      <a:pt x="370" y="163"/>
                    </a:lnTo>
                    <a:lnTo>
                      <a:pt x="363" y="168"/>
                    </a:lnTo>
                    <a:lnTo>
                      <a:pt x="360" y="170"/>
                    </a:lnTo>
                    <a:lnTo>
                      <a:pt x="356" y="172"/>
                    </a:lnTo>
                    <a:lnTo>
                      <a:pt x="356" y="172"/>
                    </a:lnTo>
                    <a:lnTo>
                      <a:pt x="346" y="175"/>
                    </a:lnTo>
                    <a:lnTo>
                      <a:pt x="339" y="180"/>
                    </a:lnTo>
                    <a:lnTo>
                      <a:pt x="336" y="187"/>
                    </a:lnTo>
                    <a:lnTo>
                      <a:pt x="332" y="197"/>
                    </a:lnTo>
                    <a:lnTo>
                      <a:pt x="332" y="197"/>
                    </a:lnTo>
                    <a:lnTo>
                      <a:pt x="337" y="202"/>
                    </a:lnTo>
                    <a:lnTo>
                      <a:pt x="337" y="207"/>
                    </a:lnTo>
                    <a:lnTo>
                      <a:pt x="336" y="219"/>
                    </a:lnTo>
                    <a:lnTo>
                      <a:pt x="336" y="219"/>
                    </a:lnTo>
                    <a:lnTo>
                      <a:pt x="336" y="226"/>
                    </a:lnTo>
                    <a:lnTo>
                      <a:pt x="334" y="231"/>
                    </a:lnTo>
                    <a:lnTo>
                      <a:pt x="326" y="238"/>
                    </a:lnTo>
                    <a:lnTo>
                      <a:pt x="326" y="238"/>
                    </a:lnTo>
                    <a:lnTo>
                      <a:pt x="317" y="245"/>
                    </a:lnTo>
                    <a:lnTo>
                      <a:pt x="314" y="250"/>
                    </a:lnTo>
                    <a:lnTo>
                      <a:pt x="310" y="255"/>
                    </a:lnTo>
                    <a:lnTo>
                      <a:pt x="310" y="255"/>
                    </a:lnTo>
                    <a:lnTo>
                      <a:pt x="310" y="253"/>
                    </a:lnTo>
                    <a:lnTo>
                      <a:pt x="310" y="253"/>
                    </a:lnTo>
                    <a:lnTo>
                      <a:pt x="305" y="251"/>
                    </a:lnTo>
                    <a:lnTo>
                      <a:pt x="305" y="251"/>
                    </a:lnTo>
                    <a:lnTo>
                      <a:pt x="304" y="248"/>
                    </a:lnTo>
                    <a:lnTo>
                      <a:pt x="304" y="248"/>
                    </a:lnTo>
                    <a:lnTo>
                      <a:pt x="300" y="245"/>
                    </a:lnTo>
                    <a:lnTo>
                      <a:pt x="300" y="245"/>
                    </a:lnTo>
                    <a:lnTo>
                      <a:pt x="298" y="243"/>
                    </a:lnTo>
                    <a:lnTo>
                      <a:pt x="56" y="251"/>
                    </a:lnTo>
                    <a:lnTo>
                      <a:pt x="56" y="251"/>
                    </a:lnTo>
                    <a:lnTo>
                      <a:pt x="56" y="250"/>
                    </a:lnTo>
                    <a:lnTo>
                      <a:pt x="56" y="250"/>
                    </a:lnTo>
                    <a:lnTo>
                      <a:pt x="52" y="243"/>
                    </a:lnTo>
                    <a:lnTo>
                      <a:pt x="47" y="236"/>
                    </a:lnTo>
                    <a:lnTo>
                      <a:pt x="47" y="236"/>
                    </a:lnTo>
                    <a:lnTo>
                      <a:pt x="44" y="233"/>
                    </a:lnTo>
                    <a:lnTo>
                      <a:pt x="42" y="229"/>
                    </a:lnTo>
                    <a:lnTo>
                      <a:pt x="44" y="221"/>
                    </a:lnTo>
                    <a:lnTo>
                      <a:pt x="44" y="221"/>
                    </a:lnTo>
                    <a:lnTo>
                      <a:pt x="41" y="214"/>
                    </a:lnTo>
                    <a:lnTo>
                      <a:pt x="41" y="214"/>
                    </a:lnTo>
                    <a:lnTo>
                      <a:pt x="41" y="209"/>
                    </a:lnTo>
                    <a:lnTo>
                      <a:pt x="41" y="204"/>
                    </a:lnTo>
                    <a:lnTo>
                      <a:pt x="41" y="200"/>
                    </a:lnTo>
                    <a:lnTo>
                      <a:pt x="39" y="195"/>
                    </a:lnTo>
                    <a:lnTo>
                      <a:pt x="39" y="195"/>
                    </a:lnTo>
                    <a:lnTo>
                      <a:pt x="35" y="192"/>
                    </a:lnTo>
                    <a:lnTo>
                      <a:pt x="34" y="187"/>
                    </a:lnTo>
                    <a:lnTo>
                      <a:pt x="34" y="187"/>
                    </a:lnTo>
                    <a:lnTo>
                      <a:pt x="34" y="184"/>
                    </a:lnTo>
                    <a:lnTo>
                      <a:pt x="34" y="178"/>
                    </a:lnTo>
                    <a:lnTo>
                      <a:pt x="34" y="178"/>
                    </a:lnTo>
                    <a:lnTo>
                      <a:pt x="34" y="173"/>
                    </a:lnTo>
                    <a:lnTo>
                      <a:pt x="32" y="170"/>
                    </a:lnTo>
                    <a:lnTo>
                      <a:pt x="25" y="165"/>
                    </a:lnTo>
                    <a:lnTo>
                      <a:pt x="25" y="165"/>
                    </a:lnTo>
                    <a:lnTo>
                      <a:pt x="27" y="158"/>
                    </a:lnTo>
                    <a:lnTo>
                      <a:pt x="25" y="150"/>
                    </a:lnTo>
                    <a:lnTo>
                      <a:pt x="25" y="150"/>
                    </a:lnTo>
                    <a:lnTo>
                      <a:pt x="24" y="143"/>
                    </a:lnTo>
                    <a:lnTo>
                      <a:pt x="20" y="138"/>
                    </a:lnTo>
                    <a:lnTo>
                      <a:pt x="20" y="138"/>
                    </a:lnTo>
                    <a:lnTo>
                      <a:pt x="18" y="134"/>
                    </a:lnTo>
                    <a:lnTo>
                      <a:pt x="18" y="131"/>
                    </a:lnTo>
                    <a:lnTo>
                      <a:pt x="18" y="131"/>
                    </a:lnTo>
                    <a:lnTo>
                      <a:pt x="18" y="127"/>
                    </a:lnTo>
                    <a:lnTo>
                      <a:pt x="15" y="126"/>
                    </a:lnTo>
                    <a:lnTo>
                      <a:pt x="15" y="126"/>
                    </a:lnTo>
                    <a:lnTo>
                      <a:pt x="13" y="122"/>
                    </a:lnTo>
                    <a:lnTo>
                      <a:pt x="15" y="119"/>
                    </a:lnTo>
                    <a:lnTo>
                      <a:pt x="15" y="117"/>
                    </a:lnTo>
                    <a:lnTo>
                      <a:pt x="15" y="114"/>
                    </a:lnTo>
                    <a:lnTo>
                      <a:pt x="15" y="114"/>
                    </a:lnTo>
                    <a:lnTo>
                      <a:pt x="15" y="111"/>
                    </a:lnTo>
                    <a:lnTo>
                      <a:pt x="13" y="107"/>
                    </a:lnTo>
                    <a:lnTo>
                      <a:pt x="10" y="102"/>
                    </a:lnTo>
                    <a:lnTo>
                      <a:pt x="10" y="102"/>
                    </a:lnTo>
                    <a:lnTo>
                      <a:pt x="8" y="92"/>
                    </a:lnTo>
                    <a:lnTo>
                      <a:pt x="8" y="92"/>
                    </a:lnTo>
                    <a:lnTo>
                      <a:pt x="7" y="87"/>
                    </a:lnTo>
                    <a:lnTo>
                      <a:pt x="5" y="83"/>
                    </a:lnTo>
                    <a:lnTo>
                      <a:pt x="5" y="83"/>
                    </a:lnTo>
                    <a:lnTo>
                      <a:pt x="3" y="80"/>
                    </a:lnTo>
                    <a:lnTo>
                      <a:pt x="3" y="80"/>
                    </a:lnTo>
                    <a:lnTo>
                      <a:pt x="3" y="80"/>
                    </a:lnTo>
                    <a:lnTo>
                      <a:pt x="3" y="77"/>
                    </a:lnTo>
                    <a:lnTo>
                      <a:pt x="3" y="77"/>
                    </a:lnTo>
                    <a:lnTo>
                      <a:pt x="1" y="71"/>
                    </a:lnTo>
                    <a:lnTo>
                      <a:pt x="1" y="65"/>
                    </a:lnTo>
                    <a:lnTo>
                      <a:pt x="1" y="65"/>
                    </a:lnTo>
                    <a:lnTo>
                      <a:pt x="3" y="60"/>
                    </a:lnTo>
                    <a:lnTo>
                      <a:pt x="3" y="53"/>
                    </a:lnTo>
                    <a:lnTo>
                      <a:pt x="3" y="53"/>
                    </a:lnTo>
                    <a:lnTo>
                      <a:pt x="1" y="51"/>
                    </a:lnTo>
                    <a:lnTo>
                      <a:pt x="1" y="48"/>
                    </a:lnTo>
                    <a:lnTo>
                      <a:pt x="1" y="48"/>
                    </a:lnTo>
                    <a:lnTo>
                      <a:pt x="1" y="43"/>
                    </a:lnTo>
                    <a:lnTo>
                      <a:pt x="1" y="43"/>
                    </a:lnTo>
                    <a:lnTo>
                      <a:pt x="3" y="36"/>
                    </a:lnTo>
                    <a:lnTo>
                      <a:pt x="3" y="36"/>
                    </a:lnTo>
                    <a:lnTo>
                      <a:pt x="5" y="32"/>
                    </a:lnTo>
                    <a:lnTo>
                      <a:pt x="5" y="31"/>
                    </a:lnTo>
                    <a:lnTo>
                      <a:pt x="5" y="31"/>
                    </a:lnTo>
                    <a:lnTo>
                      <a:pt x="3" y="27"/>
                    </a:lnTo>
                    <a:lnTo>
                      <a:pt x="1" y="26"/>
                    </a:lnTo>
                    <a:lnTo>
                      <a:pt x="1" y="26"/>
                    </a:lnTo>
                    <a:lnTo>
                      <a:pt x="0" y="22"/>
                    </a:lnTo>
                    <a:lnTo>
                      <a:pt x="0" y="19"/>
                    </a:lnTo>
                    <a:lnTo>
                      <a:pt x="0" y="19"/>
                    </a:lnTo>
                    <a:lnTo>
                      <a:pt x="1" y="15"/>
                    </a:lnTo>
                    <a:lnTo>
                      <a:pt x="1" y="14"/>
                    </a:lnTo>
                    <a:lnTo>
                      <a:pt x="1" y="14"/>
                    </a:lnTo>
                    <a:lnTo>
                      <a:pt x="1" y="9"/>
                    </a:lnTo>
                    <a:lnTo>
                      <a:pt x="1" y="9"/>
                    </a:lnTo>
                    <a:lnTo>
                      <a:pt x="15" y="9"/>
                    </a:lnTo>
                    <a:lnTo>
                      <a:pt x="15" y="9"/>
                    </a:lnTo>
                    <a:lnTo>
                      <a:pt x="169" y="9"/>
                    </a:lnTo>
                    <a:lnTo>
                      <a:pt x="258" y="5"/>
                    </a:lnTo>
                    <a:lnTo>
                      <a:pt x="293" y="4"/>
                    </a:lnTo>
                    <a:lnTo>
                      <a:pt x="319" y="0"/>
                    </a:lnTo>
                    <a:lnTo>
                      <a:pt x="319" y="0"/>
                    </a:lnTo>
                    <a:lnTo>
                      <a:pt x="319" y="9"/>
                    </a:lnTo>
                    <a:lnTo>
                      <a:pt x="322" y="15"/>
                    </a:lnTo>
                    <a:lnTo>
                      <a:pt x="322" y="15"/>
                    </a:lnTo>
                    <a:lnTo>
                      <a:pt x="326" y="22"/>
                    </a:lnTo>
                    <a:lnTo>
                      <a:pt x="326" y="27"/>
                    </a:lnTo>
                    <a:lnTo>
                      <a:pt x="326" y="27"/>
                    </a:lnTo>
                    <a:lnTo>
                      <a:pt x="326" y="31"/>
                    </a:lnTo>
                    <a:lnTo>
                      <a:pt x="324" y="32"/>
                    </a:lnTo>
                    <a:lnTo>
                      <a:pt x="320" y="36"/>
                    </a:lnTo>
                    <a:lnTo>
                      <a:pt x="320" y="36"/>
                    </a:lnTo>
                    <a:lnTo>
                      <a:pt x="320" y="39"/>
                    </a:lnTo>
                    <a:lnTo>
                      <a:pt x="320" y="43"/>
                    </a:lnTo>
                    <a:lnTo>
                      <a:pt x="322" y="48"/>
                    </a:lnTo>
                    <a:lnTo>
                      <a:pt x="326" y="53"/>
                    </a:lnTo>
                    <a:lnTo>
                      <a:pt x="329" y="58"/>
                    </a:lnTo>
                    <a:lnTo>
                      <a:pt x="329" y="58"/>
                    </a:lnTo>
                    <a:lnTo>
                      <a:pt x="331" y="63"/>
                    </a:lnTo>
                    <a:lnTo>
                      <a:pt x="331" y="66"/>
                    </a:lnTo>
                    <a:lnTo>
                      <a:pt x="334" y="68"/>
                    </a:lnTo>
                    <a:lnTo>
                      <a:pt x="334" y="68"/>
                    </a:lnTo>
                    <a:lnTo>
                      <a:pt x="336" y="70"/>
                    </a:lnTo>
                    <a:lnTo>
                      <a:pt x="339" y="70"/>
                    </a:lnTo>
                    <a:lnTo>
                      <a:pt x="346" y="71"/>
                    </a:lnTo>
                    <a:lnTo>
                      <a:pt x="346" y="71"/>
                    </a:lnTo>
                    <a:lnTo>
                      <a:pt x="349" y="71"/>
                    </a:lnTo>
                    <a:lnTo>
                      <a:pt x="351" y="75"/>
                    </a:lnTo>
                    <a:lnTo>
                      <a:pt x="354" y="80"/>
                    </a:lnTo>
                    <a:lnTo>
                      <a:pt x="354" y="80"/>
                    </a:lnTo>
                    <a:lnTo>
                      <a:pt x="356" y="83"/>
                    </a:lnTo>
                    <a:lnTo>
                      <a:pt x="360" y="88"/>
                    </a:lnTo>
                    <a:lnTo>
                      <a:pt x="360" y="88"/>
                    </a:lnTo>
                    <a:lnTo>
                      <a:pt x="365" y="92"/>
                    </a:lnTo>
                    <a:lnTo>
                      <a:pt x="368" y="95"/>
                    </a:lnTo>
                    <a:lnTo>
                      <a:pt x="368" y="95"/>
                    </a:lnTo>
                    <a:lnTo>
                      <a:pt x="371" y="100"/>
                    </a:lnTo>
                    <a:lnTo>
                      <a:pt x="373" y="105"/>
                    </a:lnTo>
                    <a:lnTo>
                      <a:pt x="373" y="105"/>
                    </a:lnTo>
                    <a:lnTo>
                      <a:pt x="378" y="111"/>
                    </a:lnTo>
                    <a:lnTo>
                      <a:pt x="380" y="112"/>
                    </a:lnTo>
                    <a:lnTo>
                      <a:pt x="382" y="114"/>
                    </a:lnTo>
                    <a:lnTo>
                      <a:pt x="382" y="114"/>
                    </a:lnTo>
                    <a:lnTo>
                      <a:pt x="382" y="121"/>
                    </a:lnTo>
                    <a:lnTo>
                      <a:pt x="382" y="127"/>
                    </a:lnTo>
                    <a:lnTo>
                      <a:pt x="382" y="127"/>
                    </a:lnTo>
                    <a:lnTo>
                      <a:pt x="383" y="134"/>
                    </a:lnTo>
                    <a:lnTo>
                      <a:pt x="383" y="141"/>
                    </a:lnTo>
                    <a:lnTo>
                      <a:pt x="383" y="141"/>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 name="Freeform 27">
                <a:extLst>
                  <a:ext uri="{FF2B5EF4-FFF2-40B4-BE49-F238E27FC236}">
                    <a16:creationId xmlns:a16="http://schemas.microsoft.com/office/drawing/2014/main" id="{45892F33-066D-1B48-9D25-EC7217501F74}"/>
                  </a:ext>
                </a:extLst>
              </p:cNvPr>
              <p:cNvSpPr>
                <a:spLocks noEditPoints="1"/>
              </p:cNvSpPr>
              <p:nvPr/>
            </p:nvSpPr>
            <p:spPr bwMode="auto">
              <a:xfrm>
                <a:off x="4562475" y="1460501"/>
                <a:ext cx="661987" cy="1016000"/>
              </a:xfrm>
              <a:custGeom>
                <a:avLst/>
                <a:gdLst>
                  <a:gd name="T0" fmla="*/ 242 w 417"/>
                  <a:gd name="T1" fmla="*/ 39 h 640"/>
                  <a:gd name="T2" fmla="*/ 63 w 417"/>
                  <a:gd name="T3" fmla="*/ 0 h 640"/>
                  <a:gd name="T4" fmla="*/ 0 w 417"/>
                  <a:gd name="T5" fmla="*/ 243 h 640"/>
                  <a:gd name="T6" fmla="*/ 285 w 417"/>
                  <a:gd name="T7" fmla="*/ 640 h 640"/>
                  <a:gd name="T8" fmla="*/ 285 w 417"/>
                  <a:gd name="T9" fmla="*/ 637 h 640"/>
                  <a:gd name="T10" fmla="*/ 283 w 417"/>
                  <a:gd name="T11" fmla="*/ 632 h 640"/>
                  <a:gd name="T12" fmla="*/ 285 w 417"/>
                  <a:gd name="T13" fmla="*/ 625 h 640"/>
                  <a:gd name="T14" fmla="*/ 283 w 417"/>
                  <a:gd name="T15" fmla="*/ 620 h 640"/>
                  <a:gd name="T16" fmla="*/ 287 w 417"/>
                  <a:gd name="T17" fmla="*/ 616 h 640"/>
                  <a:gd name="T18" fmla="*/ 288 w 417"/>
                  <a:gd name="T19" fmla="*/ 610 h 640"/>
                  <a:gd name="T20" fmla="*/ 287 w 417"/>
                  <a:gd name="T21" fmla="*/ 603 h 640"/>
                  <a:gd name="T22" fmla="*/ 285 w 417"/>
                  <a:gd name="T23" fmla="*/ 601 h 640"/>
                  <a:gd name="T24" fmla="*/ 290 w 417"/>
                  <a:gd name="T25" fmla="*/ 586 h 640"/>
                  <a:gd name="T26" fmla="*/ 290 w 417"/>
                  <a:gd name="T27" fmla="*/ 581 h 640"/>
                  <a:gd name="T28" fmla="*/ 290 w 417"/>
                  <a:gd name="T29" fmla="*/ 576 h 640"/>
                  <a:gd name="T30" fmla="*/ 293 w 417"/>
                  <a:gd name="T31" fmla="*/ 572 h 640"/>
                  <a:gd name="T32" fmla="*/ 295 w 417"/>
                  <a:gd name="T33" fmla="*/ 569 h 640"/>
                  <a:gd name="T34" fmla="*/ 293 w 417"/>
                  <a:gd name="T35" fmla="*/ 559 h 640"/>
                  <a:gd name="T36" fmla="*/ 293 w 417"/>
                  <a:gd name="T37" fmla="*/ 549 h 640"/>
                  <a:gd name="T38" fmla="*/ 295 w 417"/>
                  <a:gd name="T39" fmla="*/ 547 h 640"/>
                  <a:gd name="T40" fmla="*/ 302 w 417"/>
                  <a:gd name="T41" fmla="*/ 547 h 640"/>
                  <a:gd name="T42" fmla="*/ 307 w 417"/>
                  <a:gd name="T43" fmla="*/ 550 h 640"/>
                  <a:gd name="T44" fmla="*/ 312 w 417"/>
                  <a:gd name="T45" fmla="*/ 550 h 640"/>
                  <a:gd name="T46" fmla="*/ 319 w 417"/>
                  <a:gd name="T47" fmla="*/ 555 h 640"/>
                  <a:gd name="T48" fmla="*/ 321 w 417"/>
                  <a:gd name="T49" fmla="*/ 557 h 640"/>
                  <a:gd name="T50" fmla="*/ 326 w 417"/>
                  <a:gd name="T51" fmla="*/ 555 h 640"/>
                  <a:gd name="T52" fmla="*/ 327 w 417"/>
                  <a:gd name="T53" fmla="*/ 554 h 640"/>
                  <a:gd name="T54" fmla="*/ 334 w 417"/>
                  <a:gd name="T55" fmla="*/ 552 h 640"/>
                  <a:gd name="T56" fmla="*/ 336 w 417"/>
                  <a:gd name="T57" fmla="*/ 550 h 640"/>
                  <a:gd name="T58" fmla="*/ 336 w 417"/>
                  <a:gd name="T59" fmla="*/ 549 h 640"/>
                  <a:gd name="T60" fmla="*/ 336 w 417"/>
                  <a:gd name="T61" fmla="*/ 549 h 640"/>
                  <a:gd name="T62" fmla="*/ 336 w 417"/>
                  <a:gd name="T63" fmla="*/ 547 h 640"/>
                  <a:gd name="T64" fmla="*/ 336 w 417"/>
                  <a:gd name="T65" fmla="*/ 549 h 640"/>
                  <a:gd name="T66" fmla="*/ 336 w 417"/>
                  <a:gd name="T67" fmla="*/ 550 h 640"/>
                  <a:gd name="T68" fmla="*/ 417 w 417"/>
                  <a:gd name="T69" fmla="*/ 70 h 640"/>
                  <a:gd name="T70" fmla="*/ 327 w 417"/>
                  <a:gd name="T71" fmla="*/ 55 h 640"/>
                  <a:gd name="T72" fmla="*/ 242 w 417"/>
                  <a:gd name="T73" fmla="*/ 39 h 640"/>
                  <a:gd name="T74" fmla="*/ 336 w 417"/>
                  <a:gd name="T75" fmla="*/ 547 h 640"/>
                  <a:gd name="T76" fmla="*/ 336 w 417"/>
                  <a:gd name="T77" fmla="*/ 545 h 640"/>
                  <a:gd name="T78" fmla="*/ 336 w 417"/>
                  <a:gd name="T79" fmla="*/ 54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7" h="640">
                    <a:moveTo>
                      <a:pt x="242" y="39"/>
                    </a:moveTo>
                    <a:lnTo>
                      <a:pt x="242" y="39"/>
                    </a:lnTo>
                    <a:lnTo>
                      <a:pt x="147" y="19"/>
                    </a:lnTo>
                    <a:lnTo>
                      <a:pt x="63" y="0"/>
                    </a:lnTo>
                    <a:lnTo>
                      <a:pt x="7" y="221"/>
                    </a:lnTo>
                    <a:lnTo>
                      <a:pt x="0" y="243"/>
                    </a:lnTo>
                    <a:lnTo>
                      <a:pt x="285" y="640"/>
                    </a:lnTo>
                    <a:lnTo>
                      <a:pt x="285" y="640"/>
                    </a:lnTo>
                    <a:lnTo>
                      <a:pt x="285" y="637"/>
                    </a:lnTo>
                    <a:lnTo>
                      <a:pt x="285" y="637"/>
                    </a:lnTo>
                    <a:lnTo>
                      <a:pt x="283" y="632"/>
                    </a:lnTo>
                    <a:lnTo>
                      <a:pt x="283" y="632"/>
                    </a:lnTo>
                    <a:lnTo>
                      <a:pt x="285" y="625"/>
                    </a:lnTo>
                    <a:lnTo>
                      <a:pt x="285" y="625"/>
                    </a:lnTo>
                    <a:lnTo>
                      <a:pt x="283" y="620"/>
                    </a:lnTo>
                    <a:lnTo>
                      <a:pt x="283" y="620"/>
                    </a:lnTo>
                    <a:lnTo>
                      <a:pt x="285" y="618"/>
                    </a:lnTo>
                    <a:lnTo>
                      <a:pt x="287" y="616"/>
                    </a:lnTo>
                    <a:lnTo>
                      <a:pt x="287" y="616"/>
                    </a:lnTo>
                    <a:lnTo>
                      <a:pt x="288" y="610"/>
                    </a:lnTo>
                    <a:lnTo>
                      <a:pt x="287" y="603"/>
                    </a:lnTo>
                    <a:lnTo>
                      <a:pt x="287" y="603"/>
                    </a:lnTo>
                    <a:lnTo>
                      <a:pt x="285" y="603"/>
                    </a:lnTo>
                    <a:lnTo>
                      <a:pt x="285" y="601"/>
                    </a:lnTo>
                    <a:lnTo>
                      <a:pt x="287" y="596"/>
                    </a:lnTo>
                    <a:lnTo>
                      <a:pt x="290" y="586"/>
                    </a:lnTo>
                    <a:lnTo>
                      <a:pt x="290" y="586"/>
                    </a:lnTo>
                    <a:lnTo>
                      <a:pt x="290" y="581"/>
                    </a:lnTo>
                    <a:lnTo>
                      <a:pt x="290" y="579"/>
                    </a:lnTo>
                    <a:lnTo>
                      <a:pt x="290" y="576"/>
                    </a:lnTo>
                    <a:lnTo>
                      <a:pt x="290" y="576"/>
                    </a:lnTo>
                    <a:lnTo>
                      <a:pt x="293" y="572"/>
                    </a:lnTo>
                    <a:lnTo>
                      <a:pt x="295" y="569"/>
                    </a:lnTo>
                    <a:lnTo>
                      <a:pt x="295" y="569"/>
                    </a:lnTo>
                    <a:lnTo>
                      <a:pt x="295" y="564"/>
                    </a:lnTo>
                    <a:lnTo>
                      <a:pt x="293" y="559"/>
                    </a:lnTo>
                    <a:lnTo>
                      <a:pt x="293" y="554"/>
                    </a:lnTo>
                    <a:lnTo>
                      <a:pt x="293" y="549"/>
                    </a:lnTo>
                    <a:lnTo>
                      <a:pt x="293" y="549"/>
                    </a:lnTo>
                    <a:lnTo>
                      <a:pt x="295" y="547"/>
                    </a:lnTo>
                    <a:lnTo>
                      <a:pt x="297" y="547"/>
                    </a:lnTo>
                    <a:lnTo>
                      <a:pt x="302" y="547"/>
                    </a:lnTo>
                    <a:lnTo>
                      <a:pt x="302" y="547"/>
                    </a:lnTo>
                    <a:lnTo>
                      <a:pt x="307" y="550"/>
                    </a:lnTo>
                    <a:lnTo>
                      <a:pt x="312" y="550"/>
                    </a:lnTo>
                    <a:lnTo>
                      <a:pt x="312" y="550"/>
                    </a:lnTo>
                    <a:lnTo>
                      <a:pt x="315" y="552"/>
                    </a:lnTo>
                    <a:lnTo>
                      <a:pt x="319" y="555"/>
                    </a:lnTo>
                    <a:lnTo>
                      <a:pt x="319" y="555"/>
                    </a:lnTo>
                    <a:lnTo>
                      <a:pt x="321" y="557"/>
                    </a:lnTo>
                    <a:lnTo>
                      <a:pt x="322" y="557"/>
                    </a:lnTo>
                    <a:lnTo>
                      <a:pt x="326" y="555"/>
                    </a:lnTo>
                    <a:lnTo>
                      <a:pt x="326" y="555"/>
                    </a:lnTo>
                    <a:lnTo>
                      <a:pt x="327" y="554"/>
                    </a:lnTo>
                    <a:lnTo>
                      <a:pt x="329" y="554"/>
                    </a:lnTo>
                    <a:lnTo>
                      <a:pt x="334" y="552"/>
                    </a:lnTo>
                    <a:lnTo>
                      <a:pt x="334" y="552"/>
                    </a:lnTo>
                    <a:lnTo>
                      <a:pt x="336" y="550"/>
                    </a:lnTo>
                    <a:lnTo>
                      <a:pt x="336" y="549"/>
                    </a:lnTo>
                    <a:lnTo>
                      <a:pt x="336" y="549"/>
                    </a:lnTo>
                    <a:lnTo>
                      <a:pt x="336" y="549"/>
                    </a:lnTo>
                    <a:lnTo>
                      <a:pt x="336" y="549"/>
                    </a:lnTo>
                    <a:lnTo>
                      <a:pt x="336" y="547"/>
                    </a:lnTo>
                    <a:lnTo>
                      <a:pt x="336" y="547"/>
                    </a:lnTo>
                    <a:lnTo>
                      <a:pt x="336" y="549"/>
                    </a:lnTo>
                    <a:lnTo>
                      <a:pt x="336" y="549"/>
                    </a:lnTo>
                    <a:lnTo>
                      <a:pt x="336" y="543"/>
                    </a:lnTo>
                    <a:lnTo>
                      <a:pt x="336" y="550"/>
                    </a:lnTo>
                    <a:lnTo>
                      <a:pt x="348" y="482"/>
                    </a:lnTo>
                    <a:lnTo>
                      <a:pt x="417" y="70"/>
                    </a:lnTo>
                    <a:lnTo>
                      <a:pt x="417" y="70"/>
                    </a:lnTo>
                    <a:lnTo>
                      <a:pt x="327" y="55"/>
                    </a:lnTo>
                    <a:lnTo>
                      <a:pt x="242" y="39"/>
                    </a:lnTo>
                    <a:lnTo>
                      <a:pt x="242" y="39"/>
                    </a:lnTo>
                    <a:close/>
                    <a:moveTo>
                      <a:pt x="336" y="547"/>
                    </a:moveTo>
                    <a:lnTo>
                      <a:pt x="336" y="547"/>
                    </a:lnTo>
                    <a:lnTo>
                      <a:pt x="336" y="545"/>
                    </a:lnTo>
                    <a:lnTo>
                      <a:pt x="336" y="545"/>
                    </a:lnTo>
                    <a:lnTo>
                      <a:pt x="336" y="547"/>
                    </a:lnTo>
                    <a:lnTo>
                      <a:pt x="336" y="547"/>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8" name="Freeform 28">
                <a:extLst>
                  <a:ext uri="{FF2B5EF4-FFF2-40B4-BE49-F238E27FC236}">
                    <a16:creationId xmlns:a16="http://schemas.microsoft.com/office/drawing/2014/main" id="{71556D0F-F9B2-024D-8D0F-3654D4B2E1C0}"/>
                  </a:ext>
                </a:extLst>
              </p:cNvPr>
              <p:cNvSpPr>
                <a:spLocks/>
              </p:cNvSpPr>
              <p:nvPr/>
            </p:nvSpPr>
            <p:spPr bwMode="auto">
              <a:xfrm>
                <a:off x="5491163" y="1223963"/>
                <a:ext cx="722312" cy="600075"/>
              </a:xfrm>
              <a:custGeom>
                <a:avLst/>
                <a:gdLst>
                  <a:gd name="T0" fmla="*/ 44 w 455"/>
                  <a:gd name="T1" fmla="*/ 31 h 378"/>
                  <a:gd name="T2" fmla="*/ 44 w 455"/>
                  <a:gd name="T3" fmla="*/ 31 h 378"/>
                  <a:gd name="T4" fmla="*/ 12 w 455"/>
                  <a:gd name="T5" fmla="*/ 241 h 378"/>
                  <a:gd name="T6" fmla="*/ 0 w 455"/>
                  <a:gd name="T7" fmla="*/ 328 h 378"/>
                  <a:gd name="T8" fmla="*/ 0 w 455"/>
                  <a:gd name="T9" fmla="*/ 328 h 378"/>
                  <a:gd name="T10" fmla="*/ 122 w 455"/>
                  <a:gd name="T11" fmla="*/ 345 h 378"/>
                  <a:gd name="T12" fmla="*/ 122 w 455"/>
                  <a:gd name="T13" fmla="*/ 345 h 378"/>
                  <a:gd name="T14" fmla="*/ 273 w 455"/>
                  <a:gd name="T15" fmla="*/ 363 h 378"/>
                  <a:gd name="T16" fmla="*/ 355 w 455"/>
                  <a:gd name="T17" fmla="*/ 372 h 378"/>
                  <a:gd name="T18" fmla="*/ 431 w 455"/>
                  <a:gd name="T19" fmla="*/ 378 h 378"/>
                  <a:gd name="T20" fmla="*/ 443 w 455"/>
                  <a:gd name="T21" fmla="*/ 209 h 378"/>
                  <a:gd name="T22" fmla="*/ 455 w 455"/>
                  <a:gd name="T23" fmla="*/ 42 h 378"/>
                  <a:gd name="T24" fmla="*/ 48 w 455"/>
                  <a:gd name="T25" fmla="*/ 0 h 378"/>
                  <a:gd name="T26" fmla="*/ 44 w 455"/>
                  <a:gd name="T27" fmla="*/ 3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378">
                    <a:moveTo>
                      <a:pt x="44" y="31"/>
                    </a:moveTo>
                    <a:lnTo>
                      <a:pt x="44" y="31"/>
                    </a:lnTo>
                    <a:lnTo>
                      <a:pt x="12" y="241"/>
                    </a:lnTo>
                    <a:lnTo>
                      <a:pt x="0" y="328"/>
                    </a:lnTo>
                    <a:lnTo>
                      <a:pt x="0" y="328"/>
                    </a:lnTo>
                    <a:lnTo>
                      <a:pt x="122" y="345"/>
                    </a:lnTo>
                    <a:lnTo>
                      <a:pt x="122" y="345"/>
                    </a:lnTo>
                    <a:lnTo>
                      <a:pt x="273" y="363"/>
                    </a:lnTo>
                    <a:lnTo>
                      <a:pt x="355" y="372"/>
                    </a:lnTo>
                    <a:lnTo>
                      <a:pt x="431" y="378"/>
                    </a:lnTo>
                    <a:lnTo>
                      <a:pt x="443" y="209"/>
                    </a:lnTo>
                    <a:lnTo>
                      <a:pt x="455" y="42"/>
                    </a:lnTo>
                    <a:lnTo>
                      <a:pt x="48" y="0"/>
                    </a:lnTo>
                    <a:lnTo>
                      <a:pt x="44" y="31"/>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 name="Freeform 29">
                <a:extLst>
                  <a:ext uri="{FF2B5EF4-FFF2-40B4-BE49-F238E27FC236}">
                    <a16:creationId xmlns:a16="http://schemas.microsoft.com/office/drawing/2014/main" id="{00CDEFA3-7181-C44D-9B99-35DD8CAE7AE9}"/>
                  </a:ext>
                </a:extLst>
              </p:cNvPr>
              <p:cNvSpPr>
                <a:spLocks/>
              </p:cNvSpPr>
              <p:nvPr/>
            </p:nvSpPr>
            <p:spPr bwMode="auto">
              <a:xfrm>
                <a:off x="7118350" y="2430463"/>
                <a:ext cx="512762" cy="481013"/>
              </a:xfrm>
              <a:custGeom>
                <a:avLst/>
                <a:gdLst>
                  <a:gd name="T0" fmla="*/ 294 w 323"/>
                  <a:gd name="T1" fmla="*/ 14 h 303"/>
                  <a:gd name="T2" fmla="*/ 294 w 323"/>
                  <a:gd name="T3" fmla="*/ 9 h 303"/>
                  <a:gd name="T4" fmla="*/ 290 w 323"/>
                  <a:gd name="T5" fmla="*/ 0 h 303"/>
                  <a:gd name="T6" fmla="*/ 65 w 323"/>
                  <a:gd name="T7" fmla="*/ 12 h 303"/>
                  <a:gd name="T8" fmla="*/ 9 w 323"/>
                  <a:gd name="T9" fmla="*/ 248 h 303"/>
                  <a:gd name="T10" fmla="*/ 12 w 323"/>
                  <a:gd name="T11" fmla="*/ 253 h 303"/>
                  <a:gd name="T12" fmla="*/ 17 w 323"/>
                  <a:gd name="T13" fmla="*/ 253 h 303"/>
                  <a:gd name="T14" fmla="*/ 27 w 323"/>
                  <a:gd name="T15" fmla="*/ 250 h 303"/>
                  <a:gd name="T16" fmla="*/ 36 w 323"/>
                  <a:gd name="T17" fmla="*/ 246 h 303"/>
                  <a:gd name="T18" fmla="*/ 238 w 323"/>
                  <a:gd name="T19" fmla="*/ 294 h 303"/>
                  <a:gd name="T20" fmla="*/ 238 w 323"/>
                  <a:gd name="T21" fmla="*/ 292 h 303"/>
                  <a:gd name="T22" fmla="*/ 239 w 323"/>
                  <a:gd name="T23" fmla="*/ 282 h 303"/>
                  <a:gd name="T24" fmla="*/ 241 w 323"/>
                  <a:gd name="T25" fmla="*/ 275 h 303"/>
                  <a:gd name="T26" fmla="*/ 233 w 323"/>
                  <a:gd name="T27" fmla="*/ 272 h 303"/>
                  <a:gd name="T28" fmla="*/ 239 w 323"/>
                  <a:gd name="T29" fmla="*/ 258 h 303"/>
                  <a:gd name="T30" fmla="*/ 239 w 323"/>
                  <a:gd name="T31" fmla="*/ 253 h 303"/>
                  <a:gd name="T32" fmla="*/ 234 w 323"/>
                  <a:gd name="T33" fmla="*/ 253 h 303"/>
                  <a:gd name="T34" fmla="*/ 226 w 323"/>
                  <a:gd name="T35" fmla="*/ 258 h 303"/>
                  <a:gd name="T36" fmla="*/ 231 w 323"/>
                  <a:gd name="T37" fmla="*/ 241 h 303"/>
                  <a:gd name="T38" fmla="*/ 236 w 323"/>
                  <a:gd name="T39" fmla="*/ 233 h 303"/>
                  <a:gd name="T40" fmla="*/ 241 w 323"/>
                  <a:gd name="T41" fmla="*/ 223 h 303"/>
                  <a:gd name="T42" fmla="*/ 241 w 323"/>
                  <a:gd name="T43" fmla="*/ 209 h 303"/>
                  <a:gd name="T44" fmla="*/ 243 w 323"/>
                  <a:gd name="T45" fmla="*/ 206 h 303"/>
                  <a:gd name="T46" fmla="*/ 248 w 323"/>
                  <a:gd name="T47" fmla="*/ 202 h 303"/>
                  <a:gd name="T48" fmla="*/ 250 w 323"/>
                  <a:gd name="T49" fmla="*/ 189 h 303"/>
                  <a:gd name="T50" fmla="*/ 251 w 323"/>
                  <a:gd name="T51" fmla="*/ 185 h 303"/>
                  <a:gd name="T52" fmla="*/ 258 w 323"/>
                  <a:gd name="T53" fmla="*/ 182 h 303"/>
                  <a:gd name="T54" fmla="*/ 263 w 323"/>
                  <a:gd name="T55" fmla="*/ 184 h 303"/>
                  <a:gd name="T56" fmla="*/ 268 w 323"/>
                  <a:gd name="T57" fmla="*/ 165 h 303"/>
                  <a:gd name="T58" fmla="*/ 270 w 323"/>
                  <a:gd name="T59" fmla="*/ 158 h 303"/>
                  <a:gd name="T60" fmla="*/ 275 w 323"/>
                  <a:gd name="T61" fmla="*/ 158 h 303"/>
                  <a:gd name="T62" fmla="*/ 277 w 323"/>
                  <a:gd name="T63" fmla="*/ 148 h 303"/>
                  <a:gd name="T64" fmla="*/ 287 w 323"/>
                  <a:gd name="T65" fmla="*/ 126 h 303"/>
                  <a:gd name="T66" fmla="*/ 287 w 323"/>
                  <a:gd name="T67" fmla="*/ 126 h 303"/>
                  <a:gd name="T68" fmla="*/ 297 w 323"/>
                  <a:gd name="T69" fmla="*/ 118 h 303"/>
                  <a:gd name="T70" fmla="*/ 299 w 323"/>
                  <a:gd name="T71" fmla="*/ 107 h 303"/>
                  <a:gd name="T72" fmla="*/ 299 w 323"/>
                  <a:gd name="T73" fmla="*/ 95 h 303"/>
                  <a:gd name="T74" fmla="*/ 304 w 323"/>
                  <a:gd name="T75" fmla="*/ 87 h 303"/>
                  <a:gd name="T76" fmla="*/ 306 w 323"/>
                  <a:gd name="T77" fmla="*/ 73 h 303"/>
                  <a:gd name="T78" fmla="*/ 311 w 323"/>
                  <a:gd name="T79" fmla="*/ 63 h 303"/>
                  <a:gd name="T80" fmla="*/ 321 w 323"/>
                  <a:gd name="T81" fmla="*/ 46 h 303"/>
                  <a:gd name="T82" fmla="*/ 307 w 323"/>
                  <a:gd name="T83" fmla="*/ 41 h 303"/>
                  <a:gd name="T84" fmla="*/ 287 w 323"/>
                  <a:gd name="T85" fmla="*/ 41 h 303"/>
                  <a:gd name="T86" fmla="*/ 285 w 323"/>
                  <a:gd name="T87" fmla="*/ 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3" h="303">
                    <a:moveTo>
                      <a:pt x="290" y="21"/>
                    </a:moveTo>
                    <a:lnTo>
                      <a:pt x="290" y="21"/>
                    </a:lnTo>
                    <a:lnTo>
                      <a:pt x="294" y="14"/>
                    </a:lnTo>
                    <a:lnTo>
                      <a:pt x="294" y="14"/>
                    </a:lnTo>
                    <a:lnTo>
                      <a:pt x="294" y="9"/>
                    </a:lnTo>
                    <a:lnTo>
                      <a:pt x="294" y="9"/>
                    </a:lnTo>
                    <a:lnTo>
                      <a:pt x="292" y="4"/>
                    </a:lnTo>
                    <a:lnTo>
                      <a:pt x="290" y="0"/>
                    </a:lnTo>
                    <a:lnTo>
                      <a:pt x="290" y="0"/>
                    </a:lnTo>
                    <a:lnTo>
                      <a:pt x="290" y="0"/>
                    </a:lnTo>
                    <a:lnTo>
                      <a:pt x="161" y="7"/>
                    </a:lnTo>
                    <a:lnTo>
                      <a:pt x="65" y="12"/>
                    </a:lnTo>
                    <a:lnTo>
                      <a:pt x="0" y="14"/>
                    </a:lnTo>
                    <a:lnTo>
                      <a:pt x="9" y="248"/>
                    </a:lnTo>
                    <a:lnTo>
                      <a:pt x="9" y="248"/>
                    </a:lnTo>
                    <a:lnTo>
                      <a:pt x="10" y="250"/>
                    </a:lnTo>
                    <a:lnTo>
                      <a:pt x="10" y="250"/>
                    </a:lnTo>
                    <a:lnTo>
                      <a:pt x="12" y="253"/>
                    </a:lnTo>
                    <a:lnTo>
                      <a:pt x="14" y="255"/>
                    </a:lnTo>
                    <a:lnTo>
                      <a:pt x="14" y="255"/>
                    </a:lnTo>
                    <a:lnTo>
                      <a:pt x="17" y="253"/>
                    </a:lnTo>
                    <a:lnTo>
                      <a:pt x="20" y="252"/>
                    </a:lnTo>
                    <a:lnTo>
                      <a:pt x="20" y="252"/>
                    </a:lnTo>
                    <a:lnTo>
                      <a:pt x="27" y="250"/>
                    </a:lnTo>
                    <a:lnTo>
                      <a:pt x="27" y="250"/>
                    </a:lnTo>
                    <a:lnTo>
                      <a:pt x="32" y="246"/>
                    </a:lnTo>
                    <a:lnTo>
                      <a:pt x="36" y="246"/>
                    </a:lnTo>
                    <a:lnTo>
                      <a:pt x="39" y="246"/>
                    </a:lnTo>
                    <a:lnTo>
                      <a:pt x="41" y="303"/>
                    </a:lnTo>
                    <a:lnTo>
                      <a:pt x="238" y="294"/>
                    </a:lnTo>
                    <a:lnTo>
                      <a:pt x="238" y="294"/>
                    </a:lnTo>
                    <a:lnTo>
                      <a:pt x="238" y="294"/>
                    </a:lnTo>
                    <a:lnTo>
                      <a:pt x="238" y="292"/>
                    </a:lnTo>
                    <a:lnTo>
                      <a:pt x="238" y="292"/>
                    </a:lnTo>
                    <a:lnTo>
                      <a:pt x="238" y="287"/>
                    </a:lnTo>
                    <a:lnTo>
                      <a:pt x="239" y="282"/>
                    </a:lnTo>
                    <a:lnTo>
                      <a:pt x="239" y="282"/>
                    </a:lnTo>
                    <a:lnTo>
                      <a:pt x="241" y="277"/>
                    </a:lnTo>
                    <a:lnTo>
                      <a:pt x="241" y="275"/>
                    </a:lnTo>
                    <a:lnTo>
                      <a:pt x="238" y="274"/>
                    </a:lnTo>
                    <a:lnTo>
                      <a:pt x="233" y="272"/>
                    </a:lnTo>
                    <a:lnTo>
                      <a:pt x="233" y="272"/>
                    </a:lnTo>
                    <a:lnTo>
                      <a:pt x="234" y="267"/>
                    </a:lnTo>
                    <a:lnTo>
                      <a:pt x="238" y="263"/>
                    </a:lnTo>
                    <a:lnTo>
                      <a:pt x="239" y="258"/>
                    </a:lnTo>
                    <a:lnTo>
                      <a:pt x="241" y="257"/>
                    </a:lnTo>
                    <a:lnTo>
                      <a:pt x="239" y="253"/>
                    </a:lnTo>
                    <a:lnTo>
                      <a:pt x="239" y="253"/>
                    </a:lnTo>
                    <a:lnTo>
                      <a:pt x="238" y="252"/>
                    </a:lnTo>
                    <a:lnTo>
                      <a:pt x="238" y="252"/>
                    </a:lnTo>
                    <a:lnTo>
                      <a:pt x="234" y="253"/>
                    </a:lnTo>
                    <a:lnTo>
                      <a:pt x="228" y="262"/>
                    </a:lnTo>
                    <a:lnTo>
                      <a:pt x="228" y="262"/>
                    </a:lnTo>
                    <a:lnTo>
                      <a:pt x="226" y="258"/>
                    </a:lnTo>
                    <a:lnTo>
                      <a:pt x="226" y="257"/>
                    </a:lnTo>
                    <a:lnTo>
                      <a:pt x="226" y="252"/>
                    </a:lnTo>
                    <a:lnTo>
                      <a:pt x="231" y="241"/>
                    </a:lnTo>
                    <a:lnTo>
                      <a:pt x="231" y="241"/>
                    </a:lnTo>
                    <a:lnTo>
                      <a:pt x="233" y="236"/>
                    </a:lnTo>
                    <a:lnTo>
                      <a:pt x="236" y="233"/>
                    </a:lnTo>
                    <a:lnTo>
                      <a:pt x="236" y="233"/>
                    </a:lnTo>
                    <a:lnTo>
                      <a:pt x="239" y="228"/>
                    </a:lnTo>
                    <a:lnTo>
                      <a:pt x="241" y="223"/>
                    </a:lnTo>
                    <a:lnTo>
                      <a:pt x="241" y="223"/>
                    </a:lnTo>
                    <a:lnTo>
                      <a:pt x="239" y="216"/>
                    </a:lnTo>
                    <a:lnTo>
                      <a:pt x="241" y="209"/>
                    </a:lnTo>
                    <a:lnTo>
                      <a:pt x="241" y="209"/>
                    </a:lnTo>
                    <a:lnTo>
                      <a:pt x="241" y="207"/>
                    </a:lnTo>
                    <a:lnTo>
                      <a:pt x="243" y="206"/>
                    </a:lnTo>
                    <a:lnTo>
                      <a:pt x="248" y="204"/>
                    </a:lnTo>
                    <a:lnTo>
                      <a:pt x="248" y="204"/>
                    </a:lnTo>
                    <a:lnTo>
                      <a:pt x="248" y="202"/>
                    </a:lnTo>
                    <a:lnTo>
                      <a:pt x="250" y="199"/>
                    </a:lnTo>
                    <a:lnTo>
                      <a:pt x="250" y="194"/>
                    </a:lnTo>
                    <a:lnTo>
                      <a:pt x="250" y="189"/>
                    </a:lnTo>
                    <a:lnTo>
                      <a:pt x="250" y="187"/>
                    </a:lnTo>
                    <a:lnTo>
                      <a:pt x="251" y="185"/>
                    </a:lnTo>
                    <a:lnTo>
                      <a:pt x="251" y="185"/>
                    </a:lnTo>
                    <a:lnTo>
                      <a:pt x="253" y="184"/>
                    </a:lnTo>
                    <a:lnTo>
                      <a:pt x="256" y="182"/>
                    </a:lnTo>
                    <a:lnTo>
                      <a:pt x="258" y="182"/>
                    </a:lnTo>
                    <a:lnTo>
                      <a:pt x="260" y="184"/>
                    </a:lnTo>
                    <a:lnTo>
                      <a:pt x="260" y="184"/>
                    </a:lnTo>
                    <a:lnTo>
                      <a:pt x="263" y="184"/>
                    </a:lnTo>
                    <a:lnTo>
                      <a:pt x="263" y="182"/>
                    </a:lnTo>
                    <a:lnTo>
                      <a:pt x="267" y="175"/>
                    </a:lnTo>
                    <a:lnTo>
                      <a:pt x="268" y="165"/>
                    </a:lnTo>
                    <a:lnTo>
                      <a:pt x="268" y="165"/>
                    </a:lnTo>
                    <a:lnTo>
                      <a:pt x="270" y="158"/>
                    </a:lnTo>
                    <a:lnTo>
                      <a:pt x="270" y="158"/>
                    </a:lnTo>
                    <a:lnTo>
                      <a:pt x="273" y="158"/>
                    </a:lnTo>
                    <a:lnTo>
                      <a:pt x="275" y="158"/>
                    </a:lnTo>
                    <a:lnTo>
                      <a:pt x="275" y="158"/>
                    </a:lnTo>
                    <a:lnTo>
                      <a:pt x="277" y="157"/>
                    </a:lnTo>
                    <a:lnTo>
                      <a:pt x="277" y="153"/>
                    </a:lnTo>
                    <a:lnTo>
                      <a:pt x="277" y="148"/>
                    </a:lnTo>
                    <a:lnTo>
                      <a:pt x="277" y="148"/>
                    </a:lnTo>
                    <a:lnTo>
                      <a:pt x="280" y="136"/>
                    </a:lnTo>
                    <a:lnTo>
                      <a:pt x="287" y="126"/>
                    </a:lnTo>
                    <a:lnTo>
                      <a:pt x="287" y="126"/>
                    </a:lnTo>
                    <a:lnTo>
                      <a:pt x="287" y="126"/>
                    </a:lnTo>
                    <a:lnTo>
                      <a:pt x="287" y="126"/>
                    </a:lnTo>
                    <a:lnTo>
                      <a:pt x="292" y="121"/>
                    </a:lnTo>
                    <a:lnTo>
                      <a:pt x="297" y="118"/>
                    </a:lnTo>
                    <a:lnTo>
                      <a:pt x="297" y="118"/>
                    </a:lnTo>
                    <a:lnTo>
                      <a:pt x="299" y="116"/>
                    </a:lnTo>
                    <a:lnTo>
                      <a:pt x="299" y="112"/>
                    </a:lnTo>
                    <a:lnTo>
                      <a:pt x="299" y="107"/>
                    </a:lnTo>
                    <a:lnTo>
                      <a:pt x="299" y="107"/>
                    </a:lnTo>
                    <a:lnTo>
                      <a:pt x="299" y="95"/>
                    </a:lnTo>
                    <a:lnTo>
                      <a:pt x="299" y="95"/>
                    </a:lnTo>
                    <a:lnTo>
                      <a:pt x="299" y="90"/>
                    </a:lnTo>
                    <a:lnTo>
                      <a:pt x="304" y="87"/>
                    </a:lnTo>
                    <a:lnTo>
                      <a:pt x="304" y="87"/>
                    </a:lnTo>
                    <a:lnTo>
                      <a:pt x="306" y="84"/>
                    </a:lnTo>
                    <a:lnTo>
                      <a:pt x="306" y="80"/>
                    </a:lnTo>
                    <a:lnTo>
                      <a:pt x="306" y="73"/>
                    </a:lnTo>
                    <a:lnTo>
                      <a:pt x="306" y="73"/>
                    </a:lnTo>
                    <a:lnTo>
                      <a:pt x="307" y="68"/>
                    </a:lnTo>
                    <a:lnTo>
                      <a:pt x="311" y="63"/>
                    </a:lnTo>
                    <a:lnTo>
                      <a:pt x="311" y="63"/>
                    </a:lnTo>
                    <a:lnTo>
                      <a:pt x="319" y="51"/>
                    </a:lnTo>
                    <a:lnTo>
                      <a:pt x="321" y="46"/>
                    </a:lnTo>
                    <a:lnTo>
                      <a:pt x="323" y="39"/>
                    </a:lnTo>
                    <a:lnTo>
                      <a:pt x="323" y="39"/>
                    </a:lnTo>
                    <a:lnTo>
                      <a:pt x="307" y="41"/>
                    </a:lnTo>
                    <a:lnTo>
                      <a:pt x="290" y="41"/>
                    </a:lnTo>
                    <a:lnTo>
                      <a:pt x="290" y="41"/>
                    </a:lnTo>
                    <a:lnTo>
                      <a:pt x="287" y="41"/>
                    </a:lnTo>
                    <a:lnTo>
                      <a:pt x="285" y="39"/>
                    </a:lnTo>
                    <a:lnTo>
                      <a:pt x="285" y="36"/>
                    </a:lnTo>
                    <a:lnTo>
                      <a:pt x="285" y="33"/>
                    </a:lnTo>
                    <a:lnTo>
                      <a:pt x="290" y="21"/>
                    </a:lnTo>
                    <a:lnTo>
                      <a:pt x="290" y="21"/>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 name="Freeform 30">
                <a:extLst>
                  <a:ext uri="{FF2B5EF4-FFF2-40B4-BE49-F238E27FC236}">
                    <a16:creationId xmlns:a16="http://schemas.microsoft.com/office/drawing/2014/main" id="{F1E5B174-7908-8A43-B393-CF9BCBD859B8}"/>
                  </a:ext>
                </a:extLst>
              </p:cNvPr>
              <p:cNvSpPr>
                <a:spLocks/>
              </p:cNvSpPr>
              <p:nvPr/>
            </p:nvSpPr>
            <p:spPr bwMode="auto">
              <a:xfrm>
                <a:off x="6342063" y="1966913"/>
                <a:ext cx="773112" cy="419100"/>
              </a:xfrm>
              <a:custGeom>
                <a:avLst/>
                <a:gdLst>
                  <a:gd name="T0" fmla="*/ 470 w 487"/>
                  <a:gd name="T1" fmla="*/ 73 h 264"/>
                  <a:gd name="T2" fmla="*/ 470 w 487"/>
                  <a:gd name="T3" fmla="*/ 73 h 264"/>
                  <a:gd name="T4" fmla="*/ 462 w 487"/>
                  <a:gd name="T5" fmla="*/ 67 h 264"/>
                  <a:gd name="T6" fmla="*/ 462 w 487"/>
                  <a:gd name="T7" fmla="*/ 67 h 264"/>
                  <a:gd name="T8" fmla="*/ 459 w 487"/>
                  <a:gd name="T9" fmla="*/ 63 h 264"/>
                  <a:gd name="T10" fmla="*/ 455 w 487"/>
                  <a:gd name="T11" fmla="*/ 60 h 264"/>
                  <a:gd name="T12" fmla="*/ 455 w 487"/>
                  <a:gd name="T13" fmla="*/ 60 h 264"/>
                  <a:gd name="T14" fmla="*/ 453 w 487"/>
                  <a:gd name="T15" fmla="*/ 55 h 264"/>
                  <a:gd name="T16" fmla="*/ 455 w 487"/>
                  <a:gd name="T17" fmla="*/ 50 h 264"/>
                  <a:gd name="T18" fmla="*/ 455 w 487"/>
                  <a:gd name="T19" fmla="*/ 50 h 264"/>
                  <a:gd name="T20" fmla="*/ 453 w 487"/>
                  <a:gd name="T21" fmla="*/ 46 h 264"/>
                  <a:gd name="T22" fmla="*/ 455 w 487"/>
                  <a:gd name="T23" fmla="*/ 41 h 264"/>
                  <a:gd name="T24" fmla="*/ 455 w 487"/>
                  <a:gd name="T25" fmla="*/ 41 h 264"/>
                  <a:gd name="T26" fmla="*/ 459 w 487"/>
                  <a:gd name="T27" fmla="*/ 33 h 264"/>
                  <a:gd name="T28" fmla="*/ 460 w 487"/>
                  <a:gd name="T29" fmla="*/ 28 h 264"/>
                  <a:gd name="T30" fmla="*/ 459 w 487"/>
                  <a:gd name="T31" fmla="*/ 23 h 264"/>
                  <a:gd name="T32" fmla="*/ 459 w 487"/>
                  <a:gd name="T33" fmla="*/ 23 h 264"/>
                  <a:gd name="T34" fmla="*/ 455 w 487"/>
                  <a:gd name="T35" fmla="*/ 21 h 264"/>
                  <a:gd name="T36" fmla="*/ 450 w 487"/>
                  <a:gd name="T37" fmla="*/ 21 h 264"/>
                  <a:gd name="T38" fmla="*/ 445 w 487"/>
                  <a:gd name="T39" fmla="*/ 21 h 264"/>
                  <a:gd name="T40" fmla="*/ 442 w 487"/>
                  <a:gd name="T41" fmla="*/ 17 h 264"/>
                  <a:gd name="T42" fmla="*/ 442 w 487"/>
                  <a:gd name="T43" fmla="*/ 17 h 264"/>
                  <a:gd name="T44" fmla="*/ 438 w 487"/>
                  <a:gd name="T45" fmla="*/ 12 h 264"/>
                  <a:gd name="T46" fmla="*/ 438 w 487"/>
                  <a:gd name="T47" fmla="*/ 12 h 264"/>
                  <a:gd name="T48" fmla="*/ 389 w 487"/>
                  <a:gd name="T49" fmla="*/ 14 h 264"/>
                  <a:gd name="T50" fmla="*/ 331 w 487"/>
                  <a:gd name="T51" fmla="*/ 14 h 264"/>
                  <a:gd name="T52" fmla="*/ 269 w 487"/>
                  <a:gd name="T53" fmla="*/ 14 h 264"/>
                  <a:gd name="T54" fmla="*/ 206 w 487"/>
                  <a:gd name="T55" fmla="*/ 11 h 264"/>
                  <a:gd name="T56" fmla="*/ 89 w 487"/>
                  <a:gd name="T57" fmla="*/ 6 h 264"/>
                  <a:gd name="T58" fmla="*/ 12 w 487"/>
                  <a:gd name="T59" fmla="*/ 0 h 264"/>
                  <a:gd name="T60" fmla="*/ 0 w 487"/>
                  <a:gd name="T61" fmla="*/ 252 h 264"/>
                  <a:gd name="T62" fmla="*/ 0 w 487"/>
                  <a:gd name="T63" fmla="*/ 252 h 264"/>
                  <a:gd name="T64" fmla="*/ 95 w 487"/>
                  <a:gd name="T65" fmla="*/ 255 h 264"/>
                  <a:gd name="T66" fmla="*/ 182 w 487"/>
                  <a:gd name="T67" fmla="*/ 258 h 264"/>
                  <a:gd name="T68" fmla="*/ 331 w 487"/>
                  <a:gd name="T69" fmla="*/ 262 h 264"/>
                  <a:gd name="T70" fmla="*/ 435 w 487"/>
                  <a:gd name="T71" fmla="*/ 264 h 264"/>
                  <a:gd name="T72" fmla="*/ 487 w 487"/>
                  <a:gd name="T73" fmla="*/ 262 h 264"/>
                  <a:gd name="T74" fmla="*/ 481 w 487"/>
                  <a:gd name="T75" fmla="*/ 87 h 264"/>
                  <a:gd name="T76" fmla="*/ 481 w 487"/>
                  <a:gd name="T77" fmla="*/ 87 h 264"/>
                  <a:gd name="T78" fmla="*/ 481 w 487"/>
                  <a:gd name="T79" fmla="*/ 84 h 264"/>
                  <a:gd name="T80" fmla="*/ 477 w 487"/>
                  <a:gd name="T81" fmla="*/ 80 h 264"/>
                  <a:gd name="T82" fmla="*/ 470 w 487"/>
                  <a:gd name="T83" fmla="*/ 73 h 264"/>
                  <a:gd name="T84" fmla="*/ 470 w 487"/>
                  <a:gd name="T85"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7" h="264">
                    <a:moveTo>
                      <a:pt x="470" y="73"/>
                    </a:moveTo>
                    <a:lnTo>
                      <a:pt x="470" y="73"/>
                    </a:lnTo>
                    <a:lnTo>
                      <a:pt x="462" y="67"/>
                    </a:lnTo>
                    <a:lnTo>
                      <a:pt x="462" y="67"/>
                    </a:lnTo>
                    <a:lnTo>
                      <a:pt x="459" y="63"/>
                    </a:lnTo>
                    <a:lnTo>
                      <a:pt x="455" y="60"/>
                    </a:lnTo>
                    <a:lnTo>
                      <a:pt x="455" y="60"/>
                    </a:lnTo>
                    <a:lnTo>
                      <a:pt x="453" y="55"/>
                    </a:lnTo>
                    <a:lnTo>
                      <a:pt x="455" y="50"/>
                    </a:lnTo>
                    <a:lnTo>
                      <a:pt x="455" y="50"/>
                    </a:lnTo>
                    <a:lnTo>
                      <a:pt x="453" y="46"/>
                    </a:lnTo>
                    <a:lnTo>
                      <a:pt x="455" y="41"/>
                    </a:lnTo>
                    <a:lnTo>
                      <a:pt x="455" y="41"/>
                    </a:lnTo>
                    <a:lnTo>
                      <a:pt x="459" y="33"/>
                    </a:lnTo>
                    <a:lnTo>
                      <a:pt x="460" y="28"/>
                    </a:lnTo>
                    <a:lnTo>
                      <a:pt x="459" y="23"/>
                    </a:lnTo>
                    <a:lnTo>
                      <a:pt x="459" y="23"/>
                    </a:lnTo>
                    <a:lnTo>
                      <a:pt x="455" y="21"/>
                    </a:lnTo>
                    <a:lnTo>
                      <a:pt x="450" y="21"/>
                    </a:lnTo>
                    <a:lnTo>
                      <a:pt x="445" y="21"/>
                    </a:lnTo>
                    <a:lnTo>
                      <a:pt x="442" y="17"/>
                    </a:lnTo>
                    <a:lnTo>
                      <a:pt x="442" y="17"/>
                    </a:lnTo>
                    <a:lnTo>
                      <a:pt x="438" y="12"/>
                    </a:lnTo>
                    <a:lnTo>
                      <a:pt x="438" y="12"/>
                    </a:lnTo>
                    <a:lnTo>
                      <a:pt x="389" y="14"/>
                    </a:lnTo>
                    <a:lnTo>
                      <a:pt x="331" y="14"/>
                    </a:lnTo>
                    <a:lnTo>
                      <a:pt x="269" y="14"/>
                    </a:lnTo>
                    <a:lnTo>
                      <a:pt x="206" y="11"/>
                    </a:lnTo>
                    <a:lnTo>
                      <a:pt x="89" y="6"/>
                    </a:lnTo>
                    <a:lnTo>
                      <a:pt x="12" y="0"/>
                    </a:lnTo>
                    <a:lnTo>
                      <a:pt x="0" y="252"/>
                    </a:lnTo>
                    <a:lnTo>
                      <a:pt x="0" y="252"/>
                    </a:lnTo>
                    <a:lnTo>
                      <a:pt x="95" y="255"/>
                    </a:lnTo>
                    <a:lnTo>
                      <a:pt x="182" y="258"/>
                    </a:lnTo>
                    <a:lnTo>
                      <a:pt x="331" y="262"/>
                    </a:lnTo>
                    <a:lnTo>
                      <a:pt x="435" y="264"/>
                    </a:lnTo>
                    <a:lnTo>
                      <a:pt x="487" y="262"/>
                    </a:lnTo>
                    <a:lnTo>
                      <a:pt x="481" y="87"/>
                    </a:lnTo>
                    <a:lnTo>
                      <a:pt x="481" y="87"/>
                    </a:lnTo>
                    <a:lnTo>
                      <a:pt x="481" y="84"/>
                    </a:lnTo>
                    <a:lnTo>
                      <a:pt x="477" y="80"/>
                    </a:lnTo>
                    <a:lnTo>
                      <a:pt x="470" y="73"/>
                    </a:lnTo>
                    <a:lnTo>
                      <a:pt x="470" y="7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1" name="Freeform 31">
                <a:extLst>
                  <a:ext uri="{FF2B5EF4-FFF2-40B4-BE49-F238E27FC236}">
                    <a16:creationId xmlns:a16="http://schemas.microsoft.com/office/drawing/2014/main" id="{D2BFD210-5858-6043-8FC7-D53D8F3981CA}"/>
                  </a:ext>
                </a:extLst>
              </p:cNvPr>
              <p:cNvSpPr>
                <a:spLocks/>
              </p:cNvSpPr>
              <p:nvPr/>
            </p:nvSpPr>
            <p:spPr bwMode="auto">
              <a:xfrm>
                <a:off x="5800725" y="2430463"/>
                <a:ext cx="1444625" cy="1401763"/>
              </a:xfrm>
              <a:custGeom>
                <a:avLst/>
                <a:gdLst>
                  <a:gd name="T0" fmla="*/ 896 w 910"/>
                  <a:gd name="T1" fmla="*/ 426 h 883"/>
                  <a:gd name="T2" fmla="*/ 883 w 910"/>
                  <a:gd name="T3" fmla="*/ 398 h 883"/>
                  <a:gd name="T4" fmla="*/ 857 w 910"/>
                  <a:gd name="T5" fmla="*/ 250 h 883"/>
                  <a:gd name="T6" fmla="*/ 830 w 910"/>
                  <a:gd name="T7" fmla="*/ 241 h 883"/>
                  <a:gd name="T8" fmla="*/ 805 w 910"/>
                  <a:gd name="T9" fmla="*/ 233 h 883"/>
                  <a:gd name="T10" fmla="*/ 769 w 910"/>
                  <a:gd name="T11" fmla="*/ 228 h 883"/>
                  <a:gd name="T12" fmla="*/ 696 w 910"/>
                  <a:gd name="T13" fmla="*/ 230 h 883"/>
                  <a:gd name="T14" fmla="*/ 664 w 910"/>
                  <a:gd name="T15" fmla="*/ 230 h 883"/>
                  <a:gd name="T16" fmla="*/ 630 w 910"/>
                  <a:gd name="T17" fmla="*/ 228 h 883"/>
                  <a:gd name="T18" fmla="*/ 601 w 910"/>
                  <a:gd name="T19" fmla="*/ 221 h 883"/>
                  <a:gd name="T20" fmla="*/ 576 w 910"/>
                  <a:gd name="T21" fmla="*/ 214 h 883"/>
                  <a:gd name="T22" fmla="*/ 547 w 910"/>
                  <a:gd name="T23" fmla="*/ 206 h 883"/>
                  <a:gd name="T24" fmla="*/ 511 w 910"/>
                  <a:gd name="T25" fmla="*/ 184 h 883"/>
                  <a:gd name="T26" fmla="*/ 481 w 910"/>
                  <a:gd name="T27" fmla="*/ 175 h 883"/>
                  <a:gd name="T28" fmla="*/ 255 w 910"/>
                  <a:gd name="T29" fmla="*/ 365 h 883"/>
                  <a:gd name="T30" fmla="*/ 4 w 910"/>
                  <a:gd name="T31" fmla="*/ 355 h 883"/>
                  <a:gd name="T32" fmla="*/ 19 w 910"/>
                  <a:gd name="T33" fmla="*/ 370 h 883"/>
                  <a:gd name="T34" fmla="*/ 44 w 910"/>
                  <a:gd name="T35" fmla="*/ 404 h 883"/>
                  <a:gd name="T36" fmla="*/ 75 w 910"/>
                  <a:gd name="T37" fmla="*/ 445 h 883"/>
                  <a:gd name="T38" fmla="*/ 104 w 910"/>
                  <a:gd name="T39" fmla="*/ 467 h 883"/>
                  <a:gd name="T40" fmla="*/ 121 w 910"/>
                  <a:gd name="T41" fmla="*/ 516 h 883"/>
                  <a:gd name="T42" fmla="*/ 182 w 910"/>
                  <a:gd name="T43" fmla="*/ 593 h 883"/>
                  <a:gd name="T44" fmla="*/ 240 w 910"/>
                  <a:gd name="T45" fmla="*/ 600 h 883"/>
                  <a:gd name="T46" fmla="*/ 292 w 910"/>
                  <a:gd name="T47" fmla="*/ 545 h 883"/>
                  <a:gd name="T48" fmla="*/ 319 w 910"/>
                  <a:gd name="T49" fmla="*/ 549 h 883"/>
                  <a:gd name="T50" fmla="*/ 350 w 910"/>
                  <a:gd name="T51" fmla="*/ 555 h 883"/>
                  <a:gd name="T52" fmla="*/ 382 w 910"/>
                  <a:gd name="T53" fmla="*/ 586 h 883"/>
                  <a:gd name="T54" fmla="*/ 403 w 910"/>
                  <a:gd name="T55" fmla="*/ 611 h 883"/>
                  <a:gd name="T56" fmla="*/ 416 w 910"/>
                  <a:gd name="T57" fmla="*/ 642 h 883"/>
                  <a:gd name="T58" fmla="*/ 436 w 910"/>
                  <a:gd name="T59" fmla="*/ 683 h 883"/>
                  <a:gd name="T60" fmla="*/ 457 w 910"/>
                  <a:gd name="T61" fmla="*/ 708 h 883"/>
                  <a:gd name="T62" fmla="*/ 486 w 910"/>
                  <a:gd name="T63" fmla="*/ 746 h 883"/>
                  <a:gd name="T64" fmla="*/ 492 w 910"/>
                  <a:gd name="T65" fmla="*/ 785 h 883"/>
                  <a:gd name="T66" fmla="*/ 511 w 910"/>
                  <a:gd name="T67" fmla="*/ 813 h 883"/>
                  <a:gd name="T68" fmla="*/ 525 w 910"/>
                  <a:gd name="T69" fmla="*/ 841 h 883"/>
                  <a:gd name="T70" fmla="*/ 562 w 910"/>
                  <a:gd name="T71" fmla="*/ 852 h 883"/>
                  <a:gd name="T72" fmla="*/ 584 w 910"/>
                  <a:gd name="T73" fmla="*/ 866 h 883"/>
                  <a:gd name="T74" fmla="*/ 620 w 910"/>
                  <a:gd name="T75" fmla="*/ 873 h 883"/>
                  <a:gd name="T76" fmla="*/ 647 w 910"/>
                  <a:gd name="T77" fmla="*/ 883 h 883"/>
                  <a:gd name="T78" fmla="*/ 635 w 910"/>
                  <a:gd name="T79" fmla="*/ 844 h 883"/>
                  <a:gd name="T80" fmla="*/ 637 w 910"/>
                  <a:gd name="T81" fmla="*/ 800 h 883"/>
                  <a:gd name="T82" fmla="*/ 649 w 910"/>
                  <a:gd name="T83" fmla="*/ 820 h 883"/>
                  <a:gd name="T84" fmla="*/ 647 w 910"/>
                  <a:gd name="T85" fmla="*/ 754 h 883"/>
                  <a:gd name="T86" fmla="*/ 637 w 910"/>
                  <a:gd name="T87" fmla="*/ 756 h 883"/>
                  <a:gd name="T88" fmla="*/ 638 w 910"/>
                  <a:gd name="T89" fmla="*/ 710 h 883"/>
                  <a:gd name="T90" fmla="*/ 664 w 910"/>
                  <a:gd name="T91" fmla="*/ 695 h 883"/>
                  <a:gd name="T92" fmla="*/ 660 w 910"/>
                  <a:gd name="T93" fmla="*/ 706 h 883"/>
                  <a:gd name="T94" fmla="*/ 659 w 910"/>
                  <a:gd name="T95" fmla="*/ 712 h 883"/>
                  <a:gd name="T96" fmla="*/ 698 w 910"/>
                  <a:gd name="T97" fmla="*/ 698 h 883"/>
                  <a:gd name="T98" fmla="*/ 696 w 910"/>
                  <a:gd name="T99" fmla="*/ 676 h 883"/>
                  <a:gd name="T100" fmla="*/ 711 w 910"/>
                  <a:gd name="T101" fmla="*/ 656 h 883"/>
                  <a:gd name="T102" fmla="*/ 745 w 910"/>
                  <a:gd name="T103" fmla="*/ 650 h 883"/>
                  <a:gd name="T104" fmla="*/ 745 w 910"/>
                  <a:gd name="T105" fmla="*/ 664 h 883"/>
                  <a:gd name="T106" fmla="*/ 794 w 910"/>
                  <a:gd name="T107" fmla="*/ 627 h 883"/>
                  <a:gd name="T108" fmla="*/ 810 w 910"/>
                  <a:gd name="T109" fmla="*/ 617 h 883"/>
                  <a:gd name="T110" fmla="*/ 806 w 910"/>
                  <a:gd name="T111" fmla="*/ 576 h 883"/>
                  <a:gd name="T112" fmla="*/ 813 w 910"/>
                  <a:gd name="T113" fmla="*/ 572 h 883"/>
                  <a:gd name="T114" fmla="*/ 835 w 910"/>
                  <a:gd name="T115" fmla="*/ 584 h 883"/>
                  <a:gd name="T116" fmla="*/ 893 w 910"/>
                  <a:gd name="T117" fmla="*/ 569 h 883"/>
                  <a:gd name="T118" fmla="*/ 903 w 910"/>
                  <a:gd name="T119" fmla="*/ 547 h 883"/>
                  <a:gd name="T120" fmla="*/ 901 w 910"/>
                  <a:gd name="T121" fmla="*/ 511 h 883"/>
                  <a:gd name="T122" fmla="*/ 906 w 910"/>
                  <a:gd name="T123" fmla="*/ 477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0" h="883">
                    <a:moveTo>
                      <a:pt x="905" y="464"/>
                    </a:moveTo>
                    <a:lnTo>
                      <a:pt x="905" y="464"/>
                    </a:lnTo>
                    <a:lnTo>
                      <a:pt x="905" y="459"/>
                    </a:lnTo>
                    <a:lnTo>
                      <a:pt x="905" y="459"/>
                    </a:lnTo>
                    <a:lnTo>
                      <a:pt x="905" y="455"/>
                    </a:lnTo>
                    <a:lnTo>
                      <a:pt x="905" y="455"/>
                    </a:lnTo>
                    <a:lnTo>
                      <a:pt x="905" y="448"/>
                    </a:lnTo>
                    <a:lnTo>
                      <a:pt x="905" y="442"/>
                    </a:lnTo>
                    <a:lnTo>
                      <a:pt x="905" y="442"/>
                    </a:lnTo>
                    <a:lnTo>
                      <a:pt x="905" y="437"/>
                    </a:lnTo>
                    <a:lnTo>
                      <a:pt x="901" y="433"/>
                    </a:lnTo>
                    <a:lnTo>
                      <a:pt x="901" y="433"/>
                    </a:lnTo>
                    <a:lnTo>
                      <a:pt x="896" y="426"/>
                    </a:lnTo>
                    <a:lnTo>
                      <a:pt x="896" y="426"/>
                    </a:lnTo>
                    <a:lnTo>
                      <a:pt x="895" y="421"/>
                    </a:lnTo>
                    <a:lnTo>
                      <a:pt x="895" y="421"/>
                    </a:lnTo>
                    <a:lnTo>
                      <a:pt x="891" y="418"/>
                    </a:lnTo>
                    <a:lnTo>
                      <a:pt x="891" y="418"/>
                    </a:lnTo>
                    <a:lnTo>
                      <a:pt x="890" y="411"/>
                    </a:lnTo>
                    <a:lnTo>
                      <a:pt x="890" y="411"/>
                    </a:lnTo>
                    <a:lnTo>
                      <a:pt x="888" y="408"/>
                    </a:lnTo>
                    <a:lnTo>
                      <a:pt x="888" y="404"/>
                    </a:lnTo>
                    <a:lnTo>
                      <a:pt x="888" y="404"/>
                    </a:lnTo>
                    <a:lnTo>
                      <a:pt x="884" y="401"/>
                    </a:lnTo>
                    <a:lnTo>
                      <a:pt x="883" y="398"/>
                    </a:lnTo>
                    <a:lnTo>
                      <a:pt x="883" y="398"/>
                    </a:lnTo>
                    <a:lnTo>
                      <a:pt x="881" y="394"/>
                    </a:lnTo>
                    <a:lnTo>
                      <a:pt x="879" y="391"/>
                    </a:lnTo>
                    <a:lnTo>
                      <a:pt x="879" y="391"/>
                    </a:lnTo>
                    <a:lnTo>
                      <a:pt x="874" y="386"/>
                    </a:lnTo>
                    <a:lnTo>
                      <a:pt x="873" y="382"/>
                    </a:lnTo>
                    <a:lnTo>
                      <a:pt x="873" y="379"/>
                    </a:lnTo>
                    <a:lnTo>
                      <a:pt x="871" y="303"/>
                    </a:lnTo>
                    <a:lnTo>
                      <a:pt x="869" y="246"/>
                    </a:lnTo>
                    <a:lnTo>
                      <a:pt x="869" y="246"/>
                    </a:lnTo>
                    <a:lnTo>
                      <a:pt x="866" y="246"/>
                    </a:lnTo>
                    <a:lnTo>
                      <a:pt x="862" y="246"/>
                    </a:lnTo>
                    <a:lnTo>
                      <a:pt x="857" y="250"/>
                    </a:lnTo>
                    <a:lnTo>
                      <a:pt x="857" y="250"/>
                    </a:lnTo>
                    <a:lnTo>
                      <a:pt x="850" y="252"/>
                    </a:lnTo>
                    <a:lnTo>
                      <a:pt x="850" y="252"/>
                    </a:lnTo>
                    <a:lnTo>
                      <a:pt x="847" y="253"/>
                    </a:lnTo>
                    <a:lnTo>
                      <a:pt x="844" y="255"/>
                    </a:lnTo>
                    <a:lnTo>
                      <a:pt x="844" y="255"/>
                    </a:lnTo>
                    <a:lnTo>
                      <a:pt x="842" y="253"/>
                    </a:lnTo>
                    <a:lnTo>
                      <a:pt x="840" y="250"/>
                    </a:lnTo>
                    <a:lnTo>
                      <a:pt x="840" y="250"/>
                    </a:lnTo>
                    <a:lnTo>
                      <a:pt x="839" y="248"/>
                    </a:lnTo>
                    <a:lnTo>
                      <a:pt x="839" y="248"/>
                    </a:lnTo>
                    <a:lnTo>
                      <a:pt x="835" y="246"/>
                    </a:lnTo>
                    <a:lnTo>
                      <a:pt x="835" y="246"/>
                    </a:lnTo>
                    <a:lnTo>
                      <a:pt x="830" y="241"/>
                    </a:lnTo>
                    <a:lnTo>
                      <a:pt x="830" y="241"/>
                    </a:lnTo>
                    <a:lnTo>
                      <a:pt x="827" y="240"/>
                    </a:lnTo>
                    <a:lnTo>
                      <a:pt x="823" y="240"/>
                    </a:lnTo>
                    <a:lnTo>
                      <a:pt x="823" y="240"/>
                    </a:lnTo>
                    <a:lnTo>
                      <a:pt x="822" y="240"/>
                    </a:lnTo>
                    <a:lnTo>
                      <a:pt x="818" y="238"/>
                    </a:lnTo>
                    <a:lnTo>
                      <a:pt x="817" y="235"/>
                    </a:lnTo>
                    <a:lnTo>
                      <a:pt x="813" y="235"/>
                    </a:lnTo>
                    <a:lnTo>
                      <a:pt x="813" y="235"/>
                    </a:lnTo>
                    <a:lnTo>
                      <a:pt x="811" y="235"/>
                    </a:lnTo>
                    <a:lnTo>
                      <a:pt x="808" y="235"/>
                    </a:lnTo>
                    <a:lnTo>
                      <a:pt x="808" y="235"/>
                    </a:lnTo>
                    <a:lnTo>
                      <a:pt x="805" y="233"/>
                    </a:lnTo>
                    <a:lnTo>
                      <a:pt x="803" y="231"/>
                    </a:lnTo>
                    <a:lnTo>
                      <a:pt x="803" y="231"/>
                    </a:lnTo>
                    <a:lnTo>
                      <a:pt x="796" y="228"/>
                    </a:lnTo>
                    <a:lnTo>
                      <a:pt x="791" y="226"/>
                    </a:lnTo>
                    <a:lnTo>
                      <a:pt x="791" y="226"/>
                    </a:lnTo>
                    <a:lnTo>
                      <a:pt x="784" y="226"/>
                    </a:lnTo>
                    <a:lnTo>
                      <a:pt x="784" y="226"/>
                    </a:lnTo>
                    <a:lnTo>
                      <a:pt x="781" y="230"/>
                    </a:lnTo>
                    <a:lnTo>
                      <a:pt x="778" y="231"/>
                    </a:lnTo>
                    <a:lnTo>
                      <a:pt x="778" y="231"/>
                    </a:lnTo>
                    <a:lnTo>
                      <a:pt x="774" y="231"/>
                    </a:lnTo>
                    <a:lnTo>
                      <a:pt x="771" y="230"/>
                    </a:lnTo>
                    <a:lnTo>
                      <a:pt x="769" y="228"/>
                    </a:lnTo>
                    <a:lnTo>
                      <a:pt x="766" y="228"/>
                    </a:lnTo>
                    <a:lnTo>
                      <a:pt x="766" y="228"/>
                    </a:lnTo>
                    <a:lnTo>
                      <a:pt x="742" y="231"/>
                    </a:lnTo>
                    <a:lnTo>
                      <a:pt x="742" y="231"/>
                    </a:lnTo>
                    <a:lnTo>
                      <a:pt x="735" y="233"/>
                    </a:lnTo>
                    <a:lnTo>
                      <a:pt x="727" y="233"/>
                    </a:lnTo>
                    <a:lnTo>
                      <a:pt x="727" y="233"/>
                    </a:lnTo>
                    <a:lnTo>
                      <a:pt x="711" y="235"/>
                    </a:lnTo>
                    <a:lnTo>
                      <a:pt x="711" y="235"/>
                    </a:lnTo>
                    <a:lnTo>
                      <a:pt x="705" y="235"/>
                    </a:lnTo>
                    <a:lnTo>
                      <a:pt x="698" y="231"/>
                    </a:lnTo>
                    <a:lnTo>
                      <a:pt x="698" y="231"/>
                    </a:lnTo>
                    <a:lnTo>
                      <a:pt x="696" y="230"/>
                    </a:lnTo>
                    <a:lnTo>
                      <a:pt x="693" y="230"/>
                    </a:lnTo>
                    <a:lnTo>
                      <a:pt x="686" y="231"/>
                    </a:lnTo>
                    <a:lnTo>
                      <a:pt x="686" y="231"/>
                    </a:lnTo>
                    <a:lnTo>
                      <a:pt x="681" y="231"/>
                    </a:lnTo>
                    <a:lnTo>
                      <a:pt x="677" y="233"/>
                    </a:lnTo>
                    <a:lnTo>
                      <a:pt x="677" y="233"/>
                    </a:lnTo>
                    <a:lnTo>
                      <a:pt x="676" y="233"/>
                    </a:lnTo>
                    <a:lnTo>
                      <a:pt x="674" y="231"/>
                    </a:lnTo>
                    <a:lnTo>
                      <a:pt x="674" y="230"/>
                    </a:lnTo>
                    <a:lnTo>
                      <a:pt x="671" y="230"/>
                    </a:lnTo>
                    <a:lnTo>
                      <a:pt x="671" y="230"/>
                    </a:lnTo>
                    <a:lnTo>
                      <a:pt x="664" y="230"/>
                    </a:lnTo>
                    <a:lnTo>
                      <a:pt x="664" y="230"/>
                    </a:lnTo>
                    <a:lnTo>
                      <a:pt x="660" y="230"/>
                    </a:lnTo>
                    <a:lnTo>
                      <a:pt x="659" y="228"/>
                    </a:lnTo>
                    <a:lnTo>
                      <a:pt x="659" y="228"/>
                    </a:lnTo>
                    <a:lnTo>
                      <a:pt x="655" y="230"/>
                    </a:lnTo>
                    <a:lnTo>
                      <a:pt x="652" y="231"/>
                    </a:lnTo>
                    <a:lnTo>
                      <a:pt x="650" y="235"/>
                    </a:lnTo>
                    <a:lnTo>
                      <a:pt x="647" y="235"/>
                    </a:lnTo>
                    <a:lnTo>
                      <a:pt x="647" y="235"/>
                    </a:lnTo>
                    <a:lnTo>
                      <a:pt x="640" y="236"/>
                    </a:lnTo>
                    <a:lnTo>
                      <a:pt x="637" y="235"/>
                    </a:lnTo>
                    <a:lnTo>
                      <a:pt x="635" y="233"/>
                    </a:lnTo>
                    <a:lnTo>
                      <a:pt x="635" y="233"/>
                    </a:lnTo>
                    <a:lnTo>
                      <a:pt x="630" y="228"/>
                    </a:lnTo>
                    <a:lnTo>
                      <a:pt x="630" y="228"/>
                    </a:lnTo>
                    <a:lnTo>
                      <a:pt x="627" y="224"/>
                    </a:lnTo>
                    <a:lnTo>
                      <a:pt x="625" y="223"/>
                    </a:lnTo>
                    <a:lnTo>
                      <a:pt x="621" y="226"/>
                    </a:lnTo>
                    <a:lnTo>
                      <a:pt x="621" y="226"/>
                    </a:lnTo>
                    <a:lnTo>
                      <a:pt x="616" y="231"/>
                    </a:lnTo>
                    <a:lnTo>
                      <a:pt x="613" y="233"/>
                    </a:lnTo>
                    <a:lnTo>
                      <a:pt x="610" y="233"/>
                    </a:lnTo>
                    <a:lnTo>
                      <a:pt x="610" y="233"/>
                    </a:lnTo>
                    <a:lnTo>
                      <a:pt x="606" y="230"/>
                    </a:lnTo>
                    <a:lnTo>
                      <a:pt x="604" y="228"/>
                    </a:lnTo>
                    <a:lnTo>
                      <a:pt x="601" y="221"/>
                    </a:lnTo>
                    <a:lnTo>
                      <a:pt x="601" y="221"/>
                    </a:lnTo>
                    <a:lnTo>
                      <a:pt x="598" y="216"/>
                    </a:lnTo>
                    <a:lnTo>
                      <a:pt x="594" y="214"/>
                    </a:lnTo>
                    <a:lnTo>
                      <a:pt x="594" y="214"/>
                    </a:lnTo>
                    <a:lnTo>
                      <a:pt x="593" y="214"/>
                    </a:lnTo>
                    <a:lnTo>
                      <a:pt x="589" y="214"/>
                    </a:lnTo>
                    <a:lnTo>
                      <a:pt x="589" y="214"/>
                    </a:lnTo>
                    <a:lnTo>
                      <a:pt x="587" y="216"/>
                    </a:lnTo>
                    <a:lnTo>
                      <a:pt x="584" y="214"/>
                    </a:lnTo>
                    <a:lnTo>
                      <a:pt x="584" y="214"/>
                    </a:lnTo>
                    <a:lnTo>
                      <a:pt x="581" y="214"/>
                    </a:lnTo>
                    <a:lnTo>
                      <a:pt x="577" y="213"/>
                    </a:lnTo>
                    <a:lnTo>
                      <a:pt x="577" y="213"/>
                    </a:lnTo>
                    <a:lnTo>
                      <a:pt x="576" y="214"/>
                    </a:lnTo>
                    <a:lnTo>
                      <a:pt x="572" y="213"/>
                    </a:lnTo>
                    <a:lnTo>
                      <a:pt x="569" y="209"/>
                    </a:lnTo>
                    <a:lnTo>
                      <a:pt x="569" y="209"/>
                    </a:lnTo>
                    <a:lnTo>
                      <a:pt x="567" y="207"/>
                    </a:lnTo>
                    <a:lnTo>
                      <a:pt x="564" y="206"/>
                    </a:lnTo>
                    <a:lnTo>
                      <a:pt x="564" y="206"/>
                    </a:lnTo>
                    <a:lnTo>
                      <a:pt x="562" y="206"/>
                    </a:lnTo>
                    <a:lnTo>
                      <a:pt x="560" y="207"/>
                    </a:lnTo>
                    <a:lnTo>
                      <a:pt x="560" y="207"/>
                    </a:lnTo>
                    <a:lnTo>
                      <a:pt x="557" y="206"/>
                    </a:lnTo>
                    <a:lnTo>
                      <a:pt x="554" y="206"/>
                    </a:lnTo>
                    <a:lnTo>
                      <a:pt x="547" y="206"/>
                    </a:lnTo>
                    <a:lnTo>
                      <a:pt x="547" y="206"/>
                    </a:lnTo>
                    <a:lnTo>
                      <a:pt x="540" y="204"/>
                    </a:lnTo>
                    <a:lnTo>
                      <a:pt x="540" y="204"/>
                    </a:lnTo>
                    <a:lnTo>
                      <a:pt x="533" y="204"/>
                    </a:lnTo>
                    <a:lnTo>
                      <a:pt x="533" y="204"/>
                    </a:lnTo>
                    <a:lnTo>
                      <a:pt x="530" y="202"/>
                    </a:lnTo>
                    <a:lnTo>
                      <a:pt x="528" y="199"/>
                    </a:lnTo>
                    <a:lnTo>
                      <a:pt x="528" y="199"/>
                    </a:lnTo>
                    <a:lnTo>
                      <a:pt x="525" y="192"/>
                    </a:lnTo>
                    <a:lnTo>
                      <a:pt x="521" y="189"/>
                    </a:lnTo>
                    <a:lnTo>
                      <a:pt x="518" y="185"/>
                    </a:lnTo>
                    <a:lnTo>
                      <a:pt x="518" y="185"/>
                    </a:lnTo>
                    <a:lnTo>
                      <a:pt x="515" y="184"/>
                    </a:lnTo>
                    <a:lnTo>
                      <a:pt x="511" y="184"/>
                    </a:lnTo>
                    <a:lnTo>
                      <a:pt x="503" y="185"/>
                    </a:lnTo>
                    <a:lnTo>
                      <a:pt x="503" y="185"/>
                    </a:lnTo>
                    <a:lnTo>
                      <a:pt x="501" y="184"/>
                    </a:lnTo>
                    <a:lnTo>
                      <a:pt x="498" y="182"/>
                    </a:lnTo>
                    <a:lnTo>
                      <a:pt x="494" y="180"/>
                    </a:lnTo>
                    <a:lnTo>
                      <a:pt x="492" y="180"/>
                    </a:lnTo>
                    <a:lnTo>
                      <a:pt x="492" y="180"/>
                    </a:lnTo>
                    <a:lnTo>
                      <a:pt x="489" y="182"/>
                    </a:lnTo>
                    <a:lnTo>
                      <a:pt x="486" y="180"/>
                    </a:lnTo>
                    <a:lnTo>
                      <a:pt x="486" y="180"/>
                    </a:lnTo>
                    <a:lnTo>
                      <a:pt x="482" y="179"/>
                    </a:lnTo>
                    <a:lnTo>
                      <a:pt x="481" y="175"/>
                    </a:lnTo>
                    <a:lnTo>
                      <a:pt x="481" y="175"/>
                    </a:lnTo>
                    <a:lnTo>
                      <a:pt x="479" y="174"/>
                    </a:lnTo>
                    <a:lnTo>
                      <a:pt x="477" y="172"/>
                    </a:lnTo>
                    <a:lnTo>
                      <a:pt x="477" y="172"/>
                    </a:lnTo>
                    <a:lnTo>
                      <a:pt x="474" y="167"/>
                    </a:lnTo>
                    <a:lnTo>
                      <a:pt x="467" y="165"/>
                    </a:lnTo>
                    <a:lnTo>
                      <a:pt x="467" y="165"/>
                    </a:lnTo>
                    <a:lnTo>
                      <a:pt x="467" y="165"/>
                    </a:lnTo>
                    <a:lnTo>
                      <a:pt x="467" y="165"/>
                    </a:lnTo>
                    <a:lnTo>
                      <a:pt x="465" y="163"/>
                    </a:lnTo>
                    <a:lnTo>
                      <a:pt x="470" y="7"/>
                    </a:lnTo>
                    <a:lnTo>
                      <a:pt x="470" y="7"/>
                    </a:lnTo>
                    <a:lnTo>
                      <a:pt x="277" y="0"/>
                    </a:lnTo>
                    <a:lnTo>
                      <a:pt x="255" y="365"/>
                    </a:lnTo>
                    <a:lnTo>
                      <a:pt x="0" y="350"/>
                    </a:lnTo>
                    <a:lnTo>
                      <a:pt x="0" y="352"/>
                    </a:lnTo>
                    <a:lnTo>
                      <a:pt x="0" y="352"/>
                    </a:lnTo>
                    <a:lnTo>
                      <a:pt x="0" y="353"/>
                    </a:lnTo>
                    <a:lnTo>
                      <a:pt x="0" y="353"/>
                    </a:lnTo>
                    <a:lnTo>
                      <a:pt x="2" y="353"/>
                    </a:lnTo>
                    <a:lnTo>
                      <a:pt x="2" y="353"/>
                    </a:lnTo>
                    <a:lnTo>
                      <a:pt x="2" y="353"/>
                    </a:lnTo>
                    <a:lnTo>
                      <a:pt x="2" y="353"/>
                    </a:lnTo>
                    <a:lnTo>
                      <a:pt x="2" y="355"/>
                    </a:lnTo>
                    <a:lnTo>
                      <a:pt x="2" y="355"/>
                    </a:lnTo>
                    <a:lnTo>
                      <a:pt x="4" y="355"/>
                    </a:lnTo>
                    <a:lnTo>
                      <a:pt x="4" y="355"/>
                    </a:lnTo>
                    <a:lnTo>
                      <a:pt x="5" y="357"/>
                    </a:lnTo>
                    <a:lnTo>
                      <a:pt x="5" y="357"/>
                    </a:lnTo>
                    <a:lnTo>
                      <a:pt x="5" y="357"/>
                    </a:lnTo>
                    <a:lnTo>
                      <a:pt x="7" y="359"/>
                    </a:lnTo>
                    <a:lnTo>
                      <a:pt x="7" y="359"/>
                    </a:lnTo>
                    <a:lnTo>
                      <a:pt x="7" y="360"/>
                    </a:lnTo>
                    <a:lnTo>
                      <a:pt x="11" y="360"/>
                    </a:lnTo>
                    <a:lnTo>
                      <a:pt x="11" y="360"/>
                    </a:lnTo>
                    <a:lnTo>
                      <a:pt x="12" y="365"/>
                    </a:lnTo>
                    <a:lnTo>
                      <a:pt x="12" y="365"/>
                    </a:lnTo>
                    <a:lnTo>
                      <a:pt x="16" y="369"/>
                    </a:lnTo>
                    <a:lnTo>
                      <a:pt x="19" y="370"/>
                    </a:lnTo>
                    <a:lnTo>
                      <a:pt x="19" y="370"/>
                    </a:lnTo>
                    <a:lnTo>
                      <a:pt x="21" y="374"/>
                    </a:lnTo>
                    <a:lnTo>
                      <a:pt x="22" y="375"/>
                    </a:lnTo>
                    <a:lnTo>
                      <a:pt x="24" y="379"/>
                    </a:lnTo>
                    <a:lnTo>
                      <a:pt x="24" y="379"/>
                    </a:lnTo>
                    <a:lnTo>
                      <a:pt x="26" y="384"/>
                    </a:lnTo>
                    <a:lnTo>
                      <a:pt x="29" y="386"/>
                    </a:lnTo>
                    <a:lnTo>
                      <a:pt x="33" y="389"/>
                    </a:lnTo>
                    <a:lnTo>
                      <a:pt x="34" y="394"/>
                    </a:lnTo>
                    <a:lnTo>
                      <a:pt x="34" y="394"/>
                    </a:lnTo>
                    <a:lnTo>
                      <a:pt x="36" y="398"/>
                    </a:lnTo>
                    <a:lnTo>
                      <a:pt x="39" y="401"/>
                    </a:lnTo>
                    <a:lnTo>
                      <a:pt x="39" y="401"/>
                    </a:lnTo>
                    <a:lnTo>
                      <a:pt x="44" y="404"/>
                    </a:lnTo>
                    <a:lnTo>
                      <a:pt x="48" y="408"/>
                    </a:lnTo>
                    <a:lnTo>
                      <a:pt x="48" y="408"/>
                    </a:lnTo>
                    <a:lnTo>
                      <a:pt x="55" y="415"/>
                    </a:lnTo>
                    <a:lnTo>
                      <a:pt x="58" y="423"/>
                    </a:lnTo>
                    <a:lnTo>
                      <a:pt x="58" y="423"/>
                    </a:lnTo>
                    <a:lnTo>
                      <a:pt x="61" y="426"/>
                    </a:lnTo>
                    <a:lnTo>
                      <a:pt x="65" y="428"/>
                    </a:lnTo>
                    <a:lnTo>
                      <a:pt x="65" y="428"/>
                    </a:lnTo>
                    <a:lnTo>
                      <a:pt x="70" y="432"/>
                    </a:lnTo>
                    <a:lnTo>
                      <a:pt x="72" y="437"/>
                    </a:lnTo>
                    <a:lnTo>
                      <a:pt x="72" y="437"/>
                    </a:lnTo>
                    <a:lnTo>
                      <a:pt x="72" y="440"/>
                    </a:lnTo>
                    <a:lnTo>
                      <a:pt x="75" y="445"/>
                    </a:lnTo>
                    <a:lnTo>
                      <a:pt x="75" y="445"/>
                    </a:lnTo>
                    <a:lnTo>
                      <a:pt x="78" y="447"/>
                    </a:lnTo>
                    <a:lnTo>
                      <a:pt x="84" y="450"/>
                    </a:lnTo>
                    <a:lnTo>
                      <a:pt x="84" y="450"/>
                    </a:lnTo>
                    <a:lnTo>
                      <a:pt x="87" y="459"/>
                    </a:lnTo>
                    <a:lnTo>
                      <a:pt x="87" y="459"/>
                    </a:lnTo>
                    <a:lnTo>
                      <a:pt x="89" y="460"/>
                    </a:lnTo>
                    <a:lnTo>
                      <a:pt x="92" y="460"/>
                    </a:lnTo>
                    <a:lnTo>
                      <a:pt x="95" y="460"/>
                    </a:lnTo>
                    <a:lnTo>
                      <a:pt x="95" y="460"/>
                    </a:lnTo>
                    <a:lnTo>
                      <a:pt x="99" y="460"/>
                    </a:lnTo>
                    <a:lnTo>
                      <a:pt x="100" y="462"/>
                    </a:lnTo>
                    <a:lnTo>
                      <a:pt x="104" y="467"/>
                    </a:lnTo>
                    <a:lnTo>
                      <a:pt x="104" y="467"/>
                    </a:lnTo>
                    <a:lnTo>
                      <a:pt x="107" y="469"/>
                    </a:lnTo>
                    <a:lnTo>
                      <a:pt x="111" y="472"/>
                    </a:lnTo>
                    <a:lnTo>
                      <a:pt x="111" y="472"/>
                    </a:lnTo>
                    <a:lnTo>
                      <a:pt x="111" y="477"/>
                    </a:lnTo>
                    <a:lnTo>
                      <a:pt x="111" y="484"/>
                    </a:lnTo>
                    <a:lnTo>
                      <a:pt x="111" y="484"/>
                    </a:lnTo>
                    <a:lnTo>
                      <a:pt x="111" y="489"/>
                    </a:lnTo>
                    <a:lnTo>
                      <a:pt x="111" y="494"/>
                    </a:lnTo>
                    <a:lnTo>
                      <a:pt x="111" y="494"/>
                    </a:lnTo>
                    <a:lnTo>
                      <a:pt x="116" y="506"/>
                    </a:lnTo>
                    <a:lnTo>
                      <a:pt x="121" y="516"/>
                    </a:lnTo>
                    <a:lnTo>
                      <a:pt x="121" y="516"/>
                    </a:lnTo>
                    <a:lnTo>
                      <a:pt x="124" y="528"/>
                    </a:lnTo>
                    <a:lnTo>
                      <a:pt x="126" y="535"/>
                    </a:lnTo>
                    <a:lnTo>
                      <a:pt x="129" y="542"/>
                    </a:lnTo>
                    <a:lnTo>
                      <a:pt x="129" y="542"/>
                    </a:lnTo>
                    <a:lnTo>
                      <a:pt x="141" y="561"/>
                    </a:lnTo>
                    <a:lnTo>
                      <a:pt x="141" y="561"/>
                    </a:lnTo>
                    <a:lnTo>
                      <a:pt x="150" y="571"/>
                    </a:lnTo>
                    <a:lnTo>
                      <a:pt x="158" y="579"/>
                    </a:lnTo>
                    <a:lnTo>
                      <a:pt x="158" y="579"/>
                    </a:lnTo>
                    <a:lnTo>
                      <a:pt x="170" y="588"/>
                    </a:lnTo>
                    <a:lnTo>
                      <a:pt x="170" y="588"/>
                    </a:lnTo>
                    <a:lnTo>
                      <a:pt x="182" y="593"/>
                    </a:lnTo>
                    <a:lnTo>
                      <a:pt x="182" y="593"/>
                    </a:lnTo>
                    <a:lnTo>
                      <a:pt x="187" y="594"/>
                    </a:lnTo>
                    <a:lnTo>
                      <a:pt x="194" y="600"/>
                    </a:lnTo>
                    <a:lnTo>
                      <a:pt x="194" y="600"/>
                    </a:lnTo>
                    <a:lnTo>
                      <a:pt x="202" y="608"/>
                    </a:lnTo>
                    <a:lnTo>
                      <a:pt x="202" y="608"/>
                    </a:lnTo>
                    <a:lnTo>
                      <a:pt x="207" y="611"/>
                    </a:lnTo>
                    <a:lnTo>
                      <a:pt x="214" y="615"/>
                    </a:lnTo>
                    <a:lnTo>
                      <a:pt x="223" y="615"/>
                    </a:lnTo>
                    <a:lnTo>
                      <a:pt x="229" y="615"/>
                    </a:lnTo>
                    <a:lnTo>
                      <a:pt x="229" y="615"/>
                    </a:lnTo>
                    <a:lnTo>
                      <a:pt x="235" y="611"/>
                    </a:lnTo>
                    <a:lnTo>
                      <a:pt x="236" y="605"/>
                    </a:lnTo>
                    <a:lnTo>
                      <a:pt x="240" y="600"/>
                    </a:lnTo>
                    <a:lnTo>
                      <a:pt x="243" y="594"/>
                    </a:lnTo>
                    <a:lnTo>
                      <a:pt x="243" y="594"/>
                    </a:lnTo>
                    <a:lnTo>
                      <a:pt x="252" y="584"/>
                    </a:lnTo>
                    <a:lnTo>
                      <a:pt x="252" y="584"/>
                    </a:lnTo>
                    <a:lnTo>
                      <a:pt x="255" y="579"/>
                    </a:lnTo>
                    <a:lnTo>
                      <a:pt x="257" y="572"/>
                    </a:lnTo>
                    <a:lnTo>
                      <a:pt x="257" y="572"/>
                    </a:lnTo>
                    <a:lnTo>
                      <a:pt x="263" y="562"/>
                    </a:lnTo>
                    <a:lnTo>
                      <a:pt x="267" y="557"/>
                    </a:lnTo>
                    <a:lnTo>
                      <a:pt x="272" y="554"/>
                    </a:lnTo>
                    <a:lnTo>
                      <a:pt x="272" y="554"/>
                    </a:lnTo>
                    <a:lnTo>
                      <a:pt x="282" y="549"/>
                    </a:lnTo>
                    <a:lnTo>
                      <a:pt x="292" y="545"/>
                    </a:lnTo>
                    <a:lnTo>
                      <a:pt x="292" y="545"/>
                    </a:lnTo>
                    <a:lnTo>
                      <a:pt x="296" y="545"/>
                    </a:lnTo>
                    <a:lnTo>
                      <a:pt x="296" y="545"/>
                    </a:lnTo>
                    <a:lnTo>
                      <a:pt x="297" y="547"/>
                    </a:lnTo>
                    <a:lnTo>
                      <a:pt x="299" y="549"/>
                    </a:lnTo>
                    <a:lnTo>
                      <a:pt x="299" y="549"/>
                    </a:lnTo>
                    <a:lnTo>
                      <a:pt x="302" y="549"/>
                    </a:lnTo>
                    <a:lnTo>
                      <a:pt x="308" y="549"/>
                    </a:lnTo>
                    <a:lnTo>
                      <a:pt x="308" y="549"/>
                    </a:lnTo>
                    <a:lnTo>
                      <a:pt x="314" y="549"/>
                    </a:lnTo>
                    <a:lnTo>
                      <a:pt x="314" y="549"/>
                    </a:lnTo>
                    <a:lnTo>
                      <a:pt x="316" y="549"/>
                    </a:lnTo>
                    <a:lnTo>
                      <a:pt x="319" y="549"/>
                    </a:lnTo>
                    <a:lnTo>
                      <a:pt x="319" y="549"/>
                    </a:lnTo>
                    <a:lnTo>
                      <a:pt x="324" y="552"/>
                    </a:lnTo>
                    <a:lnTo>
                      <a:pt x="324" y="552"/>
                    </a:lnTo>
                    <a:lnTo>
                      <a:pt x="328" y="552"/>
                    </a:lnTo>
                    <a:lnTo>
                      <a:pt x="331" y="552"/>
                    </a:lnTo>
                    <a:lnTo>
                      <a:pt x="331" y="552"/>
                    </a:lnTo>
                    <a:lnTo>
                      <a:pt x="335" y="550"/>
                    </a:lnTo>
                    <a:lnTo>
                      <a:pt x="338" y="550"/>
                    </a:lnTo>
                    <a:lnTo>
                      <a:pt x="338" y="550"/>
                    </a:lnTo>
                    <a:lnTo>
                      <a:pt x="343" y="554"/>
                    </a:lnTo>
                    <a:lnTo>
                      <a:pt x="343" y="554"/>
                    </a:lnTo>
                    <a:lnTo>
                      <a:pt x="350" y="555"/>
                    </a:lnTo>
                    <a:lnTo>
                      <a:pt x="350" y="555"/>
                    </a:lnTo>
                    <a:lnTo>
                      <a:pt x="352" y="557"/>
                    </a:lnTo>
                    <a:lnTo>
                      <a:pt x="353" y="559"/>
                    </a:lnTo>
                    <a:lnTo>
                      <a:pt x="353" y="559"/>
                    </a:lnTo>
                    <a:lnTo>
                      <a:pt x="357" y="566"/>
                    </a:lnTo>
                    <a:lnTo>
                      <a:pt x="358" y="567"/>
                    </a:lnTo>
                    <a:lnTo>
                      <a:pt x="362" y="569"/>
                    </a:lnTo>
                    <a:lnTo>
                      <a:pt x="362" y="569"/>
                    </a:lnTo>
                    <a:lnTo>
                      <a:pt x="369" y="571"/>
                    </a:lnTo>
                    <a:lnTo>
                      <a:pt x="374" y="576"/>
                    </a:lnTo>
                    <a:lnTo>
                      <a:pt x="374" y="576"/>
                    </a:lnTo>
                    <a:lnTo>
                      <a:pt x="377" y="581"/>
                    </a:lnTo>
                    <a:lnTo>
                      <a:pt x="382" y="586"/>
                    </a:lnTo>
                    <a:lnTo>
                      <a:pt x="382" y="586"/>
                    </a:lnTo>
                    <a:lnTo>
                      <a:pt x="384" y="586"/>
                    </a:lnTo>
                    <a:lnTo>
                      <a:pt x="386" y="589"/>
                    </a:lnTo>
                    <a:lnTo>
                      <a:pt x="386" y="589"/>
                    </a:lnTo>
                    <a:lnTo>
                      <a:pt x="387" y="594"/>
                    </a:lnTo>
                    <a:lnTo>
                      <a:pt x="387" y="594"/>
                    </a:lnTo>
                    <a:lnTo>
                      <a:pt x="391" y="598"/>
                    </a:lnTo>
                    <a:lnTo>
                      <a:pt x="394" y="601"/>
                    </a:lnTo>
                    <a:lnTo>
                      <a:pt x="394" y="601"/>
                    </a:lnTo>
                    <a:lnTo>
                      <a:pt x="397" y="601"/>
                    </a:lnTo>
                    <a:lnTo>
                      <a:pt x="401" y="603"/>
                    </a:lnTo>
                    <a:lnTo>
                      <a:pt x="401" y="603"/>
                    </a:lnTo>
                    <a:lnTo>
                      <a:pt x="403" y="606"/>
                    </a:lnTo>
                    <a:lnTo>
                      <a:pt x="403" y="611"/>
                    </a:lnTo>
                    <a:lnTo>
                      <a:pt x="403" y="611"/>
                    </a:lnTo>
                    <a:lnTo>
                      <a:pt x="403" y="613"/>
                    </a:lnTo>
                    <a:lnTo>
                      <a:pt x="404" y="615"/>
                    </a:lnTo>
                    <a:lnTo>
                      <a:pt x="406" y="617"/>
                    </a:lnTo>
                    <a:lnTo>
                      <a:pt x="408" y="618"/>
                    </a:lnTo>
                    <a:lnTo>
                      <a:pt x="408" y="618"/>
                    </a:lnTo>
                    <a:lnTo>
                      <a:pt x="409" y="622"/>
                    </a:lnTo>
                    <a:lnTo>
                      <a:pt x="409" y="622"/>
                    </a:lnTo>
                    <a:lnTo>
                      <a:pt x="411" y="625"/>
                    </a:lnTo>
                    <a:lnTo>
                      <a:pt x="411" y="625"/>
                    </a:lnTo>
                    <a:lnTo>
                      <a:pt x="413" y="635"/>
                    </a:lnTo>
                    <a:lnTo>
                      <a:pt x="413" y="635"/>
                    </a:lnTo>
                    <a:lnTo>
                      <a:pt x="416" y="642"/>
                    </a:lnTo>
                    <a:lnTo>
                      <a:pt x="421" y="647"/>
                    </a:lnTo>
                    <a:lnTo>
                      <a:pt x="421" y="647"/>
                    </a:lnTo>
                    <a:lnTo>
                      <a:pt x="423" y="652"/>
                    </a:lnTo>
                    <a:lnTo>
                      <a:pt x="425" y="656"/>
                    </a:lnTo>
                    <a:lnTo>
                      <a:pt x="425" y="656"/>
                    </a:lnTo>
                    <a:lnTo>
                      <a:pt x="428" y="666"/>
                    </a:lnTo>
                    <a:lnTo>
                      <a:pt x="428" y="666"/>
                    </a:lnTo>
                    <a:lnTo>
                      <a:pt x="431" y="671"/>
                    </a:lnTo>
                    <a:lnTo>
                      <a:pt x="435" y="676"/>
                    </a:lnTo>
                    <a:lnTo>
                      <a:pt x="435" y="676"/>
                    </a:lnTo>
                    <a:lnTo>
                      <a:pt x="435" y="679"/>
                    </a:lnTo>
                    <a:lnTo>
                      <a:pt x="435" y="679"/>
                    </a:lnTo>
                    <a:lnTo>
                      <a:pt x="436" y="683"/>
                    </a:lnTo>
                    <a:lnTo>
                      <a:pt x="440" y="684"/>
                    </a:lnTo>
                    <a:lnTo>
                      <a:pt x="440" y="684"/>
                    </a:lnTo>
                    <a:lnTo>
                      <a:pt x="445" y="690"/>
                    </a:lnTo>
                    <a:lnTo>
                      <a:pt x="448" y="693"/>
                    </a:lnTo>
                    <a:lnTo>
                      <a:pt x="448" y="693"/>
                    </a:lnTo>
                    <a:lnTo>
                      <a:pt x="450" y="696"/>
                    </a:lnTo>
                    <a:lnTo>
                      <a:pt x="450" y="698"/>
                    </a:lnTo>
                    <a:lnTo>
                      <a:pt x="452" y="701"/>
                    </a:lnTo>
                    <a:lnTo>
                      <a:pt x="452" y="701"/>
                    </a:lnTo>
                    <a:lnTo>
                      <a:pt x="455" y="703"/>
                    </a:lnTo>
                    <a:lnTo>
                      <a:pt x="455" y="703"/>
                    </a:lnTo>
                    <a:lnTo>
                      <a:pt x="457" y="708"/>
                    </a:lnTo>
                    <a:lnTo>
                      <a:pt x="457" y="708"/>
                    </a:lnTo>
                    <a:lnTo>
                      <a:pt x="460" y="712"/>
                    </a:lnTo>
                    <a:lnTo>
                      <a:pt x="462" y="715"/>
                    </a:lnTo>
                    <a:lnTo>
                      <a:pt x="462" y="715"/>
                    </a:lnTo>
                    <a:lnTo>
                      <a:pt x="465" y="723"/>
                    </a:lnTo>
                    <a:lnTo>
                      <a:pt x="465" y="723"/>
                    </a:lnTo>
                    <a:lnTo>
                      <a:pt x="469" y="729"/>
                    </a:lnTo>
                    <a:lnTo>
                      <a:pt x="472" y="730"/>
                    </a:lnTo>
                    <a:lnTo>
                      <a:pt x="472" y="730"/>
                    </a:lnTo>
                    <a:lnTo>
                      <a:pt x="475" y="734"/>
                    </a:lnTo>
                    <a:lnTo>
                      <a:pt x="481" y="737"/>
                    </a:lnTo>
                    <a:lnTo>
                      <a:pt x="481" y="737"/>
                    </a:lnTo>
                    <a:lnTo>
                      <a:pt x="486" y="746"/>
                    </a:lnTo>
                    <a:lnTo>
                      <a:pt x="486" y="746"/>
                    </a:lnTo>
                    <a:lnTo>
                      <a:pt x="487" y="749"/>
                    </a:lnTo>
                    <a:lnTo>
                      <a:pt x="489" y="754"/>
                    </a:lnTo>
                    <a:lnTo>
                      <a:pt x="489" y="754"/>
                    </a:lnTo>
                    <a:lnTo>
                      <a:pt x="491" y="762"/>
                    </a:lnTo>
                    <a:lnTo>
                      <a:pt x="491" y="762"/>
                    </a:lnTo>
                    <a:lnTo>
                      <a:pt x="491" y="771"/>
                    </a:lnTo>
                    <a:lnTo>
                      <a:pt x="491" y="771"/>
                    </a:lnTo>
                    <a:lnTo>
                      <a:pt x="492" y="774"/>
                    </a:lnTo>
                    <a:lnTo>
                      <a:pt x="492" y="774"/>
                    </a:lnTo>
                    <a:lnTo>
                      <a:pt x="491" y="779"/>
                    </a:lnTo>
                    <a:lnTo>
                      <a:pt x="491" y="781"/>
                    </a:lnTo>
                    <a:lnTo>
                      <a:pt x="492" y="785"/>
                    </a:lnTo>
                    <a:lnTo>
                      <a:pt x="492" y="785"/>
                    </a:lnTo>
                    <a:lnTo>
                      <a:pt x="494" y="788"/>
                    </a:lnTo>
                    <a:lnTo>
                      <a:pt x="494" y="791"/>
                    </a:lnTo>
                    <a:lnTo>
                      <a:pt x="494" y="791"/>
                    </a:lnTo>
                    <a:lnTo>
                      <a:pt x="499" y="796"/>
                    </a:lnTo>
                    <a:lnTo>
                      <a:pt x="499" y="796"/>
                    </a:lnTo>
                    <a:lnTo>
                      <a:pt x="501" y="800"/>
                    </a:lnTo>
                    <a:lnTo>
                      <a:pt x="501" y="803"/>
                    </a:lnTo>
                    <a:lnTo>
                      <a:pt x="501" y="803"/>
                    </a:lnTo>
                    <a:lnTo>
                      <a:pt x="503" y="805"/>
                    </a:lnTo>
                    <a:lnTo>
                      <a:pt x="506" y="808"/>
                    </a:lnTo>
                    <a:lnTo>
                      <a:pt x="506" y="808"/>
                    </a:lnTo>
                    <a:lnTo>
                      <a:pt x="509" y="810"/>
                    </a:lnTo>
                    <a:lnTo>
                      <a:pt x="511" y="813"/>
                    </a:lnTo>
                    <a:lnTo>
                      <a:pt x="511" y="822"/>
                    </a:lnTo>
                    <a:lnTo>
                      <a:pt x="511" y="822"/>
                    </a:lnTo>
                    <a:lnTo>
                      <a:pt x="511" y="829"/>
                    </a:lnTo>
                    <a:lnTo>
                      <a:pt x="511" y="829"/>
                    </a:lnTo>
                    <a:lnTo>
                      <a:pt x="511" y="832"/>
                    </a:lnTo>
                    <a:lnTo>
                      <a:pt x="513" y="835"/>
                    </a:lnTo>
                    <a:lnTo>
                      <a:pt x="513" y="835"/>
                    </a:lnTo>
                    <a:lnTo>
                      <a:pt x="515" y="834"/>
                    </a:lnTo>
                    <a:lnTo>
                      <a:pt x="515" y="834"/>
                    </a:lnTo>
                    <a:lnTo>
                      <a:pt x="520" y="837"/>
                    </a:lnTo>
                    <a:lnTo>
                      <a:pt x="520" y="837"/>
                    </a:lnTo>
                    <a:lnTo>
                      <a:pt x="525" y="841"/>
                    </a:lnTo>
                    <a:lnTo>
                      <a:pt x="525" y="841"/>
                    </a:lnTo>
                    <a:lnTo>
                      <a:pt x="530" y="844"/>
                    </a:lnTo>
                    <a:lnTo>
                      <a:pt x="530" y="844"/>
                    </a:lnTo>
                    <a:lnTo>
                      <a:pt x="535" y="847"/>
                    </a:lnTo>
                    <a:lnTo>
                      <a:pt x="535" y="847"/>
                    </a:lnTo>
                    <a:lnTo>
                      <a:pt x="542" y="851"/>
                    </a:lnTo>
                    <a:lnTo>
                      <a:pt x="547" y="856"/>
                    </a:lnTo>
                    <a:lnTo>
                      <a:pt x="547" y="856"/>
                    </a:lnTo>
                    <a:lnTo>
                      <a:pt x="548" y="858"/>
                    </a:lnTo>
                    <a:lnTo>
                      <a:pt x="552" y="858"/>
                    </a:lnTo>
                    <a:lnTo>
                      <a:pt x="552" y="858"/>
                    </a:lnTo>
                    <a:lnTo>
                      <a:pt x="557" y="856"/>
                    </a:lnTo>
                    <a:lnTo>
                      <a:pt x="557" y="856"/>
                    </a:lnTo>
                    <a:lnTo>
                      <a:pt x="562" y="852"/>
                    </a:lnTo>
                    <a:lnTo>
                      <a:pt x="562" y="852"/>
                    </a:lnTo>
                    <a:lnTo>
                      <a:pt x="569" y="852"/>
                    </a:lnTo>
                    <a:lnTo>
                      <a:pt x="569" y="852"/>
                    </a:lnTo>
                    <a:lnTo>
                      <a:pt x="572" y="854"/>
                    </a:lnTo>
                    <a:lnTo>
                      <a:pt x="574" y="856"/>
                    </a:lnTo>
                    <a:lnTo>
                      <a:pt x="574" y="856"/>
                    </a:lnTo>
                    <a:lnTo>
                      <a:pt x="577" y="858"/>
                    </a:lnTo>
                    <a:lnTo>
                      <a:pt x="577" y="858"/>
                    </a:lnTo>
                    <a:lnTo>
                      <a:pt x="581" y="859"/>
                    </a:lnTo>
                    <a:lnTo>
                      <a:pt x="581" y="861"/>
                    </a:lnTo>
                    <a:lnTo>
                      <a:pt x="581" y="861"/>
                    </a:lnTo>
                    <a:lnTo>
                      <a:pt x="582" y="863"/>
                    </a:lnTo>
                    <a:lnTo>
                      <a:pt x="584" y="866"/>
                    </a:lnTo>
                    <a:lnTo>
                      <a:pt x="584" y="866"/>
                    </a:lnTo>
                    <a:lnTo>
                      <a:pt x="589" y="868"/>
                    </a:lnTo>
                    <a:lnTo>
                      <a:pt x="594" y="868"/>
                    </a:lnTo>
                    <a:lnTo>
                      <a:pt x="594" y="868"/>
                    </a:lnTo>
                    <a:lnTo>
                      <a:pt x="599" y="868"/>
                    </a:lnTo>
                    <a:lnTo>
                      <a:pt x="599" y="868"/>
                    </a:lnTo>
                    <a:lnTo>
                      <a:pt x="603" y="871"/>
                    </a:lnTo>
                    <a:lnTo>
                      <a:pt x="603" y="871"/>
                    </a:lnTo>
                    <a:lnTo>
                      <a:pt x="608" y="871"/>
                    </a:lnTo>
                    <a:lnTo>
                      <a:pt x="611" y="871"/>
                    </a:lnTo>
                    <a:lnTo>
                      <a:pt x="616" y="871"/>
                    </a:lnTo>
                    <a:lnTo>
                      <a:pt x="620" y="873"/>
                    </a:lnTo>
                    <a:lnTo>
                      <a:pt x="620" y="873"/>
                    </a:lnTo>
                    <a:lnTo>
                      <a:pt x="625" y="876"/>
                    </a:lnTo>
                    <a:lnTo>
                      <a:pt x="630" y="878"/>
                    </a:lnTo>
                    <a:lnTo>
                      <a:pt x="630" y="878"/>
                    </a:lnTo>
                    <a:lnTo>
                      <a:pt x="635" y="880"/>
                    </a:lnTo>
                    <a:lnTo>
                      <a:pt x="635" y="880"/>
                    </a:lnTo>
                    <a:lnTo>
                      <a:pt x="637" y="881"/>
                    </a:lnTo>
                    <a:lnTo>
                      <a:pt x="638" y="883"/>
                    </a:lnTo>
                    <a:lnTo>
                      <a:pt x="638" y="883"/>
                    </a:lnTo>
                    <a:lnTo>
                      <a:pt x="642" y="883"/>
                    </a:lnTo>
                    <a:lnTo>
                      <a:pt x="643" y="883"/>
                    </a:lnTo>
                    <a:lnTo>
                      <a:pt x="643" y="883"/>
                    </a:lnTo>
                    <a:lnTo>
                      <a:pt x="647" y="883"/>
                    </a:lnTo>
                    <a:lnTo>
                      <a:pt x="647" y="883"/>
                    </a:lnTo>
                    <a:lnTo>
                      <a:pt x="650" y="880"/>
                    </a:lnTo>
                    <a:lnTo>
                      <a:pt x="650" y="876"/>
                    </a:lnTo>
                    <a:lnTo>
                      <a:pt x="650" y="876"/>
                    </a:lnTo>
                    <a:lnTo>
                      <a:pt x="650" y="873"/>
                    </a:lnTo>
                    <a:lnTo>
                      <a:pt x="649" y="871"/>
                    </a:lnTo>
                    <a:lnTo>
                      <a:pt x="649" y="871"/>
                    </a:lnTo>
                    <a:lnTo>
                      <a:pt x="643" y="859"/>
                    </a:lnTo>
                    <a:lnTo>
                      <a:pt x="643" y="859"/>
                    </a:lnTo>
                    <a:lnTo>
                      <a:pt x="640" y="854"/>
                    </a:lnTo>
                    <a:lnTo>
                      <a:pt x="637" y="851"/>
                    </a:lnTo>
                    <a:lnTo>
                      <a:pt x="637" y="851"/>
                    </a:lnTo>
                    <a:lnTo>
                      <a:pt x="635" y="847"/>
                    </a:lnTo>
                    <a:lnTo>
                      <a:pt x="635" y="844"/>
                    </a:lnTo>
                    <a:lnTo>
                      <a:pt x="637" y="839"/>
                    </a:lnTo>
                    <a:lnTo>
                      <a:pt x="637" y="839"/>
                    </a:lnTo>
                    <a:lnTo>
                      <a:pt x="638" y="830"/>
                    </a:lnTo>
                    <a:lnTo>
                      <a:pt x="638" y="824"/>
                    </a:lnTo>
                    <a:lnTo>
                      <a:pt x="637" y="817"/>
                    </a:lnTo>
                    <a:lnTo>
                      <a:pt x="635" y="810"/>
                    </a:lnTo>
                    <a:lnTo>
                      <a:pt x="635" y="810"/>
                    </a:lnTo>
                    <a:lnTo>
                      <a:pt x="630" y="796"/>
                    </a:lnTo>
                    <a:lnTo>
                      <a:pt x="630" y="790"/>
                    </a:lnTo>
                    <a:lnTo>
                      <a:pt x="632" y="788"/>
                    </a:lnTo>
                    <a:lnTo>
                      <a:pt x="635" y="788"/>
                    </a:lnTo>
                    <a:lnTo>
                      <a:pt x="635" y="788"/>
                    </a:lnTo>
                    <a:lnTo>
                      <a:pt x="637" y="800"/>
                    </a:lnTo>
                    <a:lnTo>
                      <a:pt x="638" y="812"/>
                    </a:lnTo>
                    <a:lnTo>
                      <a:pt x="640" y="824"/>
                    </a:lnTo>
                    <a:lnTo>
                      <a:pt x="642" y="834"/>
                    </a:lnTo>
                    <a:lnTo>
                      <a:pt x="642" y="834"/>
                    </a:lnTo>
                    <a:lnTo>
                      <a:pt x="649" y="851"/>
                    </a:lnTo>
                    <a:lnTo>
                      <a:pt x="654" y="859"/>
                    </a:lnTo>
                    <a:lnTo>
                      <a:pt x="657" y="863"/>
                    </a:lnTo>
                    <a:lnTo>
                      <a:pt x="659" y="863"/>
                    </a:lnTo>
                    <a:lnTo>
                      <a:pt x="659" y="863"/>
                    </a:lnTo>
                    <a:lnTo>
                      <a:pt x="660" y="859"/>
                    </a:lnTo>
                    <a:lnTo>
                      <a:pt x="660" y="854"/>
                    </a:lnTo>
                    <a:lnTo>
                      <a:pt x="657" y="842"/>
                    </a:lnTo>
                    <a:lnTo>
                      <a:pt x="649" y="820"/>
                    </a:lnTo>
                    <a:lnTo>
                      <a:pt x="649" y="820"/>
                    </a:lnTo>
                    <a:lnTo>
                      <a:pt x="647" y="808"/>
                    </a:lnTo>
                    <a:lnTo>
                      <a:pt x="647" y="796"/>
                    </a:lnTo>
                    <a:lnTo>
                      <a:pt x="649" y="786"/>
                    </a:lnTo>
                    <a:lnTo>
                      <a:pt x="650" y="774"/>
                    </a:lnTo>
                    <a:lnTo>
                      <a:pt x="657" y="754"/>
                    </a:lnTo>
                    <a:lnTo>
                      <a:pt x="664" y="732"/>
                    </a:lnTo>
                    <a:lnTo>
                      <a:pt x="664" y="732"/>
                    </a:lnTo>
                    <a:lnTo>
                      <a:pt x="657" y="732"/>
                    </a:lnTo>
                    <a:lnTo>
                      <a:pt x="654" y="735"/>
                    </a:lnTo>
                    <a:lnTo>
                      <a:pt x="649" y="746"/>
                    </a:lnTo>
                    <a:lnTo>
                      <a:pt x="649" y="746"/>
                    </a:lnTo>
                    <a:lnTo>
                      <a:pt x="647" y="754"/>
                    </a:lnTo>
                    <a:lnTo>
                      <a:pt x="645" y="759"/>
                    </a:lnTo>
                    <a:lnTo>
                      <a:pt x="643" y="764"/>
                    </a:lnTo>
                    <a:lnTo>
                      <a:pt x="643" y="764"/>
                    </a:lnTo>
                    <a:lnTo>
                      <a:pt x="638" y="769"/>
                    </a:lnTo>
                    <a:lnTo>
                      <a:pt x="637" y="771"/>
                    </a:lnTo>
                    <a:lnTo>
                      <a:pt x="635" y="771"/>
                    </a:lnTo>
                    <a:lnTo>
                      <a:pt x="633" y="771"/>
                    </a:lnTo>
                    <a:lnTo>
                      <a:pt x="633" y="771"/>
                    </a:lnTo>
                    <a:lnTo>
                      <a:pt x="633" y="768"/>
                    </a:lnTo>
                    <a:lnTo>
                      <a:pt x="633" y="766"/>
                    </a:lnTo>
                    <a:lnTo>
                      <a:pt x="633" y="766"/>
                    </a:lnTo>
                    <a:lnTo>
                      <a:pt x="637" y="756"/>
                    </a:lnTo>
                    <a:lnTo>
                      <a:pt x="637" y="756"/>
                    </a:lnTo>
                    <a:lnTo>
                      <a:pt x="642" y="744"/>
                    </a:lnTo>
                    <a:lnTo>
                      <a:pt x="643" y="739"/>
                    </a:lnTo>
                    <a:lnTo>
                      <a:pt x="643" y="732"/>
                    </a:lnTo>
                    <a:lnTo>
                      <a:pt x="643" y="732"/>
                    </a:lnTo>
                    <a:lnTo>
                      <a:pt x="642" y="729"/>
                    </a:lnTo>
                    <a:lnTo>
                      <a:pt x="638" y="725"/>
                    </a:lnTo>
                    <a:lnTo>
                      <a:pt x="638" y="725"/>
                    </a:lnTo>
                    <a:lnTo>
                      <a:pt x="635" y="722"/>
                    </a:lnTo>
                    <a:lnTo>
                      <a:pt x="633" y="722"/>
                    </a:lnTo>
                    <a:lnTo>
                      <a:pt x="633" y="718"/>
                    </a:lnTo>
                    <a:lnTo>
                      <a:pt x="633" y="718"/>
                    </a:lnTo>
                    <a:lnTo>
                      <a:pt x="635" y="713"/>
                    </a:lnTo>
                    <a:lnTo>
                      <a:pt x="638" y="710"/>
                    </a:lnTo>
                    <a:lnTo>
                      <a:pt x="645" y="703"/>
                    </a:lnTo>
                    <a:lnTo>
                      <a:pt x="645" y="703"/>
                    </a:lnTo>
                    <a:lnTo>
                      <a:pt x="647" y="698"/>
                    </a:lnTo>
                    <a:lnTo>
                      <a:pt x="650" y="695"/>
                    </a:lnTo>
                    <a:lnTo>
                      <a:pt x="650" y="695"/>
                    </a:lnTo>
                    <a:lnTo>
                      <a:pt x="654" y="693"/>
                    </a:lnTo>
                    <a:lnTo>
                      <a:pt x="655" y="693"/>
                    </a:lnTo>
                    <a:lnTo>
                      <a:pt x="655" y="695"/>
                    </a:lnTo>
                    <a:lnTo>
                      <a:pt x="655" y="698"/>
                    </a:lnTo>
                    <a:lnTo>
                      <a:pt x="655" y="698"/>
                    </a:lnTo>
                    <a:lnTo>
                      <a:pt x="660" y="698"/>
                    </a:lnTo>
                    <a:lnTo>
                      <a:pt x="664" y="695"/>
                    </a:lnTo>
                    <a:lnTo>
                      <a:pt x="664" y="695"/>
                    </a:lnTo>
                    <a:lnTo>
                      <a:pt x="666" y="691"/>
                    </a:lnTo>
                    <a:lnTo>
                      <a:pt x="666" y="691"/>
                    </a:lnTo>
                    <a:lnTo>
                      <a:pt x="671" y="688"/>
                    </a:lnTo>
                    <a:lnTo>
                      <a:pt x="671" y="688"/>
                    </a:lnTo>
                    <a:lnTo>
                      <a:pt x="669" y="690"/>
                    </a:lnTo>
                    <a:lnTo>
                      <a:pt x="671" y="693"/>
                    </a:lnTo>
                    <a:lnTo>
                      <a:pt x="671" y="695"/>
                    </a:lnTo>
                    <a:lnTo>
                      <a:pt x="671" y="696"/>
                    </a:lnTo>
                    <a:lnTo>
                      <a:pt x="671" y="696"/>
                    </a:lnTo>
                    <a:lnTo>
                      <a:pt x="667" y="701"/>
                    </a:lnTo>
                    <a:lnTo>
                      <a:pt x="662" y="706"/>
                    </a:lnTo>
                    <a:lnTo>
                      <a:pt x="662" y="706"/>
                    </a:lnTo>
                    <a:lnTo>
                      <a:pt x="660" y="706"/>
                    </a:lnTo>
                    <a:lnTo>
                      <a:pt x="657" y="706"/>
                    </a:lnTo>
                    <a:lnTo>
                      <a:pt x="657" y="706"/>
                    </a:lnTo>
                    <a:lnTo>
                      <a:pt x="654" y="706"/>
                    </a:lnTo>
                    <a:lnTo>
                      <a:pt x="650" y="706"/>
                    </a:lnTo>
                    <a:lnTo>
                      <a:pt x="650" y="706"/>
                    </a:lnTo>
                    <a:lnTo>
                      <a:pt x="650" y="715"/>
                    </a:lnTo>
                    <a:lnTo>
                      <a:pt x="650" y="715"/>
                    </a:lnTo>
                    <a:lnTo>
                      <a:pt x="652" y="718"/>
                    </a:lnTo>
                    <a:lnTo>
                      <a:pt x="652" y="718"/>
                    </a:lnTo>
                    <a:lnTo>
                      <a:pt x="654" y="717"/>
                    </a:lnTo>
                    <a:lnTo>
                      <a:pt x="654" y="717"/>
                    </a:lnTo>
                    <a:lnTo>
                      <a:pt x="655" y="713"/>
                    </a:lnTo>
                    <a:lnTo>
                      <a:pt x="659" y="712"/>
                    </a:lnTo>
                    <a:lnTo>
                      <a:pt x="659" y="712"/>
                    </a:lnTo>
                    <a:lnTo>
                      <a:pt x="660" y="712"/>
                    </a:lnTo>
                    <a:lnTo>
                      <a:pt x="660" y="713"/>
                    </a:lnTo>
                    <a:lnTo>
                      <a:pt x="660" y="717"/>
                    </a:lnTo>
                    <a:lnTo>
                      <a:pt x="657" y="725"/>
                    </a:lnTo>
                    <a:lnTo>
                      <a:pt x="657" y="725"/>
                    </a:lnTo>
                    <a:lnTo>
                      <a:pt x="660" y="725"/>
                    </a:lnTo>
                    <a:lnTo>
                      <a:pt x="664" y="723"/>
                    </a:lnTo>
                    <a:lnTo>
                      <a:pt x="671" y="718"/>
                    </a:lnTo>
                    <a:lnTo>
                      <a:pt x="677" y="712"/>
                    </a:lnTo>
                    <a:lnTo>
                      <a:pt x="683" y="708"/>
                    </a:lnTo>
                    <a:lnTo>
                      <a:pt x="683" y="708"/>
                    </a:lnTo>
                    <a:lnTo>
                      <a:pt x="698" y="698"/>
                    </a:lnTo>
                    <a:lnTo>
                      <a:pt x="705" y="693"/>
                    </a:lnTo>
                    <a:lnTo>
                      <a:pt x="706" y="690"/>
                    </a:lnTo>
                    <a:lnTo>
                      <a:pt x="706" y="686"/>
                    </a:lnTo>
                    <a:lnTo>
                      <a:pt x="706" y="686"/>
                    </a:lnTo>
                    <a:lnTo>
                      <a:pt x="703" y="686"/>
                    </a:lnTo>
                    <a:lnTo>
                      <a:pt x="699" y="690"/>
                    </a:lnTo>
                    <a:lnTo>
                      <a:pt x="699" y="690"/>
                    </a:lnTo>
                    <a:lnTo>
                      <a:pt x="694" y="686"/>
                    </a:lnTo>
                    <a:lnTo>
                      <a:pt x="693" y="684"/>
                    </a:lnTo>
                    <a:lnTo>
                      <a:pt x="691" y="681"/>
                    </a:lnTo>
                    <a:lnTo>
                      <a:pt x="691" y="681"/>
                    </a:lnTo>
                    <a:lnTo>
                      <a:pt x="693" y="678"/>
                    </a:lnTo>
                    <a:lnTo>
                      <a:pt x="696" y="676"/>
                    </a:lnTo>
                    <a:lnTo>
                      <a:pt x="703" y="671"/>
                    </a:lnTo>
                    <a:lnTo>
                      <a:pt x="703" y="671"/>
                    </a:lnTo>
                    <a:lnTo>
                      <a:pt x="705" y="667"/>
                    </a:lnTo>
                    <a:lnTo>
                      <a:pt x="703" y="666"/>
                    </a:lnTo>
                    <a:lnTo>
                      <a:pt x="701" y="664"/>
                    </a:lnTo>
                    <a:lnTo>
                      <a:pt x="699" y="661"/>
                    </a:lnTo>
                    <a:lnTo>
                      <a:pt x="699" y="661"/>
                    </a:lnTo>
                    <a:lnTo>
                      <a:pt x="701" y="656"/>
                    </a:lnTo>
                    <a:lnTo>
                      <a:pt x="703" y="654"/>
                    </a:lnTo>
                    <a:lnTo>
                      <a:pt x="706" y="654"/>
                    </a:lnTo>
                    <a:lnTo>
                      <a:pt x="708" y="657"/>
                    </a:lnTo>
                    <a:lnTo>
                      <a:pt x="708" y="657"/>
                    </a:lnTo>
                    <a:lnTo>
                      <a:pt x="711" y="656"/>
                    </a:lnTo>
                    <a:lnTo>
                      <a:pt x="715" y="652"/>
                    </a:lnTo>
                    <a:lnTo>
                      <a:pt x="716" y="650"/>
                    </a:lnTo>
                    <a:lnTo>
                      <a:pt x="720" y="649"/>
                    </a:lnTo>
                    <a:lnTo>
                      <a:pt x="720" y="649"/>
                    </a:lnTo>
                    <a:lnTo>
                      <a:pt x="722" y="657"/>
                    </a:lnTo>
                    <a:lnTo>
                      <a:pt x="723" y="659"/>
                    </a:lnTo>
                    <a:lnTo>
                      <a:pt x="727" y="657"/>
                    </a:lnTo>
                    <a:lnTo>
                      <a:pt x="727" y="657"/>
                    </a:lnTo>
                    <a:lnTo>
                      <a:pt x="735" y="652"/>
                    </a:lnTo>
                    <a:lnTo>
                      <a:pt x="740" y="650"/>
                    </a:lnTo>
                    <a:lnTo>
                      <a:pt x="742" y="650"/>
                    </a:lnTo>
                    <a:lnTo>
                      <a:pt x="745" y="650"/>
                    </a:lnTo>
                    <a:lnTo>
                      <a:pt x="745" y="650"/>
                    </a:lnTo>
                    <a:lnTo>
                      <a:pt x="742" y="656"/>
                    </a:lnTo>
                    <a:lnTo>
                      <a:pt x="737" y="661"/>
                    </a:lnTo>
                    <a:lnTo>
                      <a:pt x="737" y="661"/>
                    </a:lnTo>
                    <a:lnTo>
                      <a:pt x="730" y="662"/>
                    </a:lnTo>
                    <a:lnTo>
                      <a:pt x="725" y="664"/>
                    </a:lnTo>
                    <a:lnTo>
                      <a:pt x="723" y="667"/>
                    </a:lnTo>
                    <a:lnTo>
                      <a:pt x="723" y="667"/>
                    </a:lnTo>
                    <a:lnTo>
                      <a:pt x="722" y="669"/>
                    </a:lnTo>
                    <a:lnTo>
                      <a:pt x="723" y="671"/>
                    </a:lnTo>
                    <a:lnTo>
                      <a:pt x="728" y="669"/>
                    </a:lnTo>
                    <a:lnTo>
                      <a:pt x="739" y="664"/>
                    </a:lnTo>
                    <a:lnTo>
                      <a:pt x="739" y="664"/>
                    </a:lnTo>
                    <a:lnTo>
                      <a:pt x="745" y="664"/>
                    </a:lnTo>
                    <a:lnTo>
                      <a:pt x="749" y="664"/>
                    </a:lnTo>
                    <a:lnTo>
                      <a:pt x="752" y="664"/>
                    </a:lnTo>
                    <a:lnTo>
                      <a:pt x="752" y="664"/>
                    </a:lnTo>
                    <a:lnTo>
                      <a:pt x="755" y="659"/>
                    </a:lnTo>
                    <a:lnTo>
                      <a:pt x="759" y="656"/>
                    </a:lnTo>
                    <a:lnTo>
                      <a:pt x="759" y="656"/>
                    </a:lnTo>
                    <a:lnTo>
                      <a:pt x="767" y="649"/>
                    </a:lnTo>
                    <a:lnTo>
                      <a:pt x="778" y="642"/>
                    </a:lnTo>
                    <a:lnTo>
                      <a:pt x="778" y="642"/>
                    </a:lnTo>
                    <a:lnTo>
                      <a:pt x="788" y="637"/>
                    </a:lnTo>
                    <a:lnTo>
                      <a:pt x="793" y="633"/>
                    </a:lnTo>
                    <a:lnTo>
                      <a:pt x="794" y="627"/>
                    </a:lnTo>
                    <a:lnTo>
                      <a:pt x="794" y="627"/>
                    </a:lnTo>
                    <a:lnTo>
                      <a:pt x="789" y="627"/>
                    </a:lnTo>
                    <a:lnTo>
                      <a:pt x="789" y="627"/>
                    </a:lnTo>
                    <a:lnTo>
                      <a:pt x="791" y="622"/>
                    </a:lnTo>
                    <a:lnTo>
                      <a:pt x="794" y="615"/>
                    </a:lnTo>
                    <a:lnTo>
                      <a:pt x="800" y="611"/>
                    </a:lnTo>
                    <a:lnTo>
                      <a:pt x="803" y="610"/>
                    </a:lnTo>
                    <a:lnTo>
                      <a:pt x="805" y="610"/>
                    </a:lnTo>
                    <a:lnTo>
                      <a:pt x="805" y="610"/>
                    </a:lnTo>
                    <a:lnTo>
                      <a:pt x="803" y="617"/>
                    </a:lnTo>
                    <a:lnTo>
                      <a:pt x="803" y="618"/>
                    </a:lnTo>
                    <a:lnTo>
                      <a:pt x="806" y="620"/>
                    </a:lnTo>
                    <a:lnTo>
                      <a:pt x="806" y="620"/>
                    </a:lnTo>
                    <a:lnTo>
                      <a:pt x="810" y="617"/>
                    </a:lnTo>
                    <a:lnTo>
                      <a:pt x="813" y="611"/>
                    </a:lnTo>
                    <a:lnTo>
                      <a:pt x="813" y="611"/>
                    </a:lnTo>
                    <a:lnTo>
                      <a:pt x="817" y="606"/>
                    </a:lnTo>
                    <a:lnTo>
                      <a:pt x="818" y="603"/>
                    </a:lnTo>
                    <a:lnTo>
                      <a:pt x="818" y="600"/>
                    </a:lnTo>
                    <a:lnTo>
                      <a:pt x="815" y="594"/>
                    </a:lnTo>
                    <a:lnTo>
                      <a:pt x="815" y="594"/>
                    </a:lnTo>
                    <a:lnTo>
                      <a:pt x="811" y="591"/>
                    </a:lnTo>
                    <a:lnTo>
                      <a:pt x="810" y="586"/>
                    </a:lnTo>
                    <a:lnTo>
                      <a:pt x="810" y="586"/>
                    </a:lnTo>
                    <a:lnTo>
                      <a:pt x="810" y="581"/>
                    </a:lnTo>
                    <a:lnTo>
                      <a:pt x="810" y="579"/>
                    </a:lnTo>
                    <a:lnTo>
                      <a:pt x="806" y="576"/>
                    </a:lnTo>
                    <a:lnTo>
                      <a:pt x="806" y="576"/>
                    </a:lnTo>
                    <a:lnTo>
                      <a:pt x="803" y="572"/>
                    </a:lnTo>
                    <a:lnTo>
                      <a:pt x="801" y="571"/>
                    </a:lnTo>
                    <a:lnTo>
                      <a:pt x="800" y="567"/>
                    </a:lnTo>
                    <a:lnTo>
                      <a:pt x="800" y="567"/>
                    </a:lnTo>
                    <a:lnTo>
                      <a:pt x="801" y="562"/>
                    </a:lnTo>
                    <a:lnTo>
                      <a:pt x="803" y="562"/>
                    </a:lnTo>
                    <a:lnTo>
                      <a:pt x="806" y="562"/>
                    </a:lnTo>
                    <a:lnTo>
                      <a:pt x="806" y="562"/>
                    </a:lnTo>
                    <a:lnTo>
                      <a:pt x="808" y="562"/>
                    </a:lnTo>
                    <a:lnTo>
                      <a:pt x="810" y="566"/>
                    </a:lnTo>
                    <a:lnTo>
                      <a:pt x="813" y="571"/>
                    </a:lnTo>
                    <a:lnTo>
                      <a:pt x="813" y="572"/>
                    </a:lnTo>
                    <a:lnTo>
                      <a:pt x="815" y="572"/>
                    </a:lnTo>
                    <a:lnTo>
                      <a:pt x="818" y="566"/>
                    </a:lnTo>
                    <a:lnTo>
                      <a:pt x="818" y="566"/>
                    </a:lnTo>
                    <a:lnTo>
                      <a:pt x="823" y="566"/>
                    </a:lnTo>
                    <a:lnTo>
                      <a:pt x="827" y="567"/>
                    </a:lnTo>
                    <a:lnTo>
                      <a:pt x="827" y="571"/>
                    </a:lnTo>
                    <a:lnTo>
                      <a:pt x="827" y="576"/>
                    </a:lnTo>
                    <a:lnTo>
                      <a:pt x="827" y="576"/>
                    </a:lnTo>
                    <a:lnTo>
                      <a:pt x="825" y="581"/>
                    </a:lnTo>
                    <a:lnTo>
                      <a:pt x="825" y="583"/>
                    </a:lnTo>
                    <a:lnTo>
                      <a:pt x="828" y="584"/>
                    </a:lnTo>
                    <a:lnTo>
                      <a:pt x="835" y="584"/>
                    </a:lnTo>
                    <a:lnTo>
                      <a:pt x="835" y="584"/>
                    </a:lnTo>
                    <a:lnTo>
                      <a:pt x="834" y="589"/>
                    </a:lnTo>
                    <a:lnTo>
                      <a:pt x="832" y="594"/>
                    </a:lnTo>
                    <a:lnTo>
                      <a:pt x="832" y="594"/>
                    </a:lnTo>
                    <a:lnTo>
                      <a:pt x="837" y="593"/>
                    </a:lnTo>
                    <a:lnTo>
                      <a:pt x="842" y="591"/>
                    </a:lnTo>
                    <a:lnTo>
                      <a:pt x="847" y="588"/>
                    </a:lnTo>
                    <a:lnTo>
                      <a:pt x="852" y="584"/>
                    </a:lnTo>
                    <a:lnTo>
                      <a:pt x="852" y="584"/>
                    </a:lnTo>
                    <a:lnTo>
                      <a:pt x="878" y="574"/>
                    </a:lnTo>
                    <a:lnTo>
                      <a:pt x="878" y="574"/>
                    </a:lnTo>
                    <a:lnTo>
                      <a:pt x="893" y="571"/>
                    </a:lnTo>
                    <a:lnTo>
                      <a:pt x="893" y="571"/>
                    </a:lnTo>
                    <a:lnTo>
                      <a:pt x="893" y="569"/>
                    </a:lnTo>
                    <a:lnTo>
                      <a:pt x="893" y="569"/>
                    </a:lnTo>
                    <a:lnTo>
                      <a:pt x="896" y="567"/>
                    </a:lnTo>
                    <a:lnTo>
                      <a:pt x="896" y="567"/>
                    </a:lnTo>
                    <a:lnTo>
                      <a:pt x="898" y="564"/>
                    </a:lnTo>
                    <a:lnTo>
                      <a:pt x="898" y="562"/>
                    </a:lnTo>
                    <a:lnTo>
                      <a:pt x="898" y="562"/>
                    </a:lnTo>
                    <a:lnTo>
                      <a:pt x="900" y="559"/>
                    </a:lnTo>
                    <a:lnTo>
                      <a:pt x="900" y="555"/>
                    </a:lnTo>
                    <a:lnTo>
                      <a:pt x="900" y="555"/>
                    </a:lnTo>
                    <a:lnTo>
                      <a:pt x="900" y="552"/>
                    </a:lnTo>
                    <a:lnTo>
                      <a:pt x="900" y="552"/>
                    </a:lnTo>
                    <a:lnTo>
                      <a:pt x="903" y="547"/>
                    </a:lnTo>
                    <a:lnTo>
                      <a:pt x="903" y="547"/>
                    </a:lnTo>
                    <a:lnTo>
                      <a:pt x="905" y="544"/>
                    </a:lnTo>
                    <a:lnTo>
                      <a:pt x="905" y="538"/>
                    </a:lnTo>
                    <a:lnTo>
                      <a:pt x="905" y="538"/>
                    </a:lnTo>
                    <a:lnTo>
                      <a:pt x="903" y="535"/>
                    </a:lnTo>
                    <a:lnTo>
                      <a:pt x="900" y="530"/>
                    </a:lnTo>
                    <a:lnTo>
                      <a:pt x="900" y="530"/>
                    </a:lnTo>
                    <a:lnTo>
                      <a:pt x="898" y="527"/>
                    </a:lnTo>
                    <a:lnTo>
                      <a:pt x="896" y="523"/>
                    </a:lnTo>
                    <a:lnTo>
                      <a:pt x="896" y="523"/>
                    </a:lnTo>
                    <a:lnTo>
                      <a:pt x="898" y="518"/>
                    </a:lnTo>
                    <a:lnTo>
                      <a:pt x="901" y="515"/>
                    </a:lnTo>
                    <a:lnTo>
                      <a:pt x="901" y="515"/>
                    </a:lnTo>
                    <a:lnTo>
                      <a:pt x="901" y="511"/>
                    </a:lnTo>
                    <a:lnTo>
                      <a:pt x="900" y="506"/>
                    </a:lnTo>
                    <a:lnTo>
                      <a:pt x="900" y="506"/>
                    </a:lnTo>
                    <a:lnTo>
                      <a:pt x="900" y="501"/>
                    </a:lnTo>
                    <a:lnTo>
                      <a:pt x="901" y="498"/>
                    </a:lnTo>
                    <a:lnTo>
                      <a:pt x="901" y="498"/>
                    </a:lnTo>
                    <a:lnTo>
                      <a:pt x="903" y="493"/>
                    </a:lnTo>
                    <a:lnTo>
                      <a:pt x="903" y="493"/>
                    </a:lnTo>
                    <a:lnTo>
                      <a:pt x="905" y="488"/>
                    </a:lnTo>
                    <a:lnTo>
                      <a:pt x="905" y="488"/>
                    </a:lnTo>
                    <a:lnTo>
                      <a:pt x="906" y="484"/>
                    </a:lnTo>
                    <a:lnTo>
                      <a:pt x="906" y="479"/>
                    </a:lnTo>
                    <a:lnTo>
                      <a:pt x="906" y="479"/>
                    </a:lnTo>
                    <a:lnTo>
                      <a:pt x="906" y="477"/>
                    </a:lnTo>
                    <a:lnTo>
                      <a:pt x="908" y="476"/>
                    </a:lnTo>
                    <a:lnTo>
                      <a:pt x="908" y="476"/>
                    </a:lnTo>
                    <a:lnTo>
                      <a:pt x="910" y="474"/>
                    </a:lnTo>
                    <a:lnTo>
                      <a:pt x="908" y="472"/>
                    </a:lnTo>
                    <a:lnTo>
                      <a:pt x="908" y="472"/>
                    </a:lnTo>
                    <a:lnTo>
                      <a:pt x="905" y="464"/>
                    </a:lnTo>
                    <a:lnTo>
                      <a:pt x="905" y="464"/>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2" name="Freeform 32">
                <a:extLst>
                  <a:ext uri="{FF2B5EF4-FFF2-40B4-BE49-F238E27FC236}">
                    <a16:creationId xmlns:a16="http://schemas.microsoft.com/office/drawing/2014/main" id="{B05BFC03-7B57-5F43-BAF7-50A3E248260B}"/>
                  </a:ext>
                </a:extLst>
              </p:cNvPr>
              <p:cNvSpPr>
                <a:spLocks/>
              </p:cNvSpPr>
              <p:nvPr/>
            </p:nvSpPr>
            <p:spPr bwMode="auto">
              <a:xfrm>
                <a:off x="4946650" y="609601"/>
                <a:ext cx="614362" cy="996950"/>
              </a:xfrm>
              <a:custGeom>
                <a:avLst/>
                <a:gdLst>
                  <a:gd name="T0" fmla="*/ 338 w 387"/>
                  <a:gd name="T1" fmla="*/ 418 h 628"/>
                  <a:gd name="T2" fmla="*/ 309 w 387"/>
                  <a:gd name="T3" fmla="*/ 418 h 628"/>
                  <a:gd name="T4" fmla="*/ 294 w 387"/>
                  <a:gd name="T5" fmla="*/ 416 h 628"/>
                  <a:gd name="T6" fmla="*/ 279 w 387"/>
                  <a:gd name="T7" fmla="*/ 409 h 628"/>
                  <a:gd name="T8" fmla="*/ 267 w 387"/>
                  <a:gd name="T9" fmla="*/ 394 h 628"/>
                  <a:gd name="T10" fmla="*/ 255 w 387"/>
                  <a:gd name="T11" fmla="*/ 384 h 628"/>
                  <a:gd name="T12" fmla="*/ 250 w 387"/>
                  <a:gd name="T13" fmla="*/ 362 h 628"/>
                  <a:gd name="T14" fmla="*/ 248 w 387"/>
                  <a:gd name="T15" fmla="*/ 339 h 628"/>
                  <a:gd name="T16" fmla="*/ 245 w 387"/>
                  <a:gd name="T17" fmla="*/ 322 h 628"/>
                  <a:gd name="T18" fmla="*/ 240 w 387"/>
                  <a:gd name="T19" fmla="*/ 307 h 628"/>
                  <a:gd name="T20" fmla="*/ 231 w 387"/>
                  <a:gd name="T21" fmla="*/ 307 h 628"/>
                  <a:gd name="T22" fmla="*/ 219 w 387"/>
                  <a:gd name="T23" fmla="*/ 314 h 628"/>
                  <a:gd name="T24" fmla="*/ 213 w 387"/>
                  <a:gd name="T25" fmla="*/ 312 h 628"/>
                  <a:gd name="T26" fmla="*/ 201 w 387"/>
                  <a:gd name="T27" fmla="*/ 300 h 628"/>
                  <a:gd name="T28" fmla="*/ 196 w 387"/>
                  <a:gd name="T29" fmla="*/ 277 h 628"/>
                  <a:gd name="T30" fmla="*/ 208 w 387"/>
                  <a:gd name="T31" fmla="*/ 266 h 628"/>
                  <a:gd name="T32" fmla="*/ 213 w 387"/>
                  <a:gd name="T33" fmla="*/ 260 h 628"/>
                  <a:gd name="T34" fmla="*/ 214 w 387"/>
                  <a:gd name="T35" fmla="*/ 243 h 628"/>
                  <a:gd name="T36" fmla="*/ 218 w 387"/>
                  <a:gd name="T37" fmla="*/ 231 h 628"/>
                  <a:gd name="T38" fmla="*/ 218 w 387"/>
                  <a:gd name="T39" fmla="*/ 222 h 628"/>
                  <a:gd name="T40" fmla="*/ 197 w 387"/>
                  <a:gd name="T41" fmla="*/ 214 h 628"/>
                  <a:gd name="T42" fmla="*/ 184 w 387"/>
                  <a:gd name="T43" fmla="*/ 205 h 628"/>
                  <a:gd name="T44" fmla="*/ 170 w 387"/>
                  <a:gd name="T45" fmla="*/ 183 h 628"/>
                  <a:gd name="T46" fmla="*/ 162 w 387"/>
                  <a:gd name="T47" fmla="*/ 151 h 628"/>
                  <a:gd name="T48" fmla="*/ 163 w 387"/>
                  <a:gd name="T49" fmla="*/ 143 h 628"/>
                  <a:gd name="T50" fmla="*/ 170 w 387"/>
                  <a:gd name="T51" fmla="*/ 132 h 628"/>
                  <a:gd name="T52" fmla="*/ 167 w 387"/>
                  <a:gd name="T53" fmla="*/ 124 h 628"/>
                  <a:gd name="T54" fmla="*/ 167 w 387"/>
                  <a:gd name="T55" fmla="*/ 114 h 628"/>
                  <a:gd name="T56" fmla="*/ 162 w 387"/>
                  <a:gd name="T57" fmla="*/ 109 h 628"/>
                  <a:gd name="T58" fmla="*/ 165 w 387"/>
                  <a:gd name="T59" fmla="*/ 80 h 628"/>
                  <a:gd name="T60" fmla="*/ 170 w 387"/>
                  <a:gd name="T61" fmla="*/ 51 h 628"/>
                  <a:gd name="T62" fmla="*/ 112 w 387"/>
                  <a:gd name="T63" fmla="*/ 0 h 628"/>
                  <a:gd name="T64" fmla="*/ 67 w 387"/>
                  <a:gd name="T65" fmla="*/ 241 h 628"/>
                  <a:gd name="T66" fmla="*/ 77 w 387"/>
                  <a:gd name="T67" fmla="*/ 260 h 628"/>
                  <a:gd name="T68" fmla="*/ 77 w 387"/>
                  <a:gd name="T69" fmla="*/ 265 h 628"/>
                  <a:gd name="T70" fmla="*/ 84 w 387"/>
                  <a:gd name="T71" fmla="*/ 270 h 628"/>
                  <a:gd name="T72" fmla="*/ 85 w 387"/>
                  <a:gd name="T73" fmla="*/ 275 h 628"/>
                  <a:gd name="T74" fmla="*/ 87 w 387"/>
                  <a:gd name="T75" fmla="*/ 282 h 628"/>
                  <a:gd name="T76" fmla="*/ 84 w 387"/>
                  <a:gd name="T77" fmla="*/ 290 h 628"/>
                  <a:gd name="T78" fmla="*/ 79 w 387"/>
                  <a:gd name="T79" fmla="*/ 294 h 628"/>
                  <a:gd name="T80" fmla="*/ 73 w 387"/>
                  <a:gd name="T81" fmla="*/ 299 h 628"/>
                  <a:gd name="T82" fmla="*/ 68 w 387"/>
                  <a:gd name="T83" fmla="*/ 309 h 628"/>
                  <a:gd name="T84" fmla="*/ 67 w 387"/>
                  <a:gd name="T85" fmla="*/ 317 h 628"/>
                  <a:gd name="T86" fmla="*/ 63 w 387"/>
                  <a:gd name="T87" fmla="*/ 319 h 628"/>
                  <a:gd name="T88" fmla="*/ 53 w 387"/>
                  <a:gd name="T89" fmla="*/ 331 h 628"/>
                  <a:gd name="T90" fmla="*/ 53 w 387"/>
                  <a:gd name="T91" fmla="*/ 339 h 628"/>
                  <a:gd name="T92" fmla="*/ 51 w 387"/>
                  <a:gd name="T93" fmla="*/ 343 h 628"/>
                  <a:gd name="T94" fmla="*/ 43 w 387"/>
                  <a:gd name="T95" fmla="*/ 348 h 628"/>
                  <a:gd name="T96" fmla="*/ 40 w 387"/>
                  <a:gd name="T97" fmla="*/ 351 h 628"/>
                  <a:gd name="T98" fmla="*/ 38 w 387"/>
                  <a:gd name="T99" fmla="*/ 356 h 628"/>
                  <a:gd name="T100" fmla="*/ 38 w 387"/>
                  <a:gd name="T101" fmla="*/ 363 h 628"/>
                  <a:gd name="T102" fmla="*/ 36 w 387"/>
                  <a:gd name="T103" fmla="*/ 377 h 628"/>
                  <a:gd name="T104" fmla="*/ 38 w 387"/>
                  <a:gd name="T105" fmla="*/ 384 h 628"/>
                  <a:gd name="T106" fmla="*/ 36 w 387"/>
                  <a:gd name="T107" fmla="*/ 390 h 628"/>
                  <a:gd name="T108" fmla="*/ 34 w 387"/>
                  <a:gd name="T109" fmla="*/ 401 h 628"/>
                  <a:gd name="T110" fmla="*/ 34 w 387"/>
                  <a:gd name="T111" fmla="*/ 407 h 628"/>
                  <a:gd name="T112" fmla="*/ 0 w 387"/>
                  <a:gd name="T113" fmla="*/ 575 h 628"/>
                  <a:gd name="T114" fmla="*/ 175 w 387"/>
                  <a:gd name="T115" fmla="*/ 606 h 628"/>
                  <a:gd name="T116" fmla="*/ 355 w 387"/>
                  <a:gd name="T117" fmla="*/ 628 h 628"/>
                  <a:gd name="T118" fmla="*/ 387 w 387"/>
                  <a:gd name="T119" fmla="*/ 418 h 628"/>
                  <a:gd name="T120" fmla="*/ 357 w 387"/>
                  <a:gd name="T121" fmla="*/ 41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 h="628">
                    <a:moveTo>
                      <a:pt x="347" y="416"/>
                    </a:moveTo>
                    <a:lnTo>
                      <a:pt x="347" y="416"/>
                    </a:lnTo>
                    <a:lnTo>
                      <a:pt x="338" y="418"/>
                    </a:lnTo>
                    <a:lnTo>
                      <a:pt x="328" y="418"/>
                    </a:lnTo>
                    <a:lnTo>
                      <a:pt x="319" y="418"/>
                    </a:lnTo>
                    <a:lnTo>
                      <a:pt x="309" y="418"/>
                    </a:lnTo>
                    <a:lnTo>
                      <a:pt x="309" y="418"/>
                    </a:lnTo>
                    <a:lnTo>
                      <a:pt x="301" y="418"/>
                    </a:lnTo>
                    <a:lnTo>
                      <a:pt x="294" y="416"/>
                    </a:lnTo>
                    <a:lnTo>
                      <a:pt x="287" y="414"/>
                    </a:lnTo>
                    <a:lnTo>
                      <a:pt x="279" y="409"/>
                    </a:lnTo>
                    <a:lnTo>
                      <a:pt x="279" y="409"/>
                    </a:lnTo>
                    <a:lnTo>
                      <a:pt x="272" y="401"/>
                    </a:lnTo>
                    <a:lnTo>
                      <a:pt x="267" y="394"/>
                    </a:lnTo>
                    <a:lnTo>
                      <a:pt x="267" y="394"/>
                    </a:lnTo>
                    <a:lnTo>
                      <a:pt x="262" y="387"/>
                    </a:lnTo>
                    <a:lnTo>
                      <a:pt x="255" y="384"/>
                    </a:lnTo>
                    <a:lnTo>
                      <a:pt x="255" y="384"/>
                    </a:lnTo>
                    <a:lnTo>
                      <a:pt x="250" y="378"/>
                    </a:lnTo>
                    <a:lnTo>
                      <a:pt x="248" y="373"/>
                    </a:lnTo>
                    <a:lnTo>
                      <a:pt x="250" y="362"/>
                    </a:lnTo>
                    <a:lnTo>
                      <a:pt x="250" y="362"/>
                    </a:lnTo>
                    <a:lnTo>
                      <a:pt x="252" y="351"/>
                    </a:lnTo>
                    <a:lnTo>
                      <a:pt x="248" y="339"/>
                    </a:lnTo>
                    <a:lnTo>
                      <a:pt x="248" y="339"/>
                    </a:lnTo>
                    <a:lnTo>
                      <a:pt x="247" y="331"/>
                    </a:lnTo>
                    <a:lnTo>
                      <a:pt x="245" y="322"/>
                    </a:lnTo>
                    <a:lnTo>
                      <a:pt x="245" y="322"/>
                    </a:lnTo>
                    <a:lnTo>
                      <a:pt x="243" y="314"/>
                    </a:lnTo>
                    <a:lnTo>
                      <a:pt x="240" y="307"/>
                    </a:lnTo>
                    <a:lnTo>
                      <a:pt x="238" y="306"/>
                    </a:lnTo>
                    <a:lnTo>
                      <a:pt x="235" y="306"/>
                    </a:lnTo>
                    <a:lnTo>
                      <a:pt x="231" y="307"/>
                    </a:lnTo>
                    <a:lnTo>
                      <a:pt x="226" y="309"/>
                    </a:lnTo>
                    <a:lnTo>
                      <a:pt x="226" y="309"/>
                    </a:lnTo>
                    <a:lnTo>
                      <a:pt x="219" y="314"/>
                    </a:lnTo>
                    <a:lnTo>
                      <a:pt x="218" y="314"/>
                    </a:lnTo>
                    <a:lnTo>
                      <a:pt x="213" y="312"/>
                    </a:lnTo>
                    <a:lnTo>
                      <a:pt x="213" y="312"/>
                    </a:lnTo>
                    <a:lnTo>
                      <a:pt x="206" y="307"/>
                    </a:lnTo>
                    <a:lnTo>
                      <a:pt x="201" y="300"/>
                    </a:lnTo>
                    <a:lnTo>
                      <a:pt x="201" y="300"/>
                    </a:lnTo>
                    <a:lnTo>
                      <a:pt x="196" y="294"/>
                    </a:lnTo>
                    <a:lnTo>
                      <a:pt x="194" y="285"/>
                    </a:lnTo>
                    <a:lnTo>
                      <a:pt x="196" y="277"/>
                    </a:lnTo>
                    <a:lnTo>
                      <a:pt x="202" y="270"/>
                    </a:lnTo>
                    <a:lnTo>
                      <a:pt x="202" y="270"/>
                    </a:lnTo>
                    <a:lnTo>
                      <a:pt x="208" y="266"/>
                    </a:lnTo>
                    <a:lnTo>
                      <a:pt x="211" y="263"/>
                    </a:lnTo>
                    <a:lnTo>
                      <a:pt x="213" y="260"/>
                    </a:lnTo>
                    <a:lnTo>
                      <a:pt x="213" y="260"/>
                    </a:lnTo>
                    <a:lnTo>
                      <a:pt x="214" y="256"/>
                    </a:lnTo>
                    <a:lnTo>
                      <a:pt x="214" y="251"/>
                    </a:lnTo>
                    <a:lnTo>
                      <a:pt x="214" y="243"/>
                    </a:lnTo>
                    <a:lnTo>
                      <a:pt x="214" y="243"/>
                    </a:lnTo>
                    <a:lnTo>
                      <a:pt x="216" y="234"/>
                    </a:lnTo>
                    <a:lnTo>
                      <a:pt x="218" y="231"/>
                    </a:lnTo>
                    <a:lnTo>
                      <a:pt x="218" y="226"/>
                    </a:lnTo>
                    <a:lnTo>
                      <a:pt x="218" y="226"/>
                    </a:lnTo>
                    <a:lnTo>
                      <a:pt x="218" y="222"/>
                    </a:lnTo>
                    <a:lnTo>
                      <a:pt x="214" y="221"/>
                    </a:lnTo>
                    <a:lnTo>
                      <a:pt x="206" y="217"/>
                    </a:lnTo>
                    <a:lnTo>
                      <a:pt x="197" y="214"/>
                    </a:lnTo>
                    <a:lnTo>
                      <a:pt x="189" y="210"/>
                    </a:lnTo>
                    <a:lnTo>
                      <a:pt x="189" y="210"/>
                    </a:lnTo>
                    <a:lnTo>
                      <a:pt x="184" y="205"/>
                    </a:lnTo>
                    <a:lnTo>
                      <a:pt x="179" y="199"/>
                    </a:lnTo>
                    <a:lnTo>
                      <a:pt x="170" y="183"/>
                    </a:lnTo>
                    <a:lnTo>
                      <a:pt x="170" y="183"/>
                    </a:lnTo>
                    <a:lnTo>
                      <a:pt x="163" y="168"/>
                    </a:lnTo>
                    <a:lnTo>
                      <a:pt x="162" y="160"/>
                    </a:lnTo>
                    <a:lnTo>
                      <a:pt x="162" y="151"/>
                    </a:lnTo>
                    <a:lnTo>
                      <a:pt x="162" y="151"/>
                    </a:lnTo>
                    <a:lnTo>
                      <a:pt x="162" y="146"/>
                    </a:lnTo>
                    <a:lnTo>
                      <a:pt x="163" y="143"/>
                    </a:lnTo>
                    <a:lnTo>
                      <a:pt x="168" y="137"/>
                    </a:lnTo>
                    <a:lnTo>
                      <a:pt x="168" y="137"/>
                    </a:lnTo>
                    <a:lnTo>
                      <a:pt x="170" y="132"/>
                    </a:lnTo>
                    <a:lnTo>
                      <a:pt x="170" y="131"/>
                    </a:lnTo>
                    <a:lnTo>
                      <a:pt x="167" y="124"/>
                    </a:lnTo>
                    <a:lnTo>
                      <a:pt x="167" y="124"/>
                    </a:lnTo>
                    <a:lnTo>
                      <a:pt x="167" y="119"/>
                    </a:lnTo>
                    <a:lnTo>
                      <a:pt x="167" y="114"/>
                    </a:lnTo>
                    <a:lnTo>
                      <a:pt x="167" y="114"/>
                    </a:lnTo>
                    <a:lnTo>
                      <a:pt x="163" y="112"/>
                    </a:lnTo>
                    <a:lnTo>
                      <a:pt x="162" y="109"/>
                    </a:lnTo>
                    <a:lnTo>
                      <a:pt x="162" y="109"/>
                    </a:lnTo>
                    <a:lnTo>
                      <a:pt x="160" y="104"/>
                    </a:lnTo>
                    <a:lnTo>
                      <a:pt x="162" y="95"/>
                    </a:lnTo>
                    <a:lnTo>
                      <a:pt x="165" y="80"/>
                    </a:lnTo>
                    <a:lnTo>
                      <a:pt x="165" y="80"/>
                    </a:lnTo>
                    <a:lnTo>
                      <a:pt x="170" y="51"/>
                    </a:lnTo>
                    <a:lnTo>
                      <a:pt x="170" y="51"/>
                    </a:lnTo>
                    <a:lnTo>
                      <a:pt x="177" y="14"/>
                    </a:lnTo>
                    <a:lnTo>
                      <a:pt x="177" y="14"/>
                    </a:lnTo>
                    <a:lnTo>
                      <a:pt x="112" y="0"/>
                    </a:lnTo>
                    <a:lnTo>
                      <a:pt x="67" y="241"/>
                    </a:lnTo>
                    <a:lnTo>
                      <a:pt x="67" y="241"/>
                    </a:lnTo>
                    <a:lnTo>
                      <a:pt x="67" y="241"/>
                    </a:lnTo>
                    <a:lnTo>
                      <a:pt x="70" y="246"/>
                    </a:lnTo>
                    <a:lnTo>
                      <a:pt x="73" y="249"/>
                    </a:lnTo>
                    <a:lnTo>
                      <a:pt x="77" y="260"/>
                    </a:lnTo>
                    <a:lnTo>
                      <a:pt x="77" y="260"/>
                    </a:lnTo>
                    <a:lnTo>
                      <a:pt x="77" y="261"/>
                    </a:lnTo>
                    <a:lnTo>
                      <a:pt x="77" y="265"/>
                    </a:lnTo>
                    <a:lnTo>
                      <a:pt x="77" y="265"/>
                    </a:lnTo>
                    <a:lnTo>
                      <a:pt x="80" y="268"/>
                    </a:lnTo>
                    <a:lnTo>
                      <a:pt x="84" y="270"/>
                    </a:lnTo>
                    <a:lnTo>
                      <a:pt x="84" y="270"/>
                    </a:lnTo>
                    <a:lnTo>
                      <a:pt x="85" y="272"/>
                    </a:lnTo>
                    <a:lnTo>
                      <a:pt x="85" y="275"/>
                    </a:lnTo>
                    <a:lnTo>
                      <a:pt x="85" y="275"/>
                    </a:lnTo>
                    <a:lnTo>
                      <a:pt x="87" y="282"/>
                    </a:lnTo>
                    <a:lnTo>
                      <a:pt x="87" y="282"/>
                    </a:lnTo>
                    <a:lnTo>
                      <a:pt x="85" y="287"/>
                    </a:lnTo>
                    <a:lnTo>
                      <a:pt x="85" y="287"/>
                    </a:lnTo>
                    <a:lnTo>
                      <a:pt x="84" y="290"/>
                    </a:lnTo>
                    <a:lnTo>
                      <a:pt x="84" y="290"/>
                    </a:lnTo>
                    <a:lnTo>
                      <a:pt x="82" y="292"/>
                    </a:lnTo>
                    <a:lnTo>
                      <a:pt x="79" y="294"/>
                    </a:lnTo>
                    <a:lnTo>
                      <a:pt x="79" y="294"/>
                    </a:lnTo>
                    <a:lnTo>
                      <a:pt x="75" y="295"/>
                    </a:lnTo>
                    <a:lnTo>
                      <a:pt x="73" y="299"/>
                    </a:lnTo>
                    <a:lnTo>
                      <a:pt x="73" y="299"/>
                    </a:lnTo>
                    <a:lnTo>
                      <a:pt x="70" y="304"/>
                    </a:lnTo>
                    <a:lnTo>
                      <a:pt x="68" y="309"/>
                    </a:lnTo>
                    <a:lnTo>
                      <a:pt x="68" y="309"/>
                    </a:lnTo>
                    <a:lnTo>
                      <a:pt x="68" y="314"/>
                    </a:lnTo>
                    <a:lnTo>
                      <a:pt x="67" y="317"/>
                    </a:lnTo>
                    <a:lnTo>
                      <a:pt x="63" y="319"/>
                    </a:lnTo>
                    <a:lnTo>
                      <a:pt x="63" y="319"/>
                    </a:lnTo>
                    <a:lnTo>
                      <a:pt x="63" y="319"/>
                    </a:lnTo>
                    <a:lnTo>
                      <a:pt x="55" y="328"/>
                    </a:lnTo>
                    <a:lnTo>
                      <a:pt x="55" y="328"/>
                    </a:lnTo>
                    <a:lnTo>
                      <a:pt x="53" y="331"/>
                    </a:lnTo>
                    <a:lnTo>
                      <a:pt x="53" y="333"/>
                    </a:lnTo>
                    <a:lnTo>
                      <a:pt x="53" y="339"/>
                    </a:lnTo>
                    <a:lnTo>
                      <a:pt x="53" y="339"/>
                    </a:lnTo>
                    <a:lnTo>
                      <a:pt x="53" y="341"/>
                    </a:lnTo>
                    <a:lnTo>
                      <a:pt x="51" y="343"/>
                    </a:lnTo>
                    <a:lnTo>
                      <a:pt x="51" y="343"/>
                    </a:lnTo>
                    <a:lnTo>
                      <a:pt x="48" y="345"/>
                    </a:lnTo>
                    <a:lnTo>
                      <a:pt x="48" y="345"/>
                    </a:lnTo>
                    <a:lnTo>
                      <a:pt x="43" y="348"/>
                    </a:lnTo>
                    <a:lnTo>
                      <a:pt x="43" y="348"/>
                    </a:lnTo>
                    <a:lnTo>
                      <a:pt x="40" y="351"/>
                    </a:lnTo>
                    <a:lnTo>
                      <a:pt x="40" y="351"/>
                    </a:lnTo>
                    <a:lnTo>
                      <a:pt x="40" y="353"/>
                    </a:lnTo>
                    <a:lnTo>
                      <a:pt x="38" y="356"/>
                    </a:lnTo>
                    <a:lnTo>
                      <a:pt x="38" y="356"/>
                    </a:lnTo>
                    <a:lnTo>
                      <a:pt x="38" y="360"/>
                    </a:lnTo>
                    <a:lnTo>
                      <a:pt x="38" y="363"/>
                    </a:lnTo>
                    <a:lnTo>
                      <a:pt x="38" y="363"/>
                    </a:lnTo>
                    <a:lnTo>
                      <a:pt x="36" y="367"/>
                    </a:lnTo>
                    <a:lnTo>
                      <a:pt x="34" y="370"/>
                    </a:lnTo>
                    <a:lnTo>
                      <a:pt x="36" y="377"/>
                    </a:lnTo>
                    <a:lnTo>
                      <a:pt x="36" y="377"/>
                    </a:lnTo>
                    <a:lnTo>
                      <a:pt x="38" y="384"/>
                    </a:lnTo>
                    <a:lnTo>
                      <a:pt x="38" y="384"/>
                    </a:lnTo>
                    <a:lnTo>
                      <a:pt x="38" y="387"/>
                    </a:lnTo>
                    <a:lnTo>
                      <a:pt x="36" y="390"/>
                    </a:lnTo>
                    <a:lnTo>
                      <a:pt x="36" y="390"/>
                    </a:lnTo>
                    <a:lnTo>
                      <a:pt x="34" y="394"/>
                    </a:lnTo>
                    <a:lnTo>
                      <a:pt x="34" y="394"/>
                    </a:lnTo>
                    <a:lnTo>
                      <a:pt x="34" y="401"/>
                    </a:lnTo>
                    <a:lnTo>
                      <a:pt x="34" y="401"/>
                    </a:lnTo>
                    <a:lnTo>
                      <a:pt x="36" y="404"/>
                    </a:lnTo>
                    <a:lnTo>
                      <a:pt x="34" y="407"/>
                    </a:lnTo>
                    <a:lnTo>
                      <a:pt x="34" y="407"/>
                    </a:lnTo>
                    <a:lnTo>
                      <a:pt x="33" y="411"/>
                    </a:lnTo>
                    <a:lnTo>
                      <a:pt x="0" y="575"/>
                    </a:lnTo>
                    <a:lnTo>
                      <a:pt x="0" y="575"/>
                    </a:lnTo>
                    <a:lnTo>
                      <a:pt x="85" y="591"/>
                    </a:lnTo>
                    <a:lnTo>
                      <a:pt x="175" y="606"/>
                    </a:lnTo>
                    <a:lnTo>
                      <a:pt x="175" y="606"/>
                    </a:lnTo>
                    <a:lnTo>
                      <a:pt x="263" y="618"/>
                    </a:lnTo>
                    <a:lnTo>
                      <a:pt x="355" y="628"/>
                    </a:lnTo>
                    <a:lnTo>
                      <a:pt x="387" y="418"/>
                    </a:lnTo>
                    <a:lnTo>
                      <a:pt x="387" y="418"/>
                    </a:lnTo>
                    <a:lnTo>
                      <a:pt x="387" y="418"/>
                    </a:lnTo>
                    <a:lnTo>
                      <a:pt x="367" y="414"/>
                    </a:lnTo>
                    <a:lnTo>
                      <a:pt x="367" y="414"/>
                    </a:lnTo>
                    <a:lnTo>
                      <a:pt x="357" y="414"/>
                    </a:lnTo>
                    <a:lnTo>
                      <a:pt x="347" y="416"/>
                    </a:lnTo>
                    <a:lnTo>
                      <a:pt x="347" y="416"/>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 name="Freeform 33">
                <a:extLst>
                  <a:ext uri="{FF2B5EF4-FFF2-40B4-BE49-F238E27FC236}">
                    <a16:creationId xmlns:a16="http://schemas.microsoft.com/office/drawing/2014/main" id="{0CA38B4E-EC88-1541-AE7E-8962C1F52929}"/>
                  </a:ext>
                </a:extLst>
              </p:cNvPr>
              <p:cNvSpPr>
                <a:spLocks/>
              </p:cNvSpPr>
              <p:nvPr/>
            </p:nvSpPr>
            <p:spPr bwMode="auto">
              <a:xfrm>
                <a:off x="9224963" y="639763"/>
                <a:ext cx="385762" cy="600075"/>
              </a:xfrm>
              <a:custGeom>
                <a:avLst/>
                <a:gdLst>
                  <a:gd name="T0" fmla="*/ 229 w 243"/>
                  <a:gd name="T1" fmla="*/ 193 h 378"/>
                  <a:gd name="T2" fmla="*/ 222 w 243"/>
                  <a:gd name="T3" fmla="*/ 188 h 378"/>
                  <a:gd name="T4" fmla="*/ 219 w 243"/>
                  <a:gd name="T5" fmla="*/ 174 h 378"/>
                  <a:gd name="T6" fmla="*/ 214 w 243"/>
                  <a:gd name="T7" fmla="*/ 164 h 378"/>
                  <a:gd name="T8" fmla="*/ 202 w 243"/>
                  <a:gd name="T9" fmla="*/ 156 h 378"/>
                  <a:gd name="T10" fmla="*/ 190 w 243"/>
                  <a:gd name="T11" fmla="*/ 147 h 378"/>
                  <a:gd name="T12" fmla="*/ 171 w 243"/>
                  <a:gd name="T13" fmla="*/ 134 h 378"/>
                  <a:gd name="T14" fmla="*/ 165 w 243"/>
                  <a:gd name="T15" fmla="*/ 124 h 378"/>
                  <a:gd name="T16" fmla="*/ 161 w 243"/>
                  <a:gd name="T17" fmla="*/ 96 h 378"/>
                  <a:gd name="T18" fmla="*/ 143 w 243"/>
                  <a:gd name="T19" fmla="*/ 42 h 378"/>
                  <a:gd name="T20" fmla="*/ 126 w 243"/>
                  <a:gd name="T21" fmla="*/ 12 h 378"/>
                  <a:gd name="T22" fmla="*/ 105 w 243"/>
                  <a:gd name="T23" fmla="*/ 3 h 378"/>
                  <a:gd name="T24" fmla="*/ 92 w 243"/>
                  <a:gd name="T25" fmla="*/ 17 h 378"/>
                  <a:gd name="T26" fmla="*/ 73 w 243"/>
                  <a:gd name="T27" fmla="*/ 22 h 378"/>
                  <a:gd name="T28" fmla="*/ 59 w 243"/>
                  <a:gd name="T29" fmla="*/ 5 h 378"/>
                  <a:gd name="T30" fmla="*/ 44 w 243"/>
                  <a:gd name="T31" fmla="*/ 12 h 378"/>
                  <a:gd name="T32" fmla="*/ 36 w 243"/>
                  <a:gd name="T33" fmla="*/ 56 h 378"/>
                  <a:gd name="T34" fmla="*/ 27 w 243"/>
                  <a:gd name="T35" fmla="*/ 107 h 378"/>
                  <a:gd name="T36" fmla="*/ 29 w 243"/>
                  <a:gd name="T37" fmla="*/ 127 h 378"/>
                  <a:gd name="T38" fmla="*/ 32 w 243"/>
                  <a:gd name="T39" fmla="*/ 142 h 378"/>
                  <a:gd name="T40" fmla="*/ 27 w 243"/>
                  <a:gd name="T41" fmla="*/ 163 h 378"/>
                  <a:gd name="T42" fmla="*/ 20 w 243"/>
                  <a:gd name="T43" fmla="*/ 176 h 378"/>
                  <a:gd name="T44" fmla="*/ 22 w 243"/>
                  <a:gd name="T45" fmla="*/ 198 h 378"/>
                  <a:gd name="T46" fmla="*/ 17 w 243"/>
                  <a:gd name="T47" fmla="*/ 205 h 378"/>
                  <a:gd name="T48" fmla="*/ 9 w 243"/>
                  <a:gd name="T49" fmla="*/ 220 h 378"/>
                  <a:gd name="T50" fmla="*/ 32 w 243"/>
                  <a:gd name="T51" fmla="*/ 332 h 378"/>
                  <a:gd name="T52" fmla="*/ 37 w 243"/>
                  <a:gd name="T53" fmla="*/ 346 h 378"/>
                  <a:gd name="T54" fmla="*/ 48 w 243"/>
                  <a:gd name="T55" fmla="*/ 354 h 378"/>
                  <a:gd name="T56" fmla="*/ 53 w 243"/>
                  <a:gd name="T57" fmla="*/ 370 h 378"/>
                  <a:gd name="T58" fmla="*/ 71 w 243"/>
                  <a:gd name="T59" fmla="*/ 368 h 378"/>
                  <a:gd name="T60" fmla="*/ 80 w 243"/>
                  <a:gd name="T61" fmla="*/ 349 h 378"/>
                  <a:gd name="T62" fmla="*/ 93 w 243"/>
                  <a:gd name="T63" fmla="*/ 329 h 378"/>
                  <a:gd name="T64" fmla="*/ 100 w 243"/>
                  <a:gd name="T65" fmla="*/ 319 h 378"/>
                  <a:gd name="T66" fmla="*/ 102 w 243"/>
                  <a:gd name="T67" fmla="*/ 309 h 378"/>
                  <a:gd name="T68" fmla="*/ 107 w 243"/>
                  <a:gd name="T69" fmla="*/ 303 h 378"/>
                  <a:gd name="T70" fmla="*/ 112 w 243"/>
                  <a:gd name="T71" fmla="*/ 309 h 378"/>
                  <a:gd name="T72" fmla="*/ 115 w 243"/>
                  <a:gd name="T73" fmla="*/ 290 h 378"/>
                  <a:gd name="T74" fmla="*/ 117 w 243"/>
                  <a:gd name="T75" fmla="*/ 298 h 378"/>
                  <a:gd name="T76" fmla="*/ 122 w 243"/>
                  <a:gd name="T77" fmla="*/ 305 h 378"/>
                  <a:gd name="T78" fmla="*/ 126 w 243"/>
                  <a:gd name="T79" fmla="*/ 288 h 378"/>
                  <a:gd name="T80" fmla="*/ 136 w 243"/>
                  <a:gd name="T81" fmla="*/ 302 h 378"/>
                  <a:gd name="T82" fmla="*/ 137 w 243"/>
                  <a:gd name="T83" fmla="*/ 281 h 378"/>
                  <a:gd name="T84" fmla="*/ 131 w 243"/>
                  <a:gd name="T85" fmla="*/ 278 h 378"/>
                  <a:gd name="T86" fmla="*/ 134 w 243"/>
                  <a:gd name="T87" fmla="*/ 261 h 378"/>
                  <a:gd name="T88" fmla="*/ 136 w 243"/>
                  <a:gd name="T89" fmla="*/ 254 h 378"/>
                  <a:gd name="T90" fmla="*/ 141 w 243"/>
                  <a:gd name="T91" fmla="*/ 254 h 378"/>
                  <a:gd name="T92" fmla="*/ 143 w 243"/>
                  <a:gd name="T93" fmla="*/ 244 h 378"/>
                  <a:gd name="T94" fmla="*/ 149 w 243"/>
                  <a:gd name="T95" fmla="*/ 254 h 378"/>
                  <a:gd name="T96" fmla="*/ 154 w 243"/>
                  <a:gd name="T97" fmla="*/ 259 h 378"/>
                  <a:gd name="T98" fmla="*/ 166 w 243"/>
                  <a:gd name="T99" fmla="*/ 256 h 378"/>
                  <a:gd name="T100" fmla="*/ 173 w 243"/>
                  <a:gd name="T101" fmla="*/ 246 h 378"/>
                  <a:gd name="T102" fmla="*/ 182 w 243"/>
                  <a:gd name="T103" fmla="*/ 249 h 378"/>
                  <a:gd name="T104" fmla="*/ 182 w 243"/>
                  <a:gd name="T105" fmla="*/ 241 h 378"/>
                  <a:gd name="T106" fmla="*/ 188 w 243"/>
                  <a:gd name="T107" fmla="*/ 246 h 378"/>
                  <a:gd name="T108" fmla="*/ 192 w 243"/>
                  <a:gd name="T109" fmla="*/ 230 h 378"/>
                  <a:gd name="T110" fmla="*/ 199 w 243"/>
                  <a:gd name="T111" fmla="*/ 242 h 378"/>
                  <a:gd name="T112" fmla="*/ 204 w 243"/>
                  <a:gd name="T113" fmla="*/ 224 h 378"/>
                  <a:gd name="T114" fmla="*/ 209 w 243"/>
                  <a:gd name="T115" fmla="*/ 230 h 378"/>
                  <a:gd name="T116" fmla="*/ 221 w 243"/>
                  <a:gd name="T117" fmla="*/ 214 h 378"/>
                  <a:gd name="T118" fmla="*/ 227 w 243"/>
                  <a:gd name="T119" fmla="*/ 215 h 378"/>
                  <a:gd name="T120" fmla="*/ 231 w 243"/>
                  <a:gd name="T121" fmla="*/ 207 h 378"/>
                  <a:gd name="T122" fmla="*/ 241 w 243"/>
                  <a:gd name="T123" fmla="*/ 18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3" h="378">
                    <a:moveTo>
                      <a:pt x="239" y="181"/>
                    </a:moveTo>
                    <a:lnTo>
                      <a:pt x="239" y="181"/>
                    </a:lnTo>
                    <a:lnTo>
                      <a:pt x="238" y="183"/>
                    </a:lnTo>
                    <a:lnTo>
                      <a:pt x="234" y="186"/>
                    </a:lnTo>
                    <a:lnTo>
                      <a:pt x="233" y="191"/>
                    </a:lnTo>
                    <a:lnTo>
                      <a:pt x="229" y="193"/>
                    </a:lnTo>
                    <a:lnTo>
                      <a:pt x="229" y="193"/>
                    </a:lnTo>
                    <a:lnTo>
                      <a:pt x="226" y="193"/>
                    </a:lnTo>
                    <a:lnTo>
                      <a:pt x="222" y="191"/>
                    </a:lnTo>
                    <a:lnTo>
                      <a:pt x="222" y="191"/>
                    </a:lnTo>
                    <a:lnTo>
                      <a:pt x="222" y="190"/>
                    </a:lnTo>
                    <a:lnTo>
                      <a:pt x="222" y="188"/>
                    </a:lnTo>
                    <a:lnTo>
                      <a:pt x="224" y="185"/>
                    </a:lnTo>
                    <a:lnTo>
                      <a:pt x="224" y="185"/>
                    </a:lnTo>
                    <a:lnTo>
                      <a:pt x="224" y="180"/>
                    </a:lnTo>
                    <a:lnTo>
                      <a:pt x="222" y="176"/>
                    </a:lnTo>
                    <a:lnTo>
                      <a:pt x="222" y="176"/>
                    </a:lnTo>
                    <a:lnTo>
                      <a:pt x="219" y="174"/>
                    </a:lnTo>
                    <a:lnTo>
                      <a:pt x="217" y="174"/>
                    </a:lnTo>
                    <a:lnTo>
                      <a:pt x="216" y="173"/>
                    </a:lnTo>
                    <a:lnTo>
                      <a:pt x="216" y="173"/>
                    </a:lnTo>
                    <a:lnTo>
                      <a:pt x="214" y="171"/>
                    </a:lnTo>
                    <a:lnTo>
                      <a:pt x="214" y="169"/>
                    </a:lnTo>
                    <a:lnTo>
                      <a:pt x="214" y="164"/>
                    </a:lnTo>
                    <a:lnTo>
                      <a:pt x="214" y="161"/>
                    </a:lnTo>
                    <a:lnTo>
                      <a:pt x="212" y="159"/>
                    </a:lnTo>
                    <a:lnTo>
                      <a:pt x="209" y="159"/>
                    </a:lnTo>
                    <a:lnTo>
                      <a:pt x="209" y="159"/>
                    </a:lnTo>
                    <a:lnTo>
                      <a:pt x="205" y="158"/>
                    </a:lnTo>
                    <a:lnTo>
                      <a:pt x="202" y="156"/>
                    </a:lnTo>
                    <a:lnTo>
                      <a:pt x="202" y="156"/>
                    </a:lnTo>
                    <a:lnTo>
                      <a:pt x="200" y="152"/>
                    </a:lnTo>
                    <a:lnTo>
                      <a:pt x="197" y="149"/>
                    </a:lnTo>
                    <a:lnTo>
                      <a:pt x="197" y="149"/>
                    </a:lnTo>
                    <a:lnTo>
                      <a:pt x="193" y="147"/>
                    </a:lnTo>
                    <a:lnTo>
                      <a:pt x="190" y="147"/>
                    </a:lnTo>
                    <a:lnTo>
                      <a:pt x="182" y="146"/>
                    </a:lnTo>
                    <a:lnTo>
                      <a:pt x="182" y="146"/>
                    </a:lnTo>
                    <a:lnTo>
                      <a:pt x="177" y="144"/>
                    </a:lnTo>
                    <a:lnTo>
                      <a:pt x="175" y="142"/>
                    </a:lnTo>
                    <a:lnTo>
                      <a:pt x="171" y="134"/>
                    </a:lnTo>
                    <a:lnTo>
                      <a:pt x="171" y="134"/>
                    </a:lnTo>
                    <a:lnTo>
                      <a:pt x="171" y="130"/>
                    </a:lnTo>
                    <a:lnTo>
                      <a:pt x="170" y="127"/>
                    </a:lnTo>
                    <a:lnTo>
                      <a:pt x="170" y="127"/>
                    </a:lnTo>
                    <a:lnTo>
                      <a:pt x="166" y="125"/>
                    </a:lnTo>
                    <a:lnTo>
                      <a:pt x="166" y="125"/>
                    </a:lnTo>
                    <a:lnTo>
                      <a:pt x="165" y="124"/>
                    </a:lnTo>
                    <a:lnTo>
                      <a:pt x="163" y="124"/>
                    </a:lnTo>
                    <a:lnTo>
                      <a:pt x="163" y="124"/>
                    </a:lnTo>
                    <a:lnTo>
                      <a:pt x="163" y="117"/>
                    </a:lnTo>
                    <a:lnTo>
                      <a:pt x="163" y="108"/>
                    </a:lnTo>
                    <a:lnTo>
                      <a:pt x="163" y="108"/>
                    </a:lnTo>
                    <a:lnTo>
                      <a:pt x="161" y="96"/>
                    </a:lnTo>
                    <a:lnTo>
                      <a:pt x="161" y="96"/>
                    </a:lnTo>
                    <a:lnTo>
                      <a:pt x="156" y="83"/>
                    </a:lnTo>
                    <a:lnTo>
                      <a:pt x="151" y="69"/>
                    </a:lnTo>
                    <a:lnTo>
                      <a:pt x="151" y="69"/>
                    </a:lnTo>
                    <a:lnTo>
                      <a:pt x="146" y="56"/>
                    </a:lnTo>
                    <a:lnTo>
                      <a:pt x="143" y="42"/>
                    </a:lnTo>
                    <a:lnTo>
                      <a:pt x="143" y="42"/>
                    </a:lnTo>
                    <a:lnTo>
                      <a:pt x="139" y="29"/>
                    </a:lnTo>
                    <a:lnTo>
                      <a:pt x="136" y="23"/>
                    </a:lnTo>
                    <a:lnTo>
                      <a:pt x="132" y="17"/>
                    </a:lnTo>
                    <a:lnTo>
                      <a:pt x="132" y="17"/>
                    </a:lnTo>
                    <a:lnTo>
                      <a:pt x="126" y="12"/>
                    </a:lnTo>
                    <a:lnTo>
                      <a:pt x="119" y="8"/>
                    </a:lnTo>
                    <a:lnTo>
                      <a:pt x="119" y="8"/>
                    </a:lnTo>
                    <a:lnTo>
                      <a:pt x="112" y="3"/>
                    </a:lnTo>
                    <a:lnTo>
                      <a:pt x="109" y="1"/>
                    </a:lnTo>
                    <a:lnTo>
                      <a:pt x="105" y="3"/>
                    </a:lnTo>
                    <a:lnTo>
                      <a:pt x="105" y="3"/>
                    </a:lnTo>
                    <a:lnTo>
                      <a:pt x="98" y="8"/>
                    </a:lnTo>
                    <a:lnTo>
                      <a:pt x="98" y="8"/>
                    </a:lnTo>
                    <a:lnTo>
                      <a:pt x="97" y="10"/>
                    </a:lnTo>
                    <a:lnTo>
                      <a:pt x="93" y="13"/>
                    </a:lnTo>
                    <a:lnTo>
                      <a:pt x="93" y="13"/>
                    </a:lnTo>
                    <a:lnTo>
                      <a:pt x="92" y="17"/>
                    </a:lnTo>
                    <a:lnTo>
                      <a:pt x="88" y="18"/>
                    </a:lnTo>
                    <a:lnTo>
                      <a:pt x="88" y="18"/>
                    </a:lnTo>
                    <a:lnTo>
                      <a:pt x="80" y="20"/>
                    </a:lnTo>
                    <a:lnTo>
                      <a:pt x="80" y="20"/>
                    </a:lnTo>
                    <a:lnTo>
                      <a:pt x="76" y="22"/>
                    </a:lnTo>
                    <a:lnTo>
                      <a:pt x="73" y="22"/>
                    </a:lnTo>
                    <a:lnTo>
                      <a:pt x="73" y="22"/>
                    </a:lnTo>
                    <a:lnTo>
                      <a:pt x="70" y="20"/>
                    </a:lnTo>
                    <a:lnTo>
                      <a:pt x="66" y="18"/>
                    </a:lnTo>
                    <a:lnTo>
                      <a:pt x="63" y="12"/>
                    </a:lnTo>
                    <a:lnTo>
                      <a:pt x="63" y="12"/>
                    </a:lnTo>
                    <a:lnTo>
                      <a:pt x="59" y="5"/>
                    </a:lnTo>
                    <a:lnTo>
                      <a:pt x="58" y="1"/>
                    </a:lnTo>
                    <a:lnTo>
                      <a:pt x="54" y="0"/>
                    </a:lnTo>
                    <a:lnTo>
                      <a:pt x="54" y="0"/>
                    </a:lnTo>
                    <a:lnTo>
                      <a:pt x="51" y="1"/>
                    </a:lnTo>
                    <a:lnTo>
                      <a:pt x="48" y="5"/>
                    </a:lnTo>
                    <a:lnTo>
                      <a:pt x="44" y="12"/>
                    </a:lnTo>
                    <a:lnTo>
                      <a:pt x="44" y="12"/>
                    </a:lnTo>
                    <a:lnTo>
                      <a:pt x="39" y="34"/>
                    </a:lnTo>
                    <a:lnTo>
                      <a:pt x="39" y="34"/>
                    </a:lnTo>
                    <a:lnTo>
                      <a:pt x="37" y="44"/>
                    </a:lnTo>
                    <a:lnTo>
                      <a:pt x="36" y="56"/>
                    </a:lnTo>
                    <a:lnTo>
                      <a:pt x="36" y="56"/>
                    </a:lnTo>
                    <a:lnTo>
                      <a:pt x="29" y="74"/>
                    </a:lnTo>
                    <a:lnTo>
                      <a:pt x="24" y="95"/>
                    </a:lnTo>
                    <a:lnTo>
                      <a:pt x="24" y="95"/>
                    </a:lnTo>
                    <a:lnTo>
                      <a:pt x="24" y="101"/>
                    </a:lnTo>
                    <a:lnTo>
                      <a:pt x="27" y="107"/>
                    </a:lnTo>
                    <a:lnTo>
                      <a:pt x="27" y="107"/>
                    </a:lnTo>
                    <a:lnTo>
                      <a:pt x="27" y="113"/>
                    </a:lnTo>
                    <a:lnTo>
                      <a:pt x="25" y="118"/>
                    </a:lnTo>
                    <a:lnTo>
                      <a:pt x="25" y="118"/>
                    </a:lnTo>
                    <a:lnTo>
                      <a:pt x="27" y="122"/>
                    </a:lnTo>
                    <a:lnTo>
                      <a:pt x="29" y="127"/>
                    </a:lnTo>
                    <a:lnTo>
                      <a:pt x="29" y="127"/>
                    </a:lnTo>
                    <a:lnTo>
                      <a:pt x="29" y="132"/>
                    </a:lnTo>
                    <a:lnTo>
                      <a:pt x="27" y="137"/>
                    </a:lnTo>
                    <a:lnTo>
                      <a:pt x="27" y="137"/>
                    </a:lnTo>
                    <a:lnTo>
                      <a:pt x="29" y="141"/>
                    </a:lnTo>
                    <a:lnTo>
                      <a:pt x="32" y="142"/>
                    </a:lnTo>
                    <a:lnTo>
                      <a:pt x="32" y="142"/>
                    </a:lnTo>
                    <a:lnTo>
                      <a:pt x="32" y="149"/>
                    </a:lnTo>
                    <a:lnTo>
                      <a:pt x="32" y="154"/>
                    </a:lnTo>
                    <a:lnTo>
                      <a:pt x="32" y="154"/>
                    </a:lnTo>
                    <a:lnTo>
                      <a:pt x="31" y="159"/>
                    </a:lnTo>
                    <a:lnTo>
                      <a:pt x="27" y="163"/>
                    </a:lnTo>
                    <a:lnTo>
                      <a:pt x="27" y="163"/>
                    </a:lnTo>
                    <a:lnTo>
                      <a:pt x="24" y="166"/>
                    </a:lnTo>
                    <a:lnTo>
                      <a:pt x="24" y="169"/>
                    </a:lnTo>
                    <a:lnTo>
                      <a:pt x="24" y="169"/>
                    </a:lnTo>
                    <a:lnTo>
                      <a:pt x="24" y="174"/>
                    </a:lnTo>
                    <a:lnTo>
                      <a:pt x="22" y="176"/>
                    </a:lnTo>
                    <a:lnTo>
                      <a:pt x="20" y="176"/>
                    </a:lnTo>
                    <a:lnTo>
                      <a:pt x="20" y="176"/>
                    </a:lnTo>
                    <a:lnTo>
                      <a:pt x="24" y="188"/>
                    </a:lnTo>
                    <a:lnTo>
                      <a:pt x="24" y="195"/>
                    </a:lnTo>
                    <a:lnTo>
                      <a:pt x="24" y="197"/>
                    </a:lnTo>
                    <a:lnTo>
                      <a:pt x="22" y="198"/>
                    </a:lnTo>
                    <a:lnTo>
                      <a:pt x="22" y="198"/>
                    </a:lnTo>
                    <a:lnTo>
                      <a:pt x="20" y="198"/>
                    </a:lnTo>
                    <a:lnTo>
                      <a:pt x="19" y="200"/>
                    </a:lnTo>
                    <a:lnTo>
                      <a:pt x="19" y="200"/>
                    </a:lnTo>
                    <a:lnTo>
                      <a:pt x="17" y="202"/>
                    </a:lnTo>
                    <a:lnTo>
                      <a:pt x="17" y="205"/>
                    </a:lnTo>
                    <a:lnTo>
                      <a:pt x="17" y="205"/>
                    </a:lnTo>
                    <a:lnTo>
                      <a:pt x="15" y="215"/>
                    </a:lnTo>
                    <a:lnTo>
                      <a:pt x="15" y="215"/>
                    </a:lnTo>
                    <a:lnTo>
                      <a:pt x="14" y="219"/>
                    </a:lnTo>
                    <a:lnTo>
                      <a:pt x="12" y="220"/>
                    </a:lnTo>
                    <a:lnTo>
                      <a:pt x="9" y="220"/>
                    </a:lnTo>
                    <a:lnTo>
                      <a:pt x="9" y="220"/>
                    </a:lnTo>
                    <a:lnTo>
                      <a:pt x="7" y="217"/>
                    </a:lnTo>
                    <a:lnTo>
                      <a:pt x="5" y="215"/>
                    </a:lnTo>
                    <a:lnTo>
                      <a:pt x="3" y="214"/>
                    </a:lnTo>
                    <a:lnTo>
                      <a:pt x="3" y="214"/>
                    </a:lnTo>
                    <a:lnTo>
                      <a:pt x="0" y="215"/>
                    </a:lnTo>
                    <a:lnTo>
                      <a:pt x="32" y="332"/>
                    </a:lnTo>
                    <a:lnTo>
                      <a:pt x="32" y="332"/>
                    </a:lnTo>
                    <a:lnTo>
                      <a:pt x="34" y="337"/>
                    </a:lnTo>
                    <a:lnTo>
                      <a:pt x="34" y="337"/>
                    </a:lnTo>
                    <a:lnTo>
                      <a:pt x="36" y="341"/>
                    </a:lnTo>
                    <a:lnTo>
                      <a:pt x="36" y="341"/>
                    </a:lnTo>
                    <a:lnTo>
                      <a:pt x="37" y="346"/>
                    </a:lnTo>
                    <a:lnTo>
                      <a:pt x="37" y="346"/>
                    </a:lnTo>
                    <a:lnTo>
                      <a:pt x="39" y="349"/>
                    </a:lnTo>
                    <a:lnTo>
                      <a:pt x="39" y="349"/>
                    </a:lnTo>
                    <a:lnTo>
                      <a:pt x="42" y="353"/>
                    </a:lnTo>
                    <a:lnTo>
                      <a:pt x="48" y="354"/>
                    </a:lnTo>
                    <a:lnTo>
                      <a:pt x="48" y="354"/>
                    </a:lnTo>
                    <a:lnTo>
                      <a:pt x="48" y="356"/>
                    </a:lnTo>
                    <a:lnTo>
                      <a:pt x="49" y="359"/>
                    </a:lnTo>
                    <a:lnTo>
                      <a:pt x="51" y="365"/>
                    </a:lnTo>
                    <a:lnTo>
                      <a:pt x="51" y="365"/>
                    </a:lnTo>
                    <a:lnTo>
                      <a:pt x="51" y="366"/>
                    </a:lnTo>
                    <a:lnTo>
                      <a:pt x="53" y="370"/>
                    </a:lnTo>
                    <a:lnTo>
                      <a:pt x="58" y="373"/>
                    </a:lnTo>
                    <a:lnTo>
                      <a:pt x="58" y="373"/>
                    </a:lnTo>
                    <a:lnTo>
                      <a:pt x="65" y="375"/>
                    </a:lnTo>
                    <a:lnTo>
                      <a:pt x="70" y="378"/>
                    </a:lnTo>
                    <a:lnTo>
                      <a:pt x="70" y="378"/>
                    </a:lnTo>
                    <a:lnTo>
                      <a:pt x="71" y="368"/>
                    </a:lnTo>
                    <a:lnTo>
                      <a:pt x="71" y="368"/>
                    </a:lnTo>
                    <a:lnTo>
                      <a:pt x="71" y="363"/>
                    </a:lnTo>
                    <a:lnTo>
                      <a:pt x="73" y="361"/>
                    </a:lnTo>
                    <a:lnTo>
                      <a:pt x="76" y="356"/>
                    </a:lnTo>
                    <a:lnTo>
                      <a:pt x="76" y="356"/>
                    </a:lnTo>
                    <a:lnTo>
                      <a:pt x="80" y="349"/>
                    </a:lnTo>
                    <a:lnTo>
                      <a:pt x="81" y="343"/>
                    </a:lnTo>
                    <a:lnTo>
                      <a:pt x="81" y="343"/>
                    </a:lnTo>
                    <a:lnTo>
                      <a:pt x="87" y="337"/>
                    </a:lnTo>
                    <a:lnTo>
                      <a:pt x="92" y="332"/>
                    </a:lnTo>
                    <a:lnTo>
                      <a:pt x="92" y="332"/>
                    </a:lnTo>
                    <a:lnTo>
                      <a:pt x="93" y="329"/>
                    </a:lnTo>
                    <a:lnTo>
                      <a:pt x="95" y="324"/>
                    </a:lnTo>
                    <a:lnTo>
                      <a:pt x="93" y="320"/>
                    </a:lnTo>
                    <a:lnTo>
                      <a:pt x="95" y="315"/>
                    </a:lnTo>
                    <a:lnTo>
                      <a:pt x="95" y="315"/>
                    </a:lnTo>
                    <a:lnTo>
                      <a:pt x="98" y="319"/>
                    </a:lnTo>
                    <a:lnTo>
                      <a:pt x="100" y="319"/>
                    </a:lnTo>
                    <a:lnTo>
                      <a:pt x="102" y="319"/>
                    </a:lnTo>
                    <a:lnTo>
                      <a:pt x="102" y="319"/>
                    </a:lnTo>
                    <a:lnTo>
                      <a:pt x="104" y="315"/>
                    </a:lnTo>
                    <a:lnTo>
                      <a:pt x="104" y="312"/>
                    </a:lnTo>
                    <a:lnTo>
                      <a:pt x="104" y="312"/>
                    </a:lnTo>
                    <a:lnTo>
                      <a:pt x="102" y="309"/>
                    </a:lnTo>
                    <a:lnTo>
                      <a:pt x="100" y="307"/>
                    </a:lnTo>
                    <a:lnTo>
                      <a:pt x="102" y="303"/>
                    </a:lnTo>
                    <a:lnTo>
                      <a:pt x="102" y="303"/>
                    </a:lnTo>
                    <a:lnTo>
                      <a:pt x="104" y="302"/>
                    </a:lnTo>
                    <a:lnTo>
                      <a:pt x="107" y="303"/>
                    </a:lnTo>
                    <a:lnTo>
                      <a:pt x="107" y="303"/>
                    </a:lnTo>
                    <a:lnTo>
                      <a:pt x="107" y="307"/>
                    </a:lnTo>
                    <a:lnTo>
                      <a:pt x="107" y="310"/>
                    </a:lnTo>
                    <a:lnTo>
                      <a:pt x="109" y="310"/>
                    </a:lnTo>
                    <a:lnTo>
                      <a:pt x="109" y="310"/>
                    </a:lnTo>
                    <a:lnTo>
                      <a:pt x="110" y="310"/>
                    </a:lnTo>
                    <a:lnTo>
                      <a:pt x="112" y="309"/>
                    </a:lnTo>
                    <a:lnTo>
                      <a:pt x="112" y="305"/>
                    </a:lnTo>
                    <a:lnTo>
                      <a:pt x="112" y="305"/>
                    </a:lnTo>
                    <a:lnTo>
                      <a:pt x="114" y="297"/>
                    </a:lnTo>
                    <a:lnTo>
                      <a:pt x="114" y="297"/>
                    </a:lnTo>
                    <a:lnTo>
                      <a:pt x="114" y="293"/>
                    </a:lnTo>
                    <a:lnTo>
                      <a:pt x="115" y="290"/>
                    </a:lnTo>
                    <a:lnTo>
                      <a:pt x="117" y="290"/>
                    </a:lnTo>
                    <a:lnTo>
                      <a:pt x="117" y="290"/>
                    </a:lnTo>
                    <a:lnTo>
                      <a:pt x="119" y="292"/>
                    </a:lnTo>
                    <a:lnTo>
                      <a:pt x="119" y="293"/>
                    </a:lnTo>
                    <a:lnTo>
                      <a:pt x="117" y="298"/>
                    </a:lnTo>
                    <a:lnTo>
                      <a:pt x="117" y="298"/>
                    </a:lnTo>
                    <a:lnTo>
                      <a:pt x="117" y="303"/>
                    </a:lnTo>
                    <a:lnTo>
                      <a:pt x="119" y="307"/>
                    </a:lnTo>
                    <a:lnTo>
                      <a:pt x="121" y="309"/>
                    </a:lnTo>
                    <a:lnTo>
                      <a:pt x="121" y="309"/>
                    </a:lnTo>
                    <a:lnTo>
                      <a:pt x="122" y="307"/>
                    </a:lnTo>
                    <a:lnTo>
                      <a:pt x="122" y="305"/>
                    </a:lnTo>
                    <a:lnTo>
                      <a:pt x="124" y="300"/>
                    </a:lnTo>
                    <a:lnTo>
                      <a:pt x="124" y="300"/>
                    </a:lnTo>
                    <a:lnTo>
                      <a:pt x="124" y="293"/>
                    </a:lnTo>
                    <a:lnTo>
                      <a:pt x="124" y="290"/>
                    </a:lnTo>
                    <a:lnTo>
                      <a:pt x="126" y="288"/>
                    </a:lnTo>
                    <a:lnTo>
                      <a:pt x="126" y="288"/>
                    </a:lnTo>
                    <a:lnTo>
                      <a:pt x="129" y="288"/>
                    </a:lnTo>
                    <a:lnTo>
                      <a:pt x="131" y="290"/>
                    </a:lnTo>
                    <a:lnTo>
                      <a:pt x="131" y="295"/>
                    </a:lnTo>
                    <a:lnTo>
                      <a:pt x="131" y="295"/>
                    </a:lnTo>
                    <a:lnTo>
                      <a:pt x="132" y="300"/>
                    </a:lnTo>
                    <a:lnTo>
                      <a:pt x="136" y="302"/>
                    </a:lnTo>
                    <a:lnTo>
                      <a:pt x="137" y="300"/>
                    </a:lnTo>
                    <a:lnTo>
                      <a:pt x="141" y="297"/>
                    </a:lnTo>
                    <a:lnTo>
                      <a:pt x="143" y="292"/>
                    </a:lnTo>
                    <a:lnTo>
                      <a:pt x="143" y="287"/>
                    </a:lnTo>
                    <a:lnTo>
                      <a:pt x="141" y="283"/>
                    </a:lnTo>
                    <a:lnTo>
                      <a:pt x="137" y="281"/>
                    </a:lnTo>
                    <a:lnTo>
                      <a:pt x="137" y="281"/>
                    </a:lnTo>
                    <a:lnTo>
                      <a:pt x="134" y="281"/>
                    </a:lnTo>
                    <a:lnTo>
                      <a:pt x="132" y="281"/>
                    </a:lnTo>
                    <a:lnTo>
                      <a:pt x="131" y="280"/>
                    </a:lnTo>
                    <a:lnTo>
                      <a:pt x="131" y="280"/>
                    </a:lnTo>
                    <a:lnTo>
                      <a:pt x="131" y="278"/>
                    </a:lnTo>
                    <a:lnTo>
                      <a:pt x="132" y="276"/>
                    </a:lnTo>
                    <a:lnTo>
                      <a:pt x="136" y="275"/>
                    </a:lnTo>
                    <a:lnTo>
                      <a:pt x="136" y="275"/>
                    </a:lnTo>
                    <a:lnTo>
                      <a:pt x="137" y="271"/>
                    </a:lnTo>
                    <a:lnTo>
                      <a:pt x="137" y="268"/>
                    </a:lnTo>
                    <a:lnTo>
                      <a:pt x="134" y="261"/>
                    </a:lnTo>
                    <a:lnTo>
                      <a:pt x="134" y="261"/>
                    </a:lnTo>
                    <a:lnTo>
                      <a:pt x="132" y="258"/>
                    </a:lnTo>
                    <a:lnTo>
                      <a:pt x="132" y="254"/>
                    </a:lnTo>
                    <a:lnTo>
                      <a:pt x="134" y="254"/>
                    </a:lnTo>
                    <a:lnTo>
                      <a:pt x="134" y="254"/>
                    </a:lnTo>
                    <a:lnTo>
                      <a:pt x="136" y="254"/>
                    </a:lnTo>
                    <a:lnTo>
                      <a:pt x="136" y="256"/>
                    </a:lnTo>
                    <a:lnTo>
                      <a:pt x="137" y="259"/>
                    </a:lnTo>
                    <a:lnTo>
                      <a:pt x="137" y="259"/>
                    </a:lnTo>
                    <a:lnTo>
                      <a:pt x="139" y="261"/>
                    </a:lnTo>
                    <a:lnTo>
                      <a:pt x="141" y="259"/>
                    </a:lnTo>
                    <a:lnTo>
                      <a:pt x="141" y="254"/>
                    </a:lnTo>
                    <a:lnTo>
                      <a:pt x="141" y="254"/>
                    </a:lnTo>
                    <a:lnTo>
                      <a:pt x="139" y="251"/>
                    </a:lnTo>
                    <a:lnTo>
                      <a:pt x="139" y="249"/>
                    </a:lnTo>
                    <a:lnTo>
                      <a:pt x="139" y="247"/>
                    </a:lnTo>
                    <a:lnTo>
                      <a:pt x="139" y="247"/>
                    </a:lnTo>
                    <a:lnTo>
                      <a:pt x="143" y="244"/>
                    </a:lnTo>
                    <a:lnTo>
                      <a:pt x="146" y="246"/>
                    </a:lnTo>
                    <a:lnTo>
                      <a:pt x="148" y="247"/>
                    </a:lnTo>
                    <a:lnTo>
                      <a:pt x="149" y="251"/>
                    </a:lnTo>
                    <a:lnTo>
                      <a:pt x="149" y="251"/>
                    </a:lnTo>
                    <a:lnTo>
                      <a:pt x="149" y="254"/>
                    </a:lnTo>
                    <a:lnTo>
                      <a:pt x="149" y="254"/>
                    </a:lnTo>
                    <a:lnTo>
                      <a:pt x="148" y="258"/>
                    </a:lnTo>
                    <a:lnTo>
                      <a:pt x="148" y="258"/>
                    </a:lnTo>
                    <a:lnTo>
                      <a:pt x="148" y="259"/>
                    </a:lnTo>
                    <a:lnTo>
                      <a:pt x="149" y="259"/>
                    </a:lnTo>
                    <a:lnTo>
                      <a:pt x="154" y="259"/>
                    </a:lnTo>
                    <a:lnTo>
                      <a:pt x="154" y="259"/>
                    </a:lnTo>
                    <a:lnTo>
                      <a:pt x="158" y="259"/>
                    </a:lnTo>
                    <a:lnTo>
                      <a:pt x="163" y="261"/>
                    </a:lnTo>
                    <a:lnTo>
                      <a:pt x="166" y="261"/>
                    </a:lnTo>
                    <a:lnTo>
                      <a:pt x="166" y="259"/>
                    </a:lnTo>
                    <a:lnTo>
                      <a:pt x="166" y="256"/>
                    </a:lnTo>
                    <a:lnTo>
                      <a:pt x="166" y="256"/>
                    </a:lnTo>
                    <a:lnTo>
                      <a:pt x="165" y="247"/>
                    </a:lnTo>
                    <a:lnTo>
                      <a:pt x="165" y="244"/>
                    </a:lnTo>
                    <a:lnTo>
                      <a:pt x="168" y="242"/>
                    </a:lnTo>
                    <a:lnTo>
                      <a:pt x="168" y="242"/>
                    </a:lnTo>
                    <a:lnTo>
                      <a:pt x="171" y="242"/>
                    </a:lnTo>
                    <a:lnTo>
                      <a:pt x="173" y="246"/>
                    </a:lnTo>
                    <a:lnTo>
                      <a:pt x="175" y="253"/>
                    </a:lnTo>
                    <a:lnTo>
                      <a:pt x="175" y="253"/>
                    </a:lnTo>
                    <a:lnTo>
                      <a:pt x="177" y="254"/>
                    </a:lnTo>
                    <a:lnTo>
                      <a:pt x="178" y="254"/>
                    </a:lnTo>
                    <a:lnTo>
                      <a:pt x="182" y="253"/>
                    </a:lnTo>
                    <a:lnTo>
                      <a:pt x="182" y="249"/>
                    </a:lnTo>
                    <a:lnTo>
                      <a:pt x="182" y="249"/>
                    </a:lnTo>
                    <a:lnTo>
                      <a:pt x="180" y="246"/>
                    </a:lnTo>
                    <a:lnTo>
                      <a:pt x="178" y="242"/>
                    </a:lnTo>
                    <a:lnTo>
                      <a:pt x="178" y="242"/>
                    </a:lnTo>
                    <a:lnTo>
                      <a:pt x="178" y="241"/>
                    </a:lnTo>
                    <a:lnTo>
                      <a:pt x="182" y="241"/>
                    </a:lnTo>
                    <a:lnTo>
                      <a:pt x="182" y="241"/>
                    </a:lnTo>
                    <a:lnTo>
                      <a:pt x="183" y="244"/>
                    </a:lnTo>
                    <a:lnTo>
                      <a:pt x="185" y="246"/>
                    </a:lnTo>
                    <a:lnTo>
                      <a:pt x="187" y="246"/>
                    </a:lnTo>
                    <a:lnTo>
                      <a:pt x="187" y="246"/>
                    </a:lnTo>
                    <a:lnTo>
                      <a:pt x="188" y="246"/>
                    </a:lnTo>
                    <a:lnTo>
                      <a:pt x="188" y="244"/>
                    </a:lnTo>
                    <a:lnTo>
                      <a:pt x="190" y="241"/>
                    </a:lnTo>
                    <a:lnTo>
                      <a:pt x="190" y="241"/>
                    </a:lnTo>
                    <a:lnTo>
                      <a:pt x="188" y="234"/>
                    </a:lnTo>
                    <a:lnTo>
                      <a:pt x="190" y="230"/>
                    </a:lnTo>
                    <a:lnTo>
                      <a:pt x="192" y="230"/>
                    </a:lnTo>
                    <a:lnTo>
                      <a:pt x="192" y="230"/>
                    </a:lnTo>
                    <a:lnTo>
                      <a:pt x="192" y="230"/>
                    </a:lnTo>
                    <a:lnTo>
                      <a:pt x="193" y="234"/>
                    </a:lnTo>
                    <a:lnTo>
                      <a:pt x="195" y="237"/>
                    </a:lnTo>
                    <a:lnTo>
                      <a:pt x="195" y="241"/>
                    </a:lnTo>
                    <a:lnTo>
                      <a:pt x="199" y="242"/>
                    </a:lnTo>
                    <a:lnTo>
                      <a:pt x="199" y="242"/>
                    </a:lnTo>
                    <a:lnTo>
                      <a:pt x="199" y="234"/>
                    </a:lnTo>
                    <a:lnTo>
                      <a:pt x="200" y="227"/>
                    </a:lnTo>
                    <a:lnTo>
                      <a:pt x="200" y="227"/>
                    </a:lnTo>
                    <a:lnTo>
                      <a:pt x="202" y="224"/>
                    </a:lnTo>
                    <a:lnTo>
                      <a:pt x="204" y="224"/>
                    </a:lnTo>
                    <a:lnTo>
                      <a:pt x="205" y="225"/>
                    </a:lnTo>
                    <a:lnTo>
                      <a:pt x="205" y="225"/>
                    </a:lnTo>
                    <a:lnTo>
                      <a:pt x="205" y="229"/>
                    </a:lnTo>
                    <a:lnTo>
                      <a:pt x="207" y="230"/>
                    </a:lnTo>
                    <a:lnTo>
                      <a:pt x="209" y="230"/>
                    </a:lnTo>
                    <a:lnTo>
                      <a:pt x="209" y="230"/>
                    </a:lnTo>
                    <a:lnTo>
                      <a:pt x="212" y="229"/>
                    </a:lnTo>
                    <a:lnTo>
                      <a:pt x="216" y="227"/>
                    </a:lnTo>
                    <a:lnTo>
                      <a:pt x="216" y="227"/>
                    </a:lnTo>
                    <a:lnTo>
                      <a:pt x="217" y="224"/>
                    </a:lnTo>
                    <a:lnTo>
                      <a:pt x="217" y="220"/>
                    </a:lnTo>
                    <a:lnTo>
                      <a:pt x="221" y="214"/>
                    </a:lnTo>
                    <a:lnTo>
                      <a:pt x="221" y="214"/>
                    </a:lnTo>
                    <a:lnTo>
                      <a:pt x="222" y="210"/>
                    </a:lnTo>
                    <a:lnTo>
                      <a:pt x="224" y="210"/>
                    </a:lnTo>
                    <a:lnTo>
                      <a:pt x="226" y="212"/>
                    </a:lnTo>
                    <a:lnTo>
                      <a:pt x="226" y="212"/>
                    </a:lnTo>
                    <a:lnTo>
                      <a:pt x="227" y="215"/>
                    </a:lnTo>
                    <a:lnTo>
                      <a:pt x="227" y="217"/>
                    </a:lnTo>
                    <a:lnTo>
                      <a:pt x="231" y="217"/>
                    </a:lnTo>
                    <a:lnTo>
                      <a:pt x="231" y="217"/>
                    </a:lnTo>
                    <a:lnTo>
                      <a:pt x="231" y="212"/>
                    </a:lnTo>
                    <a:lnTo>
                      <a:pt x="231" y="207"/>
                    </a:lnTo>
                    <a:lnTo>
                      <a:pt x="231" y="207"/>
                    </a:lnTo>
                    <a:lnTo>
                      <a:pt x="233" y="202"/>
                    </a:lnTo>
                    <a:lnTo>
                      <a:pt x="236" y="198"/>
                    </a:lnTo>
                    <a:lnTo>
                      <a:pt x="236" y="198"/>
                    </a:lnTo>
                    <a:lnTo>
                      <a:pt x="241" y="190"/>
                    </a:lnTo>
                    <a:lnTo>
                      <a:pt x="243" y="185"/>
                    </a:lnTo>
                    <a:lnTo>
                      <a:pt x="241" y="181"/>
                    </a:lnTo>
                    <a:lnTo>
                      <a:pt x="239" y="181"/>
                    </a:lnTo>
                    <a:lnTo>
                      <a:pt x="239" y="181"/>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4" name="Freeform 34">
                <a:extLst>
                  <a:ext uri="{FF2B5EF4-FFF2-40B4-BE49-F238E27FC236}">
                    <a16:creationId xmlns:a16="http://schemas.microsoft.com/office/drawing/2014/main" id="{F55994AE-C699-C64A-A0F7-C929C946498C}"/>
                  </a:ext>
                </a:extLst>
              </p:cNvPr>
              <p:cNvSpPr>
                <a:spLocks/>
              </p:cNvSpPr>
              <p:nvPr/>
            </p:nvSpPr>
            <p:spPr bwMode="auto">
              <a:xfrm>
                <a:off x="8207375" y="1873251"/>
                <a:ext cx="823912" cy="482600"/>
              </a:xfrm>
              <a:custGeom>
                <a:avLst/>
                <a:gdLst>
                  <a:gd name="T0" fmla="*/ 388 w 519"/>
                  <a:gd name="T1" fmla="*/ 244 h 304"/>
                  <a:gd name="T2" fmla="*/ 161 w 519"/>
                  <a:gd name="T3" fmla="*/ 282 h 304"/>
                  <a:gd name="T4" fmla="*/ 1 w 519"/>
                  <a:gd name="T5" fmla="*/ 300 h 304"/>
                  <a:gd name="T6" fmla="*/ 5 w 519"/>
                  <a:gd name="T7" fmla="*/ 297 h 304"/>
                  <a:gd name="T8" fmla="*/ 18 w 519"/>
                  <a:gd name="T9" fmla="*/ 290 h 304"/>
                  <a:gd name="T10" fmla="*/ 35 w 519"/>
                  <a:gd name="T11" fmla="*/ 282 h 304"/>
                  <a:gd name="T12" fmla="*/ 40 w 519"/>
                  <a:gd name="T13" fmla="*/ 278 h 304"/>
                  <a:gd name="T14" fmla="*/ 47 w 519"/>
                  <a:gd name="T15" fmla="*/ 273 h 304"/>
                  <a:gd name="T16" fmla="*/ 49 w 519"/>
                  <a:gd name="T17" fmla="*/ 273 h 304"/>
                  <a:gd name="T18" fmla="*/ 57 w 519"/>
                  <a:gd name="T19" fmla="*/ 272 h 304"/>
                  <a:gd name="T20" fmla="*/ 61 w 519"/>
                  <a:gd name="T21" fmla="*/ 270 h 304"/>
                  <a:gd name="T22" fmla="*/ 71 w 519"/>
                  <a:gd name="T23" fmla="*/ 250 h 304"/>
                  <a:gd name="T24" fmla="*/ 83 w 519"/>
                  <a:gd name="T25" fmla="*/ 236 h 304"/>
                  <a:gd name="T26" fmla="*/ 90 w 519"/>
                  <a:gd name="T27" fmla="*/ 231 h 304"/>
                  <a:gd name="T28" fmla="*/ 101 w 519"/>
                  <a:gd name="T29" fmla="*/ 219 h 304"/>
                  <a:gd name="T30" fmla="*/ 110 w 519"/>
                  <a:gd name="T31" fmla="*/ 219 h 304"/>
                  <a:gd name="T32" fmla="*/ 117 w 519"/>
                  <a:gd name="T33" fmla="*/ 229 h 304"/>
                  <a:gd name="T34" fmla="*/ 120 w 519"/>
                  <a:gd name="T35" fmla="*/ 236 h 304"/>
                  <a:gd name="T36" fmla="*/ 142 w 519"/>
                  <a:gd name="T37" fmla="*/ 234 h 304"/>
                  <a:gd name="T38" fmla="*/ 157 w 519"/>
                  <a:gd name="T39" fmla="*/ 231 h 304"/>
                  <a:gd name="T40" fmla="*/ 173 w 519"/>
                  <a:gd name="T41" fmla="*/ 222 h 304"/>
                  <a:gd name="T42" fmla="*/ 186 w 519"/>
                  <a:gd name="T43" fmla="*/ 214 h 304"/>
                  <a:gd name="T44" fmla="*/ 193 w 519"/>
                  <a:gd name="T45" fmla="*/ 211 h 304"/>
                  <a:gd name="T46" fmla="*/ 198 w 519"/>
                  <a:gd name="T47" fmla="*/ 205 h 304"/>
                  <a:gd name="T48" fmla="*/ 207 w 519"/>
                  <a:gd name="T49" fmla="*/ 195 h 304"/>
                  <a:gd name="T50" fmla="*/ 217 w 519"/>
                  <a:gd name="T51" fmla="*/ 178 h 304"/>
                  <a:gd name="T52" fmla="*/ 224 w 519"/>
                  <a:gd name="T53" fmla="*/ 154 h 304"/>
                  <a:gd name="T54" fmla="*/ 229 w 519"/>
                  <a:gd name="T55" fmla="*/ 149 h 304"/>
                  <a:gd name="T56" fmla="*/ 234 w 519"/>
                  <a:gd name="T57" fmla="*/ 146 h 304"/>
                  <a:gd name="T58" fmla="*/ 236 w 519"/>
                  <a:gd name="T59" fmla="*/ 139 h 304"/>
                  <a:gd name="T60" fmla="*/ 241 w 519"/>
                  <a:gd name="T61" fmla="*/ 129 h 304"/>
                  <a:gd name="T62" fmla="*/ 246 w 519"/>
                  <a:gd name="T63" fmla="*/ 109 h 304"/>
                  <a:gd name="T64" fmla="*/ 252 w 519"/>
                  <a:gd name="T65" fmla="*/ 104 h 304"/>
                  <a:gd name="T66" fmla="*/ 261 w 519"/>
                  <a:gd name="T67" fmla="*/ 102 h 304"/>
                  <a:gd name="T68" fmla="*/ 268 w 519"/>
                  <a:gd name="T69" fmla="*/ 104 h 304"/>
                  <a:gd name="T70" fmla="*/ 275 w 519"/>
                  <a:gd name="T71" fmla="*/ 97 h 304"/>
                  <a:gd name="T72" fmla="*/ 285 w 519"/>
                  <a:gd name="T73" fmla="*/ 78 h 304"/>
                  <a:gd name="T74" fmla="*/ 290 w 519"/>
                  <a:gd name="T75" fmla="*/ 68 h 304"/>
                  <a:gd name="T76" fmla="*/ 293 w 519"/>
                  <a:gd name="T77" fmla="*/ 66 h 304"/>
                  <a:gd name="T78" fmla="*/ 298 w 519"/>
                  <a:gd name="T79" fmla="*/ 59 h 304"/>
                  <a:gd name="T80" fmla="*/ 307 w 519"/>
                  <a:gd name="T81" fmla="*/ 41 h 304"/>
                  <a:gd name="T82" fmla="*/ 310 w 519"/>
                  <a:gd name="T83" fmla="*/ 34 h 304"/>
                  <a:gd name="T84" fmla="*/ 312 w 519"/>
                  <a:gd name="T85" fmla="*/ 17 h 304"/>
                  <a:gd name="T86" fmla="*/ 327 w 519"/>
                  <a:gd name="T87" fmla="*/ 0 h 304"/>
                  <a:gd name="T88" fmla="*/ 347 w 519"/>
                  <a:gd name="T89" fmla="*/ 7 h 304"/>
                  <a:gd name="T90" fmla="*/ 354 w 519"/>
                  <a:gd name="T91" fmla="*/ 12 h 304"/>
                  <a:gd name="T92" fmla="*/ 358 w 519"/>
                  <a:gd name="T93" fmla="*/ 15 h 304"/>
                  <a:gd name="T94" fmla="*/ 368 w 519"/>
                  <a:gd name="T95" fmla="*/ 17 h 304"/>
                  <a:gd name="T96" fmla="*/ 371 w 519"/>
                  <a:gd name="T97" fmla="*/ 24 h 304"/>
                  <a:gd name="T98" fmla="*/ 375 w 519"/>
                  <a:gd name="T99" fmla="*/ 29 h 304"/>
                  <a:gd name="T100" fmla="*/ 376 w 519"/>
                  <a:gd name="T101" fmla="*/ 31 h 304"/>
                  <a:gd name="T102" fmla="*/ 400 w 519"/>
                  <a:gd name="T103" fmla="*/ 44 h 304"/>
                  <a:gd name="T104" fmla="*/ 400 w 519"/>
                  <a:gd name="T105" fmla="*/ 53 h 304"/>
                  <a:gd name="T106" fmla="*/ 402 w 519"/>
                  <a:gd name="T107" fmla="*/ 65 h 304"/>
                  <a:gd name="T108" fmla="*/ 393 w 519"/>
                  <a:gd name="T109" fmla="*/ 80 h 304"/>
                  <a:gd name="T110" fmla="*/ 405 w 519"/>
                  <a:gd name="T111" fmla="*/ 88 h 304"/>
                  <a:gd name="T112" fmla="*/ 468 w 519"/>
                  <a:gd name="T113" fmla="*/ 110 h 304"/>
                  <a:gd name="T114" fmla="*/ 475 w 519"/>
                  <a:gd name="T115" fmla="*/ 144 h 304"/>
                  <a:gd name="T116" fmla="*/ 463 w 519"/>
                  <a:gd name="T117" fmla="*/ 160 h 304"/>
                  <a:gd name="T118" fmla="*/ 497 w 519"/>
                  <a:gd name="T119" fmla="*/ 187 h 304"/>
                  <a:gd name="T120" fmla="*/ 519 w 519"/>
                  <a:gd name="T121" fmla="*/ 21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9" h="304">
                    <a:moveTo>
                      <a:pt x="519" y="222"/>
                    </a:moveTo>
                    <a:lnTo>
                      <a:pt x="519" y="222"/>
                    </a:lnTo>
                    <a:lnTo>
                      <a:pt x="519" y="222"/>
                    </a:lnTo>
                    <a:lnTo>
                      <a:pt x="519" y="222"/>
                    </a:lnTo>
                    <a:lnTo>
                      <a:pt x="519" y="222"/>
                    </a:lnTo>
                    <a:lnTo>
                      <a:pt x="519" y="222"/>
                    </a:lnTo>
                    <a:lnTo>
                      <a:pt x="519" y="222"/>
                    </a:lnTo>
                    <a:lnTo>
                      <a:pt x="517" y="222"/>
                    </a:lnTo>
                    <a:lnTo>
                      <a:pt x="517" y="222"/>
                    </a:lnTo>
                    <a:lnTo>
                      <a:pt x="517" y="222"/>
                    </a:lnTo>
                    <a:lnTo>
                      <a:pt x="517" y="222"/>
                    </a:lnTo>
                    <a:lnTo>
                      <a:pt x="388" y="244"/>
                    </a:lnTo>
                    <a:lnTo>
                      <a:pt x="388" y="244"/>
                    </a:lnTo>
                    <a:lnTo>
                      <a:pt x="387" y="244"/>
                    </a:lnTo>
                    <a:lnTo>
                      <a:pt x="387" y="244"/>
                    </a:lnTo>
                    <a:lnTo>
                      <a:pt x="290" y="261"/>
                    </a:lnTo>
                    <a:lnTo>
                      <a:pt x="290" y="261"/>
                    </a:lnTo>
                    <a:lnTo>
                      <a:pt x="290" y="261"/>
                    </a:lnTo>
                    <a:lnTo>
                      <a:pt x="290" y="261"/>
                    </a:lnTo>
                    <a:lnTo>
                      <a:pt x="286" y="261"/>
                    </a:lnTo>
                    <a:lnTo>
                      <a:pt x="286" y="261"/>
                    </a:lnTo>
                    <a:lnTo>
                      <a:pt x="203" y="275"/>
                    </a:lnTo>
                    <a:lnTo>
                      <a:pt x="203" y="275"/>
                    </a:lnTo>
                    <a:lnTo>
                      <a:pt x="198" y="275"/>
                    </a:lnTo>
                    <a:lnTo>
                      <a:pt x="198" y="275"/>
                    </a:lnTo>
                    <a:lnTo>
                      <a:pt x="161" y="282"/>
                    </a:lnTo>
                    <a:lnTo>
                      <a:pt x="161" y="282"/>
                    </a:lnTo>
                    <a:lnTo>
                      <a:pt x="127" y="287"/>
                    </a:lnTo>
                    <a:lnTo>
                      <a:pt x="127" y="287"/>
                    </a:lnTo>
                    <a:lnTo>
                      <a:pt x="125" y="287"/>
                    </a:lnTo>
                    <a:lnTo>
                      <a:pt x="125" y="287"/>
                    </a:lnTo>
                    <a:lnTo>
                      <a:pt x="0" y="304"/>
                    </a:lnTo>
                    <a:lnTo>
                      <a:pt x="0" y="304"/>
                    </a:lnTo>
                    <a:lnTo>
                      <a:pt x="0" y="302"/>
                    </a:lnTo>
                    <a:lnTo>
                      <a:pt x="0" y="302"/>
                    </a:lnTo>
                    <a:lnTo>
                      <a:pt x="0" y="302"/>
                    </a:lnTo>
                    <a:lnTo>
                      <a:pt x="0" y="302"/>
                    </a:lnTo>
                    <a:lnTo>
                      <a:pt x="1" y="300"/>
                    </a:lnTo>
                    <a:lnTo>
                      <a:pt x="1" y="300"/>
                    </a:lnTo>
                    <a:lnTo>
                      <a:pt x="1" y="300"/>
                    </a:lnTo>
                    <a:lnTo>
                      <a:pt x="1" y="300"/>
                    </a:lnTo>
                    <a:lnTo>
                      <a:pt x="1" y="300"/>
                    </a:lnTo>
                    <a:lnTo>
                      <a:pt x="1" y="300"/>
                    </a:lnTo>
                    <a:lnTo>
                      <a:pt x="1" y="300"/>
                    </a:lnTo>
                    <a:lnTo>
                      <a:pt x="1" y="300"/>
                    </a:lnTo>
                    <a:lnTo>
                      <a:pt x="3" y="300"/>
                    </a:lnTo>
                    <a:lnTo>
                      <a:pt x="3" y="300"/>
                    </a:lnTo>
                    <a:lnTo>
                      <a:pt x="3" y="299"/>
                    </a:lnTo>
                    <a:lnTo>
                      <a:pt x="3" y="299"/>
                    </a:lnTo>
                    <a:lnTo>
                      <a:pt x="3" y="299"/>
                    </a:lnTo>
                    <a:lnTo>
                      <a:pt x="3" y="299"/>
                    </a:lnTo>
                    <a:lnTo>
                      <a:pt x="5" y="297"/>
                    </a:lnTo>
                    <a:lnTo>
                      <a:pt x="5" y="297"/>
                    </a:lnTo>
                    <a:lnTo>
                      <a:pt x="5" y="297"/>
                    </a:lnTo>
                    <a:lnTo>
                      <a:pt x="5" y="297"/>
                    </a:lnTo>
                    <a:lnTo>
                      <a:pt x="8" y="295"/>
                    </a:lnTo>
                    <a:lnTo>
                      <a:pt x="8" y="295"/>
                    </a:lnTo>
                    <a:lnTo>
                      <a:pt x="10" y="294"/>
                    </a:lnTo>
                    <a:lnTo>
                      <a:pt x="10" y="294"/>
                    </a:lnTo>
                    <a:lnTo>
                      <a:pt x="15" y="292"/>
                    </a:lnTo>
                    <a:lnTo>
                      <a:pt x="15" y="292"/>
                    </a:lnTo>
                    <a:lnTo>
                      <a:pt x="15" y="292"/>
                    </a:lnTo>
                    <a:lnTo>
                      <a:pt x="15" y="292"/>
                    </a:lnTo>
                    <a:lnTo>
                      <a:pt x="18" y="290"/>
                    </a:lnTo>
                    <a:lnTo>
                      <a:pt x="18" y="290"/>
                    </a:lnTo>
                    <a:lnTo>
                      <a:pt x="20" y="290"/>
                    </a:lnTo>
                    <a:lnTo>
                      <a:pt x="20" y="290"/>
                    </a:lnTo>
                    <a:lnTo>
                      <a:pt x="22" y="290"/>
                    </a:lnTo>
                    <a:lnTo>
                      <a:pt x="22" y="290"/>
                    </a:lnTo>
                    <a:lnTo>
                      <a:pt x="23" y="289"/>
                    </a:lnTo>
                    <a:lnTo>
                      <a:pt x="23" y="289"/>
                    </a:lnTo>
                    <a:lnTo>
                      <a:pt x="27" y="287"/>
                    </a:lnTo>
                    <a:lnTo>
                      <a:pt x="27" y="287"/>
                    </a:lnTo>
                    <a:lnTo>
                      <a:pt x="28" y="285"/>
                    </a:lnTo>
                    <a:lnTo>
                      <a:pt x="28" y="285"/>
                    </a:lnTo>
                    <a:lnTo>
                      <a:pt x="34" y="283"/>
                    </a:lnTo>
                    <a:lnTo>
                      <a:pt x="34" y="283"/>
                    </a:lnTo>
                    <a:lnTo>
                      <a:pt x="35" y="282"/>
                    </a:lnTo>
                    <a:lnTo>
                      <a:pt x="35" y="282"/>
                    </a:lnTo>
                    <a:lnTo>
                      <a:pt x="37" y="282"/>
                    </a:lnTo>
                    <a:lnTo>
                      <a:pt x="37" y="282"/>
                    </a:lnTo>
                    <a:lnTo>
                      <a:pt x="39" y="280"/>
                    </a:lnTo>
                    <a:lnTo>
                      <a:pt x="39" y="280"/>
                    </a:lnTo>
                    <a:lnTo>
                      <a:pt x="40" y="280"/>
                    </a:lnTo>
                    <a:lnTo>
                      <a:pt x="40" y="280"/>
                    </a:lnTo>
                    <a:lnTo>
                      <a:pt x="40" y="280"/>
                    </a:lnTo>
                    <a:lnTo>
                      <a:pt x="40" y="280"/>
                    </a:lnTo>
                    <a:lnTo>
                      <a:pt x="40" y="280"/>
                    </a:lnTo>
                    <a:lnTo>
                      <a:pt x="40" y="280"/>
                    </a:lnTo>
                    <a:lnTo>
                      <a:pt x="40" y="278"/>
                    </a:lnTo>
                    <a:lnTo>
                      <a:pt x="40" y="278"/>
                    </a:lnTo>
                    <a:lnTo>
                      <a:pt x="42" y="278"/>
                    </a:lnTo>
                    <a:lnTo>
                      <a:pt x="42" y="278"/>
                    </a:lnTo>
                    <a:lnTo>
                      <a:pt x="42" y="278"/>
                    </a:lnTo>
                    <a:lnTo>
                      <a:pt x="42" y="278"/>
                    </a:lnTo>
                    <a:lnTo>
                      <a:pt x="45" y="275"/>
                    </a:lnTo>
                    <a:lnTo>
                      <a:pt x="45" y="275"/>
                    </a:lnTo>
                    <a:lnTo>
                      <a:pt x="45" y="275"/>
                    </a:lnTo>
                    <a:lnTo>
                      <a:pt x="45" y="275"/>
                    </a:lnTo>
                    <a:lnTo>
                      <a:pt x="45" y="273"/>
                    </a:lnTo>
                    <a:lnTo>
                      <a:pt x="45" y="273"/>
                    </a:lnTo>
                    <a:lnTo>
                      <a:pt x="47" y="273"/>
                    </a:lnTo>
                    <a:lnTo>
                      <a:pt x="47" y="273"/>
                    </a:lnTo>
                    <a:lnTo>
                      <a:pt x="47" y="273"/>
                    </a:lnTo>
                    <a:lnTo>
                      <a:pt x="47" y="273"/>
                    </a:lnTo>
                    <a:lnTo>
                      <a:pt x="47" y="273"/>
                    </a:lnTo>
                    <a:lnTo>
                      <a:pt x="47" y="273"/>
                    </a:lnTo>
                    <a:lnTo>
                      <a:pt x="47" y="273"/>
                    </a:lnTo>
                    <a:lnTo>
                      <a:pt x="47" y="273"/>
                    </a:lnTo>
                    <a:lnTo>
                      <a:pt x="47" y="273"/>
                    </a:lnTo>
                    <a:lnTo>
                      <a:pt x="47" y="273"/>
                    </a:lnTo>
                    <a:lnTo>
                      <a:pt x="49" y="273"/>
                    </a:lnTo>
                    <a:lnTo>
                      <a:pt x="49" y="273"/>
                    </a:lnTo>
                    <a:lnTo>
                      <a:pt x="49" y="273"/>
                    </a:lnTo>
                    <a:lnTo>
                      <a:pt x="49" y="273"/>
                    </a:lnTo>
                    <a:lnTo>
                      <a:pt x="49" y="273"/>
                    </a:lnTo>
                    <a:lnTo>
                      <a:pt x="49" y="273"/>
                    </a:lnTo>
                    <a:lnTo>
                      <a:pt x="49" y="273"/>
                    </a:lnTo>
                    <a:lnTo>
                      <a:pt x="49" y="273"/>
                    </a:lnTo>
                    <a:lnTo>
                      <a:pt x="51" y="273"/>
                    </a:lnTo>
                    <a:lnTo>
                      <a:pt x="51" y="273"/>
                    </a:lnTo>
                    <a:lnTo>
                      <a:pt x="51" y="272"/>
                    </a:lnTo>
                    <a:lnTo>
                      <a:pt x="51" y="272"/>
                    </a:lnTo>
                    <a:lnTo>
                      <a:pt x="54" y="272"/>
                    </a:lnTo>
                    <a:lnTo>
                      <a:pt x="54" y="272"/>
                    </a:lnTo>
                    <a:lnTo>
                      <a:pt x="56" y="272"/>
                    </a:lnTo>
                    <a:lnTo>
                      <a:pt x="56" y="272"/>
                    </a:lnTo>
                    <a:lnTo>
                      <a:pt x="57" y="272"/>
                    </a:lnTo>
                    <a:lnTo>
                      <a:pt x="57" y="272"/>
                    </a:lnTo>
                    <a:lnTo>
                      <a:pt x="57" y="272"/>
                    </a:lnTo>
                    <a:lnTo>
                      <a:pt x="57" y="272"/>
                    </a:lnTo>
                    <a:lnTo>
                      <a:pt x="57" y="272"/>
                    </a:lnTo>
                    <a:lnTo>
                      <a:pt x="57" y="272"/>
                    </a:lnTo>
                    <a:lnTo>
                      <a:pt x="57" y="272"/>
                    </a:lnTo>
                    <a:lnTo>
                      <a:pt x="59" y="272"/>
                    </a:lnTo>
                    <a:lnTo>
                      <a:pt x="59" y="272"/>
                    </a:lnTo>
                    <a:lnTo>
                      <a:pt x="59" y="270"/>
                    </a:lnTo>
                    <a:lnTo>
                      <a:pt x="59" y="270"/>
                    </a:lnTo>
                    <a:lnTo>
                      <a:pt x="61" y="270"/>
                    </a:lnTo>
                    <a:lnTo>
                      <a:pt x="61" y="270"/>
                    </a:lnTo>
                    <a:lnTo>
                      <a:pt x="61" y="270"/>
                    </a:lnTo>
                    <a:lnTo>
                      <a:pt x="61" y="270"/>
                    </a:lnTo>
                    <a:lnTo>
                      <a:pt x="61" y="270"/>
                    </a:lnTo>
                    <a:lnTo>
                      <a:pt x="61" y="270"/>
                    </a:lnTo>
                    <a:lnTo>
                      <a:pt x="61" y="270"/>
                    </a:lnTo>
                    <a:lnTo>
                      <a:pt x="61" y="270"/>
                    </a:lnTo>
                    <a:lnTo>
                      <a:pt x="61" y="268"/>
                    </a:lnTo>
                    <a:lnTo>
                      <a:pt x="61" y="268"/>
                    </a:lnTo>
                    <a:lnTo>
                      <a:pt x="61" y="268"/>
                    </a:lnTo>
                    <a:lnTo>
                      <a:pt x="61" y="268"/>
                    </a:lnTo>
                    <a:lnTo>
                      <a:pt x="62" y="268"/>
                    </a:lnTo>
                    <a:lnTo>
                      <a:pt x="62" y="268"/>
                    </a:lnTo>
                    <a:lnTo>
                      <a:pt x="64" y="265"/>
                    </a:lnTo>
                    <a:lnTo>
                      <a:pt x="64" y="265"/>
                    </a:lnTo>
                    <a:lnTo>
                      <a:pt x="69" y="255"/>
                    </a:lnTo>
                    <a:lnTo>
                      <a:pt x="71" y="250"/>
                    </a:lnTo>
                    <a:lnTo>
                      <a:pt x="74" y="244"/>
                    </a:lnTo>
                    <a:lnTo>
                      <a:pt x="74" y="244"/>
                    </a:lnTo>
                    <a:lnTo>
                      <a:pt x="78" y="241"/>
                    </a:lnTo>
                    <a:lnTo>
                      <a:pt x="78" y="241"/>
                    </a:lnTo>
                    <a:lnTo>
                      <a:pt x="78" y="241"/>
                    </a:lnTo>
                    <a:lnTo>
                      <a:pt x="78" y="241"/>
                    </a:lnTo>
                    <a:lnTo>
                      <a:pt x="79" y="239"/>
                    </a:lnTo>
                    <a:lnTo>
                      <a:pt x="79" y="239"/>
                    </a:lnTo>
                    <a:lnTo>
                      <a:pt x="79" y="239"/>
                    </a:lnTo>
                    <a:lnTo>
                      <a:pt x="79" y="239"/>
                    </a:lnTo>
                    <a:lnTo>
                      <a:pt x="81" y="238"/>
                    </a:lnTo>
                    <a:lnTo>
                      <a:pt x="81" y="238"/>
                    </a:lnTo>
                    <a:lnTo>
                      <a:pt x="83" y="236"/>
                    </a:lnTo>
                    <a:lnTo>
                      <a:pt x="83" y="236"/>
                    </a:lnTo>
                    <a:lnTo>
                      <a:pt x="84" y="234"/>
                    </a:lnTo>
                    <a:lnTo>
                      <a:pt x="84" y="234"/>
                    </a:lnTo>
                    <a:lnTo>
                      <a:pt x="84" y="234"/>
                    </a:lnTo>
                    <a:lnTo>
                      <a:pt x="84" y="234"/>
                    </a:lnTo>
                    <a:lnTo>
                      <a:pt x="84" y="234"/>
                    </a:lnTo>
                    <a:lnTo>
                      <a:pt x="84" y="234"/>
                    </a:lnTo>
                    <a:lnTo>
                      <a:pt x="86" y="233"/>
                    </a:lnTo>
                    <a:lnTo>
                      <a:pt x="86" y="233"/>
                    </a:lnTo>
                    <a:lnTo>
                      <a:pt x="86" y="233"/>
                    </a:lnTo>
                    <a:lnTo>
                      <a:pt x="86" y="233"/>
                    </a:lnTo>
                    <a:lnTo>
                      <a:pt x="90" y="231"/>
                    </a:lnTo>
                    <a:lnTo>
                      <a:pt x="90" y="231"/>
                    </a:lnTo>
                    <a:lnTo>
                      <a:pt x="91" y="229"/>
                    </a:lnTo>
                    <a:lnTo>
                      <a:pt x="91" y="229"/>
                    </a:lnTo>
                    <a:lnTo>
                      <a:pt x="91" y="229"/>
                    </a:lnTo>
                    <a:lnTo>
                      <a:pt x="91" y="229"/>
                    </a:lnTo>
                    <a:lnTo>
                      <a:pt x="93" y="229"/>
                    </a:lnTo>
                    <a:lnTo>
                      <a:pt x="93" y="229"/>
                    </a:lnTo>
                    <a:lnTo>
                      <a:pt x="98" y="224"/>
                    </a:lnTo>
                    <a:lnTo>
                      <a:pt x="101" y="219"/>
                    </a:lnTo>
                    <a:lnTo>
                      <a:pt x="101" y="219"/>
                    </a:lnTo>
                    <a:lnTo>
                      <a:pt x="101" y="219"/>
                    </a:lnTo>
                    <a:lnTo>
                      <a:pt x="101" y="219"/>
                    </a:lnTo>
                    <a:lnTo>
                      <a:pt x="101" y="219"/>
                    </a:lnTo>
                    <a:lnTo>
                      <a:pt x="101" y="219"/>
                    </a:lnTo>
                    <a:lnTo>
                      <a:pt x="101" y="219"/>
                    </a:lnTo>
                    <a:lnTo>
                      <a:pt x="101" y="219"/>
                    </a:lnTo>
                    <a:lnTo>
                      <a:pt x="101" y="219"/>
                    </a:lnTo>
                    <a:lnTo>
                      <a:pt x="101" y="219"/>
                    </a:lnTo>
                    <a:lnTo>
                      <a:pt x="101" y="219"/>
                    </a:lnTo>
                    <a:lnTo>
                      <a:pt x="101" y="219"/>
                    </a:lnTo>
                    <a:lnTo>
                      <a:pt x="101" y="219"/>
                    </a:lnTo>
                    <a:lnTo>
                      <a:pt x="107" y="217"/>
                    </a:lnTo>
                    <a:lnTo>
                      <a:pt x="107" y="217"/>
                    </a:lnTo>
                    <a:lnTo>
                      <a:pt x="108" y="217"/>
                    </a:lnTo>
                    <a:lnTo>
                      <a:pt x="108" y="217"/>
                    </a:lnTo>
                    <a:lnTo>
                      <a:pt x="108" y="217"/>
                    </a:lnTo>
                    <a:lnTo>
                      <a:pt x="110" y="219"/>
                    </a:lnTo>
                    <a:lnTo>
                      <a:pt x="110" y="219"/>
                    </a:lnTo>
                    <a:lnTo>
                      <a:pt x="110" y="219"/>
                    </a:lnTo>
                    <a:lnTo>
                      <a:pt x="110" y="219"/>
                    </a:lnTo>
                    <a:lnTo>
                      <a:pt x="110" y="221"/>
                    </a:lnTo>
                    <a:lnTo>
                      <a:pt x="110" y="221"/>
                    </a:lnTo>
                    <a:lnTo>
                      <a:pt x="110" y="221"/>
                    </a:lnTo>
                    <a:lnTo>
                      <a:pt x="110" y="221"/>
                    </a:lnTo>
                    <a:lnTo>
                      <a:pt x="112" y="221"/>
                    </a:lnTo>
                    <a:lnTo>
                      <a:pt x="112" y="221"/>
                    </a:lnTo>
                    <a:lnTo>
                      <a:pt x="112" y="221"/>
                    </a:lnTo>
                    <a:lnTo>
                      <a:pt x="112" y="221"/>
                    </a:lnTo>
                    <a:lnTo>
                      <a:pt x="115" y="226"/>
                    </a:lnTo>
                    <a:lnTo>
                      <a:pt x="117" y="229"/>
                    </a:lnTo>
                    <a:lnTo>
                      <a:pt x="117" y="229"/>
                    </a:lnTo>
                    <a:lnTo>
                      <a:pt x="118" y="231"/>
                    </a:lnTo>
                    <a:lnTo>
                      <a:pt x="118" y="231"/>
                    </a:lnTo>
                    <a:lnTo>
                      <a:pt x="118" y="231"/>
                    </a:lnTo>
                    <a:lnTo>
                      <a:pt x="118" y="231"/>
                    </a:lnTo>
                    <a:lnTo>
                      <a:pt x="118" y="233"/>
                    </a:lnTo>
                    <a:lnTo>
                      <a:pt x="118" y="233"/>
                    </a:lnTo>
                    <a:lnTo>
                      <a:pt x="118" y="233"/>
                    </a:lnTo>
                    <a:lnTo>
                      <a:pt x="118" y="233"/>
                    </a:lnTo>
                    <a:lnTo>
                      <a:pt x="120" y="236"/>
                    </a:lnTo>
                    <a:lnTo>
                      <a:pt x="120" y="236"/>
                    </a:lnTo>
                    <a:lnTo>
                      <a:pt x="120" y="236"/>
                    </a:lnTo>
                    <a:lnTo>
                      <a:pt x="120" y="236"/>
                    </a:lnTo>
                    <a:lnTo>
                      <a:pt x="122" y="238"/>
                    </a:lnTo>
                    <a:lnTo>
                      <a:pt x="122" y="238"/>
                    </a:lnTo>
                    <a:lnTo>
                      <a:pt x="127" y="238"/>
                    </a:lnTo>
                    <a:lnTo>
                      <a:pt x="127" y="238"/>
                    </a:lnTo>
                    <a:lnTo>
                      <a:pt x="130" y="236"/>
                    </a:lnTo>
                    <a:lnTo>
                      <a:pt x="130" y="236"/>
                    </a:lnTo>
                    <a:lnTo>
                      <a:pt x="130" y="236"/>
                    </a:lnTo>
                    <a:lnTo>
                      <a:pt x="132" y="236"/>
                    </a:lnTo>
                    <a:lnTo>
                      <a:pt x="132" y="236"/>
                    </a:lnTo>
                    <a:lnTo>
                      <a:pt x="132" y="236"/>
                    </a:lnTo>
                    <a:lnTo>
                      <a:pt x="135" y="234"/>
                    </a:lnTo>
                    <a:lnTo>
                      <a:pt x="135" y="234"/>
                    </a:lnTo>
                    <a:lnTo>
                      <a:pt x="142" y="234"/>
                    </a:lnTo>
                    <a:lnTo>
                      <a:pt x="142" y="234"/>
                    </a:lnTo>
                    <a:lnTo>
                      <a:pt x="144" y="233"/>
                    </a:lnTo>
                    <a:lnTo>
                      <a:pt x="144" y="233"/>
                    </a:lnTo>
                    <a:lnTo>
                      <a:pt x="151" y="233"/>
                    </a:lnTo>
                    <a:lnTo>
                      <a:pt x="151" y="233"/>
                    </a:lnTo>
                    <a:lnTo>
                      <a:pt x="156" y="233"/>
                    </a:lnTo>
                    <a:lnTo>
                      <a:pt x="156" y="233"/>
                    </a:lnTo>
                    <a:lnTo>
                      <a:pt x="156" y="233"/>
                    </a:lnTo>
                    <a:lnTo>
                      <a:pt x="156" y="233"/>
                    </a:lnTo>
                    <a:lnTo>
                      <a:pt x="157" y="231"/>
                    </a:lnTo>
                    <a:lnTo>
                      <a:pt x="157" y="231"/>
                    </a:lnTo>
                    <a:lnTo>
                      <a:pt x="157" y="231"/>
                    </a:lnTo>
                    <a:lnTo>
                      <a:pt x="157" y="231"/>
                    </a:lnTo>
                    <a:lnTo>
                      <a:pt x="159" y="231"/>
                    </a:lnTo>
                    <a:lnTo>
                      <a:pt x="159" y="231"/>
                    </a:lnTo>
                    <a:lnTo>
                      <a:pt x="161" y="229"/>
                    </a:lnTo>
                    <a:lnTo>
                      <a:pt x="161" y="229"/>
                    </a:lnTo>
                    <a:lnTo>
                      <a:pt x="166" y="226"/>
                    </a:lnTo>
                    <a:lnTo>
                      <a:pt x="166" y="226"/>
                    </a:lnTo>
                    <a:lnTo>
                      <a:pt x="166" y="226"/>
                    </a:lnTo>
                    <a:lnTo>
                      <a:pt x="171" y="222"/>
                    </a:lnTo>
                    <a:lnTo>
                      <a:pt x="171" y="222"/>
                    </a:lnTo>
                    <a:lnTo>
                      <a:pt x="171" y="222"/>
                    </a:lnTo>
                    <a:lnTo>
                      <a:pt x="173" y="222"/>
                    </a:lnTo>
                    <a:lnTo>
                      <a:pt x="173" y="222"/>
                    </a:lnTo>
                    <a:lnTo>
                      <a:pt x="173" y="222"/>
                    </a:lnTo>
                    <a:lnTo>
                      <a:pt x="174" y="221"/>
                    </a:lnTo>
                    <a:lnTo>
                      <a:pt x="174" y="221"/>
                    </a:lnTo>
                    <a:lnTo>
                      <a:pt x="174" y="221"/>
                    </a:lnTo>
                    <a:lnTo>
                      <a:pt x="174" y="221"/>
                    </a:lnTo>
                    <a:lnTo>
                      <a:pt x="174" y="221"/>
                    </a:lnTo>
                    <a:lnTo>
                      <a:pt x="176" y="219"/>
                    </a:lnTo>
                    <a:lnTo>
                      <a:pt x="176" y="219"/>
                    </a:lnTo>
                    <a:lnTo>
                      <a:pt x="181" y="216"/>
                    </a:lnTo>
                    <a:lnTo>
                      <a:pt x="181" y="216"/>
                    </a:lnTo>
                    <a:lnTo>
                      <a:pt x="183" y="214"/>
                    </a:lnTo>
                    <a:lnTo>
                      <a:pt x="183" y="214"/>
                    </a:lnTo>
                    <a:lnTo>
                      <a:pt x="186" y="214"/>
                    </a:lnTo>
                    <a:lnTo>
                      <a:pt x="186" y="214"/>
                    </a:lnTo>
                    <a:lnTo>
                      <a:pt x="186" y="212"/>
                    </a:lnTo>
                    <a:lnTo>
                      <a:pt x="186" y="212"/>
                    </a:lnTo>
                    <a:lnTo>
                      <a:pt x="186" y="212"/>
                    </a:lnTo>
                    <a:lnTo>
                      <a:pt x="186" y="212"/>
                    </a:lnTo>
                    <a:lnTo>
                      <a:pt x="188" y="212"/>
                    </a:lnTo>
                    <a:lnTo>
                      <a:pt x="188" y="212"/>
                    </a:lnTo>
                    <a:lnTo>
                      <a:pt x="188" y="212"/>
                    </a:lnTo>
                    <a:lnTo>
                      <a:pt x="190" y="212"/>
                    </a:lnTo>
                    <a:lnTo>
                      <a:pt x="190" y="212"/>
                    </a:lnTo>
                    <a:lnTo>
                      <a:pt x="191" y="211"/>
                    </a:lnTo>
                    <a:lnTo>
                      <a:pt x="191" y="211"/>
                    </a:lnTo>
                    <a:lnTo>
                      <a:pt x="193" y="211"/>
                    </a:lnTo>
                    <a:lnTo>
                      <a:pt x="193" y="211"/>
                    </a:lnTo>
                    <a:lnTo>
                      <a:pt x="193" y="211"/>
                    </a:lnTo>
                    <a:lnTo>
                      <a:pt x="193" y="209"/>
                    </a:lnTo>
                    <a:lnTo>
                      <a:pt x="193" y="209"/>
                    </a:lnTo>
                    <a:lnTo>
                      <a:pt x="195" y="207"/>
                    </a:lnTo>
                    <a:lnTo>
                      <a:pt x="195" y="207"/>
                    </a:lnTo>
                    <a:lnTo>
                      <a:pt x="196" y="207"/>
                    </a:lnTo>
                    <a:lnTo>
                      <a:pt x="196" y="207"/>
                    </a:lnTo>
                    <a:lnTo>
                      <a:pt x="196" y="205"/>
                    </a:lnTo>
                    <a:lnTo>
                      <a:pt x="196" y="205"/>
                    </a:lnTo>
                    <a:lnTo>
                      <a:pt x="196" y="205"/>
                    </a:lnTo>
                    <a:lnTo>
                      <a:pt x="196" y="205"/>
                    </a:lnTo>
                    <a:lnTo>
                      <a:pt x="198" y="205"/>
                    </a:lnTo>
                    <a:lnTo>
                      <a:pt x="198" y="205"/>
                    </a:lnTo>
                    <a:lnTo>
                      <a:pt x="198" y="205"/>
                    </a:lnTo>
                    <a:lnTo>
                      <a:pt x="198" y="205"/>
                    </a:lnTo>
                    <a:lnTo>
                      <a:pt x="203" y="199"/>
                    </a:lnTo>
                    <a:lnTo>
                      <a:pt x="203" y="199"/>
                    </a:lnTo>
                    <a:lnTo>
                      <a:pt x="205" y="199"/>
                    </a:lnTo>
                    <a:lnTo>
                      <a:pt x="205" y="199"/>
                    </a:lnTo>
                    <a:lnTo>
                      <a:pt x="205" y="199"/>
                    </a:lnTo>
                    <a:lnTo>
                      <a:pt x="205" y="199"/>
                    </a:lnTo>
                    <a:lnTo>
                      <a:pt x="207" y="197"/>
                    </a:lnTo>
                    <a:lnTo>
                      <a:pt x="207" y="197"/>
                    </a:lnTo>
                    <a:lnTo>
                      <a:pt x="207" y="197"/>
                    </a:lnTo>
                    <a:lnTo>
                      <a:pt x="207" y="197"/>
                    </a:lnTo>
                    <a:lnTo>
                      <a:pt x="207" y="195"/>
                    </a:lnTo>
                    <a:lnTo>
                      <a:pt x="207" y="195"/>
                    </a:lnTo>
                    <a:lnTo>
                      <a:pt x="208" y="195"/>
                    </a:lnTo>
                    <a:lnTo>
                      <a:pt x="208" y="195"/>
                    </a:lnTo>
                    <a:lnTo>
                      <a:pt x="208" y="195"/>
                    </a:lnTo>
                    <a:lnTo>
                      <a:pt x="208" y="195"/>
                    </a:lnTo>
                    <a:lnTo>
                      <a:pt x="208" y="194"/>
                    </a:lnTo>
                    <a:lnTo>
                      <a:pt x="208" y="194"/>
                    </a:lnTo>
                    <a:lnTo>
                      <a:pt x="210" y="192"/>
                    </a:lnTo>
                    <a:lnTo>
                      <a:pt x="210" y="192"/>
                    </a:lnTo>
                    <a:lnTo>
                      <a:pt x="217" y="178"/>
                    </a:lnTo>
                    <a:lnTo>
                      <a:pt x="217" y="178"/>
                    </a:lnTo>
                    <a:lnTo>
                      <a:pt x="217" y="178"/>
                    </a:lnTo>
                    <a:lnTo>
                      <a:pt x="217" y="178"/>
                    </a:lnTo>
                    <a:lnTo>
                      <a:pt x="219" y="175"/>
                    </a:lnTo>
                    <a:lnTo>
                      <a:pt x="219" y="175"/>
                    </a:lnTo>
                    <a:lnTo>
                      <a:pt x="219" y="175"/>
                    </a:lnTo>
                    <a:lnTo>
                      <a:pt x="219" y="171"/>
                    </a:lnTo>
                    <a:lnTo>
                      <a:pt x="219" y="171"/>
                    </a:lnTo>
                    <a:lnTo>
                      <a:pt x="224" y="158"/>
                    </a:lnTo>
                    <a:lnTo>
                      <a:pt x="224" y="158"/>
                    </a:lnTo>
                    <a:lnTo>
                      <a:pt x="224" y="156"/>
                    </a:lnTo>
                    <a:lnTo>
                      <a:pt x="224" y="156"/>
                    </a:lnTo>
                    <a:lnTo>
                      <a:pt x="224" y="156"/>
                    </a:lnTo>
                    <a:lnTo>
                      <a:pt x="224" y="156"/>
                    </a:lnTo>
                    <a:lnTo>
                      <a:pt x="224" y="156"/>
                    </a:lnTo>
                    <a:lnTo>
                      <a:pt x="224" y="154"/>
                    </a:lnTo>
                    <a:lnTo>
                      <a:pt x="224" y="154"/>
                    </a:lnTo>
                    <a:lnTo>
                      <a:pt x="224" y="154"/>
                    </a:lnTo>
                    <a:lnTo>
                      <a:pt x="224" y="154"/>
                    </a:lnTo>
                    <a:lnTo>
                      <a:pt x="224" y="153"/>
                    </a:lnTo>
                    <a:lnTo>
                      <a:pt x="224" y="153"/>
                    </a:lnTo>
                    <a:lnTo>
                      <a:pt x="227" y="151"/>
                    </a:lnTo>
                    <a:lnTo>
                      <a:pt x="227" y="151"/>
                    </a:lnTo>
                    <a:lnTo>
                      <a:pt x="227" y="151"/>
                    </a:lnTo>
                    <a:lnTo>
                      <a:pt x="227" y="151"/>
                    </a:lnTo>
                    <a:lnTo>
                      <a:pt x="227" y="149"/>
                    </a:lnTo>
                    <a:lnTo>
                      <a:pt x="227" y="149"/>
                    </a:lnTo>
                    <a:lnTo>
                      <a:pt x="229" y="149"/>
                    </a:lnTo>
                    <a:lnTo>
                      <a:pt x="229" y="149"/>
                    </a:lnTo>
                    <a:lnTo>
                      <a:pt x="229" y="149"/>
                    </a:lnTo>
                    <a:lnTo>
                      <a:pt x="229" y="149"/>
                    </a:lnTo>
                    <a:lnTo>
                      <a:pt x="230" y="149"/>
                    </a:lnTo>
                    <a:lnTo>
                      <a:pt x="230" y="149"/>
                    </a:lnTo>
                    <a:lnTo>
                      <a:pt x="230" y="149"/>
                    </a:lnTo>
                    <a:lnTo>
                      <a:pt x="232" y="148"/>
                    </a:lnTo>
                    <a:lnTo>
                      <a:pt x="232" y="148"/>
                    </a:lnTo>
                    <a:lnTo>
                      <a:pt x="232" y="148"/>
                    </a:lnTo>
                    <a:lnTo>
                      <a:pt x="232" y="148"/>
                    </a:lnTo>
                    <a:lnTo>
                      <a:pt x="232" y="148"/>
                    </a:lnTo>
                    <a:lnTo>
                      <a:pt x="232" y="148"/>
                    </a:lnTo>
                    <a:lnTo>
                      <a:pt x="232" y="148"/>
                    </a:lnTo>
                    <a:lnTo>
                      <a:pt x="234" y="146"/>
                    </a:lnTo>
                    <a:lnTo>
                      <a:pt x="234" y="146"/>
                    </a:lnTo>
                    <a:lnTo>
                      <a:pt x="236" y="146"/>
                    </a:lnTo>
                    <a:lnTo>
                      <a:pt x="236" y="146"/>
                    </a:lnTo>
                    <a:lnTo>
                      <a:pt x="236" y="144"/>
                    </a:lnTo>
                    <a:lnTo>
                      <a:pt x="236" y="144"/>
                    </a:lnTo>
                    <a:lnTo>
                      <a:pt x="236" y="144"/>
                    </a:lnTo>
                    <a:lnTo>
                      <a:pt x="236" y="144"/>
                    </a:lnTo>
                    <a:lnTo>
                      <a:pt x="236" y="144"/>
                    </a:lnTo>
                    <a:lnTo>
                      <a:pt x="236" y="143"/>
                    </a:lnTo>
                    <a:lnTo>
                      <a:pt x="236" y="143"/>
                    </a:lnTo>
                    <a:lnTo>
                      <a:pt x="236" y="141"/>
                    </a:lnTo>
                    <a:lnTo>
                      <a:pt x="236" y="141"/>
                    </a:lnTo>
                    <a:lnTo>
                      <a:pt x="236" y="139"/>
                    </a:lnTo>
                    <a:lnTo>
                      <a:pt x="236" y="139"/>
                    </a:lnTo>
                    <a:lnTo>
                      <a:pt x="236" y="136"/>
                    </a:lnTo>
                    <a:lnTo>
                      <a:pt x="236" y="136"/>
                    </a:lnTo>
                    <a:lnTo>
                      <a:pt x="236" y="136"/>
                    </a:lnTo>
                    <a:lnTo>
                      <a:pt x="236" y="136"/>
                    </a:lnTo>
                    <a:lnTo>
                      <a:pt x="237" y="136"/>
                    </a:lnTo>
                    <a:lnTo>
                      <a:pt x="237" y="136"/>
                    </a:lnTo>
                    <a:lnTo>
                      <a:pt x="237" y="134"/>
                    </a:lnTo>
                    <a:lnTo>
                      <a:pt x="237" y="134"/>
                    </a:lnTo>
                    <a:lnTo>
                      <a:pt x="237" y="134"/>
                    </a:lnTo>
                    <a:lnTo>
                      <a:pt x="237" y="134"/>
                    </a:lnTo>
                    <a:lnTo>
                      <a:pt x="241" y="129"/>
                    </a:lnTo>
                    <a:lnTo>
                      <a:pt x="241" y="129"/>
                    </a:lnTo>
                    <a:lnTo>
                      <a:pt x="241" y="129"/>
                    </a:lnTo>
                    <a:lnTo>
                      <a:pt x="241" y="129"/>
                    </a:lnTo>
                    <a:lnTo>
                      <a:pt x="241" y="127"/>
                    </a:lnTo>
                    <a:lnTo>
                      <a:pt x="241" y="127"/>
                    </a:lnTo>
                    <a:lnTo>
                      <a:pt x="241" y="127"/>
                    </a:lnTo>
                    <a:lnTo>
                      <a:pt x="241" y="127"/>
                    </a:lnTo>
                    <a:lnTo>
                      <a:pt x="241" y="124"/>
                    </a:lnTo>
                    <a:lnTo>
                      <a:pt x="241" y="124"/>
                    </a:lnTo>
                    <a:lnTo>
                      <a:pt x="242" y="115"/>
                    </a:lnTo>
                    <a:lnTo>
                      <a:pt x="242" y="115"/>
                    </a:lnTo>
                    <a:lnTo>
                      <a:pt x="244" y="114"/>
                    </a:lnTo>
                    <a:lnTo>
                      <a:pt x="244" y="114"/>
                    </a:lnTo>
                    <a:lnTo>
                      <a:pt x="246" y="109"/>
                    </a:lnTo>
                    <a:lnTo>
                      <a:pt x="247" y="105"/>
                    </a:lnTo>
                    <a:lnTo>
                      <a:pt x="247" y="105"/>
                    </a:lnTo>
                    <a:lnTo>
                      <a:pt x="249" y="105"/>
                    </a:lnTo>
                    <a:lnTo>
                      <a:pt x="249" y="105"/>
                    </a:lnTo>
                    <a:lnTo>
                      <a:pt x="249" y="105"/>
                    </a:lnTo>
                    <a:lnTo>
                      <a:pt x="249" y="105"/>
                    </a:lnTo>
                    <a:lnTo>
                      <a:pt x="251" y="104"/>
                    </a:lnTo>
                    <a:lnTo>
                      <a:pt x="251" y="104"/>
                    </a:lnTo>
                    <a:lnTo>
                      <a:pt x="251" y="104"/>
                    </a:lnTo>
                    <a:lnTo>
                      <a:pt x="251" y="104"/>
                    </a:lnTo>
                    <a:lnTo>
                      <a:pt x="251" y="104"/>
                    </a:lnTo>
                    <a:lnTo>
                      <a:pt x="251" y="104"/>
                    </a:lnTo>
                    <a:lnTo>
                      <a:pt x="252" y="104"/>
                    </a:lnTo>
                    <a:lnTo>
                      <a:pt x="252" y="104"/>
                    </a:lnTo>
                    <a:lnTo>
                      <a:pt x="252" y="102"/>
                    </a:lnTo>
                    <a:lnTo>
                      <a:pt x="252" y="102"/>
                    </a:lnTo>
                    <a:lnTo>
                      <a:pt x="252" y="102"/>
                    </a:lnTo>
                    <a:lnTo>
                      <a:pt x="254" y="102"/>
                    </a:lnTo>
                    <a:lnTo>
                      <a:pt x="254" y="102"/>
                    </a:lnTo>
                    <a:lnTo>
                      <a:pt x="258" y="102"/>
                    </a:lnTo>
                    <a:lnTo>
                      <a:pt x="258" y="102"/>
                    </a:lnTo>
                    <a:lnTo>
                      <a:pt x="258" y="102"/>
                    </a:lnTo>
                    <a:lnTo>
                      <a:pt x="258" y="102"/>
                    </a:lnTo>
                    <a:lnTo>
                      <a:pt x="259" y="102"/>
                    </a:lnTo>
                    <a:lnTo>
                      <a:pt x="259" y="102"/>
                    </a:lnTo>
                    <a:lnTo>
                      <a:pt x="261" y="102"/>
                    </a:lnTo>
                    <a:lnTo>
                      <a:pt x="261" y="102"/>
                    </a:lnTo>
                    <a:lnTo>
                      <a:pt x="263" y="102"/>
                    </a:lnTo>
                    <a:lnTo>
                      <a:pt x="266" y="104"/>
                    </a:lnTo>
                    <a:lnTo>
                      <a:pt x="266" y="104"/>
                    </a:lnTo>
                    <a:lnTo>
                      <a:pt x="266" y="104"/>
                    </a:lnTo>
                    <a:lnTo>
                      <a:pt x="266" y="104"/>
                    </a:lnTo>
                    <a:lnTo>
                      <a:pt x="268" y="104"/>
                    </a:lnTo>
                    <a:lnTo>
                      <a:pt x="268" y="104"/>
                    </a:lnTo>
                    <a:lnTo>
                      <a:pt x="268" y="104"/>
                    </a:lnTo>
                    <a:lnTo>
                      <a:pt x="268" y="104"/>
                    </a:lnTo>
                    <a:lnTo>
                      <a:pt x="268" y="104"/>
                    </a:lnTo>
                    <a:lnTo>
                      <a:pt x="268" y="104"/>
                    </a:lnTo>
                    <a:lnTo>
                      <a:pt x="268" y="104"/>
                    </a:lnTo>
                    <a:lnTo>
                      <a:pt x="268" y="104"/>
                    </a:lnTo>
                    <a:lnTo>
                      <a:pt x="269" y="104"/>
                    </a:lnTo>
                    <a:lnTo>
                      <a:pt x="269" y="104"/>
                    </a:lnTo>
                    <a:lnTo>
                      <a:pt x="269" y="104"/>
                    </a:lnTo>
                    <a:lnTo>
                      <a:pt x="269" y="104"/>
                    </a:lnTo>
                    <a:lnTo>
                      <a:pt x="269" y="102"/>
                    </a:lnTo>
                    <a:lnTo>
                      <a:pt x="269" y="102"/>
                    </a:lnTo>
                    <a:lnTo>
                      <a:pt x="271" y="102"/>
                    </a:lnTo>
                    <a:lnTo>
                      <a:pt x="271" y="102"/>
                    </a:lnTo>
                    <a:lnTo>
                      <a:pt x="271" y="102"/>
                    </a:lnTo>
                    <a:lnTo>
                      <a:pt x="271" y="102"/>
                    </a:lnTo>
                    <a:lnTo>
                      <a:pt x="271" y="102"/>
                    </a:lnTo>
                    <a:lnTo>
                      <a:pt x="275" y="97"/>
                    </a:lnTo>
                    <a:lnTo>
                      <a:pt x="275" y="97"/>
                    </a:lnTo>
                    <a:lnTo>
                      <a:pt x="275" y="95"/>
                    </a:lnTo>
                    <a:lnTo>
                      <a:pt x="275" y="95"/>
                    </a:lnTo>
                    <a:lnTo>
                      <a:pt x="278" y="92"/>
                    </a:lnTo>
                    <a:lnTo>
                      <a:pt x="278" y="92"/>
                    </a:lnTo>
                    <a:lnTo>
                      <a:pt x="278" y="90"/>
                    </a:lnTo>
                    <a:lnTo>
                      <a:pt x="278" y="90"/>
                    </a:lnTo>
                    <a:lnTo>
                      <a:pt x="280" y="88"/>
                    </a:lnTo>
                    <a:lnTo>
                      <a:pt x="280" y="88"/>
                    </a:lnTo>
                    <a:lnTo>
                      <a:pt x="285" y="82"/>
                    </a:lnTo>
                    <a:lnTo>
                      <a:pt x="285" y="82"/>
                    </a:lnTo>
                    <a:lnTo>
                      <a:pt x="285" y="78"/>
                    </a:lnTo>
                    <a:lnTo>
                      <a:pt x="285" y="78"/>
                    </a:lnTo>
                    <a:lnTo>
                      <a:pt x="286" y="76"/>
                    </a:lnTo>
                    <a:lnTo>
                      <a:pt x="286" y="76"/>
                    </a:lnTo>
                    <a:lnTo>
                      <a:pt x="286" y="76"/>
                    </a:lnTo>
                    <a:lnTo>
                      <a:pt x="286" y="75"/>
                    </a:lnTo>
                    <a:lnTo>
                      <a:pt x="286" y="75"/>
                    </a:lnTo>
                    <a:lnTo>
                      <a:pt x="286" y="73"/>
                    </a:lnTo>
                    <a:lnTo>
                      <a:pt x="286" y="73"/>
                    </a:lnTo>
                    <a:lnTo>
                      <a:pt x="288" y="71"/>
                    </a:lnTo>
                    <a:lnTo>
                      <a:pt x="288" y="71"/>
                    </a:lnTo>
                    <a:lnTo>
                      <a:pt x="288" y="71"/>
                    </a:lnTo>
                    <a:lnTo>
                      <a:pt x="288" y="70"/>
                    </a:lnTo>
                    <a:lnTo>
                      <a:pt x="288" y="70"/>
                    </a:lnTo>
                    <a:lnTo>
                      <a:pt x="290" y="68"/>
                    </a:lnTo>
                    <a:lnTo>
                      <a:pt x="290" y="68"/>
                    </a:lnTo>
                    <a:lnTo>
                      <a:pt x="290" y="68"/>
                    </a:lnTo>
                    <a:lnTo>
                      <a:pt x="290" y="68"/>
                    </a:lnTo>
                    <a:lnTo>
                      <a:pt x="291" y="66"/>
                    </a:lnTo>
                    <a:lnTo>
                      <a:pt x="291" y="66"/>
                    </a:lnTo>
                    <a:lnTo>
                      <a:pt x="291" y="66"/>
                    </a:lnTo>
                    <a:lnTo>
                      <a:pt x="291" y="66"/>
                    </a:lnTo>
                    <a:lnTo>
                      <a:pt x="291" y="66"/>
                    </a:lnTo>
                    <a:lnTo>
                      <a:pt x="291" y="66"/>
                    </a:lnTo>
                    <a:lnTo>
                      <a:pt x="291" y="66"/>
                    </a:lnTo>
                    <a:lnTo>
                      <a:pt x="293" y="66"/>
                    </a:lnTo>
                    <a:lnTo>
                      <a:pt x="293" y="66"/>
                    </a:lnTo>
                    <a:lnTo>
                      <a:pt x="293" y="66"/>
                    </a:lnTo>
                    <a:lnTo>
                      <a:pt x="293" y="66"/>
                    </a:lnTo>
                    <a:lnTo>
                      <a:pt x="295" y="65"/>
                    </a:lnTo>
                    <a:lnTo>
                      <a:pt x="295" y="65"/>
                    </a:lnTo>
                    <a:lnTo>
                      <a:pt x="297" y="65"/>
                    </a:lnTo>
                    <a:lnTo>
                      <a:pt x="297" y="65"/>
                    </a:lnTo>
                    <a:lnTo>
                      <a:pt x="298" y="63"/>
                    </a:lnTo>
                    <a:lnTo>
                      <a:pt x="298" y="63"/>
                    </a:lnTo>
                    <a:lnTo>
                      <a:pt x="298" y="61"/>
                    </a:lnTo>
                    <a:lnTo>
                      <a:pt x="298" y="61"/>
                    </a:lnTo>
                    <a:lnTo>
                      <a:pt x="298" y="61"/>
                    </a:lnTo>
                    <a:lnTo>
                      <a:pt x="298" y="61"/>
                    </a:lnTo>
                    <a:lnTo>
                      <a:pt x="298" y="59"/>
                    </a:lnTo>
                    <a:lnTo>
                      <a:pt x="298" y="59"/>
                    </a:lnTo>
                    <a:lnTo>
                      <a:pt x="298" y="59"/>
                    </a:lnTo>
                    <a:lnTo>
                      <a:pt x="298" y="59"/>
                    </a:lnTo>
                    <a:lnTo>
                      <a:pt x="298" y="58"/>
                    </a:lnTo>
                    <a:lnTo>
                      <a:pt x="298" y="58"/>
                    </a:lnTo>
                    <a:lnTo>
                      <a:pt x="298" y="56"/>
                    </a:lnTo>
                    <a:lnTo>
                      <a:pt x="298" y="56"/>
                    </a:lnTo>
                    <a:lnTo>
                      <a:pt x="302" y="49"/>
                    </a:lnTo>
                    <a:lnTo>
                      <a:pt x="302" y="49"/>
                    </a:lnTo>
                    <a:lnTo>
                      <a:pt x="307" y="42"/>
                    </a:lnTo>
                    <a:lnTo>
                      <a:pt x="307" y="42"/>
                    </a:lnTo>
                    <a:lnTo>
                      <a:pt x="307" y="41"/>
                    </a:lnTo>
                    <a:lnTo>
                      <a:pt x="307" y="41"/>
                    </a:lnTo>
                    <a:lnTo>
                      <a:pt x="307" y="41"/>
                    </a:lnTo>
                    <a:lnTo>
                      <a:pt x="307" y="41"/>
                    </a:lnTo>
                    <a:lnTo>
                      <a:pt x="307" y="41"/>
                    </a:lnTo>
                    <a:lnTo>
                      <a:pt x="307" y="41"/>
                    </a:lnTo>
                    <a:lnTo>
                      <a:pt x="308" y="39"/>
                    </a:lnTo>
                    <a:lnTo>
                      <a:pt x="308" y="39"/>
                    </a:lnTo>
                    <a:lnTo>
                      <a:pt x="308" y="37"/>
                    </a:lnTo>
                    <a:lnTo>
                      <a:pt x="308" y="37"/>
                    </a:lnTo>
                    <a:lnTo>
                      <a:pt x="308" y="36"/>
                    </a:lnTo>
                    <a:lnTo>
                      <a:pt x="308" y="36"/>
                    </a:lnTo>
                    <a:lnTo>
                      <a:pt x="308" y="36"/>
                    </a:lnTo>
                    <a:lnTo>
                      <a:pt x="308" y="36"/>
                    </a:lnTo>
                    <a:lnTo>
                      <a:pt x="310" y="34"/>
                    </a:lnTo>
                    <a:lnTo>
                      <a:pt x="310" y="34"/>
                    </a:lnTo>
                    <a:lnTo>
                      <a:pt x="310" y="34"/>
                    </a:lnTo>
                    <a:lnTo>
                      <a:pt x="310" y="34"/>
                    </a:lnTo>
                    <a:lnTo>
                      <a:pt x="310" y="32"/>
                    </a:lnTo>
                    <a:lnTo>
                      <a:pt x="310" y="32"/>
                    </a:lnTo>
                    <a:lnTo>
                      <a:pt x="310" y="32"/>
                    </a:lnTo>
                    <a:lnTo>
                      <a:pt x="312" y="27"/>
                    </a:lnTo>
                    <a:lnTo>
                      <a:pt x="312" y="27"/>
                    </a:lnTo>
                    <a:lnTo>
                      <a:pt x="312" y="24"/>
                    </a:lnTo>
                    <a:lnTo>
                      <a:pt x="312" y="24"/>
                    </a:lnTo>
                    <a:lnTo>
                      <a:pt x="312" y="22"/>
                    </a:lnTo>
                    <a:lnTo>
                      <a:pt x="312" y="22"/>
                    </a:lnTo>
                    <a:lnTo>
                      <a:pt x="312" y="19"/>
                    </a:lnTo>
                    <a:lnTo>
                      <a:pt x="312" y="17"/>
                    </a:lnTo>
                    <a:lnTo>
                      <a:pt x="312" y="17"/>
                    </a:lnTo>
                    <a:lnTo>
                      <a:pt x="312" y="17"/>
                    </a:lnTo>
                    <a:lnTo>
                      <a:pt x="312" y="17"/>
                    </a:lnTo>
                    <a:lnTo>
                      <a:pt x="312" y="17"/>
                    </a:lnTo>
                    <a:lnTo>
                      <a:pt x="312" y="17"/>
                    </a:lnTo>
                    <a:lnTo>
                      <a:pt x="314" y="9"/>
                    </a:lnTo>
                    <a:lnTo>
                      <a:pt x="314" y="5"/>
                    </a:lnTo>
                    <a:lnTo>
                      <a:pt x="317" y="2"/>
                    </a:lnTo>
                    <a:lnTo>
                      <a:pt x="317" y="2"/>
                    </a:lnTo>
                    <a:lnTo>
                      <a:pt x="320" y="0"/>
                    </a:lnTo>
                    <a:lnTo>
                      <a:pt x="320" y="0"/>
                    </a:lnTo>
                    <a:lnTo>
                      <a:pt x="327" y="0"/>
                    </a:lnTo>
                    <a:lnTo>
                      <a:pt x="327" y="0"/>
                    </a:lnTo>
                    <a:lnTo>
                      <a:pt x="334" y="0"/>
                    </a:lnTo>
                    <a:lnTo>
                      <a:pt x="334" y="0"/>
                    </a:lnTo>
                    <a:lnTo>
                      <a:pt x="339" y="5"/>
                    </a:lnTo>
                    <a:lnTo>
                      <a:pt x="339" y="5"/>
                    </a:lnTo>
                    <a:lnTo>
                      <a:pt x="339" y="5"/>
                    </a:lnTo>
                    <a:lnTo>
                      <a:pt x="339" y="5"/>
                    </a:lnTo>
                    <a:lnTo>
                      <a:pt x="341" y="5"/>
                    </a:lnTo>
                    <a:lnTo>
                      <a:pt x="341" y="5"/>
                    </a:lnTo>
                    <a:lnTo>
                      <a:pt x="341" y="5"/>
                    </a:lnTo>
                    <a:lnTo>
                      <a:pt x="341" y="5"/>
                    </a:lnTo>
                    <a:lnTo>
                      <a:pt x="347" y="7"/>
                    </a:lnTo>
                    <a:lnTo>
                      <a:pt x="347" y="7"/>
                    </a:lnTo>
                    <a:lnTo>
                      <a:pt x="347" y="7"/>
                    </a:lnTo>
                    <a:lnTo>
                      <a:pt x="347" y="7"/>
                    </a:lnTo>
                    <a:lnTo>
                      <a:pt x="349" y="7"/>
                    </a:lnTo>
                    <a:lnTo>
                      <a:pt x="349" y="7"/>
                    </a:lnTo>
                    <a:lnTo>
                      <a:pt x="351" y="9"/>
                    </a:lnTo>
                    <a:lnTo>
                      <a:pt x="351" y="9"/>
                    </a:lnTo>
                    <a:lnTo>
                      <a:pt x="353" y="10"/>
                    </a:lnTo>
                    <a:lnTo>
                      <a:pt x="353" y="10"/>
                    </a:lnTo>
                    <a:lnTo>
                      <a:pt x="353" y="10"/>
                    </a:lnTo>
                    <a:lnTo>
                      <a:pt x="353" y="10"/>
                    </a:lnTo>
                    <a:lnTo>
                      <a:pt x="354" y="12"/>
                    </a:lnTo>
                    <a:lnTo>
                      <a:pt x="354" y="12"/>
                    </a:lnTo>
                    <a:lnTo>
                      <a:pt x="354" y="12"/>
                    </a:lnTo>
                    <a:lnTo>
                      <a:pt x="354" y="12"/>
                    </a:lnTo>
                    <a:lnTo>
                      <a:pt x="356" y="15"/>
                    </a:lnTo>
                    <a:lnTo>
                      <a:pt x="356" y="15"/>
                    </a:lnTo>
                    <a:lnTo>
                      <a:pt x="356" y="15"/>
                    </a:lnTo>
                    <a:lnTo>
                      <a:pt x="356" y="15"/>
                    </a:lnTo>
                    <a:lnTo>
                      <a:pt x="356" y="15"/>
                    </a:lnTo>
                    <a:lnTo>
                      <a:pt x="356" y="15"/>
                    </a:lnTo>
                    <a:lnTo>
                      <a:pt x="356" y="15"/>
                    </a:lnTo>
                    <a:lnTo>
                      <a:pt x="356" y="15"/>
                    </a:lnTo>
                    <a:lnTo>
                      <a:pt x="358" y="15"/>
                    </a:lnTo>
                    <a:lnTo>
                      <a:pt x="358" y="15"/>
                    </a:lnTo>
                    <a:lnTo>
                      <a:pt x="358" y="15"/>
                    </a:lnTo>
                    <a:lnTo>
                      <a:pt x="358" y="15"/>
                    </a:lnTo>
                    <a:lnTo>
                      <a:pt x="358" y="15"/>
                    </a:lnTo>
                    <a:lnTo>
                      <a:pt x="358" y="15"/>
                    </a:lnTo>
                    <a:lnTo>
                      <a:pt x="361" y="14"/>
                    </a:lnTo>
                    <a:lnTo>
                      <a:pt x="364" y="15"/>
                    </a:lnTo>
                    <a:lnTo>
                      <a:pt x="364" y="15"/>
                    </a:lnTo>
                    <a:lnTo>
                      <a:pt x="366" y="15"/>
                    </a:lnTo>
                    <a:lnTo>
                      <a:pt x="366" y="15"/>
                    </a:lnTo>
                    <a:lnTo>
                      <a:pt x="366" y="15"/>
                    </a:lnTo>
                    <a:lnTo>
                      <a:pt x="368" y="15"/>
                    </a:lnTo>
                    <a:lnTo>
                      <a:pt x="368" y="15"/>
                    </a:lnTo>
                    <a:lnTo>
                      <a:pt x="368" y="15"/>
                    </a:lnTo>
                    <a:lnTo>
                      <a:pt x="368" y="17"/>
                    </a:lnTo>
                    <a:lnTo>
                      <a:pt x="368" y="17"/>
                    </a:lnTo>
                    <a:lnTo>
                      <a:pt x="368" y="17"/>
                    </a:lnTo>
                    <a:lnTo>
                      <a:pt x="368" y="17"/>
                    </a:lnTo>
                    <a:lnTo>
                      <a:pt x="370" y="19"/>
                    </a:lnTo>
                    <a:lnTo>
                      <a:pt x="370" y="19"/>
                    </a:lnTo>
                    <a:lnTo>
                      <a:pt x="370" y="19"/>
                    </a:lnTo>
                    <a:lnTo>
                      <a:pt x="370" y="19"/>
                    </a:lnTo>
                    <a:lnTo>
                      <a:pt x="370" y="19"/>
                    </a:lnTo>
                    <a:lnTo>
                      <a:pt x="370" y="20"/>
                    </a:lnTo>
                    <a:lnTo>
                      <a:pt x="370" y="20"/>
                    </a:lnTo>
                    <a:lnTo>
                      <a:pt x="370" y="22"/>
                    </a:lnTo>
                    <a:lnTo>
                      <a:pt x="370" y="22"/>
                    </a:lnTo>
                    <a:lnTo>
                      <a:pt x="370" y="22"/>
                    </a:lnTo>
                    <a:lnTo>
                      <a:pt x="371" y="24"/>
                    </a:lnTo>
                    <a:lnTo>
                      <a:pt x="371" y="24"/>
                    </a:lnTo>
                    <a:lnTo>
                      <a:pt x="371" y="24"/>
                    </a:lnTo>
                    <a:lnTo>
                      <a:pt x="371" y="24"/>
                    </a:lnTo>
                    <a:lnTo>
                      <a:pt x="371" y="25"/>
                    </a:lnTo>
                    <a:lnTo>
                      <a:pt x="371" y="25"/>
                    </a:lnTo>
                    <a:lnTo>
                      <a:pt x="371" y="27"/>
                    </a:lnTo>
                    <a:lnTo>
                      <a:pt x="371" y="27"/>
                    </a:lnTo>
                    <a:lnTo>
                      <a:pt x="371" y="27"/>
                    </a:lnTo>
                    <a:lnTo>
                      <a:pt x="373" y="27"/>
                    </a:lnTo>
                    <a:lnTo>
                      <a:pt x="373" y="27"/>
                    </a:lnTo>
                    <a:lnTo>
                      <a:pt x="373" y="27"/>
                    </a:lnTo>
                    <a:lnTo>
                      <a:pt x="373" y="29"/>
                    </a:lnTo>
                    <a:lnTo>
                      <a:pt x="373" y="29"/>
                    </a:lnTo>
                    <a:lnTo>
                      <a:pt x="375" y="29"/>
                    </a:lnTo>
                    <a:lnTo>
                      <a:pt x="375" y="29"/>
                    </a:lnTo>
                    <a:lnTo>
                      <a:pt x="375" y="31"/>
                    </a:lnTo>
                    <a:lnTo>
                      <a:pt x="375" y="31"/>
                    </a:lnTo>
                    <a:lnTo>
                      <a:pt x="375" y="31"/>
                    </a:lnTo>
                    <a:lnTo>
                      <a:pt x="375" y="31"/>
                    </a:lnTo>
                    <a:lnTo>
                      <a:pt x="375" y="31"/>
                    </a:lnTo>
                    <a:lnTo>
                      <a:pt x="375" y="31"/>
                    </a:lnTo>
                    <a:lnTo>
                      <a:pt x="376" y="31"/>
                    </a:lnTo>
                    <a:lnTo>
                      <a:pt x="376" y="31"/>
                    </a:lnTo>
                    <a:lnTo>
                      <a:pt x="376" y="31"/>
                    </a:lnTo>
                    <a:lnTo>
                      <a:pt x="376" y="31"/>
                    </a:lnTo>
                    <a:lnTo>
                      <a:pt x="376" y="31"/>
                    </a:lnTo>
                    <a:lnTo>
                      <a:pt x="376" y="31"/>
                    </a:lnTo>
                    <a:lnTo>
                      <a:pt x="380" y="31"/>
                    </a:lnTo>
                    <a:lnTo>
                      <a:pt x="380" y="31"/>
                    </a:lnTo>
                    <a:lnTo>
                      <a:pt x="383" y="32"/>
                    </a:lnTo>
                    <a:lnTo>
                      <a:pt x="385" y="34"/>
                    </a:lnTo>
                    <a:lnTo>
                      <a:pt x="390" y="39"/>
                    </a:lnTo>
                    <a:lnTo>
                      <a:pt x="390" y="39"/>
                    </a:lnTo>
                    <a:lnTo>
                      <a:pt x="397" y="41"/>
                    </a:lnTo>
                    <a:lnTo>
                      <a:pt x="397" y="41"/>
                    </a:lnTo>
                    <a:lnTo>
                      <a:pt x="398" y="42"/>
                    </a:lnTo>
                    <a:lnTo>
                      <a:pt x="398" y="42"/>
                    </a:lnTo>
                    <a:lnTo>
                      <a:pt x="400" y="44"/>
                    </a:lnTo>
                    <a:lnTo>
                      <a:pt x="400" y="44"/>
                    </a:lnTo>
                    <a:lnTo>
                      <a:pt x="400" y="44"/>
                    </a:lnTo>
                    <a:lnTo>
                      <a:pt x="400" y="44"/>
                    </a:lnTo>
                    <a:lnTo>
                      <a:pt x="400" y="44"/>
                    </a:lnTo>
                    <a:lnTo>
                      <a:pt x="400" y="44"/>
                    </a:lnTo>
                    <a:lnTo>
                      <a:pt x="400" y="44"/>
                    </a:lnTo>
                    <a:lnTo>
                      <a:pt x="402" y="46"/>
                    </a:lnTo>
                    <a:lnTo>
                      <a:pt x="402" y="46"/>
                    </a:lnTo>
                    <a:lnTo>
                      <a:pt x="402" y="48"/>
                    </a:lnTo>
                    <a:lnTo>
                      <a:pt x="402" y="48"/>
                    </a:lnTo>
                    <a:lnTo>
                      <a:pt x="402" y="51"/>
                    </a:lnTo>
                    <a:lnTo>
                      <a:pt x="402" y="51"/>
                    </a:lnTo>
                    <a:lnTo>
                      <a:pt x="400" y="53"/>
                    </a:lnTo>
                    <a:lnTo>
                      <a:pt x="400" y="53"/>
                    </a:lnTo>
                    <a:lnTo>
                      <a:pt x="400" y="53"/>
                    </a:lnTo>
                    <a:lnTo>
                      <a:pt x="400" y="53"/>
                    </a:lnTo>
                    <a:lnTo>
                      <a:pt x="400" y="54"/>
                    </a:lnTo>
                    <a:lnTo>
                      <a:pt x="400" y="54"/>
                    </a:lnTo>
                    <a:lnTo>
                      <a:pt x="400" y="54"/>
                    </a:lnTo>
                    <a:lnTo>
                      <a:pt x="400" y="54"/>
                    </a:lnTo>
                    <a:lnTo>
                      <a:pt x="400" y="56"/>
                    </a:lnTo>
                    <a:lnTo>
                      <a:pt x="400" y="56"/>
                    </a:lnTo>
                    <a:lnTo>
                      <a:pt x="400" y="56"/>
                    </a:lnTo>
                    <a:lnTo>
                      <a:pt x="402" y="56"/>
                    </a:lnTo>
                    <a:lnTo>
                      <a:pt x="402" y="56"/>
                    </a:lnTo>
                    <a:lnTo>
                      <a:pt x="402" y="58"/>
                    </a:lnTo>
                    <a:lnTo>
                      <a:pt x="402" y="65"/>
                    </a:lnTo>
                    <a:lnTo>
                      <a:pt x="402" y="65"/>
                    </a:lnTo>
                    <a:lnTo>
                      <a:pt x="402" y="66"/>
                    </a:lnTo>
                    <a:lnTo>
                      <a:pt x="402" y="66"/>
                    </a:lnTo>
                    <a:lnTo>
                      <a:pt x="402" y="68"/>
                    </a:lnTo>
                    <a:lnTo>
                      <a:pt x="402" y="68"/>
                    </a:lnTo>
                    <a:lnTo>
                      <a:pt x="400" y="70"/>
                    </a:lnTo>
                    <a:lnTo>
                      <a:pt x="400" y="70"/>
                    </a:lnTo>
                    <a:lnTo>
                      <a:pt x="400" y="70"/>
                    </a:lnTo>
                    <a:lnTo>
                      <a:pt x="400" y="70"/>
                    </a:lnTo>
                    <a:lnTo>
                      <a:pt x="397" y="73"/>
                    </a:lnTo>
                    <a:lnTo>
                      <a:pt x="393" y="78"/>
                    </a:lnTo>
                    <a:lnTo>
                      <a:pt x="393" y="78"/>
                    </a:lnTo>
                    <a:lnTo>
                      <a:pt x="393" y="80"/>
                    </a:lnTo>
                    <a:lnTo>
                      <a:pt x="393" y="80"/>
                    </a:lnTo>
                    <a:lnTo>
                      <a:pt x="395" y="82"/>
                    </a:lnTo>
                    <a:lnTo>
                      <a:pt x="395" y="82"/>
                    </a:lnTo>
                    <a:lnTo>
                      <a:pt x="395" y="82"/>
                    </a:lnTo>
                    <a:lnTo>
                      <a:pt x="395" y="82"/>
                    </a:lnTo>
                    <a:lnTo>
                      <a:pt x="395" y="82"/>
                    </a:lnTo>
                    <a:lnTo>
                      <a:pt x="395" y="82"/>
                    </a:lnTo>
                    <a:lnTo>
                      <a:pt x="395" y="82"/>
                    </a:lnTo>
                    <a:lnTo>
                      <a:pt x="400" y="83"/>
                    </a:lnTo>
                    <a:lnTo>
                      <a:pt x="400" y="83"/>
                    </a:lnTo>
                    <a:lnTo>
                      <a:pt x="403" y="83"/>
                    </a:lnTo>
                    <a:lnTo>
                      <a:pt x="403" y="83"/>
                    </a:lnTo>
                    <a:lnTo>
                      <a:pt x="403" y="83"/>
                    </a:lnTo>
                    <a:lnTo>
                      <a:pt x="405" y="88"/>
                    </a:lnTo>
                    <a:lnTo>
                      <a:pt x="410" y="92"/>
                    </a:lnTo>
                    <a:lnTo>
                      <a:pt x="415" y="93"/>
                    </a:lnTo>
                    <a:lnTo>
                      <a:pt x="419" y="95"/>
                    </a:lnTo>
                    <a:lnTo>
                      <a:pt x="419" y="95"/>
                    </a:lnTo>
                    <a:lnTo>
                      <a:pt x="431" y="95"/>
                    </a:lnTo>
                    <a:lnTo>
                      <a:pt x="436" y="95"/>
                    </a:lnTo>
                    <a:lnTo>
                      <a:pt x="443" y="97"/>
                    </a:lnTo>
                    <a:lnTo>
                      <a:pt x="443" y="97"/>
                    </a:lnTo>
                    <a:lnTo>
                      <a:pt x="453" y="100"/>
                    </a:lnTo>
                    <a:lnTo>
                      <a:pt x="463" y="105"/>
                    </a:lnTo>
                    <a:lnTo>
                      <a:pt x="463" y="105"/>
                    </a:lnTo>
                    <a:lnTo>
                      <a:pt x="466" y="109"/>
                    </a:lnTo>
                    <a:lnTo>
                      <a:pt x="468" y="110"/>
                    </a:lnTo>
                    <a:lnTo>
                      <a:pt x="468" y="115"/>
                    </a:lnTo>
                    <a:lnTo>
                      <a:pt x="465" y="121"/>
                    </a:lnTo>
                    <a:lnTo>
                      <a:pt x="461" y="126"/>
                    </a:lnTo>
                    <a:lnTo>
                      <a:pt x="461" y="126"/>
                    </a:lnTo>
                    <a:lnTo>
                      <a:pt x="459" y="126"/>
                    </a:lnTo>
                    <a:lnTo>
                      <a:pt x="458" y="127"/>
                    </a:lnTo>
                    <a:lnTo>
                      <a:pt x="456" y="132"/>
                    </a:lnTo>
                    <a:lnTo>
                      <a:pt x="459" y="138"/>
                    </a:lnTo>
                    <a:lnTo>
                      <a:pt x="463" y="141"/>
                    </a:lnTo>
                    <a:lnTo>
                      <a:pt x="463" y="141"/>
                    </a:lnTo>
                    <a:lnTo>
                      <a:pt x="466" y="141"/>
                    </a:lnTo>
                    <a:lnTo>
                      <a:pt x="471" y="143"/>
                    </a:lnTo>
                    <a:lnTo>
                      <a:pt x="475" y="144"/>
                    </a:lnTo>
                    <a:lnTo>
                      <a:pt x="475" y="146"/>
                    </a:lnTo>
                    <a:lnTo>
                      <a:pt x="475" y="149"/>
                    </a:lnTo>
                    <a:lnTo>
                      <a:pt x="475" y="149"/>
                    </a:lnTo>
                    <a:lnTo>
                      <a:pt x="475" y="153"/>
                    </a:lnTo>
                    <a:lnTo>
                      <a:pt x="473" y="154"/>
                    </a:lnTo>
                    <a:lnTo>
                      <a:pt x="470" y="153"/>
                    </a:lnTo>
                    <a:lnTo>
                      <a:pt x="466" y="149"/>
                    </a:lnTo>
                    <a:lnTo>
                      <a:pt x="465" y="149"/>
                    </a:lnTo>
                    <a:lnTo>
                      <a:pt x="461" y="151"/>
                    </a:lnTo>
                    <a:lnTo>
                      <a:pt x="461" y="151"/>
                    </a:lnTo>
                    <a:lnTo>
                      <a:pt x="459" y="153"/>
                    </a:lnTo>
                    <a:lnTo>
                      <a:pt x="459" y="156"/>
                    </a:lnTo>
                    <a:lnTo>
                      <a:pt x="463" y="160"/>
                    </a:lnTo>
                    <a:lnTo>
                      <a:pt x="470" y="166"/>
                    </a:lnTo>
                    <a:lnTo>
                      <a:pt x="470" y="166"/>
                    </a:lnTo>
                    <a:lnTo>
                      <a:pt x="478" y="175"/>
                    </a:lnTo>
                    <a:lnTo>
                      <a:pt x="480" y="180"/>
                    </a:lnTo>
                    <a:lnTo>
                      <a:pt x="482" y="185"/>
                    </a:lnTo>
                    <a:lnTo>
                      <a:pt x="482" y="185"/>
                    </a:lnTo>
                    <a:lnTo>
                      <a:pt x="483" y="185"/>
                    </a:lnTo>
                    <a:lnTo>
                      <a:pt x="487" y="187"/>
                    </a:lnTo>
                    <a:lnTo>
                      <a:pt x="492" y="188"/>
                    </a:lnTo>
                    <a:lnTo>
                      <a:pt x="492" y="188"/>
                    </a:lnTo>
                    <a:lnTo>
                      <a:pt x="493" y="187"/>
                    </a:lnTo>
                    <a:lnTo>
                      <a:pt x="497" y="187"/>
                    </a:lnTo>
                    <a:lnTo>
                      <a:pt x="497" y="187"/>
                    </a:lnTo>
                    <a:lnTo>
                      <a:pt x="502" y="187"/>
                    </a:lnTo>
                    <a:lnTo>
                      <a:pt x="505" y="190"/>
                    </a:lnTo>
                    <a:lnTo>
                      <a:pt x="507" y="194"/>
                    </a:lnTo>
                    <a:lnTo>
                      <a:pt x="509" y="197"/>
                    </a:lnTo>
                    <a:lnTo>
                      <a:pt x="509" y="197"/>
                    </a:lnTo>
                    <a:lnTo>
                      <a:pt x="509" y="200"/>
                    </a:lnTo>
                    <a:lnTo>
                      <a:pt x="510" y="204"/>
                    </a:lnTo>
                    <a:lnTo>
                      <a:pt x="510" y="204"/>
                    </a:lnTo>
                    <a:lnTo>
                      <a:pt x="514" y="207"/>
                    </a:lnTo>
                    <a:lnTo>
                      <a:pt x="515" y="209"/>
                    </a:lnTo>
                    <a:lnTo>
                      <a:pt x="515" y="209"/>
                    </a:lnTo>
                    <a:lnTo>
                      <a:pt x="517" y="212"/>
                    </a:lnTo>
                    <a:lnTo>
                      <a:pt x="519" y="216"/>
                    </a:lnTo>
                    <a:lnTo>
                      <a:pt x="519" y="222"/>
                    </a:lnTo>
                    <a:lnTo>
                      <a:pt x="519" y="222"/>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 name="Freeform 35">
                <a:extLst>
                  <a:ext uri="{FF2B5EF4-FFF2-40B4-BE49-F238E27FC236}">
                    <a16:creationId xmlns:a16="http://schemas.microsoft.com/office/drawing/2014/main" id="{58696E52-19E0-C541-8DB8-BA9C093CD40C}"/>
                  </a:ext>
                </a:extLst>
              </p:cNvPr>
              <p:cNvSpPr>
                <a:spLocks/>
              </p:cNvSpPr>
              <p:nvPr/>
            </p:nvSpPr>
            <p:spPr bwMode="auto">
              <a:xfrm>
                <a:off x="8367713" y="2217738"/>
                <a:ext cx="14287" cy="3175"/>
              </a:xfrm>
              <a:custGeom>
                <a:avLst/>
                <a:gdLst>
                  <a:gd name="T0" fmla="*/ 6 w 9"/>
                  <a:gd name="T1" fmla="*/ 0 h 2"/>
                  <a:gd name="T2" fmla="*/ 6 w 9"/>
                  <a:gd name="T3" fmla="*/ 0 h 2"/>
                  <a:gd name="T4" fmla="*/ 9 w 9"/>
                  <a:gd name="T5" fmla="*/ 2 h 2"/>
                  <a:gd name="T6" fmla="*/ 9 w 9"/>
                  <a:gd name="T7" fmla="*/ 2 h 2"/>
                  <a:gd name="T8" fmla="*/ 6 w 9"/>
                  <a:gd name="T9" fmla="*/ 0 h 2"/>
                  <a:gd name="T10" fmla="*/ 6 w 9"/>
                  <a:gd name="T11" fmla="*/ 0 h 2"/>
                  <a:gd name="T12" fmla="*/ 0 w 9"/>
                  <a:gd name="T13" fmla="*/ 2 h 2"/>
                  <a:gd name="T14" fmla="*/ 0 w 9"/>
                  <a:gd name="T15" fmla="*/ 2 h 2"/>
                  <a:gd name="T16" fmla="*/ 0 w 9"/>
                  <a:gd name="T17" fmla="*/ 2 h 2"/>
                  <a:gd name="T18" fmla="*/ 0 w 9"/>
                  <a:gd name="T19" fmla="*/ 2 h 2"/>
                  <a:gd name="T20" fmla="*/ 6 w 9"/>
                  <a:gd name="T21" fmla="*/ 0 h 2"/>
                  <a:gd name="T22" fmla="*/ 6 w 9"/>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
                    <a:moveTo>
                      <a:pt x="6" y="0"/>
                    </a:moveTo>
                    <a:lnTo>
                      <a:pt x="6" y="0"/>
                    </a:lnTo>
                    <a:lnTo>
                      <a:pt x="9" y="2"/>
                    </a:lnTo>
                    <a:lnTo>
                      <a:pt x="9" y="2"/>
                    </a:lnTo>
                    <a:lnTo>
                      <a:pt x="6" y="0"/>
                    </a:lnTo>
                    <a:lnTo>
                      <a:pt x="6" y="0"/>
                    </a:lnTo>
                    <a:lnTo>
                      <a:pt x="0" y="2"/>
                    </a:lnTo>
                    <a:lnTo>
                      <a:pt x="0" y="2"/>
                    </a:lnTo>
                    <a:lnTo>
                      <a:pt x="0" y="2"/>
                    </a:lnTo>
                    <a:lnTo>
                      <a:pt x="0" y="2"/>
                    </a:lnTo>
                    <a:lnTo>
                      <a:pt x="6" y="0"/>
                    </a:lnTo>
                    <a:lnTo>
                      <a:pt x="6"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 name="Freeform 36">
                <a:extLst>
                  <a:ext uri="{FF2B5EF4-FFF2-40B4-BE49-F238E27FC236}">
                    <a16:creationId xmlns:a16="http://schemas.microsoft.com/office/drawing/2014/main" id="{200B9AED-8A9B-1E4C-8502-7384D99A839D}"/>
                  </a:ext>
                </a:extLst>
              </p:cNvPr>
              <p:cNvSpPr>
                <a:spLocks/>
              </p:cNvSpPr>
              <p:nvPr/>
            </p:nvSpPr>
            <p:spPr bwMode="auto">
              <a:xfrm>
                <a:off x="8385175" y="2224088"/>
                <a:ext cx="9525" cy="15875"/>
              </a:xfrm>
              <a:custGeom>
                <a:avLst/>
                <a:gdLst>
                  <a:gd name="T0" fmla="*/ 5 w 6"/>
                  <a:gd name="T1" fmla="*/ 8 h 10"/>
                  <a:gd name="T2" fmla="*/ 5 w 6"/>
                  <a:gd name="T3" fmla="*/ 8 h 10"/>
                  <a:gd name="T4" fmla="*/ 6 w 6"/>
                  <a:gd name="T5" fmla="*/ 10 h 10"/>
                  <a:gd name="T6" fmla="*/ 6 w 6"/>
                  <a:gd name="T7" fmla="*/ 10 h 10"/>
                  <a:gd name="T8" fmla="*/ 5 w 6"/>
                  <a:gd name="T9" fmla="*/ 8 h 10"/>
                  <a:gd name="T10" fmla="*/ 5 w 6"/>
                  <a:gd name="T11" fmla="*/ 8 h 10"/>
                  <a:gd name="T12" fmla="*/ 3 w 6"/>
                  <a:gd name="T13" fmla="*/ 5 h 10"/>
                  <a:gd name="T14" fmla="*/ 0 w 6"/>
                  <a:gd name="T15" fmla="*/ 0 h 10"/>
                  <a:gd name="T16" fmla="*/ 0 w 6"/>
                  <a:gd name="T17" fmla="*/ 0 h 10"/>
                  <a:gd name="T18" fmla="*/ 3 w 6"/>
                  <a:gd name="T19" fmla="*/ 5 h 10"/>
                  <a:gd name="T20" fmla="*/ 5 w 6"/>
                  <a:gd name="T21" fmla="*/ 8 h 10"/>
                  <a:gd name="T22" fmla="*/ 5 w 6"/>
                  <a:gd name="T2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5" y="8"/>
                    </a:moveTo>
                    <a:lnTo>
                      <a:pt x="5" y="8"/>
                    </a:lnTo>
                    <a:lnTo>
                      <a:pt x="6" y="10"/>
                    </a:lnTo>
                    <a:lnTo>
                      <a:pt x="6" y="10"/>
                    </a:lnTo>
                    <a:lnTo>
                      <a:pt x="5" y="8"/>
                    </a:lnTo>
                    <a:lnTo>
                      <a:pt x="5" y="8"/>
                    </a:lnTo>
                    <a:lnTo>
                      <a:pt x="3" y="5"/>
                    </a:lnTo>
                    <a:lnTo>
                      <a:pt x="0" y="0"/>
                    </a:lnTo>
                    <a:lnTo>
                      <a:pt x="0" y="0"/>
                    </a:lnTo>
                    <a:lnTo>
                      <a:pt x="3" y="5"/>
                    </a:lnTo>
                    <a:lnTo>
                      <a:pt x="5" y="8"/>
                    </a:lnTo>
                    <a:lnTo>
                      <a:pt x="5" y="8"/>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 name="Freeform 37">
                <a:extLst>
                  <a:ext uri="{FF2B5EF4-FFF2-40B4-BE49-F238E27FC236}">
                    <a16:creationId xmlns:a16="http://schemas.microsoft.com/office/drawing/2014/main" id="{473E707B-349D-FB49-8A37-F3C1780BC084}"/>
                  </a:ext>
                </a:extLst>
              </p:cNvPr>
              <p:cNvSpPr>
                <a:spLocks/>
              </p:cNvSpPr>
              <p:nvPr/>
            </p:nvSpPr>
            <p:spPr bwMode="auto">
              <a:xfrm>
                <a:off x="8394700" y="2239963"/>
                <a:ext cx="19050" cy="11113"/>
              </a:xfrm>
              <a:custGeom>
                <a:avLst/>
                <a:gdLst>
                  <a:gd name="T0" fmla="*/ 9 w 12"/>
                  <a:gd name="T1" fmla="*/ 7 h 7"/>
                  <a:gd name="T2" fmla="*/ 9 w 12"/>
                  <a:gd name="T3" fmla="*/ 7 h 7"/>
                  <a:gd name="T4" fmla="*/ 12 w 12"/>
                  <a:gd name="T5" fmla="*/ 5 h 7"/>
                  <a:gd name="T6" fmla="*/ 12 w 12"/>
                  <a:gd name="T7" fmla="*/ 5 h 7"/>
                  <a:gd name="T8" fmla="*/ 9 w 12"/>
                  <a:gd name="T9" fmla="*/ 7 h 7"/>
                  <a:gd name="T10" fmla="*/ 9 w 12"/>
                  <a:gd name="T11" fmla="*/ 7 h 7"/>
                  <a:gd name="T12" fmla="*/ 6 w 12"/>
                  <a:gd name="T13" fmla="*/ 7 h 7"/>
                  <a:gd name="T14" fmla="*/ 2 w 12"/>
                  <a:gd name="T15" fmla="*/ 5 h 7"/>
                  <a:gd name="T16" fmla="*/ 2 w 12"/>
                  <a:gd name="T17" fmla="*/ 5 h 7"/>
                  <a:gd name="T18" fmla="*/ 0 w 12"/>
                  <a:gd name="T19" fmla="*/ 2 h 7"/>
                  <a:gd name="T20" fmla="*/ 0 w 12"/>
                  <a:gd name="T21" fmla="*/ 2 h 7"/>
                  <a:gd name="T22" fmla="*/ 0 w 12"/>
                  <a:gd name="T23" fmla="*/ 0 h 7"/>
                  <a:gd name="T24" fmla="*/ 0 w 12"/>
                  <a:gd name="T25" fmla="*/ 0 h 7"/>
                  <a:gd name="T26" fmla="*/ 0 w 12"/>
                  <a:gd name="T27" fmla="*/ 2 h 7"/>
                  <a:gd name="T28" fmla="*/ 0 w 12"/>
                  <a:gd name="T29" fmla="*/ 2 h 7"/>
                  <a:gd name="T30" fmla="*/ 2 w 12"/>
                  <a:gd name="T31" fmla="*/ 5 h 7"/>
                  <a:gd name="T32" fmla="*/ 2 w 12"/>
                  <a:gd name="T33" fmla="*/ 5 h 7"/>
                  <a:gd name="T34" fmla="*/ 6 w 12"/>
                  <a:gd name="T35" fmla="*/ 7 h 7"/>
                  <a:gd name="T36" fmla="*/ 9 w 12"/>
                  <a:gd name="T37" fmla="*/ 7 h 7"/>
                  <a:gd name="T38" fmla="*/ 9 w 12"/>
                  <a:gd name="T3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7">
                    <a:moveTo>
                      <a:pt x="9" y="7"/>
                    </a:moveTo>
                    <a:lnTo>
                      <a:pt x="9" y="7"/>
                    </a:lnTo>
                    <a:lnTo>
                      <a:pt x="12" y="5"/>
                    </a:lnTo>
                    <a:lnTo>
                      <a:pt x="12" y="5"/>
                    </a:lnTo>
                    <a:lnTo>
                      <a:pt x="9" y="7"/>
                    </a:lnTo>
                    <a:lnTo>
                      <a:pt x="9" y="7"/>
                    </a:lnTo>
                    <a:lnTo>
                      <a:pt x="6" y="7"/>
                    </a:lnTo>
                    <a:lnTo>
                      <a:pt x="2" y="5"/>
                    </a:lnTo>
                    <a:lnTo>
                      <a:pt x="2" y="5"/>
                    </a:lnTo>
                    <a:lnTo>
                      <a:pt x="0" y="2"/>
                    </a:lnTo>
                    <a:lnTo>
                      <a:pt x="0" y="2"/>
                    </a:lnTo>
                    <a:lnTo>
                      <a:pt x="0" y="0"/>
                    </a:lnTo>
                    <a:lnTo>
                      <a:pt x="0" y="0"/>
                    </a:lnTo>
                    <a:lnTo>
                      <a:pt x="0" y="2"/>
                    </a:lnTo>
                    <a:lnTo>
                      <a:pt x="0" y="2"/>
                    </a:lnTo>
                    <a:lnTo>
                      <a:pt x="2" y="5"/>
                    </a:lnTo>
                    <a:lnTo>
                      <a:pt x="2" y="5"/>
                    </a:lnTo>
                    <a:lnTo>
                      <a:pt x="6" y="7"/>
                    </a:lnTo>
                    <a:lnTo>
                      <a:pt x="9" y="7"/>
                    </a:lnTo>
                    <a:lnTo>
                      <a:pt x="9" y="7"/>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 name="Freeform 38">
                <a:extLst>
                  <a:ext uri="{FF2B5EF4-FFF2-40B4-BE49-F238E27FC236}">
                    <a16:creationId xmlns:a16="http://schemas.microsoft.com/office/drawing/2014/main" id="{F518BB1E-6146-AD41-AAD5-09BCABFA03E6}"/>
                  </a:ext>
                </a:extLst>
              </p:cNvPr>
              <p:cNvSpPr>
                <a:spLocks/>
              </p:cNvSpPr>
              <p:nvPr/>
            </p:nvSpPr>
            <p:spPr bwMode="auto">
              <a:xfrm>
                <a:off x="8416925" y="2225676"/>
                <a:ext cx="61912" cy="22225"/>
              </a:xfrm>
              <a:custGeom>
                <a:avLst/>
                <a:gdLst>
                  <a:gd name="T0" fmla="*/ 34 w 39"/>
                  <a:gd name="T1" fmla="*/ 4 h 14"/>
                  <a:gd name="T2" fmla="*/ 34 w 39"/>
                  <a:gd name="T3" fmla="*/ 4 h 14"/>
                  <a:gd name="T4" fmla="*/ 39 w 39"/>
                  <a:gd name="T5" fmla="*/ 0 h 14"/>
                  <a:gd name="T6" fmla="*/ 39 w 39"/>
                  <a:gd name="T7" fmla="*/ 0 h 14"/>
                  <a:gd name="T8" fmla="*/ 34 w 39"/>
                  <a:gd name="T9" fmla="*/ 4 h 14"/>
                  <a:gd name="T10" fmla="*/ 34 w 39"/>
                  <a:gd name="T11" fmla="*/ 4 h 14"/>
                  <a:gd name="T12" fmla="*/ 25 w 39"/>
                  <a:gd name="T13" fmla="*/ 9 h 14"/>
                  <a:gd name="T14" fmla="*/ 25 w 39"/>
                  <a:gd name="T15" fmla="*/ 9 h 14"/>
                  <a:gd name="T16" fmla="*/ 22 w 39"/>
                  <a:gd name="T17" fmla="*/ 11 h 14"/>
                  <a:gd name="T18" fmla="*/ 19 w 39"/>
                  <a:gd name="T19" fmla="*/ 11 h 14"/>
                  <a:gd name="T20" fmla="*/ 19 w 39"/>
                  <a:gd name="T21" fmla="*/ 11 h 14"/>
                  <a:gd name="T22" fmla="*/ 10 w 39"/>
                  <a:gd name="T23" fmla="*/ 12 h 14"/>
                  <a:gd name="T24" fmla="*/ 10 w 39"/>
                  <a:gd name="T25" fmla="*/ 12 h 14"/>
                  <a:gd name="T26" fmla="*/ 3 w 39"/>
                  <a:gd name="T27" fmla="*/ 12 h 14"/>
                  <a:gd name="T28" fmla="*/ 3 w 39"/>
                  <a:gd name="T29" fmla="*/ 12 h 14"/>
                  <a:gd name="T30" fmla="*/ 0 w 39"/>
                  <a:gd name="T31" fmla="*/ 14 h 14"/>
                  <a:gd name="T32" fmla="*/ 0 w 39"/>
                  <a:gd name="T33" fmla="*/ 14 h 14"/>
                  <a:gd name="T34" fmla="*/ 3 w 39"/>
                  <a:gd name="T35" fmla="*/ 12 h 14"/>
                  <a:gd name="T36" fmla="*/ 3 w 39"/>
                  <a:gd name="T37" fmla="*/ 12 h 14"/>
                  <a:gd name="T38" fmla="*/ 10 w 39"/>
                  <a:gd name="T39" fmla="*/ 12 h 14"/>
                  <a:gd name="T40" fmla="*/ 10 w 39"/>
                  <a:gd name="T41" fmla="*/ 12 h 14"/>
                  <a:gd name="T42" fmla="*/ 19 w 39"/>
                  <a:gd name="T43" fmla="*/ 11 h 14"/>
                  <a:gd name="T44" fmla="*/ 19 w 39"/>
                  <a:gd name="T45" fmla="*/ 11 h 14"/>
                  <a:gd name="T46" fmla="*/ 22 w 39"/>
                  <a:gd name="T47" fmla="*/ 11 h 14"/>
                  <a:gd name="T48" fmla="*/ 25 w 39"/>
                  <a:gd name="T49" fmla="*/ 9 h 14"/>
                  <a:gd name="T50" fmla="*/ 25 w 39"/>
                  <a:gd name="T51" fmla="*/ 9 h 14"/>
                  <a:gd name="T52" fmla="*/ 34 w 39"/>
                  <a:gd name="T53" fmla="*/ 4 h 14"/>
                  <a:gd name="T54" fmla="*/ 34 w 39"/>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4" y="4"/>
                    </a:moveTo>
                    <a:lnTo>
                      <a:pt x="34" y="4"/>
                    </a:lnTo>
                    <a:lnTo>
                      <a:pt x="39" y="0"/>
                    </a:lnTo>
                    <a:lnTo>
                      <a:pt x="39" y="0"/>
                    </a:lnTo>
                    <a:lnTo>
                      <a:pt x="34" y="4"/>
                    </a:lnTo>
                    <a:lnTo>
                      <a:pt x="34" y="4"/>
                    </a:lnTo>
                    <a:lnTo>
                      <a:pt x="25" y="9"/>
                    </a:lnTo>
                    <a:lnTo>
                      <a:pt x="25" y="9"/>
                    </a:lnTo>
                    <a:lnTo>
                      <a:pt x="22" y="11"/>
                    </a:lnTo>
                    <a:lnTo>
                      <a:pt x="19" y="11"/>
                    </a:lnTo>
                    <a:lnTo>
                      <a:pt x="19" y="11"/>
                    </a:lnTo>
                    <a:lnTo>
                      <a:pt x="10" y="12"/>
                    </a:lnTo>
                    <a:lnTo>
                      <a:pt x="10" y="12"/>
                    </a:lnTo>
                    <a:lnTo>
                      <a:pt x="3" y="12"/>
                    </a:lnTo>
                    <a:lnTo>
                      <a:pt x="3" y="12"/>
                    </a:lnTo>
                    <a:lnTo>
                      <a:pt x="0" y="14"/>
                    </a:lnTo>
                    <a:lnTo>
                      <a:pt x="0" y="14"/>
                    </a:lnTo>
                    <a:lnTo>
                      <a:pt x="3" y="12"/>
                    </a:lnTo>
                    <a:lnTo>
                      <a:pt x="3" y="12"/>
                    </a:lnTo>
                    <a:lnTo>
                      <a:pt x="10" y="12"/>
                    </a:lnTo>
                    <a:lnTo>
                      <a:pt x="10" y="12"/>
                    </a:lnTo>
                    <a:lnTo>
                      <a:pt x="19" y="11"/>
                    </a:lnTo>
                    <a:lnTo>
                      <a:pt x="19" y="11"/>
                    </a:lnTo>
                    <a:lnTo>
                      <a:pt x="22" y="11"/>
                    </a:lnTo>
                    <a:lnTo>
                      <a:pt x="25" y="9"/>
                    </a:lnTo>
                    <a:lnTo>
                      <a:pt x="25" y="9"/>
                    </a:lnTo>
                    <a:lnTo>
                      <a:pt x="34" y="4"/>
                    </a:lnTo>
                    <a:lnTo>
                      <a:pt x="34" y="4"/>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 name="Freeform 39">
                <a:extLst>
                  <a:ext uri="{FF2B5EF4-FFF2-40B4-BE49-F238E27FC236}">
                    <a16:creationId xmlns:a16="http://schemas.microsoft.com/office/drawing/2014/main" id="{CABFFBCA-F254-6540-BAC9-343A9F3AF899}"/>
                  </a:ext>
                </a:extLst>
              </p:cNvPr>
              <p:cNvSpPr>
                <a:spLocks/>
              </p:cNvSpPr>
              <p:nvPr/>
            </p:nvSpPr>
            <p:spPr bwMode="auto">
              <a:xfrm>
                <a:off x="8478838" y="2225676"/>
                <a:ext cx="3175"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 name="Freeform 40">
                <a:extLst>
                  <a:ext uri="{FF2B5EF4-FFF2-40B4-BE49-F238E27FC236}">
                    <a16:creationId xmlns:a16="http://schemas.microsoft.com/office/drawing/2014/main" id="{3630B687-4C02-1745-AF29-5D9257741F75}"/>
                  </a:ext>
                </a:extLst>
              </p:cNvPr>
              <p:cNvSpPr>
                <a:spLocks/>
              </p:cNvSpPr>
              <p:nvPr/>
            </p:nvSpPr>
            <p:spPr bwMode="auto">
              <a:xfrm>
                <a:off x="8482013" y="2224088"/>
                <a:ext cx="1587" cy="1588"/>
              </a:xfrm>
              <a:custGeom>
                <a:avLst/>
                <a:gdLst>
                  <a:gd name="T0" fmla="*/ 1 w 1"/>
                  <a:gd name="T1" fmla="*/ 0 h 1"/>
                  <a:gd name="T2" fmla="*/ 1 w 1"/>
                  <a:gd name="T3" fmla="*/ 0 h 1"/>
                  <a:gd name="T4" fmla="*/ 1 w 1"/>
                  <a:gd name="T5" fmla="*/ 0 h 1"/>
                  <a:gd name="T6" fmla="*/ 1 w 1"/>
                  <a:gd name="T7" fmla="*/ 0 h 1"/>
                  <a:gd name="T8" fmla="*/ 1 w 1"/>
                  <a:gd name="T9" fmla="*/ 0 h 1"/>
                  <a:gd name="T10" fmla="*/ 1 w 1"/>
                  <a:gd name="T11" fmla="*/ 0 h 1"/>
                  <a:gd name="T12" fmla="*/ 0 w 1"/>
                  <a:gd name="T13" fmla="*/ 1 h 1"/>
                  <a:gd name="T14" fmla="*/ 0 w 1"/>
                  <a:gd name="T15" fmla="*/ 1 h 1"/>
                  <a:gd name="T16" fmla="*/ 1 w 1"/>
                  <a:gd name="T17" fmla="*/ 0 h 1"/>
                  <a:gd name="T18" fmla="*/ 1 w 1"/>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1" y="0"/>
                    </a:moveTo>
                    <a:lnTo>
                      <a:pt x="1" y="0"/>
                    </a:lnTo>
                    <a:lnTo>
                      <a:pt x="1" y="0"/>
                    </a:lnTo>
                    <a:lnTo>
                      <a:pt x="1" y="0"/>
                    </a:lnTo>
                    <a:lnTo>
                      <a:pt x="1" y="0"/>
                    </a:lnTo>
                    <a:lnTo>
                      <a:pt x="1" y="0"/>
                    </a:lnTo>
                    <a:lnTo>
                      <a:pt x="0" y="1"/>
                    </a:lnTo>
                    <a:lnTo>
                      <a:pt x="0" y="1"/>
                    </a:lnTo>
                    <a:lnTo>
                      <a:pt x="1" y="0"/>
                    </a:lnTo>
                    <a:lnTo>
                      <a:pt x="1"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 name="Freeform 41">
                <a:extLst>
                  <a:ext uri="{FF2B5EF4-FFF2-40B4-BE49-F238E27FC236}">
                    <a16:creationId xmlns:a16="http://schemas.microsoft.com/office/drawing/2014/main" id="{6E81A81D-C62C-604F-8157-4027BC53BBA5}"/>
                  </a:ext>
                </a:extLst>
              </p:cNvPr>
              <p:cNvSpPr>
                <a:spLocks/>
              </p:cNvSpPr>
              <p:nvPr/>
            </p:nvSpPr>
            <p:spPr bwMode="auto">
              <a:xfrm>
                <a:off x="8497888" y="2212976"/>
                <a:ext cx="4762" cy="0"/>
              </a:xfrm>
              <a:custGeom>
                <a:avLst/>
                <a:gdLst>
                  <a:gd name="T0" fmla="*/ 0 w 3"/>
                  <a:gd name="T1" fmla="*/ 0 w 3"/>
                  <a:gd name="T2" fmla="*/ 3 w 3"/>
                  <a:gd name="T3" fmla="*/ 3 w 3"/>
                  <a:gd name="T4" fmla="*/ 0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3" y="0"/>
                    </a:lnTo>
                    <a:lnTo>
                      <a:pt x="3"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 name="Freeform 42">
                <a:extLst>
                  <a:ext uri="{FF2B5EF4-FFF2-40B4-BE49-F238E27FC236}">
                    <a16:creationId xmlns:a16="http://schemas.microsoft.com/office/drawing/2014/main" id="{40037027-F6A7-DA4A-98AA-F334DA4DCF13}"/>
                  </a:ext>
                </a:extLst>
              </p:cNvPr>
              <p:cNvSpPr>
                <a:spLocks/>
              </p:cNvSpPr>
              <p:nvPr/>
            </p:nvSpPr>
            <p:spPr bwMode="auto">
              <a:xfrm>
                <a:off x="8510588" y="2208213"/>
                <a:ext cx="3175"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 name="Freeform 43">
                <a:extLst>
                  <a:ext uri="{FF2B5EF4-FFF2-40B4-BE49-F238E27FC236}">
                    <a16:creationId xmlns:a16="http://schemas.microsoft.com/office/drawing/2014/main" id="{7D0EB252-4C3D-3B45-AEA3-9A552CD75A92}"/>
                  </a:ext>
                </a:extLst>
              </p:cNvPr>
              <p:cNvSpPr>
                <a:spLocks/>
              </p:cNvSpPr>
              <p:nvPr/>
            </p:nvSpPr>
            <p:spPr bwMode="auto">
              <a:xfrm>
                <a:off x="8513763" y="2205038"/>
                <a:ext cx="3175" cy="3175"/>
              </a:xfrm>
              <a:custGeom>
                <a:avLst/>
                <a:gdLst>
                  <a:gd name="T0" fmla="*/ 0 w 2"/>
                  <a:gd name="T1" fmla="*/ 2 h 2"/>
                  <a:gd name="T2" fmla="*/ 0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0"/>
                    </a:lnTo>
                    <a:lnTo>
                      <a:pt x="2" y="0"/>
                    </a:lnTo>
                    <a:lnTo>
                      <a:pt x="0" y="2"/>
                    </a:lnTo>
                    <a:lnTo>
                      <a:pt x="0"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 name="Freeform 44">
                <a:extLst>
                  <a:ext uri="{FF2B5EF4-FFF2-40B4-BE49-F238E27FC236}">
                    <a16:creationId xmlns:a16="http://schemas.microsoft.com/office/drawing/2014/main" id="{08292CD7-80EC-1549-B0BA-CAFA2D64001F}"/>
                  </a:ext>
                </a:extLst>
              </p:cNvPr>
              <p:cNvSpPr>
                <a:spLocks/>
              </p:cNvSpPr>
              <p:nvPr/>
            </p:nvSpPr>
            <p:spPr bwMode="auto">
              <a:xfrm>
                <a:off x="8516938" y="2201863"/>
                <a:ext cx="0" cy="3175"/>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Freeform 45">
                <a:extLst>
                  <a:ext uri="{FF2B5EF4-FFF2-40B4-BE49-F238E27FC236}">
                    <a16:creationId xmlns:a16="http://schemas.microsoft.com/office/drawing/2014/main" id="{5DD517BD-F40C-B641-90A1-E43D9E3400F5}"/>
                  </a:ext>
                </a:extLst>
              </p:cNvPr>
              <p:cNvSpPr>
                <a:spLocks/>
              </p:cNvSpPr>
              <p:nvPr/>
            </p:nvSpPr>
            <p:spPr bwMode="auto">
              <a:xfrm>
                <a:off x="8518525" y="2198688"/>
                <a:ext cx="3175" cy="0"/>
              </a:xfrm>
              <a:custGeom>
                <a:avLst/>
                <a:gdLst>
                  <a:gd name="T0" fmla="*/ 0 w 2"/>
                  <a:gd name="T1" fmla="*/ 0 w 2"/>
                  <a:gd name="T2" fmla="*/ 2 w 2"/>
                  <a:gd name="T3" fmla="*/ 2 w 2"/>
                  <a:gd name="T4" fmla="*/ 0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0" y="0"/>
                    </a:lnTo>
                    <a:lnTo>
                      <a:pt x="2" y="0"/>
                    </a:lnTo>
                    <a:lnTo>
                      <a:pt x="2" y="0"/>
                    </a:lnTo>
                    <a:lnTo>
                      <a:pt x="0" y="0"/>
                    </a:lnTo>
                    <a:lnTo>
                      <a:pt x="0" y="0"/>
                    </a:lnTo>
                    <a:lnTo>
                      <a:pt x="0" y="0"/>
                    </a:lnTo>
                    <a:lnTo>
                      <a:pt x="0"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 name="Freeform 46">
                <a:extLst>
                  <a:ext uri="{FF2B5EF4-FFF2-40B4-BE49-F238E27FC236}">
                    <a16:creationId xmlns:a16="http://schemas.microsoft.com/office/drawing/2014/main" id="{BFCC0AFE-4AB5-7545-A2F3-1B0BBD354BA5}"/>
                  </a:ext>
                </a:extLst>
              </p:cNvPr>
              <p:cNvSpPr>
                <a:spLocks/>
              </p:cNvSpPr>
              <p:nvPr/>
            </p:nvSpPr>
            <p:spPr bwMode="auto">
              <a:xfrm>
                <a:off x="8529638" y="2189163"/>
                <a:ext cx="3175" cy="0"/>
              </a:xfrm>
              <a:custGeom>
                <a:avLst/>
                <a:gdLst>
                  <a:gd name="T0" fmla="*/ 2 w 2"/>
                  <a:gd name="T1" fmla="*/ 2 w 2"/>
                  <a:gd name="T2" fmla="*/ 0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0" y="0"/>
                    </a:lnTo>
                    <a:lnTo>
                      <a:pt x="0" y="0"/>
                    </a:lnTo>
                    <a:lnTo>
                      <a:pt x="0" y="0"/>
                    </a:lnTo>
                    <a:lnTo>
                      <a:pt x="2"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 name="Rectangle 47">
                <a:extLst>
                  <a:ext uri="{FF2B5EF4-FFF2-40B4-BE49-F238E27FC236}">
                    <a16:creationId xmlns:a16="http://schemas.microsoft.com/office/drawing/2014/main" id="{30FC4E31-9863-8C4A-9638-ED7E6976C508}"/>
                  </a:ext>
                </a:extLst>
              </p:cNvPr>
              <p:cNvSpPr>
                <a:spLocks noChangeArrowheads="1"/>
              </p:cNvSpPr>
              <p:nvPr/>
            </p:nvSpPr>
            <p:spPr bwMode="auto">
              <a:xfrm>
                <a:off x="8562975" y="2120901"/>
                <a:ext cx="1587" cy="1588"/>
              </a:xfrm>
              <a:prstGeom prst="rect">
                <a:avLst/>
              </a:prstGeom>
              <a:solidFill>
                <a:srgbClr val="393C3F"/>
              </a:solidFill>
              <a:ln w="3175">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 name="Freeform 48">
                <a:extLst>
                  <a:ext uri="{FF2B5EF4-FFF2-40B4-BE49-F238E27FC236}">
                    <a16:creationId xmlns:a16="http://schemas.microsoft.com/office/drawing/2014/main" id="{69001107-469E-A144-A5E1-3C0A14AC4620}"/>
                  </a:ext>
                </a:extLst>
              </p:cNvPr>
              <p:cNvSpPr>
                <a:spLocks/>
              </p:cNvSpPr>
              <p:nvPr/>
            </p:nvSpPr>
            <p:spPr bwMode="auto">
              <a:xfrm>
                <a:off x="8567738" y="2109788"/>
                <a:ext cx="3175"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 name="Freeform 49">
                <a:extLst>
                  <a:ext uri="{FF2B5EF4-FFF2-40B4-BE49-F238E27FC236}">
                    <a16:creationId xmlns:a16="http://schemas.microsoft.com/office/drawing/2014/main" id="{230D4229-96EF-284B-A548-355230F927D7}"/>
                  </a:ext>
                </a:extLst>
              </p:cNvPr>
              <p:cNvSpPr>
                <a:spLocks/>
              </p:cNvSpPr>
              <p:nvPr/>
            </p:nvSpPr>
            <p:spPr bwMode="auto">
              <a:xfrm>
                <a:off x="8570913" y="2109788"/>
                <a:ext cx="1587" cy="0"/>
              </a:xfrm>
              <a:custGeom>
                <a:avLst/>
                <a:gdLst>
                  <a:gd name="T0" fmla="*/ 0 w 1"/>
                  <a:gd name="T1" fmla="*/ 0 w 1"/>
                  <a:gd name="T2" fmla="*/ 1 w 1"/>
                  <a:gd name="T3" fmla="*/ 1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0" y="0"/>
                    </a:lnTo>
                    <a:lnTo>
                      <a:pt x="1" y="0"/>
                    </a:lnTo>
                    <a:lnTo>
                      <a:pt x="1"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Freeform 50">
                <a:extLst>
                  <a:ext uri="{FF2B5EF4-FFF2-40B4-BE49-F238E27FC236}">
                    <a16:creationId xmlns:a16="http://schemas.microsoft.com/office/drawing/2014/main" id="{98439AD9-18D3-C84C-BE86-D5D37C67B368}"/>
                  </a:ext>
                </a:extLst>
              </p:cNvPr>
              <p:cNvSpPr>
                <a:spLocks/>
              </p:cNvSpPr>
              <p:nvPr/>
            </p:nvSpPr>
            <p:spPr bwMode="auto">
              <a:xfrm>
                <a:off x="8610600" y="2035176"/>
                <a:ext cx="6350" cy="0"/>
              </a:xfrm>
              <a:custGeom>
                <a:avLst/>
                <a:gdLst>
                  <a:gd name="T0" fmla="*/ 0 w 4"/>
                  <a:gd name="T1" fmla="*/ 0 w 4"/>
                  <a:gd name="T2" fmla="*/ 4 w 4"/>
                  <a:gd name="T3" fmla="*/ 4 w 4"/>
                  <a:gd name="T4" fmla="*/ 0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 name="Freeform 51">
                <a:extLst>
                  <a:ext uri="{FF2B5EF4-FFF2-40B4-BE49-F238E27FC236}">
                    <a16:creationId xmlns:a16="http://schemas.microsoft.com/office/drawing/2014/main" id="{A1ED926B-C18F-1749-99E6-3779105EDE3A}"/>
                  </a:ext>
                </a:extLst>
              </p:cNvPr>
              <p:cNvSpPr>
                <a:spLocks/>
              </p:cNvSpPr>
              <p:nvPr/>
            </p:nvSpPr>
            <p:spPr bwMode="auto">
              <a:xfrm>
                <a:off x="8618538" y="2035176"/>
                <a:ext cx="14287" cy="3175"/>
              </a:xfrm>
              <a:custGeom>
                <a:avLst/>
                <a:gdLst>
                  <a:gd name="T0" fmla="*/ 7 w 9"/>
                  <a:gd name="T1" fmla="*/ 2 h 2"/>
                  <a:gd name="T2" fmla="*/ 7 w 9"/>
                  <a:gd name="T3" fmla="*/ 2 h 2"/>
                  <a:gd name="T4" fmla="*/ 9 w 9"/>
                  <a:gd name="T5" fmla="*/ 2 h 2"/>
                  <a:gd name="T6" fmla="*/ 9 w 9"/>
                  <a:gd name="T7" fmla="*/ 2 h 2"/>
                  <a:gd name="T8" fmla="*/ 7 w 9"/>
                  <a:gd name="T9" fmla="*/ 2 h 2"/>
                  <a:gd name="T10" fmla="*/ 7 w 9"/>
                  <a:gd name="T11" fmla="*/ 2 h 2"/>
                  <a:gd name="T12" fmla="*/ 7 w 9"/>
                  <a:gd name="T13" fmla="*/ 2 h 2"/>
                  <a:gd name="T14" fmla="*/ 7 w 9"/>
                  <a:gd name="T15" fmla="*/ 2 h 2"/>
                  <a:gd name="T16" fmla="*/ 4 w 9"/>
                  <a:gd name="T17" fmla="*/ 0 h 2"/>
                  <a:gd name="T18" fmla="*/ 2 w 9"/>
                  <a:gd name="T19" fmla="*/ 0 h 2"/>
                  <a:gd name="T20" fmla="*/ 2 w 9"/>
                  <a:gd name="T21" fmla="*/ 0 h 2"/>
                  <a:gd name="T22" fmla="*/ 0 w 9"/>
                  <a:gd name="T23" fmla="*/ 0 h 2"/>
                  <a:gd name="T24" fmla="*/ 0 w 9"/>
                  <a:gd name="T25" fmla="*/ 0 h 2"/>
                  <a:gd name="T26" fmla="*/ 2 w 9"/>
                  <a:gd name="T27" fmla="*/ 0 h 2"/>
                  <a:gd name="T28" fmla="*/ 2 w 9"/>
                  <a:gd name="T29" fmla="*/ 0 h 2"/>
                  <a:gd name="T30" fmla="*/ 4 w 9"/>
                  <a:gd name="T31" fmla="*/ 0 h 2"/>
                  <a:gd name="T32" fmla="*/ 7 w 9"/>
                  <a:gd name="T33" fmla="*/ 2 h 2"/>
                  <a:gd name="T34" fmla="*/ 7 w 9"/>
                  <a:gd name="T35" fmla="*/ 2 h 2"/>
                  <a:gd name="T36" fmla="*/ 7 w 9"/>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
                    <a:moveTo>
                      <a:pt x="7" y="2"/>
                    </a:moveTo>
                    <a:lnTo>
                      <a:pt x="7" y="2"/>
                    </a:lnTo>
                    <a:lnTo>
                      <a:pt x="9" y="2"/>
                    </a:lnTo>
                    <a:lnTo>
                      <a:pt x="9" y="2"/>
                    </a:lnTo>
                    <a:lnTo>
                      <a:pt x="7" y="2"/>
                    </a:lnTo>
                    <a:lnTo>
                      <a:pt x="7" y="2"/>
                    </a:lnTo>
                    <a:lnTo>
                      <a:pt x="7" y="2"/>
                    </a:lnTo>
                    <a:lnTo>
                      <a:pt x="7" y="2"/>
                    </a:lnTo>
                    <a:lnTo>
                      <a:pt x="4" y="0"/>
                    </a:lnTo>
                    <a:lnTo>
                      <a:pt x="2" y="0"/>
                    </a:lnTo>
                    <a:lnTo>
                      <a:pt x="2" y="0"/>
                    </a:lnTo>
                    <a:lnTo>
                      <a:pt x="0" y="0"/>
                    </a:lnTo>
                    <a:lnTo>
                      <a:pt x="0" y="0"/>
                    </a:lnTo>
                    <a:lnTo>
                      <a:pt x="2" y="0"/>
                    </a:lnTo>
                    <a:lnTo>
                      <a:pt x="2" y="0"/>
                    </a:lnTo>
                    <a:lnTo>
                      <a:pt x="4" y="0"/>
                    </a:lnTo>
                    <a:lnTo>
                      <a:pt x="7" y="2"/>
                    </a:lnTo>
                    <a:lnTo>
                      <a:pt x="7" y="2"/>
                    </a:lnTo>
                    <a:lnTo>
                      <a:pt x="7"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Freeform 52">
                <a:extLst>
                  <a:ext uri="{FF2B5EF4-FFF2-40B4-BE49-F238E27FC236}">
                    <a16:creationId xmlns:a16="http://schemas.microsoft.com/office/drawing/2014/main" id="{97891685-AB8C-DB44-B837-7CF9EAE4CD2F}"/>
                  </a:ext>
                </a:extLst>
              </p:cNvPr>
              <p:cNvSpPr>
                <a:spLocks/>
              </p:cNvSpPr>
              <p:nvPr/>
            </p:nvSpPr>
            <p:spPr bwMode="auto">
              <a:xfrm>
                <a:off x="8634413" y="2035176"/>
                <a:ext cx="3175" cy="0"/>
              </a:xfrm>
              <a:custGeom>
                <a:avLst/>
                <a:gdLst>
                  <a:gd name="T0" fmla="*/ 0 w 2"/>
                  <a:gd name="T1" fmla="*/ 0 w 2"/>
                  <a:gd name="T2" fmla="*/ 2 w 2"/>
                  <a:gd name="T3" fmla="*/ 2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 name="Freeform 53">
                <a:extLst>
                  <a:ext uri="{FF2B5EF4-FFF2-40B4-BE49-F238E27FC236}">
                    <a16:creationId xmlns:a16="http://schemas.microsoft.com/office/drawing/2014/main" id="{EBBCBE93-BF9E-8E4C-9439-6C57C7346924}"/>
                  </a:ext>
                </a:extLst>
              </p:cNvPr>
              <p:cNvSpPr>
                <a:spLocks/>
              </p:cNvSpPr>
              <p:nvPr/>
            </p:nvSpPr>
            <p:spPr bwMode="auto">
              <a:xfrm>
                <a:off x="8667750" y="1978026"/>
                <a:ext cx="1587" cy="3175"/>
              </a:xfrm>
              <a:custGeom>
                <a:avLst/>
                <a:gdLst>
                  <a:gd name="T0" fmla="*/ 0 w 1"/>
                  <a:gd name="T1" fmla="*/ 2 h 2"/>
                  <a:gd name="T2" fmla="*/ 0 w 1"/>
                  <a:gd name="T3" fmla="*/ 2 h 2"/>
                  <a:gd name="T4" fmla="*/ 1 w 1"/>
                  <a:gd name="T5" fmla="*/ 0 h 2"/>
                  <a:gd name="T6" fmla="*/ 1 w 1"/>
                  <a:gd name="T7" fmla="*/ 0 h 2"/>
                  <a:gd name="T8" fmla="*/ 0 w 1"/>
                  <a:gd name="T9" fmla="*/ 2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0"/>
                    </a:lnTo>
                    <a:lnTo>
                      <a:pt x="1" y="0"/>
                    </a:lnTo>
                    <a:lnTo>
                      <a:pt x="0" y="2"/>
                    </a:lnTo>
                    <a:lnTo>
                      <a:pt x="0"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Freeform 54">
                <a:extLst>
                  <a:ext uri="{FF2B5EF4-FFF2-40B4-BE49-F238E27FC236}">
                    <a16:creationId xmlns:a16="http://schemas.microsoft.com/office/drawing/2014/main" id="{87118044-0A10-B949-8756-0C9BA19EB359}"/>
                  </a:ext>
                </a:extLst>
              </p:cNvPr>
              <p:cNvSpPr>
                <a:spLocks/>
              </p:cNvSpPr>
              <p:nvPr/>
            </p:nvSpPr>
            <p:spPr bwMode="auto">
              <a:xfrm>
                <a:off x="8694738" y="1938338"/>
                <a:ext cx="0" cy="1588"/>
              </a:xfrm>
              <a:custGeom>
                <a:avLst/>
                <a:gdLst>
                  <a:gd name="T0" fmla="*/ 0 h 1"/>
                  <a:gd name="T1" fmla="*/ 0 h 1"/>
                  <a:gd name="T2" fmla="*/ 0 h 1"/>
                  <a:gd name="T3" fmla="*/ 0 h 1"/>
                  <a:gd name="T4" fmla="*/ 1 h 1"/>
                  <a:gd name="T5" fmla="*/ 1 h 1"/>
                  <a:gd name="T6" fmla="*/ 0 h 1"/>
                  <a:gd name="T7" fmla="*/ 0 h 1"/>
                  <a:gd name="T8" fmla="*/ 0 h 1"/>
                  <a:gd name="T9"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
                    <a:moveTo>
                      <a:pt x="0" y="0"/>
                    </a:moveTo>
                    <a:lnTo>
                      <a:pt x="0" y="0"/>
                    </a:lnTo>
                    <a:lnTo>
                      <a:pt x="0" y="0"/>
                    </a:lnTo>
                    <a:lnTo>
                      <a:pt x="0" y="0"/>
                    </a:lnTo>
                    <a:lnTo>
                      <a:pt x="0" y="1"/>
                    </a:lnTo>
                    <a:lnTo>
                      <a:pt x="0" y="1"/>
                    </a:lnTo>
                    <a:lnTo>
                      <a:pt x="0" y="0"/>
                    </a:lnTo>
                    <a:lnTo>
                      <a:pt x="0"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Freeform 55">
                <a:extLst>
                  <a:ext uri="{FF2B5EF4-FFF2-40B4-BE49-F238E27FC236}">
                    <a16:creationId xmlns:a16="http://schemas.microsoft.com/office/drawing/2014/main" id="{6D2D5A9D-3D45-5249-8ACB-60BF98431369}"/>
                  </a:ext>
                </a:extLst>
              </p:cNvPr>
              <p:cNvSpPr>
                <a:spLocks/>
              </p:cNvSpPr>
              <p:nvPr/>
            </p:nvSpPr>
            <p:spPr bwMode="auto">
              <a:xfrm>
                <a:off x="7886700" y="3067051"/>
                <a:ext cx="955675" cy="725488"/>
              </a:xfrm>
              <a:custGeom>
                <a:avLst/>
                <a:gdLst>
                  <a:gd name="T0" fmla="*/ 580 w 602"/>
                  <a:gd name="T1" fmla="*/ 283 h 457"/>
                  <a:gd name="T2" fmla="*/ 549 w 602"/>
                  <a:gd name="T3" fmla="*/ 229 h 457"/>
                  <a:gd name="T4" fmla="*/ 548 w 602"/>
                  <a:gd name="T5" fmla="*/ 226 h 457"/>
                  <a:gd name="T6" fmla="*/ 558 w 602"/>
                  <a:gd name="T7" fmla="*/ 224 h 457"/>
                  <a:gd name="T8" fmla="*/ 533 w 602"/>
                  <a:gd name="T9" fmla="*/ 176 h 457"/>
                  <a:gd name="T10" fmla="*/ 499 w 602"/>
                  <a:gd name="T11" fmla="*/ 137 h 457"/>
                  <a:gd name="T12" fmla="*/ 505 w 602"/>
                  <a:gd name="T13" fmla="*/ 120 h 457"/>
                  <a:gd name="T14" fmla="*/ 470 w 602"/>
                  <a:gd name="T15" fmla="*/ 92 h 457"/>
                  <a:gd name="T16" fmla="*/ 456 w 602"/>
                  <a:gd name="T17" fmla="*/ 47 h 457"/>
                  <a:gd name="T18" fmla="*/ 426 w 602"/>
                  <a:gd name="T19" fmla="*/ 8 h 457"/>
                  <a:gd name="T20" fmla="*/ 405 w 602"/>
                  <a:gd name="T21" fmla="*/ 7 h 457"/>
                  <a:gd name="T22" fmla="*/ 398 w 602"/>
                  <a:gd name="T23" fmla="*/ 34 h 457"/>
                  <a:gd name="T24" fmla="*/ 382 w 602"/>
                  <a:gd name="T25" fmla="*/ 27 h 457"/>
                  <a:gd name="T26" fmla="*/ 193 w 602"/>
                  <a:gd name="T27" fmla="*/ 42 h 457"/>
                  <a:gd name="T28" fmla="*/ 195 w 602"/>
                  <a:gd name="T29" fmla="*/ 37 h 457"/>
                  <a:gd name="T30" fmla="*/ 7 w 602"/>
                  <a:gd name="T31" fmla="*/ 41 h 457"/>
                  <a:gd name="T32" fmla="*/ 5 w 602"/>
                  <a:gd name="T33" fmla="*/ 54 h 457"/>
                  <a:gd name="T34" fmla="*/ 12 w 602"/>
                  <a:gd name="T35" fmla="*/ 75 h 457"/>
                  <a:gd name="T36" fmla="*/ 22 w 602"/>
                  <a:gd name="T37" fmla="*/ 97 h 457"/>
                  <a:gd name="T38" fmla="*/ 46 w 602"/>
                  <a:gd name="T39" fmla="*/ 88 h 457"/>
                  <a:gd name="T40" fmla="*/ 64 w 602"/>
                  <a:gd name="T41" fmla="*/ 87 h 457"/>
                  <a:gd name="T42" fmla="*/ 74 w 602"/>
                  <a:gd name="T43" fmla="*/ 70 h 457"/>
                  <a:gd name="T44" fmla="*/ 95 w 602"/>
                  <a:gd name="T45" fmla="*/ 75 h 457"/>
                  <a:gd name="T46" fmla="*/ 119 w 602"/>
                  <a:gd name="T47" fmla="*/ 75 h 457"/>
                  <a:gd name="T48" fmla="*/ 144 w 602"/>
                  <a:gd name="T49" fmla="*/ 92 h 457"/>
                  <a:gd name="T50" fmla="*/ 144 w 602"/>
                  <a:gd name="T51" fmla="*/ 76 h 457"/>
                  <a:gd name="T52" fmla="*/ 156 w 602"/>
                  <a:gd name="T53" fmla="*/ 97 h 457"/>
                  <a:gd name="T54" fmla="*/ 178 w 602"/>
                  <a:gd name="T55" fmla="*/ 112 h 457"/>
                  <a:gd name="T56" fmla="*/ 183 w 602"/>
                  <a:gd name="T57" fmla="*/ 124 h 457"/>
                  <a:gd name="T58" fmla="*/ 203 w 602"/>
                  <a:gd name="T59" fmla="*/ 114 h 457"/>
                  <a:gd name="T60" fmla="*/ 212 w 602"/>
                  <a:gd name="T61" fmla="*/ 124 h 457"/>
                  <a:gd name="T62" fmla="*/ 227 w 602"/>
                  <a:gd name="T63" fmla="*/ 112 h 457"/>
                  <a:gd name="T64" fmla="*/ 244 w 602"/>
                  <a:gd name="T65" fmla="*/ 98 h 457"/>
                  <a:gd name="T66" fmla="*/ 244 w 602"/>
                  <a:gd name="T67" fmla="*/ 88 h 457"/>
                  <a:gd name="T68" fmla="*/ 295 w 602"/>
                  <a:gd name="T69" fmla="*/ 102 h 457"/>
                  <a:gd name="T70" fmla="*/ 319 w 602"/>
                  <a:gd name="T71" fmla="*/ 127 h 457"/>
                  <a:gd name="T72" fmla="*/ 334 w 602"/>
                  <a:gd name="T73" fmla="*/ 143 h 457"/>
                  <a:gd name="T74" fmla="*/ 368 w 602"/>
                  <a:gd name="T75" fmla="*/ 166 h 457"/>
                  <a:gd name="T76" fmla="*/ 371 w 602"/>
                  <a:gd name="T77" fmla="*/ 202 h 457"/>
                  <a:gd name="T78" fmla="*/ 370 w 602"/>
                  <a:gd name="T79" fmla="*/ 239 h 457"/>
                  <a:gd name="T80" fmla="*/ 378 w 602"/>
                  <a:gd name="T81" fmla="*/ 261 h 457"/>
                  <a:gd name="T82" fmla="*/ 392 w 602"/>
                  <a:gd name="T83" fmla="*/ 246 h 457"/>
                  <a:gd name="T84" fmla="*/ 390 w 602"/>
                  <a:gd name="T85" fmla="*/ 275 h 457"/>
                  <a:gd name="T86" fmla="*/ 405 w 602"/>
                  <a:gd name="T87" fmla="*/ 305 h 457"/>
                  <a:gd name="T88" fmla="*/ 432 w 602"/>
                  <a:gd name="T89" fmla="*/ 334 h 457"/>
                  <a:gd name="T90" fmla="*/ 438 w 602"/>
                  <a:gd name="T91" fmla="*/ 326 h 457"/>
                  <a:gd name="T92" fmla="*/ 449 w 602"/>
                  <a:gd name="T93" fmla="*/ 341 h 457"/>
                  <a:gd name="T94" fmla="*/ 451 w 602"/>
                  <a:gd name="T95" fmla="*/ 356 h 457"/>
                  <a:gd name="T96" fmla="*/ 456 w 602"/>
                  <a:gd name="T97" fmla="*/ 370 h 457"/>
                  <a:gd name="T98" fmla="*/ 495 w 602"/>
                  <a:gd name="T99" fmla="*/ 407 h 457"/>
                  <a:gd name="T100" fmla="*/ 527 w 602"/>
                  <a:gd name="T101" fmla="*/ 419 h 457"/>
                  <a:gd name="T102" fmla="*/ 558 w 602"/>
                  <a:gd name="T103" fmla="*/ 426 h 457"/>
                  <a:gd name="T104" fmla="*/ 549 w 602"/>
                  <a:gd name="T105" fmla="*/ 441 h 457"/>
                  <a:gd name="T106" fmla="*/ 526 w 602"/>
                  <a:gd name="T107" fmla="*/ 457 h 457"/>
                  <a:gd name="T108" fmla="*/ 577 w 602"/>
                  <a:gd name="T109" fmla="*/ 445 h 457"/>
                  <a:gd name="T110" fmla="*/ 594 w 602"/>
                  <a:gd name="T111" fmla="*/ 380 h 457"/>
                  <a:gd name="T112" fmla="*/ 602 w 602"/>
                  <a:gd name="T113" fmla="*/ 38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2" h="457">
                    <a:moveTo>
                      <a:pt x="597" y="343"/>
                    </a:moveTo>
                    <a:lnTo>
                      <a:pt x="597" y="343"/>
                    </a:lnTo>
                    <a:lnTo>
                      <a:pt x="595" y="333"/>
                    </a:lnTo>
                    <a:lnTo>
                      <a:pt x="592" y="322"/>
                    </a:lnTo>
                    <a:lnTo>
                      <a:pt x="592" y="322"/>
                    </a:lnTo>
                    <a:lnTo>
                      <a:pt x="587" y="302"/>
                    </a:lnTo>
                    <a:lnTo>
                      <a:pt x="580" y="283"/>
                    </a:lnTo>
                    <a:lnTo>
                      <a:pt x="580" y="283"/>
                    </a:lnTo>
                    <a:lnTo>
                      <a:pt x="573" y="263"/>
                    </a:lnTo>
                    <a:lnTo>
                      <a:pt x="570" y="253"/>
                    </a:lnTo>
                    <a:lnTo>
                      <a:pt x="565" y="244"/>
                    </a:lnTo>
                    <a:lnTo>
                      <a:pt x="565" y="244"/>
                    </a:lnTo>
                    <a:lnTo>
                      <a:pt x="558" y="236"/>
                    </a:lnTo>
                    <a:lnTo>
                      <a:pt x="549" y="229"/>
                    </a:lnTo>
                    <a:lnTo>
                      <a:pt x="549" y="229"/>
                    </a:lnTo>
                    <a:lnTo>
                      <a:pt x="541" y="224"/>
                    </a:lnTo>
                    <a:lnTo>
                      <a:pt x="538" y="221"/>
                    </a:lnTo>
                    <a:lnTo>
                      <a:pt x="538" y="216"/>
                    </a:lnTo>
                    <a:lnTo>
                      <a:pt x="538" y="216"/>
                    </a:lnTo>
                    <a:lnTo>
                      <a:pt x="543" y="221"/>
                    </a:lnTo>
                    <a:lnTo>
                      <a:pt x="548" y="226"/>
                    </a:lnTo>
                    <a:lnTo>
                      <a:pt x="553" y="231"/>
                    </a:lnTo>
                    <a:lnTo>
                      <a:pt x="558" y="234"/>
                    </a:lnTo>
                    <a:lnTo>
                      <a:pt x="558" y="234"/>
                    </a:lnTo>
                    <a:lnTo>
                      <a:pt x="561" y="234"/>
                    </a:lnTo>
                    <a:lnTo>
                      <a:pt x="561" y="232"/>
                    </a:lnTo>
                    <a:lnTo>
                      <a:pt x="558" y="224"/>
                    </a:lnTo>
                    <a:lnTo>
                      <a:pt x="558" y="224"/>
                    </a:lnTo>
                    <a:lnTo>
                      <a:pt x="555" y="216"/>
                    </a:lnTo>
                    <a:lnTo>
                      <a:pt x="555" y="212"/>
                    </a:lnTo>
                    <a:lnTo>
                      <a:pt x="551" y="209"/>
                    </a:lnTo>
                    <a:lnTo>
                      <a:pt x="551" y="209"/>
                    </a:lnTo>
                    <a:lnTo>
                      <a:pt x="544" y="202"/>
                    </a:lnTo>
                    <a:lnTo>
                      <a:pt x="541" y="193"/>
                    </a:lnTo>
                    <a:lnTo>
                      <a:pt x="533" y="176"/>
                    </a:lnTo>
                    <a:lnTo>
                      <a:pt x="533" y="176"/>
                    </a:lnTo>
                    <a:lnTo>
                      <a:pt x="524" y="163"/>
                    </a:lnTo>
                    <a:lnTo>
                      <a:pt x="514" y="151"/>
                    </a:lnTo>
                    <a:lnTo>
                      <a:pt x="514" y="151"/>
                    </a:lnTo>
                    <a:lnTo>
                      <a:pt x="505" y="144"/>
                    </a:lnTo>
                    <a:lnTo>
                      <a:pt x="499" y="137"/>
                    </a:lnTo>
                    <a:lnTo>
                      <a:pt x="499" y="137"/>
                    </a:lnTo>
                    <a:lnTo>
                      <a:pt x="493" y="131"/>
                    </a:lnTo>
                    <a:lnTo>
                      <a:pt x="488" y="124"/>
                    </a:lnTo>
                    <a:lnTo>
                      <a:pt x="488" y="124"/>
                    </a:lnTo>
                    <a:lnTo>
                      <a:pt x="499" y="126"/>
                    </a:lnTo>
                    <a:lnTo>
                      <a:pt x="504" y="126"/>
                    </a:lnTo>
                    <a:lnTo>
                      <a:pt x="505" y="124"/>
                    </a:lnTo>
                    <a:lnTo>
                      <a:pt x="505" y="120"/>
                    </a:lnTo>
                    <a:lnTo>
                      <a:pt x="505" y="120"/>
                    </a:lnTo>
                    <a:lnTo>
                      <a:pt x="504" y="117"/>
                    </a:lnTo>
                    <a:lnTo>
                      <a:pt x="500" y="114"/>
                    </a:lnTo>
                    <a:lnTo>
                      <a:pt x="490" y="109"/>
                    </a:lnTo>
                    <a:lnTo>
                      <a:pt x="490" y="109"/>
                    </a:lnTo>
                    <a:lnTo>
                      <a:pt x="477" y="98"/>
                    </a:lnTo>
                    <a:lnTo>
                      <a:pt x="470" y="92"/>
                    </a:lnTo>
                    <a:lnTo>
                      <a:pt x="466" y="85"/>
                    </a:lnTo>
                    <a:lnTo>
                      <a:pt x="466" y="85"/>
                    </a:lnTo>
                    <a:lnTo>
                      <a:pt x="463" y="76"/>
                    </a:lnTo>
                    <a:lnTo>
                      <a:pt x="461" y="66"/>
                    </a:lnTo>
                    <a:lnTo>
                      <a:pt x="461" y="66"/>
                    </a:lnTo>
                    <a:lnTo>
                      <a:pt x="456" y="47"/>
                    </a:lnTo>
                    <a:lnTo>
                      <a:pt x="456" y="47"/>
                    </a:lnTo>
                    <a:lnTo>
                      <a:pt x="449" y="31"/>
                    </a:lnTo>
                    <a:lnTo>
                      <a:pt x="444" y="12"/>
                    </a:lnTo>
                    <a:lnTo>
                      <a:pt x="444" y="12"/>
                    </a:lnTo>
                    <a:lnTo>
                      <a:pt x="439" y="7"/>
                    </a:lnTo>
                    <a:lnTo>
                      <a:pt x="436" y="0"/>
                    </a:lnTo>
                    <a:lnTo>
                      <a:pt x="436" y="0"/>
                    </a:lnTo>
                    <a:lnTo>
                      <a:pt x="426" y="8"/>
                    </a:lnTo>
                    <a:lnTo>
                      <a:pt x="426" y="8"/>
                    </a:lnTo>
                    <a:lnTo>
                      <a:pt x="422" y="10"/>
                    </a:lnTo>
                    <a:lnTo>
                      <a:pt x="419" y="10"/>
                    </a:lnTo>
                    <a:lnTo>
                      <a:pt x="412" y="7"/>
                    </a:lnTo>
                    <a:lnTo>
                      <a:pt x="412" y="7"/>
                    </a:lnTo>
                    <a:lnTo>
                      <a:pt x="409" y="7"/>
                    </a:lnTo>
                    <a:lnTo>
                      <a:pt x="405" y="7"/>
                    </a:lnTo>
                    <a:lnTo>
                      <a:pt x="402" y="8"/>
                    </a:lnTo>
                    <a:lnTo>
                      <a:pt x="400" y="12"/>
                    </a:lnTo>
                    <a:lnTo>
                      <a:pt x="400" y="12"/>
                    </a:lnTo>
                    <a:lnTo>
                      <a:pt x="400" y="19"/>
                    </a:lnTo>
                    <a:lnTo>
                      <a:pt x="400" y="25"/>
                    </a:lnTo>
                    <a:lnTo>
                      <a:pt x="400" y="25"/>
                    </a:lnTo>
                    <a:lnTo>
                      <a:pt x="398" y="34"/>
                    </a:lnTo>
                    <a:lnTo>
                      <a:pt x="395" y="36"/>
                    </a:lnTo>
                    <a:lnTo>
                      <a:pt x="392" y="36"/>
                    </a:lnTo>
                    <a:lnTo>
                      <a:pt x="392" y="36"/>
                    </a:lnTo>
                    <a:lnTo>
                      <a:pt x="388" y="34"/>
                    </a:lnTo>
                    <a:lnTo>
                      <a:pt x="387" y="32"/>
                    </a:lnTo>
                    <a:lnTo>
                      <a:pt x="383" y="29"/>
                    </a:lnTo>
                    <a:lnTo>
                      <a:pt x="382" y="27"/>
                    </a:lnTo>
                    <a:lnTo>
                      <a:pt x="382" y="27"/>
                    </a:lnTo>
                    <a:lnTo>
                      <a:pt x="376" y="27"/>
                    </a:lnTo>
                    <a:lnTo>
                      <a:pt x="373" y="27"/>
                    </a:lnTo>
                    <a:lnTo>
                      <a:pt x="197" y="42"/>
                    </a:lnTo>
                    <a:lnTo>
                      <a:pt x="197" y="42"/>
                    </a:lnTo>
                    <a:lnTo>
                      <a:pt x="193" y="42"/>
                    </a:lnTo>
                    <a:lnTo>
                      <a:pt x="193" y="42"/>
                    </a:lnTo>
                    <a:lnTo>
                      <a:pt x="195" y="41"/>
                    </a:lnTo>
                    <a:lnTo>
                      <a:pt x="195" y="41"/>
                    </a:lnTo>
                    <a:lnTo>
                      <a:pt x="193" y="41"/>
                    </a:lnTo>
                    <a:lnTo>
                      <a:pt x="193" y="41"/>
                    </a:lnTo>
                    <a:lnTo>
                      <a:pt x="198" y="39"/>
                    </a:lnTo>
                    <a:lnTo>
                      <a:pt x="198" y="39"/>
                    </a:lnTo>
                    <a:lnTo>
                      <a:pt x="195" y="37"/>
                    </a:lnTo>
                    <a:lnTo>
                      <a:pt x="191" y="32"/>
                    </a:lnTo>
                    <a:lnTo>
                      <a:pt x="186" y="20"/>
                    </a:lnTo>
                    <a:lnTo>
                      <a:pt x="186" y="20"/>
                    </a:lnTo>
                    <a:lnTo>
                      <a:pt x="37" y="37"/>
                    </a:lnTo>
                    <a:lnTo>
                      <a:pt x="37" y="37"/>
                    </a:lnTo>
                    <a:lnTo>
                      <a:pt x="17" y="41"/>
                    </a:lnTo>
                    <a:lnTo>
                      <a:pt x="7" y="41"/>
                    </a:lnTo>
                    <a:lnTo>
                      <a:pt x="3" y="41"/>
                    </a:lnTo>
                    <a:lnTo>
                      <a:pt x="0" y="39"/>
                    </a:lnTo>
                    <a:lnTo>
                      <a:pt x="0" y="39"/>
                    </a:lnTo>
                    <a:lnTo>
                      <a:pt x="0" y="44"/>
                    </a:lnTo>
                    <a:lnTo>
                      <a:pt x="0" y="47"/>
                    </a:lnTo>
                    <a:lnTo>
                      <a:pt x="5" y="54"/>
                    </a:lnTo>
                    <a:lnTo>
                      <a:pt x="5" y="54"/>
                    </a:lnTo>
                    <a:lnTo>
                      <a:pt x="8" y="58"/>
                    </a:lnTo>
                    <a:lnTo>
                      <a:pt x="10" y="61"/>
                    </a:lnTo>
                    <a:lnTo>
                      <a:pt x="10" y="61"/>
                    </a:lnTo>
                    <a:lnTo>
                      <a:pt x="10" y="66"/>
                    </a:lnTo>
                    <a:lnTo>
                      <a:pt x="10" y="71"/>
                    </a:lnTo>
                    <a:lnTo>
                      <a:pt x="10" y="71"/>
                    </a:lnTo>
                    <a:lnTo>
                      <a:pt x="12" y="75"/>
                    </a:lnTo>
                    <a:lnTo>
                      <a:pt x="15" y="78"/>
                    </a:lnTo>
                    <a:lnTo>
                      <a:pt x="17" y="81"/>
                    </a:lnTo>
                    <a:lnTo>
                      <a:pt x="18" y="85"/>
                    </a:lnTo>
                    <a:lnTo>
                      <a:pt x="18" y="85"/>
                    </a:lnTo>
                    <a:lnTo>
                      <a:pt x="18" y="97"/>
                    </a:lnTo>
                    <a:lnTo>
                      <a:pt x="18" y="97"/>
                    </a:lnTo>
                    <a:lnTo>
                      <a:pt x="22" y="97"/>
                    </a:lnTo>
                    <a:lnTo>
                      <a:pt x="23" y="95"/>
                    </a:lnTo>
                    <a:lnTo>
                      <a:pt x="29" y="92"/>
                    </a:lnTo>
                    <a:lnTo>
                      <a:pt x="29" y="92"/>
                    </a:lnTo>
                    <a:lnTo>
                      <a:pt x="37" y="88"/>
                    </a:lnTo>
                    <a:lnTo>
                      <a:pt x="40" y="87"/>
                    </a:lnTo>
                    <a:lnTo>
                      <a:pt x="46" y="88"/>
                    </a:lnTo>
                    <a:lnTo>
                      <a:pt x="46" y="88"/>
                    </a:lnTo>
                    <a:lnTo>
                      <a:pt x="44" y="92"/>
                    </a:lnTo>
                    <a:lnTo>
                      <a:pt x="46" y="93"/>
                    </a:lnTo>
                    <a:lnTo>
                      <a:pt x="52" y="93"/>
                    </a:lnTo>
                    <a:lnTo>
                      <a:pt x="61" y="90"/>
                    </a:lnTo>
                    <a:lnTo>
                      <a:pt x="64" y="88"/>
                    </a:lnTo>
                    <a:lnTo>
                      <a:pt x="64" y="87"/>
                    </a:lnTo>
                    <a:lnTo>
                      <a:pt x="64" y="87"/>
                    </a:lnTo>
                    <a:lnTo>
                      <a:pt x="61" y="87"/>
                    </a:lnTo>
                    <a:lnTo>
                      <a:pt x="57" y="87"/>
                    </a:lnTo>
                    <a:lnTo>
                      <a:pt x="57" y="87"/>
                    </a:lnTo>
                    <a:lnTo>
                      <a:pt x="61" y="81"/>
                    </a:lnTo>
                    <a:lnTo>
                      <a:pt x="64" y="76"/>
                    </a:lnTo>
                    <a:lnTo>
                      <a:pt x="69" y="71"/>
                    </a:lnTo>
                    <a:lnTo>
                      <a:pt x="74" y="70"/>
                    </a:lnTo>
                    <a:lnTo>
                      <a:pt x="74" y="70"/>
                    </a:lnTo>
                    <a:lnTo>
                      <a:pt x="81" y="68"/>
                    </a:lnTo>
                    <a:lnTo>
                      <a:pt x="88" y="70"/>
                    </a:lnTo>
                    <a:lnTo>
                      <a:pt x="100" y="73"/>
                    </a:lnTo>
                    <a:lnTo>
                      <a:pt x="100" y="73"/>
                    </a:lnTo>
                    <a:lnTo>
                      <a:pt x="95" y="73"/>
                    </a:lnTo>
                    <a:lnTo>
                      <a:pt x="95" y="75"/>
                    </a:lnTo>
                    <a:lnTo>
                      <a:pt x="93" y="76"/>
                    </a:lnTo>
                    <a:lnTo>
                      <a:pt x="93" y="76"/>
                    </a:lnTo>
                    <a:lnTo>
                      <a:pt x="95" y="78"/>
                    </a:lnTo>
                    <a:lnTo>
                      <a:pt x="96" y="78"/>
                    </a:lnTo>
                    <a:lnTo>
                      <a:pt x="100" y="76"/>
                    </a:lnTo>
                    <a:lnTo>
                      <a:pt x="100" y="76"/>
                    </a:lnTo>
                    <a:lnTo>
                      <a:pt x="119" y="75"/>
                    </a:lnTo>
                    <a:lnTo>
                      <a:pt x="119" y="75"/>
                    </a:lnTo>
                    <a:lnTo>
                      <a:pt x="122" y="76"/>
                    </a:lnTo>
                    <a:lnTo>
                      <a:pt x="125" y="76"/>
                    </a:lnTo>
                    <a:lnTo>
                      <a:pt x="132" y="81"/>
                    </a:lnTo>
                    <a:lnTo>
                      <a:pt x="132" y="81"/>
                    </a:lnTo>
                    <a:lnTo>
                      <a:pt x="139" y="88"/>
                    </a:lnTo>
                    <a:lnTo>
                      <a:pt x="144" y="92"/>
                    </a:lnTo>
                    <a:lnTo>
                      <a:pt x="146" y="93"/>
                    </a:lnTo>
                    <a:lnTo>
                      <a:pt x="146" y="93"/>
                    </a:lnTo>
                    <a:lnTo>
                      <a:pt x="146" y="88"/>
                    </a:lnTo>
                    <a:lnTo>
                      <a:pt x="146" y="85"/>
                    </a:lnTo>
                    <a:lnTo>
                      <a:pt x="144" y="81"/>
                    </a:lnTo>
                    <a:lnTo>
                      <a:pt x="144" y="76"/>
                    </a:lnTo>
                    <a:lnTo>
                      <a:pt x="144" y="76"/>
                    </a:lnTo>
                    <a:lnTo>
                      <a:pt x="149" y="81"/>
                    </a:lnTo>
                    <a:lnTo>
                      <a:pt x="154" y="85"/>
                    </a:lnTo>
                    <a:lnTo>
                      <a:pt x="158" y="90"/>
                    </a:lnTo>
                    <a:lnTo>
                      <a:pt x="159" y="93"/>
                    </a:lnTo>
                    <a:lnTo>
                      <a:pt x="159" y="95"/>
                    </a:lnTo>
                    <a:lnTo>
                      <a:pt x="159" y="95"/>
                    </a:lnTo>
                    <a:lnTo>
                      <a:pt x="156" y="97"/>
                    </a:lnTo>
                    <a:lnTo>
                      <a:pt x="156" y="97"/>
                    </a:lnTo>
                    <a:lnTo>
                      <a:pt x="159" y="102"/>
                    </a:lnTo>
                    <a:lnTo>
                      <a:pt x="166" y="105"/>
                    </a:lnTo>
                    <a:lnTo>
                      <a:pt x="166" y="105"/>
                    </a:lnTo>
                    <a:lnTo>
                      <a:pt x="173" y="107"/>
                    </a:lnTo>
                    <a:lnTo>
                      <a:pt x="176" y="109"/>
                    </a:lnTo>
                    <a:lnTo>
                      <a:pt x="178" y="112"/>
                    </a:lnTo>
                    <a:lnTo>
                      <a:pt x="178" y="112"/>
                    </a:lnTo>
                    <a:lnTo>
                      <a:pt x="178" y="114"/>
                    </a:lnTo>
                    <a:lnTo>
                      <a:pt x="178" y="119"/>
                    </a:lnTo>
                    <a:lnTo>
                      <a:pt x="178" y="122"/>
                    </a:lnTo>
                    <a:lnTo>
                      <a:pt x="178" y="126"/>
                    </a:lnTo>
                    <a:lnTo>
                      <a:pt x="178" y="126"/>
                    </a:lnTo>
                    <a:lnTo>
                      <a:pt x="183" y="124"/>
                    </a:lnTo>
                    <a:lnTo>
                      <a:pt x="185" y="120"/>
                    </a:lnTo>
                    <a:lnTo>
                      <a:pt x="185" y="120"/>
                    </a:lnTo>
                    <a:lnTo>
                      <a:pt x="188" y="122"/>
                    </a:lnTo>
                    <a:lnTo>
                      <a:pt x="190" y="120"/>
                    </a:lnTo>
                    <a:lnTo>
                      <a:pt x="195" y="117"/>
                    </a:lnTo>
                    <a:lnTo>
                      <a:pt x="200" y="114"/>
                    </a:lnTo>
                    <a:lnTo>
                      <a:pt x="203" y="114"/>
                    </a:lnTo>
                    <a:lnTo>
                      <a:pt x="205" y="115"/>
                    </a:lnTo>
                    <a:lnTo>
                      <a:pt x="205" y="115"/>
                    </a:lnTo>
                    <a:lnTo>
                      <a:pt x="207" y="117"/>
                    </a:lnTo>
                    <a:lnTo>
                      <a:pt x="208" y="120"/>
                    </a:lnTo>
                    <a:lnTo>
                      <a:pt x="208" y="122"/>
                    </a:lnTo>
                    <a:lnTo>
                      <a:pt x="212" y="124"/>
                    </a:lnTo>
                    <a:lnTo>
                      <a:pt x="212" y="124"/>
                    </a:lnTo>
                    <a:lnTo>
                      <a:pt x="215" y="122"/>
                    </a:lnTo>
                    <a:lnTo>
                      <a:pt x="217" y="120"/>
                    </a:lnTo>
                    <a:lnTo>
                      <a:pt x="219" y="114"/>
                    </a:lnTo>
                    <a:lnTo>
                      <a:pt x="219" y="114"/>
                    </a:lnTo>
                    <a:lnTo>
                      <a:pt x="224" y="115"/>
                    </a:lnTo>
                    <a:lnTo>
                      <a:pt x="225" y="115"/>
                    </a:lnTo>
                    <a:lnTo>
                      <a:pt x="227" y="112"/>
                    </a:lnTo>
                    <a:lnTo>
                      <a:pt x="229" y="109"/>
                    </a:lnTo>
                    <a:lnTo>
                      <a:pt x="229" y="109"/>
                    </a:lnTo>
                    <a:lnTo>
                      <a:pt x="232" y="103"/>
                    </a:lnTo>
                    <a:lnTo>
                      <a:pt x="236" y="102"/>
                    </a:lnTo>
                    <a:lnTo>
                      <a:pt x="244" y="100"/>
                    </a:lnTo>
                    <a:lnTo>
                      <a:pt x="244" y="100"/>
                    </a:lnTo>
                    <a:lnTo>
                      <a:pt x="244" y="98"/>
                    </a:lnTo>
                    <a:lnTo>
                      <a:pt x="242" y="97"/>
                    </a:lnTo>
                    <a:lnTo>
                      <a:pt x="241" y="97"/>
                    </a:lnTo>
                    <a:lnTo>
                      <a:pt x="241" y="95"/>
                    </a:lnTo>
                    <a:lnTo>
                      <a:pt x="241" y="95"/>
                    </a:lnTo>
                    <a:lnTo>
                      <a:pt x="242" y="92"/>
                    </a:lnTo>
                    <a:lnTo>
                      <a:pt x="244" y="88"/>
                    </a:lnTo>
                    <a:lnTo>
                      <a:pt x="244" y="88"/>
                    </a:lnTo>
                    <a:lnTo>
                      <a:pt x="251" y="85"/>
                    </a:lnTo>
                    <a:lnTo>
                      <a:pt x="254" y="83"/>
                    </a:lnTo>
                    <a:lnTo>
                      <a:pt x="256" y="81"/>
                    </a:lnTo>
                    <a:lnTo>
                      <a:pt x="256" y="81"/>
                    </a:lnTo>
                    <a:lnTo>
                      <a:pt x="276" y="92"/>
                    </a:lnTo>
                    <a:lnTo>
                      <a:pt x="295" y="102"/>
                    </a:lnTo>
                    <a:lnTo>
                      <a:pt x="295" y="102"/>
                    </a:lnTo>
                    <a:lnTo>
                      <a:pt x="303" y="107"/>
                    </a:lnTo>
                    <a:lnTo>
                      <a:pt x="312" y="114"/>
                    </a:lnTo>
                    <a:lnTo>
                      <a:pt x="312" y="114"/>
                    </a:lnTo>
                    <a:lnTo>
                      <a:pt x="315" y="120"/>
                    </a:lnTo>
                    <a:lnTo>
                      <a:pt x="317" y="124"/>
                    </a:lnTo>
                    <a:lnTo>
                      <a:pt x="319" y="127"/>
                    </a:lnTo>
                    <a:lnTo>
                      <a:pt x="319" y="127"/>
                    </a:lnTo>
                    <a:lnTo>
                      <a:pt x="322" y="129"/>
                    </a:lnTo>
                    <a:lnTo>
                      <a:pt x="326" y="131"/>
                    </a:lnTo>
                    <a:lnTo>
                      <a:pt x="326" y="131"/>
                    </a:lnTo>
                    <a:lnTo>
                      <a:pt x="327" y="136"/>
                    </a:lnTo>
                    <a:lnTo>
                      <a:pt x="331" y="139"/>
                    </a:lnTo>
                    <a:lnTo>
                      <a:pt x="331" y="139"/>
                    </a:lnTo>
                    <a:lnTo>
                      <a:pt x="334" y="143"/>
                    </a:lnTo>
                    <a:lnTo>
                      <a:pt x="339" y="143"/>
                    </a:lnTo>
                    <a:lnTo>
                      <a:pt x="344" y="143"/>
                    </a:lnTo>
                    <a:lnTo>
                      <a:pt x="349" y="143"/>
                    </a:lnTo>
                    <a:lnTo>
                      <a:pt x="349" y="143"/>
                    </a:lnTo>
                    <a:lnTo>
                      <a:pt x="354" y="148"/>
                    </a:lnTo>
                    <a:lnTo>
                      <a:pt x="359" y="154"/>
                    </a:lnTo>
                    <a:lnTo>
                      <a:pt x="368" y="166"/>
                    </a:lnTo>
                    <a:lnTo>
                      <a:pt x="368" y="166"/>
                    </a:lnTo>
                    <a:lnTo>
                      <a:pt x="373" y="173"/>
                    </a:lnTo>
                    <a:lnTo>
                      <a:pt x="375" y="180"/>
                    </a:lnTo>
                    <a:lnTo>
                      <a:pt x="375" y="187"/>
                    </a:lnTo>
                    <a:lnTo>
                      <a:pt x="375" y="193"/>
                    </a:lnTo>
                    <a:lnTo>
                      <a:pt x="375" y="193"/>
                    </a:lnTo>
                    <a:lnTo>
                      <a:pt x="371" y="202"/>
                    </a:lnTo>
                    <a:lnTo>
                      <a:pt x="368" y="210"/>
                    </a:lnTo>
                    <a:lnTo>
                      <a:pt x="366" y="217"/>
                    </a:lnTo>
                    <a:lnTo>
                      <a:pt x="366" y="222"/>
                    </a:lnTo>
                    <a:lnTo>
                      <a:pt x="368" y="226"/>
                    </a:lnTo>
                    <a:lnTo>
                      <a:pt x="368" y="226"/>
                    </a:lnTo>
                    <a:lnTo>
                      <a:pt x="370" y="232"/>
                    </a:lnTo>
                    <a:lnTo>
                      <a:pt x="370" y="239"/>
                    </a:lnTo>
                    <a:lnTo>
                      <a:pt x="370" y="239"/>
                    </a:lnTo>
                    <a:lnTo>
                      <a:pt x="368" y="246"/>
                    </a:lnTo>
                    <a:lnTo>
                      <a:pt x="370" y="253"/>
                    </a:lnTo>
                    <a:lnTo>
                      <a:pt x="370" y="253"/>
                    </a:lnTo>
                    <a:lnTo>
                      <a:pt x="373" y="258"/>
                    </a:lnTo>
                    <a:lnTo>
                      <a:pt x="378" y="261"/>
                    </a:lnTo>
                    <a:lnTo>
                      <a:pt x="378" y="261"/>
                    </a:lnTo>
                    <a:lnTo>
                      <a:pt x="382" y="261"/>
                    </a:lnTo>
                    <a:lnTo>
                      <a:pt x="383" y="260"/>
                    </a:lnTo>
                    <a:lnTo>
                      <a:pt x="383" y="251"/>
                    </a:lnTo>
                    <a:lnTo>
                      <a:pt x="383" y="251"/>
                    </a:lnTo>
                    <a:lnTo>
                      <a:pt x="387" y="251"/>
                    </a:lnTo>
                    <a:lnTo>
                      <a:pt x="388" y="248"/>
                    </a:lnTo>
                    <a:lnTo>
                      <a:pt x="392" y="246"/>
                    </a:lnTo>
                    <a:lnTo>
                      <a:pt x="395" y="244"/>
                    </a:lnTo>
                    <a:lnTo>
                      <a:pt x="395" y="244"/>
                    </a:lnTo>
                    <a:lnTo>
                      <a:pt x="395" y="258"/>
                    </a:lnTo>
                    <a:lnTo>
                      <a:pt x="393" y="265"/>
                    </a:lnTo>
                    <a:lnTo>
                      <a:pt x="392" y="270"/>
                    </a:lnTo>
                    <a:lnTo>
                      <a:pt x="392" y="270"/>
                    </a:lnTo>
                    <a:lnTo>
                      <a:pt x="390" y="275"/>
                    </a:lnTo>
                    <a:lnTo>
                      <a:pt x="388" y="280"/>
                    </a:lnTo>
                    <a:lnTo>
                      <a:pt x="390" y="283"/>
                    </a:lnTo>
                    <a:lnTo>
                      <a:pt x="395" y="289"/>
                    </a:lnTo>
                    <a:lnTo>
                      <a:pt x="395" y="289"/>
                    </a:lnTo>
                    <a:lnTo>
                      <a:pt x="398" y="292"/>
                    </a:lnTo>
                    <a:lnTo>
                      <a:pt x="400" y="295"/>
                    </a:lnTo>
                    <a:lnTo>
                      <a:pt x="405" y="305"/>
                    </a:lnTo>
                    <a:lnTo>
                      <a:pt x="405" y="305"/>
                    </a:lnTo>
                    <a:lnTo>
                      <a:pt x="410" y="314"/>
                    </a:lnTo>
                    <a:lnTo>
                      <a:pt x="415" y="326"/>
                    </a:lnTo>
                    <a:lnTo>
                      <a:pt x="419" y="329"/>
                    </a:lnTo>
                    <a:lnTo>
                      <a:pt x="422" y="333"/>
                    </a:lnTo>
                    <a:lnTo>
                      <a:pt x="427" y="334"/>
                    </a:lnTo>
                    <a:lnTo>
                      <a:pt x="432" y="334"/>
                    </a:lnTo>
                    <a:lnTo>
                      <a:pt x="432" y="334"/>
                    </a:lnTo>
                    <a:lnTo>
                      <a:pt x="431" y="328"/>
                    </a:lnTo>
                    <a:lnTo>
                      <a:pt x="432" y="321"/>
                    </a:lnTo>
                    <a:lnTo>
                      <a:pt x="432" y="321"/>
                    </a:lnTo>
                    <a:lnTo>
                      <a:pt x="434" y="319"/>
                    </a:lnTo>
                    <a:lnTo>
                      <a:pt x="438" y="326"/>
                    </a:lnTo>
                    <a:lnTo>
                      <a:pt x="438" y="326"/>
                    </a:lnTo>
                    <a:lnTo>
                      <a:pt x="439" y="339"/>
                    </a:lnTo>
                    <a:lnTo>
                      <a:pt x="441" y="346"/>
                    </a:lnTo>
                    <a:lnTo>
                      <a:pt x="444" y="348"/>
                    </a:lnTo>
                    <a:lnTo>
                      <a:pt x="446" y="348"/>
                    </a:lnTo>
                    <a:lnTo>
                      <a:pt x="446" y="348"/>
                    </a:lnTo>
                    <a:lnTo>
                      <a:pt x="448" y="343"/>
                    </a:lnTo>
                    <a:lnTo>
                      <a:pt x="449" y="341"/>
                    </a:lnTo>
                    <a:lnTo>
                      <a:pt x="453" y="341"/>
                    </a:lnTo>
                    <a:lnTo>
                      <a:pt x="453" y="341"/>
                    </a:lnTo>
                    <a:lnTo>
                      <a:pt x="453" y="343"/>
                    </a:lnTo>
                    <a:lnTo>
                      <a:pt x="454" y="346"/>
                    </a:lnTo>
                    <a:lnTo>
                      <a:pt x="453" y="351"/>
                    </a:lnTo>
                    <a:lnTo>
                      <a:pt x="453" y="351"/>
                    </a:lnTo>
                    <a:lnTo>
                      <a:pt x="451" y="356"/>
                    </a:lnTo>
                    <a:lnTo>
                      <a:pt x="451" y="356"/>
                    </a:lnTo>
                    <a:lnTo>
                      <a:pt x="453" y="358"/>
                    </a:lnTo>
                    <a:lnTo>
                      <a:pt x="454" y="360"/>
                    </a:lnTo>
                    <a:lnTo>
                      <a:pt x="454" y="360"/>
                    </a:lnTo>
                    <a:lnTo>
                      <a:pt x="454" y="365"/>
                    </a:lnTo>
                    <a:lnTo>
                      <a:pt x="456" y="370"/>
                    </a:lnTo>
                    <a:lnTo>
                      <a:pt x="456" y="370"/>
                    </a:lnTo>
                    <a:lnTo>
                      <a:pt x="460" y="378"/>
                    </a:lnTo>
                    <a:lnTo>
                      <a:pt x="465" y="385"/>
                    </a:lnTo>
                    <a:lnTo>
                      <a:pt x="477" y="399"/>
                    </a:lnTo>
                    <a:lnTo>
                      <a:pt x="477" y="399"/>
                    </a:lnTo>
                    <a:lnTo>
                      <a:pt x="482" y="404"/>
                    </a:lnTo>
                    <a:lnTo>
                      <a:pt x="488" y="407"/>
                    </a:lnTo>
                    <a:lnTo>
                      <a:pt x="495" y="407"/>
                    </a:lnTo>
                    <a:lnTo>
                      <a:pt x="504" y="407"/>
                    </a:lnTo>
                    <a:lnTo>
                      <a:pt x="504" y="407"/>
                    </a:lnTo>
                    <a:lnTo>
                      <a:pt x="512" y="407"/>
                    </a:lnTo>
                    <a:lnTo>
                      <a:pt x="517" y="409"/>
                    </a:lnTo>
                    <a:lnTo>
                      <a:pt x="522" y="412"/>
                    </a:lnTo>
                    <a:lnTo>
                      <a:pt x="527" y="419"/>
                    </a:lnTo>
                    <a:lnTo>
                      <a:pt x="527" y="419"/>
                    </a:lnTo>
                    <a:lnTo>
                      <a:pt x="531" y="426"/>
                    </a:lnTo>
                    <a:lnTo>
                      <a:pt x="536" y="429"/>
                    </a:lnTo>
                    <a:lnTo>
                      <a:pt x="541" y="431"/>
                    </a:lnTo>
                    <a:lnTo>
                      <a:pt x="548" y="428"/>
                    </a:lnTo>
                    <a:lnTo>
                      <a:pt x="548" y="428"/>
                    </a:lnTo>
                    <a:lnTo>
                      <a:pt x="555" y="426"/>
                    </a:lnTo>
                    <a:lnTo>
                      <a:pt x="558" y="426"/>
                    </a:lnTo>
                    <a:lnTo>
                      <a:pt x="560" y="428"/>
                    </a:lnTo>
                    <a:lnTo>
                      <a:pt x="560" y="431"/>
                    </a:lnTo>
                    <a:lnTo>
                      <a:pt x="558" y="433"/>
                    </a:lnTo>
                    <a:lnTo>
                      <a:pt x="556" y="436"/>
                    </a:lnTo>
                    <a:lnTo>
                      <a:pt x="553" y="440"/>
                    </a:lnTo>
                    <a:lnTo>
                      <a:pt x="549" y="441"/>
                    </a:lnTo>
                    <a:lnTo>
                      <a:pt x="549" y="441"/>
                    </a:lnTo>
                    <a:lnTo>
                      <a:pt x="534" y="443"/>
                    </a:lnTo>
                    <a:lnTo>
                      <a:pt x="526" y="445"/>
                    </a:lnTo>
                    <a:lnTo>
                      <a:pt x="522" y="448"/>
                    </a:lnTo>
                    <a:lnTo>
                      <a:pt x="522" y="451"/>
                    </a:lnTo>
                    <a:lnTo>
                      <a:pt x="522" y="451"/>
                    </a:lnTo>
                    <a:lnTo>
                      <a:pt x="522" y="453"/>
                    </a:lnTo>
                    <a:lnTo>
                      <a:pt x="526" y="457"/>
                    </a:lnTo>
                    <a:lnTo>
                      <a:pt x="533" y="457"/>
                    </a:lnTo>
                    <a:lnTo>
                      <a:pt x="541" y="457"/>
                    </a:lnTo>
                    <a:lnTo>
                      <a:pt x="548" y="455"/>
                    </a:lnTo>
                    <a:lnTo>
                      <a:pt x="548" y="455"/>
                    </a:lnTo>
                    <a:lnTo>
                      <a:pt x="563" y="450"/>
                    </a:lnTo>
                    <a:lnTo>
                      <a:pt x="577" y="445"/>
                    </a:lnTo>
                    <a:lnTo>
                      <a:pt x="577" y="445"/>
                    </a:lnTo>
                    <a:lnTo>
                      <a:pt x="583" y="441"/>
                    </a:lnTo>
                    <a:lnTo>
                      <a:pt x="589" y="434"/>
                    </a:lnTo>
                    <a:lnTo>
                      <a:pt x="590" y="426"/>
                    </a:lnTo>
                    <a:lnTo>
                      <a:pt x="592" y="416"/>
                    </a:lnTo>
                    <a:lnTo>
                      <a:pt x="592" y="395"/>
                    </a:lnTo>
                    <a:lnTo>
                      <a:pt x="592" y="387"/>
                    </a:lnTo>
                    <a:lnTo>
                      <a:pt x="594" y="380"/>
                    </a:lnTo>
                    <a:lnTo>
                      <a:pt x="594" y="380"/>
                    </a:lnTo>
                    <a:lnTo>
                      <a:pt x="595" y="384"/>
                    </a:lnTo>
                    <a:lnTo>
                      <a:pt x="597" y="389"/>
                    </a:lnTo>
                    <a:lnTo>
                      <a:pt x="599" y="390"/>
                    </a:lnTo>
                    <a:lnTo>
                      <a:pt x="600" y="385"/>
                    </a:lnTo>
                    <a:lnTo>
                      <a:pt x="600" y="385"/>
                    </a:lnTo>
                    <a:lnTo>
                      <a:pt x="602" y="380"/>
                    </a:lnTo>
                    <a:lnTo>
                      <a:pt x="600" y="375"/>
                    </a:lnTo>
                    <a:lnTo>
                      <a:pt x="599" y="363"/>
                    </a:lnTo>
                    <a:lnTo>
                      <a:pt x="599" y="363"/>
                    </a:lnTo>
                    <a:lnTo>
                      <a:pt x="597" y="353"/>
                    </a:lnTo>
                    <a:lnTo>
                      <a:pt x="597" y="343"/>
                    </a:lnTo>
                    <a:lnTo>
                      <a:pt x="597" y="34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 name="Freeform 56">
                <a:extLst>
                  <a:ext uri="{FF2B5EF4-FFF2-40B4-BE49-F238E27FC236}">
                    <a16:creationId xmlns:a16="http://schemas.microsoft.com/office/drawing/2014/main" id="{EE6FD7D3-23DF-0548-9A2B-8FBC4AAC38AC}"/>
                  </a:ext>
                </a:extLst>
              </p:cNvPr>
              <p:cNvSpPr>
                <a:spLocks/>
              </p:cNvSpPr>
              <p:nvPr/>
            </p:nvSpPr>
            <p:spPr bwMode="auto">
              <a:xfrm>
                <a:off x="7250113" y="1042988"/>
                <a:ext cx="536575" cy="590550"/>
              </a:xfrm>
              <a:custGeom>
                <a:avLst/>
                <a:gdLst>
                  <a:gd name="T0" fmla="*/ 324 w 338"/>
                  <a:gd name="T1" fmla="*/ 143 h 372"/>
                  <a:gd name="T2" fmla="*/ 289 w 338"/>
                  <a:gd name="T3" fmla="*/ 195 h 372"/>
                  <a:gd name="T4" fmla="*/ 289 w 338"/>
                  <a:gd name="T5" fmla="*/ 182 h 372"/>
                  <a:gd name="T6" fmla="*/ 302 w 338"/>
                  <a:gd name="T7" fmla="*/ 153 h 372"/>
                  <a:gd name="T8" fmla="*/ 309 w 338"/>
                  <a:gd name="T9" fmla="*/ 129 h 372"/>
                  <a:gd name="T10" fmla="*/ 296 w 338"/>
                  <a:gd name="T11" fmla="*/ 119 h 372"/>
                  <a:gd name="T12" fmla="*/ 287 w 338"/>
                  <a:gd name="T13" fmla="*/ 121 h 372"/>
                  <a:gd name="T14" fmla="*/ 289 w 338"/>
                  <a:gd name="T15" fmla="*/ 102 h 372"/>
                  <a:gd name="T16" fmla="*/ 290 w 338"/>
                  <a:gd name="T17" fmla="*/ 92 h 372"/>
                  <a:gd name="T18" fmla="*/ 277 w 338"/>
                  <a:gd name="T19" fmla="*/ 87 h 372"/>
                  <a:gd name="T20" fmla="*/ 268 w 338"/>
                  <a:gd name="T21" fmla="*/ 85 h 372"/>
                  <a:gd name="T22" fmla="*/ 265 w 338"/>
                  <a:gd name="T23" fmla="*/ 75 h 372"/>
                  <a:gd name="T24" fmla="*/ 250 w 338"/>
                  <a:gd name="T25" fmla="*/ 73 h 372"/>
                  <a:gd name="T26" fmla="*/ 236 w 338"/>
                  <a:gd name="T27" fmla="*/ 75 h 372"/>
                  <a:gd name="T28" fmla="*/ 207 w 338"/>
                  <a:gd name="T29" fmla="*/ 63 h 372"/>
                  <a:gd name="T30" fmla="*/ 195 w 338"/>
                  <a:gd name="T31" fmla="*/ 61 h 372"/>
                  <a:gd name="T32" fmla="*/ 163 w 338"/>
                  <a:gd name="T33" fmla="*/ 55 h 372"/>
                  <a:gd name="T34" fmla="*/ 146 w 338"/>
                  <a:gd name="T35" fmla="*/ 39 h 372"/>
                  <a:gd name="T36" fmla="*/ 136 w 338"/>
                  <a:gd name="T37" fmla="*/ 27 h 372"/>
                  <a:gd name="T38" fmla="*/ 124 w 338"/>
                  <a:gd name="T39" fmla="*/ 21 h 372"/>
                  <a:gd name="T40" fmla="*/ 111 w 338"/>
                  <a:gd name="T41" fmla="*/ 26 h 372"/>
                  <a:gd name="T42" fmla="*/ 102 w 338"/>
                  <a:gd name="T43" fmla="*/ 31 h 372"/>
                  <a:gd name="T44" fmla="*/ 100 w 338"/>
                  <a:gd name="T45" fmla="*/ 24 h 372"/>
                  <a:gd name="T46" fmla="*/ 104 w 338"/>
                  <a:gd name="T47" fmla="*/ 12 h 372"/>
                  <a:gd name="T48" fmla="*/ 107 w 338"/>
                  <a:gd name="T49" fmla="*/ 0 h 372"/>
                  <a:gd name="T50" fmla="*/ 72 w 338"/>
                  <a:gd name="T51" fmla="*/ 16 h 372"/>
                  <a:gd name="T52" fmla="*/ 38 w 338"/>
                  <a:gd name="T53" fmla="*/ 21 h 372"/>
                  <a:gd name="T54" fmla="*/ 31 w 338"/>
                  <a:gd name="T55" fmla="*/ 21 h 372"/>
                  <a:gd name="T56" fmla="*/ 27 w 338"/>
                  <a:gd name="T57" fmla="*/ 43 h 372"/>
                  <a:gd name="T58" fmla="*/ 26 w 338"/>
                  <a:gd name="T59" fmla="*/ 80 h 372"/>
                  <a:gd name="T60" fmla="*/ 4 w 338"/>
                  <a:gd name="T61" fmla="*/ 104 h 372"/>
                  <a:gd name="T62" fmla="*/ 0 w 338"/>
                  <a:gd name="T63" fmla="*/ 124 h 372"/>
                  <a:gd name="T64" fmla="*/ 10 w 338"/>
                  <a:gd name="T65" fmla="*/ 134 h 372"/>
                  <a:gd name="T66" fmla="*/ 4 w 338"/>
                  <a:gd name="T67" fmla="*/ 153 h 372"/>
                  <a:gd name="T68" fmla="*/ 2 w 338"/>
                  <a:gd name="T69" fmla="*/ 190 h 372"/>
                  <a:gd name="T70" fmla="*/ 17 w 338"/>
                  <a:gd name="T71" fmla="*/ 202 h 372"/>
                  <a:gd name="T72" fmla="*/ 39 w 338"/>
                  <a:gd name="T73" fmla="*/ 209 h 372"/>
                  <a:gd name="T74" fmla="*/ 56 w 338"/>
                  <a:gd name="T75" fmla="*/ 211 h 372"/>
                  <a:gd name="T76" fmla="*/ 68 w 338"/>
                  <a:gd name="T77" fmla="*/ 231 h 372"/>
                  <a:gd name="T78" fmla="*/ 85 w 338"/>
                  <a:gd name="T79" fmla="*/ 248 h 372"/>
                  <a:gd name="T80" fmla="*/ 102 w 338"/>
                  <a:gd name="T81" fmla="*/ 262 h 372"/>
                  <a:gd name="T82" fmla="*/ 107 w 338"/>
                  <a:gd name="T83" fmla="*/ 275 h 372"/>
                  <a:gd name="T84" fmla="*/ 104 w 338"/>
                  <a:gd name="T85" fmla="*/ 284 h 372"/>
                  <a:gd name="T86" fmla="*/ 104 w 338"/>
                  <a:gd name="T87" fmla="*/ 292 h 372"/>
                  <a:gd name="T88" fmla="*/ 111 w 338"/>
                  <a:gd name="T89" fmla="*/ 319 h 372"/>
                  <a:gd name="T90" fmla="*/ 105 w 338"/>
                  <a:gd name="T91" fmla="*/ 328 h 372"/>
                  <a:gd name="T92" fmla="*/ 114 w 338"/>
                  <a:gd name="T93" fmla="*/ 350 h 372"/>
                  <a:gd name="T94" fmla="*/ 119 w 338"/>
                  <a:gd name="T95" fmla="*/ 360 h 372"/>
                  <a:gd name="T96" fmla="*/ 134 w 338"/>
                  <a:gd name="T97" fmla="*/ 363 h 372"/>
                  <a:gd name="T98" fmla="*/ 311 w 338"/>
                  <a:gd name="T99" fmla="*/ 336 h 372"/>
                  <a:gd name="T100" fmla="*/ 301 w 338"/>
                  <a:gd name="T101" fmla="*/ 291 h 372"/>
                  <a:gd name="T102" fmla="*/ 309 w 338"/>
                  <a:gd name="T103" fmla="*/ 260 h 372"/>
                  <a:gd name="T104" fmla="*/ 318 w 338"/>
                  <a:gd name="T105" fmla="*/ 204 h 372"/>
                  <a:gd name="T106" fmla="*/ 324 w 338"/>
                  <a:gd name="T107" fmla="*/ 172 h 372"/>
                  <a:gd name="T108" fmla="*/ 338 w 338"/>
                  <a:gd name="T109" fmla="*/ 138 h 372"/>
                  <a:gd name="T110" fmla="*/ 335 w 338"/>
                  <a:gd name="T111"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372">
                    <a:moveTo>
                      <a:pt x="335" y="124"/>
                    </a:moveTo>
                    <a:lnTo>
                      <a:pt x="335" y="124"/>
                    </a:lnTo>
                    <a:lnTo>
                      <a:pt x="331" y="128"/>
                    </a:lnTo>
                    <a:lnTo>
                      <a:pt x="328" y="133"/>
                    </a:lnTo>
                    <a:lnTo>
                      <a:pt x="324" y="143"/>
                    </a:lnTo>
                    <a:lnTo>
                      <a:pt x="324" y="143"/>
                    </a:lnTo>
                    <a:lnTo>
                      <a:pt x="319" y="151"/>
                    </a:lnTo>
                    <a:lnTo>
                      <a:pt x="312" y="162"/>
                    </a:lnTo>
                    <a:lnTo>
                      <a:pt x="312" y="162"/>
                    </a:lnTo>
                    <a:lnTo>
                      <a:pt x="289" y="195"/>
                    </a:lnTo>
                    <a:lnTo>
                      <a:pt x="289" y="195"/>
                    </a:lnTo>
                    <a:lnTo>
                      <a:pt x="289" y="189"/>
                    </a:lnTo>
                    <a:lnTo>
                      <a:pt x="289" y="189"/>
                    </a:lnTo>
                    <a:lnTo>
                      <a:pt x="289" y="182"/>
                    </a:lnTo>
                    <a:lnTo>
                      <a:pt x="289" y="182"/>
                    </a:lnTo>
                    <a:lnTo>
                      <a:pt x="290" y="177"/>
                    </a:lnTo>
                    <a:lnTo>
                      <a:pt x="292" y="170"/>
                    </a:lnTo>
                    <a:lnTo>
                      <a:pt x="299" y="160"/>
                    </a:lnTo>
                    <a:lnTo>
                      <a:pt x="299" y="160"/>
                    </a:lnTo>
                    <a:lnTo>
                      <a:pt x="302" y="153"/>
                    </a:lnTo>
                    <a:lnTo>
                      <a:pt x="304" y="146"/>
                    </a:lnTo>
                    <a:lnTo>
                      <a:pt x="307" y="133"/>
                    </a:lnTo>
                    <a:lnTo>
                      <a:pt x="307" y="133"/>
                    </a:lnTo>
                    <a:lnTo>
                      <a:pt x="309" y="129"/>
                    </a:lnTo>
                    <a:lnTo>
                      <a:pt x="309" y="129"/>
                    </a:lnTo>
                    <a:lnTo>
                      <a:pt x="302" y="126"/>
                    </a:lnTo>
                    <a:lnTo>
                      <a:pt x="302" y="126"/>
                    </a:lnTo>
                    <a:lnTo>
                      <a:pt x="299" y="122"/>
                    </a:lnTo>
                    <a:lnTo>
                      <a:pt x="296" y="119"/>
                    </a:lnTo>
                    <a:lnTo>
                      <a:pt x="296" y="119"/>
                    </a:lnTo>
                    <a:lnTo>
                      <a:pt x="294" y="119"/>
                    </a:lnTo>
                    <a:lnTo>
                      <a:pt x="290" y="119"/>
                    </a:lnTo>
                    <a:lnTo>
                      <a:pt x="289" y="121"/>
                    </a:lnTo>
                    <a:lnTo>
                      <a:pt x="287" y="121"/>
                    </a:lnTo>
                    <a:lnTo>
                      <a:pt x="287" y="121"/>
                    </a:lnTo>
                    <a:lnTo>
                      <a:pt x="287" y="119"/>
                    </a:lnTo>
                    <a:lnTo>
                      <a:pt x="287" y="116"/>
                    </a:lnTo>
                    <a:lnTo>
                      <a:pt x="287" y="112"/>
                    </a:lnTo>
                    <a:lnTo>
                      <a:pt x="287" y="112"/>
                    </a:lnTo>
                    <a:lnTo>
                      <a:pt x="289" y="102"/>
                    </a:lnTo>
                    <a:lnTo>
                      <a:pt x="289" y="102"/>
                    </a:lnTo>
                    <a:lnTo>
                      <a:pt x="290" y="97"/>
                    </a:lnTo>
                    <a:lnTo>
                      <a:pt x="292" y="94"/>
                    </a:lnTo>
                    <a:lnTo>
                      <a:pt x="292" y="94"/>
                    </a:lnTo>
                    <a:lnTo>
                      <a:pt x="290" y="92"/>
                    </a:lnTo>
                    <a:lnTo>
                      <a:pt x="289" y="90"/>
                    </a:lnTo>
                    <a:lnTo>
                      <a:pt x="285" y="90"/>
                    </a:lnTo>
                    <a:lnTo>
                      <a:pt x="285" y="90"/>
                    </a:lnTo>
                    <a:lnTo>
                      <a:pt x="282" y="89"/>
                    </a:lnTo>
                    <a:lnTo>
                      <a:pt x="277" y="87"/>
                    </a:lnTo>
                    <a:lnTo>
                      <a:pt x="277" y="87"/>
                    </a:lnTo>
                    <a:lnTo>
                      <a:pt x="272" y="87"/>
                    </a:lnTo>
                    <a:lnTo>
                      <a:pt x="270" y="87"/>
                    </a:lnTo>
                    <a:lnTo>
                      <a:pt x="268" y="85"/>
                    </a:lnTo>
                    <a:lnTo>
                      <a:pt x="268" y="85"/>
                    </a:lnTo>
                    <a:lnTo>
                      <a:pt x="268" y="82"/>
                    </a:lnTo>
                    <a:lnTo>
                      <a:pt x="268" y="78"/>
                    </a:lnTo>
                    <a:lnTo>
                      <a:pt x="267" y="77"/>
                    </a:lnTo>
                    <a:lnTo>
                      <a:pt x="267" y="77"/>
                    </a:lnTo>
                    <a:lnTo>
                      <a:pt x="265" y="75"/>
                    </a:lnTo>
                    <a:lnTo>
                      <a:pt x="263" y="75"/>
                    </a:lnTo>
                    <a:lnTo>
                      <a:pt x="258" y="77"/>
                    </a:lnTo>
                    <a:lnTo>
                      <a:pt x="258" y="77"/>
                    </a:lnTo>
                    <a:lnTo>
                      <a:pt x="253" y="75"/>
                    </a:lnTo>
                    <a:lnTo>
                      <a:pt x="250" y="73"/>
                    </a:lnTo>
                    <a:lnTo>
                      <a:pt x="250" y="73"/>
                    </a:lnTo>
                    <a:lnTo>
                      <a:pt x="245" y="75"/>
                    </a:lnTo>
                    <a:lnTo>
                      <a:pt x="240" y="75"/>
                    </a:lnTo>
                    <a:lnTo>
                      <a:pt x="240" y="75"/>
                    </a:lnTo>
                    <a:lnTo>
                      <a:pt x="236" y="75"/>
                    </a:lnTo>
                    <a:lnTo>
                      <a:pt x="233" y="72"/>
                    </a:lnTo>
                    <a:lnTo>
                      <a:pt x="233" y="72"/>
                    </a:lnTo>
                    <a:lnTo>
                      <a:pt x="226" y="68"/>
                    </a:lnTo>
                    <a:lnTo>
                      <a:pt x="221" y="66"/>
                    </a:lnTo>
                    <a:lnTo>
                      <a:pt x="207" y="63"/>
                    </a:lnTo>
                    <a:lnTo>
                      <a:pt x="207" y="63"/>
                    </a:lnTo>
                    <a:lnTo>
                      <a:pt x="200" y="61"/>
                    </a:lnTo>
                    <a:lnTo>
                      <a:pt x="200" y="61"/>
                    </a:lnTo>
                    <a:lnTo>
                      <a:pt x="195" y="61"/>
                    </a:lnTo>
                    <a:lnTo>
                      <a:pt x="195" y="61"/>
                    </a:lnTo>
                    <a:lnTo>
                      <a:pt x="184" y="58"/>
                    </a:lnTo>
                    <a:lnTo>
                      <a:pt x="184" y="58"/>
                    </a:lnTo>
                    <a:lnTo>
                      <a:pt x="172" y="56"/>
                    </a:lnTo>
                    <a:lnTo>
                      <a:pt x="172" y="56"/>
                    </a:lnTo>
                    <a:lnTo>
                      <a:pt x="163" y="55"/>
                    </a:lnTo>
                    <a:lnTo>
                      <a:pt x="163" y="55"/>
                    </a:lnTo>
                    <a:lnTo>
                      <a:pt x="156" y="53"/>
                    </a:lnTo>
                    <a:lnTo>
                      <a:pt x="153" y="49"/>
                    </a:lnTo>
                    <a:lnTo>
                      <a:pt x="150" y="44"/>
                    </a:lnTo>
                    <a:lnTo>
                      <a:pt x="146" y="39"/>
                    </a:lnTo>
                    <a:lnTo>
                      <a:pt x="146" y="39"/>
                    </a:lnTo>
                    <a:lnTo>
                      <a:pt x="141" y="31"/>
                    </a:lnTo>
                    <a:lnTo>
                      <a:pt x="141" y="31"/>
                    </a:lnTo>
                    <a:lnTo>
                      <a:pt x="136" y="27"/>
                    </a:lnTo>
                    <a:lnTo>
                      <a:pt x="136" y="27"/>
                    </a:lnTo>
                    <a:lnTo>
                      <a:pt x="136" y="27"/>
                    </a:lnTo>
                    <a:lnTo>
                      <a:pt x="136" y="27"/>
                    </a:lnTo>
                    <a:lnTo>
                      <a:pt x="131" y="27"/>
                    </a:lnTo>
                    <a:lnTo>
                      <a:pt x="129" y="26"/>
                    </a:lnTo>
                    <a:lnTo>
                      <a:pt x="124" y="21"/>
                    </a:lnTo>
                    <a:lnTo>
                      <a:pt x="124" y="21"/>
                    </a:lnTo>
                    <a:lnTo>
                      <a:pt x="119" y="21"/>
                    </a:lnTo>
                    <a:lnTo>
                      <a:pt x="117" y="22"/>
                    </a:lnTo>
                    <a:lnTo>
                      <a:pt x="114" y="24"/>
                    </a:lnTo>
                    <a:lnTo>
                      <a:pt x="111" y="26"/>
                    </a:lnTo>
                    <a:lnTo>
                      <a:pt x="111" y="26"/>
                    </a:lnTo>
                    <a:lnTo>
                      <a:pt x="109" y="31"/>
                    </a:lnTo>
                    <a:lnTo>
                      <a:pt x="105" y="31"/>
                    </a:lnTo>
                    <a:lnTo>
                      <a:pt x="102" y="31"/>
                    </a:lnTo>
                    <a:lnTo>
                      <a:pt x="102" y="31"/>
                    </a:lnTo>
                    <a:lnTo>
                      <a:pt x="100" y="29"/>
                    </a:lnTo>
                    <a:lnTo>
                      <a:pt x="99" y="27"/>
                    </a:lnTo>
                    <a:lnTo>
                      <a:pt x="99" y="27"/>
                    </a:lnTo>
                    <a:lnTo>
                      <a:pt x="99" y="26"/>
                    </a:lnTo>
                    <a:lnTo>
                      <a:pt x="100" y="24"/>
                    </a:lnTo>
                    <a:lnTo>
                      <a:pt x="104" y="24"/>
                    </a:lnTo>
                    <a:lnTo>
                      <a:pt x="104" y="24"/>
                    </a:lnTo>
                    <a:lnTo>
                      <a:pt x="105" y="22"/>
                    </a:lnTo>
                    <a:lnTo>
                      <a:pt x="105" y="19"/>
                    </a:lnTo>
                    <a:lnTo>
                      <a:pt x="104" y="12"/>
                    </a:lnTo>
                    <a:lnTo>
                      <a:pt x="104" y="12"/>
                    </a:lnTo>
                    <a:lnTo>
                      <a:pt x="105" y="7"/>
                    </a:lnTo>
                    <a:lnTo>
                      <a:pt x="107" y="4"/>
                    </a:lnTo>
                    <a:lnTo>
                      <a:pt x="107" y="0"/>
                    </a:lnTo>
                    <a:lnTo>
                      <a:pt x="107" y="0"/>
                    </a:lnTo>
                    <a:lnTo>
                      <a:pt x="94" y="4"/>
                    </a:lnTo>
                    <a:lnTo>
                      <a:pt x="87" y="5"/>
                    </a:lnTo>
                    <a:lnTo>
                      <a:pt x="82" y="9"/>
                    </a:lnTo>
                    <a:lnTo>
                      <a:pt x="82" y="9"/>
                    </a:lnTo>
                    <a:lnTo>
                      <a:pt x="72" y="16"/>
                    </a:lnTo>
                    <a:lnTo>
                      <a:pt x="60" y="21"/>
                    </a:lnTo>
                    <a:lnTo>
                      <a:pt x="60" y="21"/>
                    </a:lnTo>
                    <a:lnTo>
                      <a:pt x="49" y="22"/>
                    </a:lnTo>
                    <a:lnTo>
                      <a:pt x="43" y="21"/>
                    </a:lnTo>
                    <a:lnTo>
                      <a:pt x="38" y="21"/>
                    </a:lnTo>
                    <a:lnTo>
                      <a:pt x="38" y="21"/>
                    </a:lnTo>
                    <a:lnTo>
                      <a:pt x="38" y="21"/>
                    </a:lnTo>
                    <a:lnTo>
                      <a:pt x="36" y="21"/>
                    </a:lnTo>
                    <a:lnTo>
                      <a:pt x="36" y="21"/>
                    </a:lnTo>
                    <a:lnTo>
                      <a:pt x="31" y="21"/>
                    </a:lnTo>
                    <a:lnTo>
                      <a:pt x="27" y="22"/>
                    </a:lnTo>
                    <a:lnTo>
                      <a:pt x="26" y="26"/>
                    </a:lnTo>
                    <a:lnTo>
                      <a:pt x="26" y="29"/>
                    </a:lnTo>
                    <a:lnTo>
                      <a:pt x="26" y="36"/>
                    </a:lnTo>
                    <a:lnTo>
                      <a:pt x="27" y="43"/>
                    </a:lnTo>
                    <a:lnTo>
                      <a:pt x="27" y="43"/>
                    </a:lnTo>
                    <a:lnTo>
                      <a:pt x="27" y="68"/>
                    </a:lnTo>
                    <a:lnTo>
                      <a:pt x="27" y="68"/>
                    </a:lnTo>
                    <a:lnTo>
                      <a:pt x="27" y="77"/>
                    </a:lnTo>
                    <a:lnTo>
                      <a:pt x="26" y="80"/>
                    </a:lnTo>
                    <a:lnTo>
                      <a:pt x="22" y="85"/>
                    </a:lnTo>
                    <a:lnTo>
                      <a:pt x="22" y="85"/>
                    </a:lnTo>
                    <a:lnTo>
                      <a:pt x="16" y="90"/>
                    </a:lnTo>
                    <a:lnTo>
                      <a:pt x="9" y="97"/>
                    </a:lnTo>
                    <a:lnTo>
                      <a:pt x="4" y="104"/>
                    </a:lnTo>
                    <a:lnTo>
                      <a:pt x="0" y="112"/>
                    </a:lnTo>
                    <a:lnTo>
                      <a:pt x="0" y="112"/>
                    </a:lnTo>
                    <a:lnTo>
                      <a:pt x="0" y="119"/>
                    </a:lnTo>
                    <a:lnTo>
                      <a:pt x="0" y="122"/>
                    </a:lnTo>
                    <a:lnTo>
                      <a:pt x="0" y="124"/>
                    </a:lnTo>
                    <a:lnTo>
                      <a:pt x="0" y="124"/>
                    </a:lnTo>
                    <a:lnTo>
                      <a:pt x="5" y="128"/>
                    </a:lnTo>
                    <a:lnTo>
                      <a:pt x="9" y="131"/>
                    </a:lnTo>
                    <a:lnTo>
                      <a:pt x="9" y="131"/>
                    </a:lnTo>
                    <a:lnTo>
                      <a:pt x="10" y="134"/>
                    </a:lnTo>
                    <a:lnTo>
                      <a:pt x="10" y="136"/>
                    </a:lnTo>
                    <a:lnTo>
                      <a:pt x="9" y="141"/>
                    </a:lnTo>
                    <a:lnTo>
                      <a:pt x="9" y="141"/>
                    </a:lnTo>
                    <a:lnTo>
                      <a:pt x="5" y="148"/>
                    </a:lnTo>
                    <a:lnTo>
                      <a:pt x="4" y="153"/>
                    </a:lnTo>
                    <a:lnTo>
                      <a:pt x="4" y="153"/>
                    </a:lnTo>
                    <a:lnTo>
                      <a:pt x="2" y="178"/>
                    </a:lnTo>
                    <a:lnTo>
                      <a:pt x="2" y="178"/>
                    </a:lnTo>
                    <a:lnTo>
                      <a:pt x="2" y="185"/>
                    </a:lnTo>
                    <a:lnTo>
                      <a:pt x="2" y="190"/>
                    </a:lnTo>
                    <a:lnTo>
                      <a:pt x="2" y="190"/>
                    </a:lnTo>
                    <a:lnTo>
                      <a:pt x="7" y="195"/>
                    </a:lnTo>
                    <a:lnTo>
                      <a:pt x="12" y="197"/>
                    </a:lnTo>
                    <a:lnTo>
                      <a:pt x="12" y="197"/>
                    </a:lnTo>
                    <a:lnTo>
                      <a:pt x="17" y="202"/>
                    </a:lnTo>
                    <a:lnTo>
                      <a:pt x="22" y="204"/>
                    </a:lnTo>
                    <a:lnTo>
                      <a:pt x="22" y="204"/>
                    </a:lnTo>
                    <a:lnTo>
                      <a:pt x="34" y="207"/>
                    </a:lnTo>
                    <a:lnTo>
                      <a:pt x="34" y="207"/>
                    </a:lnTo>
                    <a:lnTo>
                      <a:pt x="39" y="209"/>
                    </a:lnTo>
                    <a:lnTo>
                      <a:pt x="44" y="209"/>
                    </a:lnTo>
                    <a:lnTo>
                      <a:pt x="44" y="209"/>
                    </a:lnTo>
                    <a:lnTo>
                      <a:pt x="51" y="209"/>
                    </a:lnTo>
                    <a:lnTo>
                      <a:pt x="53" y="209"/>
                    </a:lnTo>
                    <a:lnTo>
                      <a:pt x="56" y="211"/>
                    </a:lnTo>
                    <a:lnTo>
                      <a:pt x="56" y="211"/>
                    </a:lnTo>
                    <a:lnTo>
                      <a:pt x="61" y="221"/>
                    </a:lnTo>
                    <a:lnTo>
                      <a:pt x="61" y="221"/>
                    </a:lnTo>
                    <a:lnTo>
                      <a:pt x="68" y="231"/>
                    </a:lnTo>
                    <a:lnTo>
                      <a:pt x="68" y="231"/>
                    </a:lnTo>
                    <a:lnTo>
                      <a:pt x="73" y="236"/>
                    </a:lnTo>
                    <a:lnTo>
                      <a:pt x="78" y="240"/>
                    </a:lnTo>
                    <a:lnTo>
                      <a:pt x="78" y="240"/>
                    </a:lnTo>
                    <a:lnTo>
                      <a:pt x="82" y="243"/>
                    </a:lnTo>
                    <a:lnTo>
                      <a:pt x="85" y="248"/>
                    </a:lnTo>
                    <a:lnTo>
                      <a:pt x="85" y="248"/>
                    </a:lnTo>
                    <a:lnTo>
                      <a:pt x="89" y="251"/>
                    </a:lnTo>
                    <a:lnTo>
                      <a:pt x="94" y="255"/>
                    </a:lnTo>
                    <a:lnTo>
                      <a:pt x="99" y="258"/>
                    </a:lnTo>
                    <a:lnTo>
                      <a:pt x="102" y="262"/>
                    </a:lnTo>
                    <a:lnTo>
                      <a:pt x="102" y="262"/>
                    </a:lnTo>
                    <a:lnTo>
                      <a:pt x="105" y="267"/>
                    </a:lnTo>
                    <a:lnTo>
                      <a:pt x="105" y="274"/>
                    </a:lnTo>
                    <a:lnTo>
                      <a:pt x="105" y="274"/>
                    </a:lnTo>
                    <a:lnTo>
                      <a:pt x="107" y="275"/>
                    </a:lnTo>
                    <a:lnTo>
                      <a:pt x="107" y="277"/>
                    </a:lnTo>
                    <a:lnTo>
                      <a:pt x="107" y="277"/>
                    </a:lnTo>
                    <a:lnTo>
                      <a:pt x="105" y="280"/>
                    </a:lnTo>
                    <a:lnTo>
                      <a:pt x="104" y="284"/>
                    </a:lnTo>
                    <a:lnTo>
                      <a:pt x="104" y="284"/>
                    </a:lnTo>
                    <a:lnTo>
                      <a:pt x="102" y="287"/>
                    </a:lnTo>
                    <a:lnTo>
                      <a:pt x="104" y="291"/>
                    </a:lnTo>
                    <a:lnTo>
                      <a:pt x="104" y="291"/>
                    </a:lnTo>
                    <a:lnTo>
                      <a:pt x="104" y="292"/>
                    </a:lnTo>
                    <a:lnTo>
                      <a:pt x="104" y="292"/>
                    </a:lnTo>
                    <a:lnTo>
                      <a:pt x="104" y="301"/>
                    </a:lnTo>
                    <a:lnTo>
                      <a:pt x="107" y="307"/>
                    </a:lnTo>
                    <a:lnTo>
                      <a:pt x="107" y="307"/>
                    </a:lnTo>
                    <a:lnTo>
                      <a:pt x="111" y="314"/>
                    </a:lnTo>
                    <a:lnTo>
                      <a:pt x="111" y="319"/>
                    </a:lnTo>
                    <a:lnTo>
                      <a:pt x="111" y="319"/>
                    </a:lnTo>
                    <a:lnTo>
                      <a:pt x="111" y="323"/>
                    </a:lnTo>
                    <a:lnTo>
                      <a:pt x="109" y="324"/>
                    </a:lnTo>
                    <a:lnTo>
                      <a:pt x="105" y="328"/>
                    </a:lnTo>
                    <a:lnTo>
                      <a:pt x="105" y="328"/>
                    </a:lnTo>
                    <a:lnTo>
                      <a:pt x="105" y="331"/>
                    </a:lnTo>
                    <a:lnTo>
                      <a:pt x="105" y="335"/>
                    </a:lnTo>
                    <a:lnTo>
                      <a:pt x="107" y="340"/>
                    </a:lnTo>
                    <a:lnTo>
                      <a:pt x="111" y="345"/>
                    </a:lnTo>
                    <a:lnTo>
                      <a:pt x="114" y="350"/>
                    </a:lnTo>
                    <a:lnTo>
                      <a:pt x="114" y="350"/>
                    </a:lnTo>
                    <a:lnTo>
                      <a:pt x="116" y="355"/>
                    </a:lnTo>
                    <a:lnTo>
                      <a:pt x="116" y="358"/>
                    </a:lnTo>
                    <a:lnTo>
                      <a:pt x="119" y="360"/>
                    </a:lnTo>
                    <a:lnTo>
                      <a:pt x="119" y="360"/>
                    </a:lnTo>
                    <a:lnTo>
                      <a:pt x="121" y="362"/>
                    </a:lnTo>
                    <a:lnTo>
                      <a:pt x="124" y="362"/>
                    </a:lnTo>
                    <a:lnTo>
                      <a:pt x="131" y="363"/>
                    </a:lnTo>
                    <a:lnTo>
                      <a:pt x="131" y="363"/>
                    </a:lnTo>
                    <a:lnTo>
                      <a:pt x="134" y="363"/>
                    </a:lnTo>
                    <a:lnTo>
                      <a:pt x="136" y="367"/>
                    </a:lnTo>
                    <a:lnTo>
                      <a:pt x="139" y="372"/>
                    </a:lnTo>
                    <a:lnTo>
                      <a:pt x="312" y="355"/>
                    </a:lnTo>
                    <a:lnTo>
                      <a:pt x="312" y="355"/>
                    </a:lnTo>
                    <a:lnTo>
                      <a:pt x="311" y="336"/>
                    </a:lnTo>
                    <a:lnTo>
                      <a:pt x="311" y="336"/>
                    </a:lnTo>
                    <a:lnTo>
                      <a:pt x="309" y="324"/>
                    </a:lnTo>
                    <a:lnTo>
                      <a:pt x="306" y="313"/>
                    </a:lnTo>
                    <a:lnTo>
                      <a:pt x="302" y="302"/>
                    </a:lnTo>
                    <a:lnTo>
                      <a:pt x="301" y="291"/>
                    </a:lnTo>
                    <a:lnTo>
                      <a:pt x="301" y="291"/>
                    </a:lnTo>
                    <a:lnTo>
                      <a:pt x="302" y="280"/>
                    </a:lnTo>
                    <a:lnTo>
                      <a:pt x="306" y="270"/>
                    </a:lnTo>
                    <a:lnTo>
                      <a:pt x="306" y="270"/>
                    </a:lnTo>
                    <a:lnTo>
                      <a:pt x="309" y="260"/>
                    </a:lnTo>
                    <a:lnTo>
                      <a:pt x="309" y="250"/>
                    </a:lnTo>
                    <a:lnTo>
                      <a:pt x="309" y="250"/>
                    </a:lnTo>
                    <a:lnTo>
                      <a:pt x="311" y="238"/>
                    </a:lnTo>
                    <a:lnTo>
                      <a:pt x="312" y="226"/>
                    </a:lnTo>
                    <a:lnTo>
                      <a:pt x="318" y="204"/>
                    </a:lnTo>
                    <a:lnTo>
                      <a:pt x="318" y="204"/>
                    </a:lnTo>
                    <a:lnTo>
                      <a:pt x="318" y="192"/>
                    </a:lnTo>
                    <a:lnTo>
                      <a:pt x="319" y="180"/>
                    </a:lnTo>
                    <a:lnTo>
                      <a:pt x="319" y="180"/>
                    </a:lnTo>
                    <a:lnTo>
                      <a:pt x="324" y="172"/>
                    </a:lnTo>
                    <a:lnTo>
                      <a:pt x="331" y="162"/>
                    </a:lnTo>
                    <a:lnTo>
                      <a:pt x="331" y="162"/>
                    </a:lnTo>
                    <a:lnTo>
                      <a:pt x="336" y="150"/>
                    </a:lnTo>
                    <a:lnTo>
                      <a:pt x="338" y="138"/>
                    </a:lnTo>
                    <a:lnTo>
                      <a:pt x="338" y="138"/>
                    </a:lnTo>
                    <a:lnTo>
                      <a:pt x="338" y="129"/>
                    </a:lnTo>
                    <a:lnTo>
                      <a:pt x="336" y="126"/>
                    </a:lnTo>
                    <a:lnTo>
                      <a:pt x="335" y="124"/>
                    </a:lnTo>
                    <a:lnTo>
                      <a:pt x="335" y="124"/>
                    </a:lnTo>
                    <a:lnTo>
                      <a:pt x="335" y="124"/>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Freeform 57">
                <a:extLst>
                  <a:ext uri="{FF2B5EF4-FFF2-40B4-BE49-F238E27FC236}">
                    <a16:creationId xmlns:a16="http://schemas.microsoft.com/office/drawing/2014/main" id="{FC5BD78B-818E-7C49-9E2D-24310B1D5628}"/>
                  </a:ext>
                </a:extLst>
              </p:cNvPr>
              <p:cNvSpPr>
                <a:spLocks/>
              </p:cNvSpPr>
              <p:nvPr/>
            </p:nvSpPr>
            <p:spPr bwMode="auto">
              <a:xfrm>
                <a:off x="4198938" y="1350963"/>
                <a:ext cx="842962" cy="1408113"/>
              </a:xfrm>
              <a:custGeom>
                <a:avLst/>
                <a:gdLst>
                  <a:gd name="T0" fmla="*/ 524 w 531"/>
                  <a:gd name="T1" fmla="*/ 758 h 887"/>
                  <a:gd name="T2" fmla="*/ 512 w 531"/>
                  <a:gd name="T3" fmla="*/ 745 h 887"/>
                  <a:gd name="T4" fmla="*/ 516 w 531"/>
                  <a:gd name="T5" fmla="*/ 731 h 887"/>
                  <a:gd name="T6" fmla="*/ 514 w 531"/>
                  <a:gd name="T7" fmla="*/ 716 h 887"/>
                  <a:gd name="T8" fmla="*/ 136 w 531"/>
                  <a:gd name="T9" fmla="*/ 29 h 887"/>
                  <a:gd name="T10" fmla="*/ 42 w 531"/>
                  <a:gd name="T11" fmla="*/ 35 h 887"/>
                  <a:gd name="T12" fmla="*/ 34 w 531"/>
                  <a:gd name="T13" fmla="*/ 64 h 887"/>
                  <a:gd name="T14" fmla="*/ 27 w 531"/>
                  <a:gd name="T15" fmla="*/ 83 h 887"/>
                  <a:gd name="T16" fmla="*/ 25 w 531"/>
                  <a:gd name="T17" fmla="*/ 93 h 887"/>
                  <a:gd name="T18" fmla="*/ 8 w 531"/>
                  <a:gd name="T19" fmla="*/ 103 h 887"/>
                  <a:gd name="T20" fmla="*/ 7 w 531"/>
                  <a:gd name="T21" fmla="*/ 141 h 887"/>
                  <a:gd name="T22" fmla="*/ 20 w 531"/>
                  <a:gd name="T23" fmla="*/ 185 h 887"/>
                  <a:gd name="T24" fmla="*/ 12 w 531"/>
                  <a:gd name="T25" fmla="*/ 227 h 887"/>
                  <a:gd name="T26" fmla="*/ 10 w 531"/>
                  <a:gd name="T27" fmla="*/ 258 h 887"/>
                  <a:gd name="T28" fmla="*/ 27 w 531"/>
                  <a:gd name="T29" fmla="*/ 300 h 887"/>
                  <a:gd name="T30" fmla="*/ 32 w 531"/>
                  <a:gd name="T31" fmla="*/ 332 h 887"/>
                  <a:gd name="T32" fmla="*/ 40 w 531"/>
                  <a:gd name="T33" fmla="*/ 349 h 887"/>
                  <a:gd name="T34" fmla="*/ 49 w 531"/>
                  <a:gd name="T35" fmla="*/ 354 h 887"/>
                  <a:gd name="T36" fmla="*/ 56 w 531"/>
                  <a:gd name="T37" fmla="*/ 363 h 887"/>
                  <a:gd name="T38" fmla="*/ 52 w 531"/>
                  <a:gd name="T39" fmla="*/ 382 h 887"/>
                  <a:gd name="T40" fmla="*/ 51 w 531"/>
                  <a:gd name="T41" fmla="*/ 397 h 887"/>
                  <a:gd name="T42" fmla="*/ 57 w 531"/>
                  <a:gd name="T43" fmla="*/ 431 h 887"/>
                  <a:gd name="T44" fmla="*/ 76 w 531"/>
                  <a:gd name="T45" fmla="*/ 456 h 887"/>
                  <a:gd name="T46" fmla="*/ 68 w 531"/>
                  <a:gd name="T47" fmla="*/ 460 h 887"/>
                  <a:gd name="T48" fmla="*/ 59 w 531"/>
                  <a:gd name="T49" fmla="*/ 487 h 887"/>
                  <a:gd name="T50" fmla="*/ 78 w 531"/>
                  <a:gd name="T51" fmla="*/ 524 h 887"/>
                  <a:gd name="T52" fmla="*/ 86 w 531"/>
                  <a:gd name="T53" fmla="*/ 548 h 887"/>
                  <a:gd name="T54" fmla="*/ 95 w 531"/>
                  <a:gd name="T55" fmla="*/ 563 h 887"/>
                  <a:gd name="T56" fmla="*/ 108 w 531"/>
                  <a:gd name="T57" fmla="*/ 584 h 887"/>
                  <a:gd name="T58" fmla="*/ 107 w 531"/>
                  <a:gd name="T59" fmla="*/ 601 h 887"/>
                  <a:gd name="T60" fmla="*/ 112 w 531"/>
                  <a:gd name="T61" fmla="*/ 604 h 887"/>
                  <a:gd name="T62" fmla="*/ 117 w 531"/>
                  <a:gd name="T63" fmla="*/ 619 h 887"/>
                  <a:gd name="T64" fmla="*/ 112 w 531"/>
                  <a:gd name="T65" fmla="*/ 640 h 887"/>
                  <a:gd name="T66" fmla="*/ 105 w 531"/>
                  <a:gd name="T67" fmla="*/ 657 h 887"/>
                  <a:gd name="T68" fmla="*/ 139 w 531"/>
                  <a:gd name="T69" fmla="*/ 672 h 887"/>
                  <a:gd name="T70" fmla="*/ 161 w 531"/>
                  <a:gd name="T71" fmla="*/ 684 h 887"/>
                  <a:gd name="T72" fmla="*/ 192 w 531"/>
                  <a:gd name="T73" fmla="*/ 701 h 887"/>
                  <a:gd name="T74" fmla="*/ 217 w 531"/>
                  <a:gd name="T75" fmla="*/ 726 h 887"/>
                  <a:gd name="T76" fmla="*/ 241 w 531"/>
                  <a:gd name="T77" fmla="*/ 736 h 887"/>
                  <a:gd name="T78" fmla="*/ 249 w 531"/>
                  <a:gd name="T79" fmla="*/ 758 h 887"/>
                  <a:gd name="T80" fmla="*/ 268 w 531"/>
                  <a:gd name="T81" fmla="*/ 767 h 887"/>
                  <a:gd name="T82" fmla="*/ 287 w 531"/>
                  <a:gd name="T83" fmla="*/ 786 h 887"/>
                  <a:gd name="T84" fmla="*/ 300 w 531"/>
                  <a:gd name="T85" fmla="*/ 854 h 887"/>
                  <a:gd name="T86" fmla="*/ 314 w 531"/>
                  <a:gd name="T87" fmla="*/ 854 h 887"/>
                  <a:gd name="T88" fmla="*/ 304 w 531"/>
                  <a:gd name="T89" fmla="*/ 860 h 887"/>
                  <a:gd name="T90" fmla="*/ 312 w 531"/>
                  <a:gd name="T91" fmla="*/ 872 h 887"/>
                  <a:gd name="T92" fmla="*/ 419 w 531"/>
                  <a:gd name="T93" fmla="*/ 882 h 887"/>
                  <a:gd name="T94" fmla="*/ 482 w 531"/>
                  <a:gd name="T95" fmla="*/ 886 h 887"/>
                  <a:gd name="T96" fmla="*/ 488 w 531"/>
                  <a:gd name="T97" fmla="*/ 872 h 887"/>
                  <a:gd name="T98" fmla="*/ 485 w 531"/>
                  <a:gd name="T99" fmla="*/ 869 h 887"/>
                  <a:gd name="T100" fmla="*/ 477 w 531"/>
                  <a:gd name="T101" fmla="*/ 857 h 887"/>
                  <a:gd name="T102" fmla="*/ 480 w 531"/>
                  <a:gd name="T103" fmla="*/ 843 h 887"/>
                  <a:gd name="T104" fmla="*/ 490 w 531"/>
                  <a:gd name="T105" fmla="*/ 831 h 887"/>
                  <a:gd name="T106" fmla="*/ 500 w 531"/>
                  <a:gd name="T107" fmla="*/ 821 h 887"/>
                  <a:gd name="T108" fmla="*/ 500 w 531"/>
                  <a:gd name="T109" fmla="*/ 804 h 887"/>
                  <a:gd name="T110" fmla="*/ 504 w 531"/>
                  <a:gd name="T111" fmla="*/ 798 h 887"/>
                  <a:gd name="T112" fmla="*/ 512 w 531"/>
                  <a:gd name="T113" fmla="*/ 784 h 887"/>
                  <a:gd name="T114" fmla="*/ 526 w 531"/>
                  <a:gd name="T115" fmla="*/ 781 h 887"/>
                  <a:gd name="T116" fmla="*/ 531 w 531"/>
                  <a:gd name="T117" fmla="*/ 774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 h="887">
                    <a:moveTo>
                      <a:pt x="527" y="765"/>
                    </a:moveTo>
                    <a:lnTo>
                      <a:pt x="527" y="765"/>
                    </a:lnTo>
                    <a:lnTo>
                      <a:pt x="527" y="765"/>
                    </a:lnTo>
                    <a:lnTo>
                      <a:pt x="527" y="765"/>
                    </a:lnTo>
                    <a:lnTo>
                      <a:pt x="527" y="764"/>
                    </a:lnTo>
                    <a:lnTo>
                      <a:pt x="527" y="764"/>
                    </a:lnTo>
                    <a:lnTo>
                      <a:pt x="524" y="758"/>
                    </a:lnTo>
                    <a:lnTo>
                      <a:pt x="524" y="758"/>
                    </a:lnTo>
                    <a:lnTo>
                      <a:pt x="521" y="755"/>
                    </a:lnTo>
                    <a:lnTo>
                      <a:pt x="519" y="752"/>
                    </a:lnTo>
                    <a:lnTo>
                      <a:pt x="519" y="752"/>
                    </a:lnTo>
                    <a:lnTo>
                      <a:pt x="514" y="750"/>
                    </a:lnTo>
                    <a:lnTo>
                      <a:pt x="512" y="745"/>
                    </a:lnTo>
                    <a:lnTo>
                      <a:pt x="512" y="745"/>
                    </a:lnTo>
                    <a:lnTo>
                      <a:pt x="512" y="743"/>
                    </a:lnTo>
                    <a:lnTo>
                      <a:pt x="514" y="741"/>
                    </a:lnTo>
                    <a:lnTo>
                      <a:pt x="514" y="741"/>
                    </a:lnTo>
                    <a:lnTo>
                      <a:pt x="514" y="738"/>
                    </a:lnTo>
                    <a:lnTo>
                      <a:pt x="516" y="736"/>
                    </a:lnTo>
                    <a:lnTo>
                      <a:pt x="516" y="736"/>
                    </a:lnTo>
                    <a:lnTo>
                      <a:pt x="516" y="731"/>
                    </a:lnTo>
                    <a:lnTo>
                      <a:pt x="516" y="731"/>
                    </a:lnTo>
                    <a:lnTo>
                      <a:pt x="514" y="728"/>
                    </a:lnTo>
                    <a:lnTo>
                      <a:pt x="512" y="726"/>
                    </a:lnTo>
                    <a:lnTo>
                      <a:pt x="512" y="726"/>
                    </a:lnTo>
                    <a:lnTo>
                      <a:pt x="514" y="721"/>
                    </a:lnTo>
                    <a:lnTo>
                      <a:pt x="514" y="716"/>
                    </a:lnTo>
                    <a:lnTo>
                      <a:pt x="514" y="716"/>
                    </a:lnTo>
                    <a:lnTo>
                      <a:pt x="514" y="709"/>
                    </a:lnTo>
                    <a:lnTo>
                      <a:pt x="229" y="312"/>
                    </a:lnTo>
                    <a:lnTo>
                      <a:pt x="236" y="290"/>
                    </a:lnTo>
                    <a:lnTo>
                      <a:pt x="292" y="69"/>
                    </a:lnTo>
                    <a:lnTo>
                      <a:pt x="292" y="69"/>
                    </a:lnTo>
                    <a:lnTo>
                      <a:pt x="205" y="47"/>
                    </a:lnTo>
                    <a:lnTo>
                      <a:pt x="136" y="29"/>
                    </a:lnTo>
                    <a:lnTo>
                      <a:pt x="42" y="0"/>
                    </a:lnTo>
                    <a:lnTo>
                      <a:pt x="42" y="0"/>
                    </a:lnTo>
                    <a:lnTo>
                      <a:pt x="42" y="12"/>
                    </a:lnTo>
                    <a:lnTo>
                      <a:pt x="42" y="22"/>
                    </a:lnTo>
                    <a:lnTo>
                      <a:pt x="42" y="22"/>
                    </a:lnTo>
                    <a:lnTo>
                      <a:pt x="42" y="29"/>
                    </a:lnTo>
                    <a:lnTo>
                      <a:pt x="42" y="35"/>
                    </a:lnTo>
                    <a:lnTo>
                      <a:pt x="42" y="35"/>
                    </a:lnTo>
                    <a:lnTo>
                      <a:pt x="40" y="39"/>
                    </a:lnTo>
                    <a:lnTo>
                      <a:pt x="39" y="44"/>
                    </a:lnTo>
                    <a:lnTo>
                      <a:pt x="39" y="44"/>
                    </a:lnTo>
                    <a:lnTo>
                      <a:pt x="37" y="54"/>
                    </a:lnTo>
                    <a:lnTo>
                      <a:pt x="35" y="59"/>
                    </a:lnTo>
                    <a:lnTo>
                      <a:pt x="34" y="64"/>
                    </a:lnTo>
                    <a:lnTo>
                      <a:pt x="34" y="64"/>
                    </a:lnTo>
                    <a:lnTo>
                      <a:pt x="32" y="69"/>
                    </a:lnTo>
                    <a:lnTo>
                      <a:pt x="30" y="74"/>
                    </a:lnTo>
                    <a:lnTo>
                      <a:pt x="30" y="74"/>
                    </a:lnTo>
                    <a:lnTo>
                      <a:pt x="29" y="80"/>
                    </a:lnTo>
                    <a:lnTo>
                      <a:pt x="27" y="83"/>
                    </a:lnTo>
                    <a:lnTo>
                      <a:pt x="27" y="83"/>
                    </a:lnTo>
                    <a:lnTo>
                      <a:pt x="24" y="85"/>
                    </a:lnTo>
                    <a:lnTo>
                      <a:pt x="22" y="86"/>
                    </a:lnTo>
                    <a:lnTo>
                      <a:pt x="22" y="88"/>
                    </a:lnTo>
                    <a:lnTo>
                      <a:pt x="22" y="88"/>
                    </a:lnTo>
                    <a:lnTo>
                      <a:pt x="22" y="90"/>
                    </a:lnTo>
                    <a:lnTo>
                      <a:pt x="24" y="91"/>
                    </a:lnTo>
                    <a:lnTo>
                      <a:pt x="25" y="93"/>
                    </a:lnTo>
                    <a:lnTo>
                      <a:pt x="24" y="97"/>
                    </a:lnTo>
                    <a:lnTo>
                      <a:pt x="24" y="97"/>
                    </a:lnTo>
                    <a:lnTo>
                      <a:pt x="22" y="98"/>
                    </a:lnTo>
                    <a:lnTo>
                      <a:pt x="17" y="100"/>
                    </a:lnTo>
                    <a:lnTo>
                      <a:pt x="12" y="102"/>
                    </a:lnTo>
                    <a:lnTo>
                      <a:pt x="8" y="103"/>
                    </a:lnTo>
                    <a:lnTo>
                      <a:pt x="8" y="103"/>
                    </a:lnTo>
                    <a:lnTo>
                      <a:pt x="3" y="113"/>
                    </a:lnTo>
                    <a:lnTo>
                      <a:pt x="0" y="122"/>
                    </a:lnTo>
                    <a:lnTo>
                      <a:pt x="0" y="122"/>
                    </a:lnTo>
                    <a:lnTo>
                      <a:pt x="0" y="127"/>
                    </a:lnTo>
                    <a:lnTo>
                      <a:pt x="3" y="132"/>
                    </a:lnTo>
                    <a:lnTo>
                      <a:pt x="7" y="141"/>
                    </a:lnTo>
                    <a:lnTo>
                      <a:pt x="7" y="141"/>
                    </a:lnTo>
                    <a:lnTo>
                      <a:pt x="10" y="153"/>
                    </a:lnTo>
                    <a:lnTo>
                      <a:pt x="12" y="159"/>
                    </a:lnTo>
                    <a:lnTo>
                      <a:pt x="13" y="164"/>
                    </a:lnTo>
                    <a:lnTo>
                      <a:pt x="13" y="164"/>
                    </a:lnTo>
                    <a:lnTo>
                      <a:pt x="18" y="175"/>
                    </a:lnTo>
                    <a:lnTo>
                      <a:pt x="20" y="178"/>
                    </a:lnTo>
                    <a:lnTo>
                      <a:pt x="20" y="185"/>
                    </a:lnTo>
                    <a:lnTo>
                      <a:pt x="20" y="185"/>
                    </a:lnTo>
                    <a:lnTo>
                      <a:pt x="18" y="197"/>
                    </a:lnTo>
                    <a:lnTo>
                      <a:pt x="17" y="209"/>
                    </a:lnTo>
                    <a:lnTo>
                      <a:pt x="17" y="209"/>
                    </a:lnTo>
                    <a:lnTo>
                      <a:pt x="13" y="217"/>
                    </a:lnTo>
                    <a:lnTo>
                      <a:pt x="12" y="222"/>
                    </a:lnTo>
                    <a:lnTo>
                      <a:pt x="12" y="227"/>
                    </a:lnTo>
                    <a:lnTo>
                      <a:pt x="12" y="227"/>
                    </a:lnTo>
                    <a:lnTo>
                      <a:pt x="13" y="237"/>
                    </a:lnTo>
                    <a:lnTo>
                      <a:pt x="15" y="248"/>
                    </a:lnTo>
                    <a:lnTo>
                      <a:pt x="15" y="248"/>
                    </a:lnTo>
                    <a:lnTo>
                      <a:pt x="15" y="251"/>
                    </a:lnTo>
                    <a:lnTo>
                      <a:pt x="13" y="253"/>
                    </a:lnTo>
                    <a:lnTo>
                      <a:pt x="10" y="258"/>
                    </a:lnTo>
                    <a:lnTo>
                      <a:pt x="10" y="258"/>
                    </a:lnTo>
                    <a:lnTo>
                      <a:pt x="10" y="263"/>
                    </a:lnTo>
                    <a:lnTo>
                      <a:pt x="13" y="268"/>
                    </a:lnTo>
                    <a:lnTo>
                      <a:pt x="13" y="268"/>
                    </a:lnTo>
                    <a:lnTo>
                      <a:pt x="25" y="293"/>
                    </a:lnTo>
                    <a:lnTo>
                      <a:pt x="25" y="293"/>
                    </a:lnTo>
                    <a:lnTo>
                      <a:pt x="27" y="300"/>
                    </a:lnTo>
                    <a:lnTo>
                      <a:pt x="32" y="305"/>
                    </a:lnTo>
                    <a:lnTo>
                      <a:pt x="32" y="305"/>
                    </a:lnTo>
                    <a:lnTo>
                      <a:pt x="35" y="312"/>
                    </a:lnTo>
                    <a:lnTo>
                      <a:pt x="35" y="319"/>
                    </a:lnTo>
                    <a:lnTo>
                      <a:pt x="35" y="319"/>
                    </a:lnTo>
                    <a:lnTo>
                      <a:pt x="35" y="327"/>
                    </a:lnTo>
                    <a:lnTo>
                      <a:pt x="32" y="332"/>
                    </a:lnTo>
                    <a:lnTo>
                      <a:pt x="32" y="332"/>
                    </a:lnTo>
                    <a:lnTo>
                      <a:pt x="27" y="338"/>
                    </a:lnTo>
                    <a:lnTo>
                      <a:pt x="27" y="339"/>
                    </a:lnTo>
                    <a:lnTo>
                      <a:pt x="30" y="343"/>
                    </a:lnTo>
                    <a:lnTo>
                      <a:pt x="30" y="343"/>
                    </a:lnTo>
                    <a:lnTo>
                      <a:pt x="35" y="344"/>
                    </a:lnTo>
                    <a:lnTo>
                      <a:pt x="40" y="349"/>
                    </a:lnTo>
                    <a:lnTo>
                      <a:pt x="40" y="349"/>
                    </a:lnTo>
                    <a:lnTo>
                      <a:pt x="42" y="351"/>
                    </a:lnTo>
                    <a:lnTo>
                      <a:pt x="44" y="354"/>
                    </a:lnTo>
                    <a:lnTo>
                      <a:pt x="44" y="354"/>
                    </a:lnTo>
                    <a:lnTo>
                      <a:pt x="47" y="353"/>
                    </a:lnTo>
                    <a:lnTo>
                      <a:pt x="47" y="353"/>
                    </a:lnTo>
                    <a:lnTo>
                      <a:pt x="49" y="354"/>
                    </a:lnTo>
                    <a:lnTo>
                      <a:pt x="49" y="354"/>
                    </a:lnTo>
                    <a:lnTo>
                      <a:pt x="51" y="356"/>
                    </a:lnTo>
                    <a:lnTo>
                      <a:pt x="51" y="361"/>
                    </a:lnTo>
                    <a:lnTo>
                      <a:pt x="51" y="361"/>
                    </a:lnTo>
                    <a:lnTo>
                      <a:pt x="54" y="361"/>
                    </a:lnTo>
                    <a:lnTo>
                      <a:pt x="56" y="363"/>
                    </a:lnTo>
                    <a:lnTo>
                      <a:pt x="56" y="363"/>
                    </a:lnTo>
                    <a:lnTo>
                      <a:pt x="57" y="366"/>
                    </a:lnTo>
                    <a:lnTo>
                      <a:pt x="56" y="370"/>
                    </a:lnTo>
                    <a:lnTo>
                      <a:pt x="52" y="375"/>
                    </a:lnTo>
                    <a:lnTo>
                      <a:pt x="52" y="375"/>
                    </a:lnTo>
                    <a:lnTo>
                      <a:pt x="52" y="378"/>
                    </a:lnTo>
                    <a:lnTo>
                      <a:pt x="52" y="382"/>
                    </a:lnTo>
                    <a:lnTo>
                      <a:pt x="52" y="382"/>
                    </a:lnTo>
                    <a:lnTo>
                      <a:pt x="49" y="383"/>
                    </a:lnTo>
                    <a:lnTo>
                      <a:pt x="47" y="385"/>
                    </a:lnTo>
                    <a:lnTo>
                      <a:pt x="47" y="385"/>
                    </a:lnTo>
                    <a:lnTo>
                      <a:pt x="47" y="388"/>
                    </a:lnTo>
                    <a:lnTo>
                      <a:pt x="49" y="392"/>
                    </a:lnTo>
                    <a:lnTo>
                      <a:pt x="51" y="394"/>
                    </a:lnTo>
                    <a:lnTo>
                      <a:pt x="51" y="397"/>
                    </a:lnTo>
                    <a:lnTo>
                      <a:pt x="51" y="397"/>
                    </a:lnTo>
                    <a:lnTo>
                      <a:pt x="51" y="404"/>
                    </a:lnTo>
                    <a:lnTo>
                      <a:pt x="49" y="412"/>
                    </a:lnTo>
                    <a:lnTo>
                      <a:pt x="51" y="419"/>
                    </a:lnTo>
                    <a:lnTo>
                      <a:pt x="54" y="426"/>
                    </a:lnTo>
                    <a:lnTo>
                      <a:pt x="54" y="426"/>
                    </a:lnTo>
                    <a:lnTo>
                      <a:pt x="57" y="431"/>
                    </a:lnTo>
                    <a:lnTo>
                      <a:pt x="61" y="436"/>
                    </a:lnTo>
                    <a:lnTo>
                      <a:pt x="61" y="436"/>
                    </a:lnTo>
                    <a:lnTo>
                      <a:pt x="66" y="439"/>
                    </a:lnTo>
                    <a:lnTo>
                      <a:pt x="73" y="444"/>
                    </a:lnTo>
                    <a:lnTo>
                      <a:pt x="73" y="444"/>
                    </a:lnTo>
                    <a:lnTo>
                      <a:pt x="76" y="450"/>
                    </a:lnTo>
                    <a:lnTo>
                      <a:pt x="76" y="456"/>
                    </a:lnTo>
                    <a:lnTo>
                      <a:pt x="76" y="456"/>
                    </a:lnTo>
                    <a:lnTo>
                      <a:pt x="74" y="463"/>
                    </a:lnTo>
                    <a:lnTo>
                      <a:pt x="73" y="465"/>
                    </a:lnTo>
                    <a:lnTo>
                      <a:pt x="71" y="465"/>
                    </a:lnTo>
                    <a:lnTo>
                      <a:pt x="71" y="465"/>
                    </a:lnTo>
                    <a:lnTo>
                      <a:pt x="69" y="461"/>
                    </a:lnTo>
                    <a:lnTo>
                      <a:pt x="68" y="460"/>
                    </a:lnTo>
                    <a:lnTo>
                      <a:pt x="66" y="460"/>
                    </a:lnTo>
                    <a:lnTo>
                      <a:pt x="66" y="460"/>
                    </a:lnTo>
                    <a:lnTo>
                      <a:pt x="64" y="468"/>
                    </a:lnTo>
                    <a:lnTo>
                      <a:pt x="63" y="475"/>
                    </a:lnTo>
                    <a:lnTo>
                      <a:pt x="63" y="475"/>
                    </a:lnTo>
                    <a:lnTo>
                      <a:pt x="61" y="482"/>
                    </a:lnTo>
                    <a:lnTo>
                      <a:pt x="59" y="487"/>
                    </a:lnTo>
                    <a:lnTo>
                      <a:pt x="61" y="490"/>
                    </a:lnTo>
                    <a:lnTo>
                      <a:pt x="61" y="490"/>
                    </a:lnTo>
                    <a:lnTo>
                      <a:pt x="63" y="497"/>
                    </a:lnTo>
                    <a:lnTo>
                      <a:pt x="66" y="504"/>
                    </a:lnTo>
                    <a:lnTo>
                      <a:pt x="74" y="517"/>
                    </a:lnTo>
                    <a:lnTo>
                      <a:pt x="74" y="517"/>
                    </a:lnTo>
                    <a:lnTo>
                      <a:pt x="78" y="524"/>
                    </a:lnTo>
                    <a:lnTo>
                      <a:pt x="80" y="531"/>
                    </a:lnTo>
                    <a:lnTo>
                      <a:pt x="80" y="531"/>
                    </a:lnTo>
                    <a:lnTo>
                      <a:pt x="78" y="538"/>
                    </a:lnTo>
                    <a:lnTo>
                      <a:pt x="78" y="541"/>
                    </a:lnTo>
                    <a:lnTo>
                      <a:pt x="81" y="545"/>
                    </a:lnTo>
                    <a:lnTo>
                      <a:pt x="81" y="545"/>
                    </a:lnTo>
                    <a:lnTo>
                      <a:pt x="86" y="548"/>
                    </a:lnTo>
                    <a:lnTo>
                      <a:pt x="88" y="555"/>
                    </a:lnTo>
                    <a:lnTo>
                      <a:pt x="88" y="555"/>
                    </a:lnTo>
                    <a:lnTo>
                      <a:pt x="90" y="556"/>
                    </a:lnTo>
                    <a:lnTo>
                      <a:pt x="91" y="558"/>
                    </a:lnTo>
                    <a:lnTo>
                      <a:pt x="93" y="562"/>
                    </a:lnTo>
                    <a:lnTo>
                      <a:pt x="95" y="563"/>
                    </a:lnTo>
                    <a:lnTo>
                      <a:pt x="95" y="563"/>
                    </a:lnTo>
                    <a:lnTo>
                      <a:pt x="96" y="567"/>
                    </a:lnTo>
                    <a:lnTo>
                      <a:pt x="98" y="570"/>
                    </a:lnTo>
                    <a:lnTo>
                      <a:pt x="98" y="570"/>
                    </a:lnTo>
                    <a:lnTo>
                      <a:pt x="103" y="573"/>
                    </a:lnTo>
                    <a:lnTo>
                      <a:pt x="103" y="573"/>
                    </a:lnTo>
                    <a:lnTo>
                      <a:pt x="107" y="577"/>
                    </a:lnTo>
                    <a:lnTo>
                      <a:pt x="108" y="584"/>
                    </a:lnTo>
                    <a:lnTo>
                      <a:pt x="110" y="590"/>
                    </a:lnTo>
                    <a:lnTo>
                      <a:pt x="110" y="596"/>
                    </a:lnTo>
                    <a:lnTo>
                      <a:pt x="110" y="596"/>
                    </a:lnTo>
                    <a:lnTo>
                      <a:pt x="108" y="597"/>
                    </a:lnTo>
                    <a:lnTo>
                      <a:pt x="108" y="597"/>
                    </a:lnTo>
                    <a:lnTo>
                      <a:pt x="107" y="601"/>
                    </a:lnTo>
                    <a:lnTo>
                      <a:pt x="107" y="601"/>
                    </a:lnTo>
                    <a:lnTo>
                      <a:pt x="105" y="607"/>
                    </a:lnTo>
                    <a:lnTo>
                      <a:pt x="105" y="607"/>
                    </a:lnTo>
                    <a:lnTo>
                      <a:pt x="107" y="602"/>
                    </a:lnTo>
                    <a:lnTo>
                      <a:pt x="108" y="601"/>
                    </a:lnTo>
                    <a:lnTo>
                      <a:pt x="112" y="601"/>
                    </a:lnTo>
                    <a:lnTo>
                      <a:pt x="112" y="601"/>
                    </a:lnTo>
                    <a:lnTo>
                      <a:pt x="112" y="604"/>
                    </a:lnTo>
                    <a:lnTo>
                      <a:pt x="112" y="604"/>
                    </a:lnTo>
                    <a:lnTo>
                      <a:pt x="115" y="604"/>
                    </a:lnTo>
                    <a:lnTo>
                      <a:pt x="117" y="607"/>
                    </a:lnTo>
                    <a:lnTo>
                      <a:pt x="117" y="607"/>
                    </a:lnTo>
                    <a:lnTo>
                      <a:pt x="119" y="611"/>
                    </a:lnTo>
                    <a:lnTo>
                      <a:pt x="119" y="614"/>
                    </a:lnTo>
                    <a:lnTo>
                      <a:pt x="117" y="619"/>
                    </a:lnTo>
                    <a:lnTo>
                      <a:pt x="115" y="623"/>
                    </a:lnTo>
                    <a:lnTo>
                      <a:pt x="115" y="623"/>
                    </a:lnTo>
                    <a:lnTo>
                      <a:pt x="115" y="628"/>
                    </a:lnTo>
                    <a:lnTo>
                      <a:pt x="115" y="631"/>
                    </a:lnTo>
                    <a:lnTo>
                      <a:pt x="115" y="631"/>
                    </a:lnTo>
                    <a:lnTo>
                      <a:pt x="112" y="640"/>
                    </a:lnTo>
                    <a:lnTo>
                      <a:pt x="112" y="640"/>
                    </a:lnTo>
                    <a:lnTo>
                      <a:pt x="112" y="643"/>
                    </a:lnTo>
                    <a:lnTo>
                      <a:pt x="110" y="648"/>
                    </a:lnTo>
                    <a:lnTo>
                      <a:pt x="110" y="648"/>
                    </a:lnTo>
                    <a:lnTo>
                      <a:pt x="108" y="650"/>
                    </a:lnTo>
                    <a:lnTo>
                      <a:pt x="105" y="653"/>
                    </a:lnTo>
                    <a:lnTo>
                      <a:pt x="105" y="653"/>
                    </a:lnTo>
                    <a:lnTo>
                      <a:pt x="105" y="657"/>
                    </a:lnTo>
                    <a:lnTo>
                      <a:pt x="107" y="660"/>
                    </a:lnTo>
                    <a:lnTo>
                      <a:pt x="113" y="663"/>
                    </a:lnTo>
                    <a:lnTo>
                      <a:pt x="113" y="663"/>
                    </a:lnTo>
                    <a:lnTo>
                      <a:pt x="122" y="669"/>
                    </a:lnTo>
                    <a:lnTo>
                      <a:pt x="130" y="672"/>
                    </a:lnTo>
                    <a:lnTo>
                      <a:pt x="130" y="672"/>
                    </a:lnTo>
                    <a:lnTo>
                      <a:pt x="139" y="672"/>
                    </a:lnTo>
                    <a:lnTo>
                      <a:pt x="144" y="674"/>
                    </a:lnTo>
                    <a:lnTo>
                      <a:pt x="147" y="675"/>
                    </a:lnTo>
                    <a:lnTo>
                      <a:pt x="147" y="675"/>
                    </a:lnTo>
                    <a:lnTo>
                      <a:pt x="154" y="680"/>
                    </a:lnTo>
                    <a:lnTo>
                      <a:pt x="158" y="682"/>
                    </a:lnTo>
                    <a:lnTo>
                      <a:pt x="161" y="684"/>
                    </a:lnTo>
                    <a:lnTo>
                      <a:pt x="161" y="684"/>
                    </a:lnTo>
                    <a:lnTo>
                      <a:pt x="169" y="685"/>
                    </a:lnTo>
                    <a:lnTo>
                      <a:pt x="178" y="687"/>
                    </a:lnTo>
                    <a:lnTo>
                      <a:pt x="178" y="687"/>
                    </a:lnTo>
                    <a:lnTo>
                      <a:pt x="183" y="691"/>
                    </a:lnTo>
                    <a:lnTo>
                      <a:pt x="186" y="692"/>
                    </a:lnTo>
                    <a:lnTo>
                      <a:pt x="192" y="701"/>
                    </a:lnTo>
                    <a:lnTo>
                      <a:pt x="192" y="701"/>
                    </a:lnTo>
                    <a:lnTo>
                      <a:pt x="198" y="708"/>
                    </a:lnTo>
                    <a:lnTo>
                      <a:pt x="198" y="708"/>
                    </a:lnTo>
                    <a:lnTo>
                      <a:pt x="202" y="716"/>
                    </a:lnTo>
                    <a:lnTo>
                      <a:pt x="202" y="716"/>
                    </a:lnTo>
                    <a:lnTo>
                      <a:pt x="205" y="719"/>
                    </a:lnTo>
                    <a:lnTo>
                      <a:pt x="208" y="723"/>
                    </a:lnTo>
                    <a:lnTo>
                      <a:pt x="217" y="726"/>
                    </a:lnTo>
                    <a:lnTo>
                      <a:pt x="217" y="726"/>
                    </a:lnTo>
                    <a:lnTo>
                      <a:pt x="222" y="728"/>
                    </a:lnTo>
                    <a:lnTo>
                      <a:pt x="225" y="728"/>
                    </a:lnTo>
                    <a:lnTo>
                      <a:pt x="229" y="728"/>
                    </a:lnTo>
                    <a:lnTo>
                      <a:pt x="234" y="730"/>
                    </a:lnTo>
                    <a:lnTo>
                      <a:pt x="234" y="730"/>
                    </a:lnTo>
                    <a:lnTo>
                      <a:pt x="241" y="736"/>
                    </a:lnTo>
                    <a:lnTo>
                      <a:pt x="242" y="740"/>
                    </a:lnTo>
                    <a:lnTo>
                      <a:pt x="242" y="745"/>
                    </a:lnTo>
                    <a:lnTo>
                      <a:pt x="242" y="745"/>
                    </a:lnTo>
                    <a:lnTo>
                      <a:pt x="242" y="748"/>
                    </a:lnTo>
                    <a:lnTo>
                      <a:pt x="242" y="753"/>
                    </a:lnTo>
                    <a:lnTo>
                      <a:pt x="246" y="757"/>
                    </a:lnTo>
                    <a:lnTo>
                      <a:pt x="249" y="758"/>
                    </a:lnTo>
                    <a:lnTo>
                      <a:pt x="249" y="758"/>
                    </a:lnTo>
                    <a:lnTo>
                      <a:pt x="254" y="757"/>
                    </a:lnTo>
                    <a:lnTo>
                      <a:pt x="258" y="757"/>
                    </a:lnTo>
                    <a:lnTo>
                      <a:pt x="261" y="757"/>
                    </a:lnTo>
                    <a:lnTo>
                      <a:pt x="263" y="758"/>
                    </a:lnTo>
                    <a:lnTo>
                      <a:pt x="263" y="758"/>
                    </a:lnTo>
                    <a:lnTo>
                      <a:pt x="268" y="767"/>
                    </a:lnTo>
                    <a:lnTo>
                      <a:pt x="270" y="770"/>
                    </a:lnTo>
                    <a:lnTo>
                      <a:pt x="273" y="774"/>
                    </a:lnTo>
                    <a:lnTo>
                      <a:pt x="273" y="774"/>
                    </a:lnTo>
                    <a:lnTo>
                      <a:pt x="280" y="779"/>
                    </a:lnTo>
                    <a:lnTo>
                      <a:pt x="283" y="782"/>
                    </a:lnTo>
                    <a:lnTo>
                      <a:pt x="287" y="786"/>
                    </a:lnTo>
                    <a:lnTo>
                      <a:pt x="287" y="786"/>
                    </a:lnTo>
                    <a:lnTo>
                      <a:pt x="293" y="798"/>
                    </a:lnTo>
                    <a:lnTo>
                      <a:pt x="297" y="808"/>
                    </a:lnTo>
                    <a:lnTo>
                      <a:pt x="297" y="808"/>
                    </a:lnTo>
                    <a:lnTo>
                      <a:pt x="300" y="820"/>
                    </a:lnTo>
                    <a:lnTo>
                      <a:pt x="300" y="831"/>
                    </a:lnTo>
                    <a:lnTo>
                      <a:pt x="300" y="854"/>
                    </a:lnTo>
                    <a:lnTo>
                      <a:pt x="300" y="854"/>
                    </a:lnTo>
                    <a:lnTo>
                      <a:pt x="304" y="852"/>
                    </a:lnTo>
                    <a:lnTo>
                      <a:pt x="305" y="850"/>
                    </a:lnTo>
                    <a:lnTo>
                      <a:pt x="307" y="848"/>
                    </a:lnTo>
                    <a:lnTo>
                      <a:pt x="307" y="848"/>
                    </a:lnTo>
                    <a:lnTo>
                      <a:pt x="310" y="850"/>
                    </a:lnTo>
                    <a:lnTo>
                      <a:pt x="312" y="850"/>
                    </a:lnTo>
                    <a:lnTo>
                      <a:pt x="314" y="854"/>
                    </a:lnTo>
                    <a:lnTo>
                      <a:pt x="312" y="855"/>
                    </a:lnTo>
                    <a:lnTo>
                      <a:pt x="312" y="855"/>
                    </a:lnTo>
                    <a:lnTo>
                      <a:pt x="310" y="857"/>
                    </a:lnTo>
                    <a:lnTo>
                      <a:pt x="307" y="857"/>
                    </a:lnTo>
                    <a:lnTo>
                      <a:pt x="305" y="859"/>
                    </a:lnTo>
                    <a:lnTo>
                      <a:pt x="304" y="860"/>
                    </a:lnTo>
                    <a:lnTo>
                      <a:pt x="304" y="860"/>
                    </a:lnTo>
                    <a:lnTo>
                      <a:pt x="304" y="865"/>
                    </a:lnTo>
                    <a:lnTo>
                      <a:pt x="304" y="869"/>
                    </a:lnTo>
                    <a:lnTo>
                      <a:pt x="304" y="869"/>
                    </a:lnTo>
                    <a:lnTo>
                      <a:pt x="305" y="872"/>
                    </a:lnTo>
                    <a:lnTo>
                      <a:pt x="309" y="870"/>
                    </a:lnTo>
                    <a:lnTo>
                      <a:pt x="309" y="870"/>
                    </a:lnTo>
                    <a:lnTo>
                      <a:pt x="312" y="872"/>
                    </a:lnTo>
                    <a:lnTo>
                      <a:pt x="312" y="872"/>
                    </a:lnTo>
                    <a:lnTo>
                      <a:pt x="327" y="874"/>
                    </a:lnTo>
                    <a:lnTo>
                      <a:pt x="327" y="874"/>
                    </a:lnTo>
                    <a:lnTo>
                      <a:pt x="371" y="877"/>
                    </a:lnTo>
                    <a:lnTo>
                      <a:pt x="371" y="877"/>
                    </a:lnTo>
                    <a:lnTo>
                      <a:pt x="419" y="882"/>
                    </a:lnTo>
                    <a:lnTo>
                      <a:pt x="419" y="882"/>
                    </a:lnTo>
                    <a:lnTo>
                      <a:pt x="458" y="886"/>
                    </a:lnTo>
                    <a:lnTo>
                      <a:pt x="458" y="886"/>
                    </a:lnTo>
                    <a:lnTo>
                      <a:pt x="473" y="887"/>
                    </a:lnTo>
                    <a:lnTo>
                      <a:pt x="473" y="887"/>
                    </a:lnTo>
                    <a:lnTo>
                      <a:pt x="477" y="886"/>
                    </a:lnTo>
                    <a:lnTo>
                      <a:pt x="477" y="886"/>
                    </a:lnTo>
                    <a:lnTo>
                      <a:pt x="482" y="886"/>
                    </a:lnTo>
                    <a:lnTo>
                      <a:pt x="483" y="884"/>
                    </a:lnTo>
                    <a:lnTo>
                      <a:pt x="487" y="882"/>
                    </a:lnTo>
                    <a:lnTo>
                      <a:pt x="487" y="882"/>
                    </a:lnTo>
                    <a:lnTo>
                      <a:pt x="487" y="879"/>
                    </a:lnTo>
                    <a:lnTo>
                      <a:pt x="487" y="874"/>
                    </a:lnTo>
                    <a:lnTo>
                      <a:pt x="487" y="874"/>
                    </a:lnTo>
                    <a:lnTo>
                      <a:pt x="488" y="872"/>
                    </a:lnTo>
                    <a:lnTo>
                      <a:pt x="490" y="870"/>
                    </a:lnTo>
                    <a:lnTo>
                      <a:pt x="490" y="870"/>
                    </a:lnTo>
                    <a:lnTo>
                      <a:pt x="487" y="870"/>
                    </a:lnTo>
                    <a:lnTo>
                      <a:pt x="487" y="869"/>
                    </a:lnTo>
                    <a:lnTo>
                      <a:pt x="487" y="869"/>
                    </a:lnTo>
                    <a:lnTo>
                      <a:pt x="485" y="869"/>
                    </a:lnTo>
                    <a:lnTo>
                      <a:pt x="485" y="869"/>
                    </a:lnTo>
                    <a:lnTo>
                      <a:pt x="483" y="867"/>
                    </a:lnTo>
                    <a:lnTo>
                      <a:pt x="483" y="867"/>
                    </a:lnTo>
                    <a:lnTo>
                      <a:pt x="480" y="865"/>
                    </a:lnTo>
                    <a:lnTo>
                      <a:pt x="480" y="865"/>
                    </a:lnTo>
                    <a:lnTo>
                      <a:pt x="477" y="860"/>
                    </a:lnTo>
                    <a:lnTo>
                      <a:pt x="477" y="857"/>
                    </a:lnTo>
                    <a:lnTo>
                      <a:pt x="477" y="857"/>
                    </a:lnTo>
                    <a:lnTo>
                      <a:pt x="475" y="852"/>
                    </a:lnTo>
                    <a:lnTo>
                      <a:pt x="475" y="852"/>
                    </a:lnTo>
                    <a:lnTo>
                      <a:pt x="475" y="850"/>
                    </a:lnTo>
                    <a:lnTo>
                      <a:pt x="475" y="848"/>
                    </a:lnTo>
                    <a:lnTo>
                      <a:pt x="475" y="848"/>
                    </a:lnTo>
                    <a:lnTo>
                      <a:pt x="478" y="845"/>
                    </a:lnTo>
                    <a:lnTo>
                      <a:pt x="480" y="843"/>
                    </a:lnTo>
                    <a:lnTo>
                      <a:pt x="482" y="843"/>
                    </a:lnTo>
                    <a:lnTo>
                      <a:pt x="482" y="843"/>
                    </a:lnTo>
                    <a:lnTo>
                      <a:pt x="485" y="842"/>
                    </a:lnTo>
                    <a:lnTo>
                      <a:pt x="488" y="838"/>
                    </a:lnTo>
                    <a:lnTo>
                      <a:pt x="488" y="838"/>
                    </a:lnTo>
                    <a:lnTo>
                      <a:pt x="488" y="835"/>
                    </a:lnTo>
                    <a:lnTo>
                      <a:pt x="490" y="831"/>
                    </a:lnTo>
                    <a:lnTo>
                      <a:pt x="490" y="831"/>
                    </a:lnTo>
                    <a:lnTo>
                      <a:pt x="494" y="830"/>
                    </a:lnTo>
                    <a:lnTo>
                      <a:pt x="497" y="828"/>
                    </a:lnTo>
                    <a:lnTo>
                      <a:pt x="497" y="828"/>
                    </a:lnTo>
                    <a:lnTo>
                      <a:pt x="500" y="825"/>
                    </a:lnTo>
                    <a:lnTo>
                      <a:pt x="500" y="821"/>
                    </a:lnTo>
                    <a:lnTo>
                      <a:pt x="500" y="821"/>
                    </a:lnTo>
                    <a:lnTo>
                      <a:pt x="499" y="816"/>
                    </a:lnTo>
                    <a:lnTo>
                      <a:pt x="499" y="813"/>
                    </a:lnTo>
                    <a:lnTo>
                      <a:pt x="499" y="813"/>
                    </a:lnTo>
                    <a:lnTo>
                      <a:pt x="500" y="808"/>
                    </a:lnTo>
                    <a:lnTo>
                      <a:pt x="500" y="808"/>
                    </a:lnTo>
                    <a:lnTo>
                      <a:pt x="500" y="804"/>
                    </a:lnTo>
                    <a:lnTo>
                      <a:pt x="500" y="804"/>
                    </a:lnTo>
                    <a:lnTo>
                      <a:pt x="499" y="804"/>
                    </a:lnTo>
                    <a:lnTo>
                      <a:pt x="497" y="803"/>
                    </a:lnTo>
                    <a:lnTo>
                      <a:pt x="497" y="803"/>
                    </a:lnTo>
                    <a:lnTo>
                      <a:pt x="499" y="801"/>
                    </a:lnTo>
                    <a:lnTo>
                      <a:pt x="500" y="801"/>
                    </a:lnTo>
                    <a:lnTo>
                      <a:pt x="500" y="801"/>
                    </a:lnTo>
                    <a:lnTo>
                      <a:pt x="504" y="798"/>
                    </a:lnTo>
                    <a:lnTo>
                      <a:pt x="504" y="798"/>
                    </a:lnTo>
                    <a:lnTo>
                      <a:pt x="504" y="796"/>
                    </a:lnTo>
                    <a:lnTo>
                      <a:pt x="505" y="792"/>
                    </a:lnTo>
                    <a:lnTo>
                      <a:pt x="505" y="789"/>
                    </a:lnTo>
                    <a:lnTo>
                      <a:pt x="507" y="787"/>
                    </a:lnTo>
                    <a:lnTo>
                      <a:pt x="507" y="787"/>
                    </a:lnTo>
                    <a:lnTo>
                      <a:pt x="512" y="784"/>
                    </a:lnTo>
                    <a:lnTo>
                      <a:pt x="517" y="784"/>
                    </a:lnTo>
                    <a:lnTo>
                      <a:pt x="517" y="784"/>
                    </a:lnTo>
                    <a:lnTo>
                      <a:pt x="522" y="781"/>
                    </a:lnTo>
                    <a:lnTo>
                      <a:pt x="522" y="781"/>
                    </a:lnTo>
                    <a:lnTo>
                      <a:pt x="526" y="781"/>
                    </a:lnTo>
                    <a:lnTo>
                      <a:pt x="526" y="781"/>
                    </a:lnTo>
                    <a:lnTo>
                      <a:pt x="526" y="781"/>
                    </a:lnTo>
                    <a:lnTo>
                      <a:pt x="526" y="781"/>
                    </a:lnTo>
                    <a:lnTo>
                      <a:pt x="527" y="779"/>
                    </a:lnTo>
                    <a:lnTo>
                      <a:pt x="527" y="779"/>
                    </a:lnTo>
                    <a:lnTo>
                      <a:pt x="527" y="779"/>
                    </a:lnTo>
                    <a:lnTo>
                      <a:pt x="529" y="777"/>
                    </a:lnTo>
                    <a:lnTo>
                      <a:pt x="531" y="774"/>
                    </a:lnTo>
                    <a:lnTo>
                      <a:pt x="531" y="774"/>
                    </a:lnTo>
                    <a:lnTo>
                      <a:pt x="531" y="770"/>
                    </a:lnTo>
                    <a:lnTo>
                      <a:pt x="531" y="767"/>
                    </a:lnTo>
                    <a:lnTo>
                      <a:pt x="531" y="767"/>
                    </a:lnTo>
                    <a:lnTo>
                      <a:pt x="527" y="765"/>
                    </a:lnTo>
                    <a:lnTo>
                      <a:pt x="527" y="765"/>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8" name="Freeform 58">
                <a:extLst>
                  <a:ext uri="{FF2B5EF4-FFF2-40B4-BE49-F238E27FC236}">
                    <a16:creationId xmlns:a16="http://schemas.microsoft.com/office/drawing/2014/main" id="{8CE0D339-4D92-A449-B44E-16D6D37A9108}"/>
                  </a:ext>
                </a:extLst>
              </p:cNvPr>
              <p:cNvSpPr>
                <a:spLocks/>
              </p:cNvSpPr>
              <p:nvPr/>
            </p:nvSpPr>
            <p:spPr bwMode="auto">
              <a:xfrm>
                <a:off x="6194425" y="1166813"/>
                <a:ext cx="738187" cy="466725"/>
              </a:xfrm>
              <a:custGeom>
                <a:avLst/>
                <a:gdLst>
                  <a:gd name="T0" fmla="*/ 463 w 465"/>
                  <a:gd name="T1" fmla="*/ 73 h 294"/>
                  <a:gd name="T2" fmla="*/ 446 w 465"/>
                  <a:gd name="T3" fmla="*/ 55 h 294"/>
                  <a:gd name="T4" fmla="*/ 445 w 465"/>
                  <a:gd name="T5" fmla="*/ 46 h 294"/>
                  <a:gd name="T6" fmla="*/ 445 w 465"/>
                  <a:gd name="T7" fmla="*/ 38 h 294"/>
                  <a:gd name="T8" fmla="*/ 446 w 465"/>
                  <a:gd name="T9" fmla="*/ 27 h 294"/>
                  <a:gd name="T10" fmla="*/ 450 w 465"/>
                  <a:gd name="T11" fmla="*/ 17 h 294"/>
                  <a:gd name="T12" fmla="*/ 348 w 465"/>
                  <a:gd name="T13" fmla="*/ 16 h 294"/>
                  <a:gd name="T14" fmla="*/ 19 w 465"/>
                  <a:gd name="T15" fmla="*/ 0 h 294"/>
                  <a:gd name="T16" fmla="*/ 0 w 465"/>
                  <a:gd name="T17" fmla="*/ 245 h 294"/>
                  <a:gd name="T18" fmla="*/ 161 w 465"/>
                  <a:gd name="T19" fmla="*/ 257 h 294"/>
                  <a:gd name="T20" fmla="*/ 309 w 465"/>
                  <a:gd name="T21" fmla="*/ 262 h 294"/>
                  <a:gd name="T22" fmla="*/ 339 w 465"/>
                  <a:gd name="T23" fmla="*/ 262 h 294"/>
                  <a:gd name="T24" fmla="*/ 343 w 465"/>
                  <a:gd name="T25" fmla="*/ 262 h 294"/>
                  <a:gd name="T26" fmla="*/ 348 w 465"/>
                  <a:gd name="T27" fmla="*/ 263 h 294"/>
                  <a:gd name="T28" fmla="*/ 355 w 465"/>
                  <a:gd name="T29" fmla="*/ 267 h 294"/>
                  <a:gd name="T30" fmla="*/ 360 w 465"/>
                  <a:gd name="T31" fmla="*/ 272 h 294"/>
                  <a:gd name="T32" fmla="*/ 365 w 465"/>
                  <a:gd name="T33" fmla="*/ 274 h 294"/>
                  <a:gd name="T34" fmla="*/ 372 w 465"/>
                  <a:gd name="T35" fmla="*/ 275 h 294"/>
                  <a:gd name="T36" fmla="*/ 384 w 465"/>
                  <a:gd name="T37" fmla="*/ 274 h 294"/>
                  <a:gd name="T38" fmla="*/ 397 w 465"/>
                  <a:gd name="T39" fmla="*/ 274 h 294"/>
                  <a:gd name="T40" fmla="*/ 402 w 465"/>
                  <a:gd name="T41" fmla="*/ 274 h 294"/>
                  <a:gd name="T42" fmla="*/ 407 w 465"/>
                  <a:gd name="T43" fmla="*/ 277 h 294"/>
                  <a:gd name="T44" fmla="*/ 414 w 465"/>
                  <a:gd name="T45" fmla="*/ 279 h 294"/>
                  <a:gd name="T46" fmla="*/ 419 w 465"/>
                  <a:gd name="T47" fmla="*/ 279 h 294"/>
                  <a:gd name="T48" fmla="*/ 426 w 465"/>
                  <a:gd name="T49" fmla="*/ 279 h 294"/>
                  <a:gd name="T50" fmla="*/ 433 w 465"/>
                  <a:gd name="T51" fmla="*/ 284 h 294"/>
                  <a:gd name="T52" fmla="*/ 435 w 465"/>
                  <a:gd name="T53" fmla="*/ 287 h 294"/>
                  <a:gd name="T54" fmla="*/ 440 w 465"/>
                  <a:gd name="T55" fmla="*/ 289 h 294"/>
                  <a:gd name="T56" fmla="*/ 446 w 465"/>
                  <a:gd name="T57" fmla="*/ 292 h 294"/>
                  <a:gd name="T58" fmla="*/ 453 w 465"/>
                  <a:gd name="T59" fmla="*/ 294 h 294"/>
                  <a:gd name="T60" fmla="*/ 453 w 465"/>
                  <a:gd name="T61" fmla="*/ 294 h 294"/>
                  <a:gd name="T62" fmla="*/ 453 w 465"/>
                  <a:gd name="T63" fmla="*/ 291 h 294"/>
                  <a:gd name="T64" fmla="*/ 451 w 465"/>
                  <a:gd name="T65" fmla="*/ 279 h 294"/>
                  <a:gd name="T66" fmla="*/ 453 w 465"/>
                  <a:gd name="T67" fmla="*/ 274 h 294"/>
                  <a:gd name="T68" fmla="*/ 453 w 465"/>
                  <a:gd name="T69" fmla="*/ 267 h 294"/>
                  <a:gd name="T70" fmla="*/ 451 w 465"/>
                  <a:gd name="T71" fmla="*/ 262 h 294"/>
                  <a:gd name="T72" fmla="*/ 451 w 465"/>
                  <a:gd name="T73" fmla="*/ 257 h 294"/>
                  <a:gd name="T74" fmla="*/ 453 w 465"/>
                  <a:gd name="T75" fmla="*/ 250 h 294"/>
                  <a:gd name="T76" fmla="*/ 455 w 465"/>
                  <a:gd name="T77" fmla="*/ 246 h 294"/>
                  <a:gd name="T78" fmla="*/ 455 w 465"/>
                  <a:gd name="T79" fmla="*/ 245 h 294"/>
                  <a:gd name="T80" fmla="*/ 451 w 465"/>
                  <a:gd name="T81" fmla="*/ 240 h 294"/>
                  <a:gd name="T82" fmla="*/ 450 w 465"/>
                  <a:gd name="T83" fmla="*/ 236 h 294"/>
                  <a:gd name="T84" fmla="*/ 450 w 465"/>
                  <a:gd name="T85" fmla="*/ 233 h 294"/>
                  <a:gd name="T86" fmla="*/ 451 w 465"/>
                  <a:gd name="T87" fmla="*/ 228 h 294"/>
                  <a:gd name="T88" fmla="*/ 451 w 465"/>
                  <a:gd name="T89" fmla="*/ 223 h 294"/>
                  <a:gd name="T90" fmla="*/ 465 w 465"/>
                  <a:gd name="T91" fmla="*/ 22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5" h="294">
                    <a:moveTo>
                      <a:pt x="463" y="73"/>
                    </a:moveTo>
                    <a:lnTo>
                      <a:pt x="463" y="73"/>
                    </a:lnTo>
                    <a:lnTo>
                      <a:pt x="455" y="65"/>
                    </a:lnTo>
                    <a:lnTo>
                      <a:pt x="446" y="55"/>
                    </a:lnTo>
                    <a:lnTo>
                      <a:pt x="446" y="55"/>
                    </a:lnTo>
                    <a:lnTo>
                      <a:pt x="445" y="46"/>
                    </a:lnTo>
                    <a:lnTo>
                      <a:pt x="445" y="38"/>
                    </a:lnTo>
                    <a:lnTo>
                      <a:pt x="445" y="38"/>
                    </a:lnTo>
                    <a:lnTo>
                      <a:pt x="445" y="33"/>
                    </a:lnTo>
                    <a:lnTo>
                      <a:pt x="446" y="27"/>
                    </a:lnTo>
                    <a:lnTo>
                      <a:pt x="450" y="17"/>
                    </a:lnTo>
                    <a:lnTo>
                      <a:pt x="450" y="17"/>
                    </a:lnTo>
                    <a:lnTo>
                      <a:pt x="406" y="17"/>
                    </a:lnTo>
                    <a:lnTo>
                      <a:pt x="348" y="16"/>
                    </a:lnTo>
                    <a:lnTo>
                      <a:pt x="217" y="11"/>
                    </a:lnTo>
                    <a:lnTo>
                      <a:pt x="19" y="0"/>
                    </a:lnTo>
                    <a:lnTo>
                      <a:pt x="12" y="78"/>
                    </a:lnTo>
                    <a:lnTo>
                      <a:pt x="0" y="245"/>
                    </a:lnTo>
                    <a:lnTo>
                      <a:pt x="0" y="245"/>
                    </a:lnTo>
                    <a:lnTo>
                      <a:pt x="161" y="257"/>
                    </a:lnTo>
                    <a:lnTo>
                      <a:pt x="267" y="260"/>
                    </a:lnTo>
                    <a:lnTo>
                      <a:pt x="309" y="262"/>
                    </a:lnTo>
                    <a:lnTo>
                      <a:pt x="339" y="262"/>
                    </a:lnTo>
                    <a:lnTo>
                      <a:pt x="339" y="262"/>
                    </a:lnTo>
                    <a:lnTo>
                      <a:pt x="343" y="262"/>
                    </a:lnTo>
                    <a:lnTo>
                      <a:pt x="343" y="262"/>
                    </a:lnTo>
                    <a:lnTo>
                      <a:pt x="348" y="263"/>
                    </a:lnTo>
                    <a:lnTo>
                      <a:pt x="348" y="263"/>
                    </a:lnTo>
                    <a:lnTo>
                      <a:pt x="355" y="267"/>
                    </a:lnTo>
                    <a:lnTo>
                      <a:pt x="355" y="267"/>
                    </a:lnTo>
                    <a:lnTo>
                      <a:pt x="360" y="272"/>
                    </a:lnTo>
                    <a:lnTo>
                      <a:pt x="360" y="272"/>
                    </a:lnTo>
                    <a:lnTo>
                      <a:pt x="365" y="274"/>
                    </a:lnTo>
                    <a:lnTo>
                      <a:pt x="365" y="274"/>
                    </a:lnTo>
                    <a:lnTo>
                      <a:pt x="372" y="275"/>
                    </a:lnTo>
                    <a:lnTo>
                      <a:pt x="372" y="275"/>
                    </a:lnTo>
                    <a:lnTo>
                      <a:pt x="384" y="274"/>
                    </a:lnTo>
                    <a:lnTo>
                      <a:pt x="384" y="274"/>
                    </a:lnTo>
                    <a:lnTo>
                      <a:pt x="397" y="274"/>
                    </a:lnTo>
                    <a:lnTo>
                      <a:pt x="397" y="274"/>
                    </a:lnTo>
                    <a:lnTo>
                      <a:pt x="402" y="274"/>
                    </a:lnTo>
                    <a:lnTo>
                      <a:pt x="402" y="274"/>
                    </a:lnTo>
                    <a:lnTo>
                      <a:pt x="406" y="275"/>
                    </a:lnTo>
                    <a:lnTo>
                      <a:pt x="407" y="277"/>
                    </a:lnTo>
                    <a:lnTo>
                      <a:pt x="407" y="277"/>
                    </a:lnTo>
                    <a:lnTo>
                      <a:pt x="414" y="279"/>
                    </a:lnTo>
                    <a:lnTo>
                      <a:pt x="419" y="279"/>
                    </a:lnTo>
                    <a:lnTo>
                      <a:pt x="419" y="279"/>
                    </a:lnTo>
                    <a:lnTo>
                      <a:pt x="426" y="279"/>
                    </a:lnTo>
                    <a:lnTo>
                      <a:pt x="426" y="279"/>
                    </a:lnTo>
                    <a:lnTo>
                      <a:pt x="429" y="280"/>
                    </a:lnTo>
                    <a:lnTo>
                      <a:pt x="433" y="284"/>
                    </a:lnTo>
                    <a:lnTo>
                      <a:pt x="433" y="284"/>
                    </a:lnTo>
                    <a:lnTo>
                      <a:pt x="435" y="287"/>
                    </a:lnTo>
                    <a:lnTo>
                      <a:pt x="440" y="289"/>
                    </a:lnTo>
                    <a:lnTo>
                      <a:pt x="440" y="289"/>
                    </a:lnTo>
                    <a:lnTo>
                      <a:pt x="446" y="292"/>
                    </a:lnTo>
                    <a:lnTo>
                      <a:pt x="446" y="292"/>
                    </a:lnTo>
                    <a:lnTo>
                      <a:pt x="453" y="294"/>
                    </a:lnTo>
                    <a:lnTo>
                      <a:pt x="453" y="294"/>
                    </a:lnTo>
                    <a:lnTo>
                      <a:pt x="453" y="294"/>
                    </a:lnTo>
                    <a:lnTo>
                      <a:pt x="453" y="294"/>
                    </a:lnTo>
                    <a:lnTo>
                      <a:pt x="453" y="291"/>
                    </a:lnTo>
                    <a:lnTo>
                      <a:pt x="453" y="291"/>
                    </a:lnTo>
                    <a:lnTo>
                      <a:pt x="451" y="285"/>
                    </a:lnTo>
                    <a:lnTo>
                      <a:pt x="451" y="279"/>
                    </a:lnTo>
                    <a:lnTo>
                      <a:pt x="451" y="279"/>
                    </a:lnTo>
                    <a:lnTo>
                      <a:pt x="453" y="274"/>
                    </a:lnTo>
                    <a:lnTo>
                      <a:pt x="453" y="267"/>
                    </a:lnTo>
                    <a:lnTo>
                      <a:pt x="453" y="267"/>
                    </a:lnTo>
                    <a:lnTo>
                      <a:pt x="451" y="265"/>
                    </a:lnTo>
                    <a:lnTo>
                      <a:pt x="451" y="262"/>
                    </a:lnTo>
                    <a:lnTo>
                      <a:pt x="451" y="262"/>
                    </a:lnTo>
                    <a:lnTo>
                      <a:pt x="451" y="257"/>
                    </a:lnTo>
                    <a:lnTo>
                      <a:pt x="451" y="257"/>
                    </a:lnTo>
                    <a:lnTo>
                      <a:pt x="453" y="250"/>
                    </a:lnTo>
                    <a:lnTo>
                      <a:pt x="453" y="250"/>
                    </a:lnTo>
                    <a:lnTo>
                      <a:pt x="455" y="246"/>
                    </a:lnTo>
                    <a:lnTo>
                      <a:pt x="455" y="245"/>
                    </a:lnTo>
                    <a:lnTo>
                      <a:pt x="455" y="245"/>
                    </a:lnTo>
                    <a:lnTo>
                      <a:pt x="453" y="241"/>
                    </a:lnTo>
                    <a:lnTo>
                      <a:pt x="451" y="240"/>
                    </a:lnTo>
                    <a:lnTo>
                      <a:pt x="451" y="240"/>
                    </a:lnTo>
                    <a:lnTo>
                      <a:pt x="450" y="236"/>
                    </a:lnTo>
                    <a:lnTo>
                      <a:pt x="450" y="233"/>
                    </a:lnTo>
                    <a:lnTo>
                      <a:pt x="450" y="233"/>
                    </a:lnTo>
                    <a:lnTo>
                      <a:pt x="451" y="229"/>
                    </a:lnTo>
                    <a:lnTo>
                      <a:pt x="451" y="228"/>
                    </a:lnTo>
                    <a:lnTo>
                      <a:pt x="451" y="228"/>
                    </a:lnTo>
                    <a:lnTo>
                      <a:pt x="451" y="223"/>
                    </a:lnTo>
                    <a:lnTo>
                      <a:pt x="451" y="223"/>
                    </a:lnTo>
                    <a:lnTo>
                      <a:pt x="465" y="223"/>
                    </a:lnTo>
                    <a:lnTo>
                      <a:pt x="463" y="7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 name="Freeform 59">
                <a:extLst>
                  <a:ext uri="{FF2B5EF4-FFF2-40B4-BE49-F238E27FC236}">
                    <a16:creationId xmlns:a16="http://schemas.microsoft.com/office/drawing/2014/main" id="{B6C19976-92DA-E448-B433-0B247CDF04AA}"/>
                  </a:ext>
                </a:extLst>
              </p:cNvPr>
              <p:cNvSpPr>
                <a:spLocks/>
              </p:cNvSpPr>
              <p:nvPr/>
            </p:nvSpPr>
            <p:spPr bwMode="auto">
              <a:xfrm>
                <a:off x="8042275" y="1571626"/>
                <a:ext cx="433387" cy="520700"/>
              </a:xfrm>
              <a:custGeom>
                <a:avLst/>
                <a:gdLst>
                  <a:gd name="T0" fmla="*/ 243 w 273"/>
                  <a:gd name="T1" fmla="*/ 8 h 328"/>
                  <a:gd name="T2" fmla="*/ 224 w 273"/>
                  <a:gd name="T3" fmla="*/ 24 h 328"/>
                  <a:gd name="T4" fmla="*/ 216 w 273"/>
                  <a:gd name="T5" fmla="*/ 34 h 328"/>
                  <a:gd name="T6" fmla="*/ 205 w 273"/>
                  <a:gd name="T7" fmla="*/ 39 h 328"/>
                  <a:gd name="T8" fmla="*/ 199 w 273"/>
                  <a:gd name="T9" fmla="*/ 51 h 328"/>
                  <a:gd name="T10" fmla="*/ 195 w 273"/>
                  <a:gd name="T11" fmla="*/ 58 h 328"/>
                  <a:gd name="T12" fmla="*/ 180 w 273"/>
                  <a:gd name="T13" fmla="*/ 63 h 328"/>
                  <a:gd name="T14" fmla="*/ 168 w 273"/>
                  <a:gd name="T15" fmla="*/ 61 h 328"/>
                  <a:gd name="T16" fmla="*/ 161 w 273"/>
                  <a:gd name="T17" fmla="*/ 64 h 328"/>
                  <a:gd name="T18" fmla="*/ 155 w 273"/>
                  <a:gd name="T19" fmla="*/ 73 h 328"/>
                  <a:gd name="T20" fmla="*/ 148 w 273"/>
                  <a:gd name="T21" fmla="*/ 73 h 328"/>
                  <a:gd name="T22" fmla="*/ 126 w 273"/>
                  <a:gd name="T23" fmla="*/ 73 h 328"/>
                  <a:gd name="T24" fmla="*/ 114 w 273"/>
                  <a:gd name="T25" fmla="*/ 75 h 328"/>
                  <a:gd name="T26" fmla="*/ 112 w 273"/>
                  <a:gd name="T27" fmla="*/ 73 h 328"/>
                  <a:gd name="T28" fmla="*/ 124 w 273"/>
                  <a:gd name="T29" fmla="*/ 66 h 328"/>
                  <a:gd name="T30" fmla="*/ 107 w 273"/>
                  <a:gd name="T31" fmla="*/ 64 h 328"/>
                  <a:gd name="T32" fmla="*/ 104 w 273"/>
                  <a:gd name="T33" fmla="*/ 61 h 328"/>
                  <a:gd name="T34" fmla="*/ 90 w 273"/>
                  <a:gd name="T35" fmla="*/ 59 h 328"/>
                  <a:gd name="T36" fmla="*/ 82 w 273"/>
                  <a:gd name="T37" fmla="*/ 58 h 328"/>
                  <a:gd name="T38" fmla="*/ 36 w 273"/>
                  <a:gd name="T39" fmla="*/ 63 h 328"/>
                  <a:gd name="T40" fmla="*/ 34 w 273"/>
                  <a:gd name="T41" fmla="*/ 299 h 328"/>
                  <a:gd name="T42" fmla="*/ 46 w 273"/>
                  <a:gd name="T43" fmla="*/ 297 h 328"/>
                  <a:gd name="T44" fmla="*/ 54 w 273"/>
                  <a:gd name="T45" fmla="*/ 299 h 328"/>
                  <a:gd name="T46" fmla="*/ 68 w 273"/>
                  <a:gd name="T47" fmla="*/ 302 h 328"/>
                  <a:gd name="T48" fmla="*/ 83 w 273"/>
                  <a:gd name="T49" fmla="*/ 312 h 328"/>
                  <a:gd name="T50" fmla="*/ 102 w 273"/>
                  <a:gd name="T51" fmla="*/ 316 h 328"/>
                  <a:gd name="T52" fmla="*/ 127 w 273"/>
                  <a:gd name="T53" fmla="*/ 312 h 328"/>
                  <a:gd name="T54" fmla="*/ 144 w 273"/>
                  <a:gd name="T55" fmla="*/ 314 h 328"/>
                  <a:gd name="T56" fmla="*/ 163 w 273"/>
                  <a:gd name="T57" fmla="*/ 328 h 328"/>
                  <a:gd name="T58" fmla="*/ 163 w 273"/>
                  <a:gd name="T59" fmla="*/ 328 h 328"/>
                  <a:gd name="T60" fmla="*/ 178 w 273"/>
                  <a:gd name="T61" fmla="*/ 326 h 328"/>
                  <a:gd name="T62" fmla="*/ 180 w 273"/>
                  <a:gd name="T63" fmla="*/ 322 h 328"/>
                  <a:gd name="T64" fmla="*/ 183 w 273"/>
                  <a:gd name="T65" fmla="*/ 317 h 328"/>
                  <a:gd name="T66" fmla="*/ 188 w 273"/>
                  <a:gd name="T67" fmla="*/ 314 h 328"/>
                  <a:gd name="T68" fmla="*/ 190 w 273"/>
                  <a:gd name="T69" fmla="*/ 311 h 328"/>
                  <a:gd name="T70" fmla="*/ 187 w 273"/>
                  <a:gd name="T71" fmla="*/ 300 h 328"/>
                  <a:gd name="T72" fmla="*/ 188 w 273"/>
                  <a:gd name="T73" fmla="*/ 290 h 328"/>
                  <a:gd name="T74" fmla="*/ 190 w 273"/>
                  <a:gd name="T75" fmla="*/ 278 h 328"/>
                  <a:gd name="T76" fmla="*/ 195 w 273"/>
                  <a:gd name="T77" fmla="*/ 273 h 328"/>
                  <a:gd name="T78" fmla="*/ 200 w 273"/>
                  <a:gd name="T79" fmla="*/ 277 h 328"/>
                  <a:gd name="T80" fmla="*/ 209 w 273"/>
                  <a:gd name="T81" fmla="*/ 277 h 328"/>
                  <a:gd name="T82" fmla="*/ 211 w 273"/>
                  <a:gd name="T83" fmla="*/ 270 h 328"/>
                  <a:gd name="T84" fmla="*/ 212 w 273"/>
                  <a:gd name="T85" fmla="*/ 258 h 328"/>
                  <a:gd name="T86" fmla="*/ 221 w 273"/>
                  <a:gd name="T87" fmla="*/ 249 h 328"/>
                  <a:gd name="T88" fmla="*/ 234 w 273"/>
                  <a:gd name="T89" fmla="*/ 243 h 328"/>
                  <a:gd name="T90" fmla="*/ 239 w 273"/>
                  <a:gd name="T91" fmla="*/ 236 h 328"/>
                  <a:gd name="T92" fmla="*/ 246 w 273"/>
                  <a:gd name="T93" fmla="*/ 226 h 328"/>
                  <a:gd name="T94" fmla="*/ 248 w 273"/>
                  <a:gd name="T95" fmla="*/ 221 h 328"/>
                  <a:gd name="T96" fmla="*/ 253 w 273"/>
                  <a:gd name="T97" fmla="*/ 214 h 328"/>
                  <a:gd name="T98" fmla="*/ 263 w 273"/>
                  <a:gd name="T99" fmla="*/ 207 h 328"/>
                  <a:gd name="T100" fmla="*/ 263 w 273"/>
                  <a:gd name="T101" fmla="*/ 200 h 328"/>
                  <a:gd name="T102" fmla="*/ 261 w 273"/>
                  <a:gd name="T103" fmla="*/ 187 h 328"/>
                  <a:gd name="T104" fmla="*/ 263 w 273"/>
                  <a:gd name="T105" fmla="*/ 171 h 328"/>
                  <a:gd name="T106" fmla="*/ 268 w 273"/>
                  <a:gd name="T107" fmla="*/ 149 h 328"/>
                  <a:gd name="T108" fmla="*/ 263 w 273"/>
                  <a:gd name="T109" fmla="*/ 136 h 328"/>
                  <a:gd name="T110" fmla="*/ 265 w 273"/>
                  <a:gd name="T111" fmla="*/ 127 h 328"/>
                  <a:gd name="T112" fmla="*/ 272 w 273"/>
                  <a:gd name="T113" fmla="*/ 122 h 328"/>
                  <a:gd name="T114" fmla="*/ 253 w 273"/>
                  <a:gd name="T115" fmla="*/ 0 h 328"/>
                  <a:gd name="T116" fmla="*/ 248 w 273"/>
                  <a:gd name="T117" fmla="*/ 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 h="328">
                    <a:moveTo>
                      <a:pt x="248" y="3"/>
                    </a:moveTo>
                    <a:lnTo>
                      <a:pt x="248" y="3"/>
                    </a:lnTo>
                    <a:lnTo>
                      <a:pt x="243" y="8"/>
                    </a:lnTo>
                    <a:lnTo>
                      <a:pt x="238" y="14"/>
                    </a:lnTo>
                    <a:lnTo>
                      <a:pt x="238" y="14"/>
                    </a:lnTo>
                    <a:lnTo>
                      <a:pt x="224" y="24"/>
                    </a:lnTo>
                    <a:lnTo>
                      <a:pt x="224" y="24"/>
                    </a:lnTo>
                    <a:lnTo>
                      <a:pt x="221" y="29"/>
                    </a:lnTo>
                    <a:lnTo>
                      <a:pt x="216" y="34"/>
                    </a:lnTo>
                    <a:lnTo>
                      <a:pt x="216" y="34"/>
                    </a:lnTo>
                    <a:lnTo>
                      <a:pt x="209" y="37"/>
                    </a:lnTo>
                    <a:lnTo>
                      <a:pt x="205" y="39"/>
                    </a:lnTo>
                    <a:lnTo>
                      <a:pt x="204" y="42"/>
                    </a:lnTo>
                    <a:lnTo>
                      <a:pt x="204" y="42"/>
                    </a:lnTo>
                    <a:lnTo>
                      <a:pt x="199" y="51"/>
                    </a:lnTo>
                    <a:lnTo>
                      <a:pt x="197" y="54"/>
                    </a:lnTo>
                    <a:lnTo>
                      <a:pt x="195" y="58"/>
                    </a:lnTo>
                    <a:lnTo>
                      <a:pt x="195" y="58"/>
                    </a:lnTo>
                    <a:lnTo>
                      <a:pt x="192" y="61"/>
                    </a:lnTo>
                    <a:lnTo>
                      <a:pt x="188" y="63"/>
                    </a:lnTo>
                    <a:lnTo>
                      <a:pt x="180" y="63"/>
                    </a:lnTo>
                    <a:lnTo>
                      <a:pt x="180" y="63"/>
                    </a:lnTo>
                    <a:lnTo>
                      <a:pt x="172" y="61"/>
                    </a:lnTo>
                    <a:lnTo>
                      <a:pt x="168" y="61"/>
                    </a:lnTo>
                    <a:lnTo>
                      <a:pt x="165" y="63"/>
                    </a:lnTo>
                    <a:lnTo>
                      <a:pt x="165" y="63"/>
                    </a:lnTo>
                    <a:lnTo>
                      <a:pt x="161" y="64"/>
                    </a:lnTo>
                    <a:lnTo>
                      <a:pt x="160" y="68"/>
                    </a:lnTo>
                    <a:lnTo>
                      <a:pt x="156" y="71"/>
                    </a:lnTo>
                    <a:lnTo>
                      <a:pt x="155" y="73"/>
                    </a:lnTo>
                    <a:lnTo>
                      <a:pt x="155" y="73"/>
                    </a:lnTo>
                    <a:lnTo>
                      <a:pt x="151" y="73"/>
                    </a:lnTo>
                    <a:lnTo>
                      <a:pt x="148" y="73"/>
                    </a:lnTo>
                    <a:lnTo>
                      <a:pt x="139" y="71"/>
                    </a:lnTo>
                    <a:lnTo>
                      <a:pt x="139" y="71"/>
                    </a:lnTo>
                    <a:lnTo>
                      <a:pt x="126" y="73"/>
                    </a:lnTo>
                    <a:lnTo>
                      <a:pt x="126" y="73"/>
                    </a:lnTo>
                    <a:lnTo>
                      <a:pt x="119" y="75"/>
                    </a:lnTo>
                    <a:lnTo>
                      <a:pt x="114" y="75"/>
                    </a:lnTo>
                    <a:lnTo>
                      <a:pt x="112" y="75"/>
                    </a:lnTo>
                    <a:lnTo>
                      <a:pt x="112" y="75"/>
                    </a:lnTo>
                    <a:lnTo>
                      <a:pt x="112" y="73"/>
                    </a:lnTo>
                    <a:lnTo>
                      <a:pt x="112" y="71"/>
                    </a:lnTo>
                    <a:lnTo>
                      <a:pt x="116" y="70"/>
                    </a:lnTo>
                    <a:lnTo>
                      <a:pt x="124" y="66"/>
                    </a:lnTo>
                    <a:lnTo>
                      <a:pt x="124" y="66"/>
                    </a:lnTo>
                    <a:lnTo>
                      <a:pt x="112" y="66"/>
                    </a:lnTo>
                    <a:lnTo>
                      <a:pt x="107" y="64"/>
                    </a:lnTo>
                    <a:lnTo>
                      <a:pt x="105" y="64"/>
                    </a:lnTo>
                    <a:lnTo>
                      <a:pt x="104" y="61"/>
                    </a:lnTo>
                    <a:lnTo>
                      <a:pt x="104" y="61"/>
                    </a:lnTo>
                    <a:lnTo>
                      <a:pt x="100" y="63"/>
                    </a:lnTo>
                    <a:lnTo>
                      <a:pt x="97" y="61"/>
                    </a:lnTo>
                    <a:lnTo>
                      <a:pt x="90" y="59"/>
                    </a:lnTo>
                    <a:lnTo>
                      <a:pt x="90" y="59"/>
                    </a:lnTo>
                    <a:lnTo>
                      <a:pt x="85" y="58"/>
                    </a:lnTo>
                    <a:lnTo>
                      <a:pt x="82" y="58"/>
                    </a:lnTo>
                    <a:lnTo>
                      <a:pt x="80" y="56"/>
                    </a:lnTo>
                    <a:lnTo>
                      <a:pt x="80" y="56"/>
                    </a:lnTo>
                    <a:lnTo>
                      <a:pt x="36" y="63"/>
                    </a:lnTo>
                    <a:lnTo>
                      <a:pt x="0" y="66"/>
                    </a:lnTo>
                    <a:lnTo>
                      <a:pt x="34" y="299"/>
                    </a:lnTo>
                    <a:lnTo>
                      <a:pt x="34" y="299"/>
                    </a:lnTo>
                    <a:lnTo>
                      <a:pt x="43" y="295"/>
                    </a:lnTo>
                    <a:lnTo>
                      <a:pt x="43" y="295"/>
                    </a:lnTo>
                    <a:lnTo>
                      <a:pt x="46" y="297"/>
                    </a:lnTo>
                    <a:lnTo>
                      <a:pt x="49" y="299"/>
                    </a:lnTo>
                    <a:lnTo>
                      <a:pt x="49" y="299"/>
                    </a:lnTo>
                    <a:lnTo>
                      <a:pt x="54" y="299"/>
                    </a:lnTo>
                    <a:lnTo>
                      <a:pt x="60" y="299"/>
                    </a:lnTo>
                    <a:lnTo>
                      <a:pt x="60" y="299"/>
                    </a:lnTo>
                    <a:lnTo>
                      <a:pt x="68" y="302"/>
                    </a:lnTo>
                    <a:lnTo>
                      <a:pt x="75" y="307"/>
                    </a:lnTo>
                    <a:lnTo>
                      <a:pt x="75" y="307"/>
                    </a:lnTo>
                    <a:lnTo>
                      <a:pt x="83" y="312"/>
                    </a:lnTo>
                    <a:lnTo>
                      <a:pt x="92" y="314"/>
                    </a:lnTo>
                    <a:lnTo>
                      <a:pt x="92" y="314"/>
                    </a:lnTo>
                    <a:lnTo>
                      <a:pt x="102" y="316"/>
                    </a:lnTo>
                    <a:lnTo>
                      <a:pt x="110" y="314"/>
                    </a:lnTo>
                    <a:lnTo>
                      <a:pt x="110" y="314"/>
                    </a:lnTo>
                    <a:lnTo>
                      <a:pt x="127" y="312"/>
                    </a:lnTo>
                    <a:lnTo>
                      <a:pt x="136" y="312"/>
                    </a:lnTo>
                    <a:lnTo>
                      <a:pt x="144" y="314"/>
                    </a:lnTo>
                    <a:lnTo>
                      <a:pt x="144" y="314"/>
                    </a:lnTo>
                    <a:lnTo>
                      <a:pt x="156" y="319"/>
                    </a:lnTo>
                    <a:lnTo>
                      <a:pt x="160" y="322"/>
                    </a:lnTo>
                    <a:lnTo>
                      <a:pt x="163" y="328"/>
                    </a:lnTo>
                    <a:lnTo>
                      <a:pt x="163" y="328"/>
                    </a:lnTo>
                    <a:lnTo>
                      <a:pt x="163" y="328"/>
                    </a:lnTo>
                    <a:lnTo>
                      <a:pt x="163" y="328"/>
                    </a:lnTo>
                    <a:lnTo>
                      <a:pt x="172" y="328"/>
                    </a:lnTo>
                    <a:lnTo>
                      <a:pt x="175" y="328"/>
                    </a:lnTo>
                    <a:lnTo>
                      <a:pt x="178" y="326"/>
                    </a:lnTo>
                    <a:lnTo>
                      <a:pt x="178" y="326"/>
                    </a:lnTo>
                    <a:lnTo>
                      <a:pt x="180" y="324"/>
                    </a:lnTo>
                    <a:lnTo>
                      <a:pt x="180" y="322"/>
                    </a:lnTo>
                    <a:lnTo>
                      <a:pt x="182" y="319"/>
                    </a:lnTo>
                    <a:lnTo>
                      <a:pt x="183" y="317"/>
                    </a:lnTo>
                    <a:lnTo>
                      <a:pt x="183" y="317"/>
                    </a:lnTo>
                    <a:lnTo>
                      <a:pt x="185" y="316"/>
                    </a:lnTo>
                    <a:lnTo>
                      <a:pt x="188" y="314"/>
                    </a:lnTo>
                    <a:lnTo>
                      <a:pt x="188" y="314"/>
                    </a:lnTo>
                    <a:lnTo>
                      <a:pt x="190" y="312"/>
                    </a:lnTo>
                    <a:lnTo>
                      <a:pt x="190" y="311"/>
                    </a:lnTo>
                    <a:lnTo>
                      <a:pt x="190" y="311"/>
                    </a:lnTo>
                    <a:lnTo>
                      <a:pt x="190" y="307"/>
                    </a:lnTo>
                    <a:lnTo>
                      <a:pt x="188" y="305"/>
                    </a:lnTo>
                    <a:lnTo>
                      <a:pt x="187" y="300"/>
                    </a:lnTo>
                    <a:lnTo>
                      <a:pt x="187" y="300"/>
                    </a:lnTo>
                    <a:lnTo>
                      <a:pt x="185" y="295"/>
                    </a:lnTo>
                    <a:lnTo>
                      <a:pt x="188" y="290"/>
                    </a:lnTo>
                    <a:lnTo>
                      <a:pt x="188" y="290"/>
                    </a:lnTo>
                    <a:lnTo>
                      <a:pt x="190" y="282"/>
                    </a:lnTo>
                    <a:lnTo>
                      <a:pt x="190" y="278"/>
                    </a:lnTo>
                    <a:lnTo>
                      <a:pt x="192" y="275"/>
                    </a:lnTo>
                    <a:lnTo>
                      <a:pt x="192" y="275"/>
                    </a:lnTo>
                    <a:lnTo>
                      <a:pt x="195" y="273"/>
                    </a:lnTo>
                    <a:lnTo>
                      <a:pt x="197" y="273"/>
                    </a:lnTo>
                    <a:lnTo>
                      <a:pt x="200" y="277"/>
                    </a:lnTo>
                    <a:lnTo>
                      <a:pt x="200" y="277"/>
                    </a:lnTo>
                    <a:lnTo>
                      <a:pt x="205" y="277"/>
                    </a:lnTo>
                    <a:lnTo>
                      <a:pt x="209" y="277"/>
                    </a:lnTo>
                    <a:lnTo>
                      <a:pt x="209" y="277"/>
                    </a:lnTo>
                    <a:lnTo>
                      <a:pt x="211" y="273"/>
                    </a:lnTo>
                    <a:lnTo>
                      <a:pt x="211" y="270"/>
                    </a:lnTo>
                    <a:lnTo>
                      <a:pt x="211" y="270"/>
                    </a:lnTo>
                    <a:lnTo>
                      <a:pt x="211" y="263"/>
                    </a:lnTo>
                    <a:lnTo>
                      <a:pt x="212" y="258"/>
                    </a:lnTo>
                    <a:lnTo>
                      <a:pt x="212" y="258"/>
                    </a:lnTo>
                    <a:lnTo>
                      <a:pt x="216" y="253"/>
                    </a:lnTo>
                    <a:lnTo>
                      <a:pt x="221" y="249"/>
                    </a:lnTo>
                    <a:lnTo>
                      <a:pt x="221" y="249"/>
                    </a:lnTo>
                    <a:lnTo>
                      <a:pt x="224" y="248"/>
                    </a:lnTo>
                    <a:lnTo>
                      <a:pt x="228" y="246"/>
                    </a:lnTo>
                    <a:lnTo>
                      <a:pt x="234" y="243"/>
                    </a:lnTo>
                    <a:lnTo>
                      <a:pt x="234" y="243"/>
                    </a:lnTo>
                    <a:lnTo>
                      <a:pt x="239" y="236"/>
                    </a:lnTo>
                    <a:lnTo>
                      <a:pt x="239" y="236"/>
                    </a:lnTo>
                    <a:lnTo>
                      <a:pt x="244" y="229"/>
                    </a:lnTo>
                    <a:lnTo>
                      <a:pt x="244" y="229"/>
                    </a:lnTo>
                    <a:lnTo>
                      <a:pt x="246" y="226"/>
                    </a:lnTo>
                    <a:lnTo>
                      <a:pt x="248" y="222"/>
                    </a:lnTo>
                    <a:lnTo>
                      <a:pt x="248" y="222"/>
                    </a:lnTo>
                    <a:lnTo>
                      <a:pt x="248" y="221"/>
                    </a:lnTo>
                    <a:lnTo>
                      <a:pt x="250" y="219"/>
                    </a:lnTo>
                    <a:lnTo>
                      <a:pt x="250" y="219"/>
                    </a:lnTo>
                    <a:lnTo>
                      <a:pt x="253" y="214"/>
                    </a:lnTo>
                    <a:lnTo>
                      <a:pt x="256" y="212"/>
                    </a:lnTo>
                    <a:lnTo>
                      <a:pt x="256" y="212"/>
                    </a:lnTo>
                    <a:lnTo>
                      <a:pt x="263" y="207"/>
                    </a:lnTo>
                    <a:lnTo>
                      <a:pt x="263" y="207"/>
                    </a:lnTo>
                    <a:lnTo>
                      <a:pt x="263" y="200"/>
                    </a:lnTo>
                    <a:lnTo>
                      <a:pt x="263" y="200"/>
                    </a:lnTo>
                    <a:lnTo>
                      <a:pt x="261" y="193"/>
                    </a:lnTo>
                    <a:lnTo>
                      <a:pt x="261" y="187"/>
                    </a:lnTo>
                    <a:lnTo>
                      <a:pt x="261" y="187"/>
                    </a:lnTo>
                    <a:lnTo>
                      <a:pt x="261" y="180"/>
                    </a:lnTo>
                    <a:lnTo>
                      <a:pt x="263" y="171"/>
                    </a:lnTo>
                    <a:lnTo>
                      <a:pt x="263" y="171"/>
                    </a:lnTo>
                    <a:lnTo>
                      <a:pt x="267" y="158"/>
                    </a:lnTo>
                    <a:lnTo>
                      <a:pt x="267" y="158"/>
                    </a:lnTo>
                    <a:lnTo>
                      <a:pt x="268" y="149"/>
                    </a:lnTo>
                    <a:lnTo>
                      <a:pt x="265" y="141"/>
                    </a:lnTo>
                    <a:lnTo>
                      <a:pt x="265" y="141"/>
                    </a:lnTo>
                    <a:lnTo>
                      <a:pt x="263" y="136"/>
                    </a:lnTo>
                    <a:lnTo>
                      <a:pt x="263" y="136"/>
                    </a:lnTo>
                    <a:lnTo>
                      <a:pt x="265" y="131"/>
                    </a:lnTo>
                    <a:lnTo>
                      <a:pt x="265" y="127"/>
                    </a:lnTo>
                    <a:lnTo>
                      <a:pt x="265" y="127"/>
                    </a:lnTo>
                    <a:lnTo>
                      <a:pt x="268" y="124"/>
                    </a:lnTo>
                    <a:lnTo>
                      <a:pt x="272" y="122"/>
                    </a:lnTo>
                    <a:lnTo>
                      <a:pt x="272" y="122"/>
                    </a:lnTo>
                    <a:lnTo>
                      <a:pt x="273" y="122"/>
                    </a:lnTo>
                    <a:lnTo>
                      <a:pt x="253" y="0"/>
                    </a:lnTo>
                    <a:lnTo>
                      <a:pt x="253" y="0"/>
                    </a:lnTo>
                    <a:lnTo>
                      <a:pt x="248" y="3"/>
                    </a:lnTo>
                    <a:lnTo>
                      <a:pt x="248" y="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 name="Freeform 60">
                <a:extLst>
                  <a:ext uri="{FF2B5EF4-FFF2-40B4-BE49-F238E27FC236}">
                    <a16:creationId xmlns:a16="http://schemas.microsoft.com/office/drawing/2014/main" id="{CAE1D6DF-1C32-7748-B988-473F50686296}"/>
                  </a:ext>
                </a:extLst>
              </p:cNvPr>
              <p:cNvSpPr>
                <a:spLocks/>
              </p:cNvSpPr>
              <p:nvPr/>
            </p:nvSpPr>
            <p:spPr bwMode="auto">
              <a:xfrm>
                <a:off x="6997700" y="1892301"/>
                <a:ext cx="669925" cy="603250"/>
              </a:xfrm>
              <a:custGeom>
                <a:avLst/>
                <a:gdLst>
                  <a:gd name="T0" fmla="*/ 415 w 422"/>
                  <a:gd name="T1" fmla="*/ 294 h 380"/>
                  <a:gd name="T2" fmla="*/ 407 w 422"/>
                  <a:gd name="T3" fmla="*/ 288 h 380"/>
                  <a:gd name="T4" fmla="*/ 397 w 422"/>
                  <a:gd name="T5" fmla="*/ 273 h 380"/>
                  <a:gd name="T6" fmla="*/ 395 w 422"/>
                  <a:gd name="T7" fmla="*/ 248 h 380"/>
                  <a:gd name="T8" fmla="*/ 385 w 422"/>
                  <a:gd name="T9" fmla="*/ 232 h 380"/>
                  <a:gd name="T10" fmla="*/ 382 w 422"/>
                  <a:gd name="T11" fmla="*/ 222 h 380"/>
                  <a:gd name="T12" fmla="*/ 371 w 422"/>
                  <a:gd name="T13" fmla="*/ 222 h 380"/>
                  <a:gd name="T14" fmla="*/ 359 w 422"/>
                  <a:gd name="T15" fmla="*/ 214 h 380"/>
                  <a:gd name="T16" fmla="*/ 339 w 422"/>
                  <a:gd name="T17" fmla="*/ 193 h 380"/>
                  <a:gd name="T18" fmla="*/ 341 w 422"/>
                  <a:gd name="T19" fmla="*/ 182 h 380"/>
                  <a:gd name="T20" fmla="*/ 346 w 422"/>
                  <a:gd name="T21" fmla="*/ 166 h 380"/>
                  <a:gd name="T22" fmla="*/ 344 w 422"/>
                  <a:gd name="T23" fmla="*/ 141 h 380"/>
                  <a:gd name="T24" fmla="*/ 332 w 422"/>
                  <a:gd name="T25" fmla="*/ 136 h 380"/>
                  <a:gd name="T26" fmla="*/ 322 w 422"/>
                  <a:gd name="T27" fmla="*/ 142 h 380"/>
                  <a:gd name="T28" fmla="*/ 312 w 422"/>
                  <a:gd name="T29" fmla="*/ 127 h 380"/>
                  <a:gd name="T30" fmla="*/ 305 w 422"/>
                  <a:gd name="T31" fmla="*/ 107 h 380"/>
                  <a:gd name="T32" fmla="*/ 295 w 422"/>
                  <a:gd name="T33" fmla="*/ 102 h 380"/>
                  <a:gd name="T34" fmla="*/ 285 w 422"/>
                  <a:gd name="T35" fmla="*/ 88 h 380"/>
                  <a:gd name="T36" fmla="*/ 271 w 422"/>
                  <a:gd name="T37" fmla="*/ 78 h 380"/>
                  <a:gd name="T38" fmla="*/ 258 w 422"/>
                  <a:gd name="T39" fmla="*/ 47 h 380"/>
                  <a:gd name="T40" fmla="*/ 258 w 422"/>
                  <a:gd name="T41" fmla="*/ 30 h 380"/>
                  <a:gd name="T42" fmla="*/ 254 w 422"/>
                  <a:gd name="T43" fmla="*/ 12 h 380"/>
                  <a:gd name="T44" fmla="*/ 254 w 422"/>
                  <a:gd name="T45" fmla="*/ 10 h 380"/>
                  <a:gd name="T46" fmla="*/ 248 w 422"/>
                  <a:gd name="T47" fmla="*/ 5 h 380"/>
                  <a:gd name="T48" fmla="*/ 242 w 422"/>
                  <a:gd name="T49" fmla="*/ 0 h 380"/>
                  <a:gd name="T50" fmla="*/ 5 w 422"/>
                  <a:gd name="T51" fmla="*/ 30 h 380"/>
                  <a:gd name="T52" fmla="*/ 15 w 422"/>
                  <a:gd name="T53" fmla="*/ 41 h 380"/>
                  <a:gd name="T54" fmla="*/ 24 w 422"/>
                  <a:gd name="T55" fmla="*/ 56 h 380"/>
                  <a:gd name="T56" fmla="*/ 29 w 422"/>
                  <a:gd name="T57" fmla="*/ 64 h 380"/>
                  <a:gd name="T58" fmla="*/ 42 w 422"/>
                  <a:gd name="T59" fmla="*/ 68 h 380"/>
                  <a:gd name="T60" fmla="*/ 46 w 422"/>
                  <a:gd name="T61" fmla="*/ 80 h 380"/>
                  <a:gd name="T62" fmla="*/ 42 w 422"/>
                  <a:gd name="T63" fmla="*/ 97 h 380"/>
                  <a:gd name="T64" fmla="*/ 42 w 422"/>
                  <a:gd name="T65" fmla="*/ 107 h 380"/>
                  <a:gd name="T66" fmla="*/ 57 w 422"/>
                  <a:gd name="T67" fmla="*/ 120 h 380"/>
                  <a:gd name="T68" fmla="*/ 68 w 422"/>
                  <a:gd name="T69" fmla="*/ 134 h 380"/>
                  <a:gd name="T70" fmla="*/ 141 w 422"/>
                  <a:gd name="T71" fmla="*/ 351 h 380"/>
                  <a:gd name="T72" fmla="*/ 366 w 422"/>
                  <a:gd name="T73" fmla="*/ 339 h 380"/>
                  <a:gd name="T74" fmla="*/ 366 w 422"/>
                  <a:gd name="T75" fmla="*/ 338 h 380"/>
                  <a:gd name="T76" fmla="*/ 366 w 422"/>
                  <a:gd name="T77" fmla="*/ 339 h 380"/>
                  <a:gd name="T78" fmla="*/ 370 w 422"/>
                  <a:gd name="T79" fmla="*/ 353 h 380"/>
                  <a:gd name="T80" fmla="*/ 361 w 422"/>
                  <a:gd name="T81" fmla="*/ 372 h 380"/>
                  <a:gd name="T82" fmla="*/ 366 w 422"/>
                  <a:gd name="T83" fmla="*/ 380 h 380"/>
                  <a:gd name="T84" fmla="*/ 399 w 422"/>
                  <a:gd name="T85" fmla="*/ 378 h 380"/>
                  <a:gd name="T86" fmla="*/ 400 w 422"/>
                  <a:gd name="T87" fmla="*/ 350 h 380"/>
                  <a:gd name="T88" fmla="*/ 404 w 422"/>
                  <a:gd name="T89" fmla="*/ 341 h 380"/>
                  <a:gd name="T90" fmla="*/ 405 w 422"/>
                  <a:gd name="T91" fmla="*/ 338 h 380"/>
                  <a:gd name="T92" fmla="*/ 407 w 422"/>
                  <a:gd name="T93" fmla="*/ 333 h 380"/>
                  <a:gd name="T94" fmla="*/ 407 w 422"/>
                  <a:gd name="T95" fmla="*/ 331 h 380"/>
                  <a:gd name="T96" fmla="*/ 407 w 422"/>
                  <a:gd name="T97" fmla="*/ 331 h 380"/>
                  <a:gd name="T98" fmla="*/ 410 w 422"/>
                  <a:gd name="T99" fmla="*/ 328 h 380"/>
                  <a:gd name="T100" fmla="*/ 419 w 422"/>
                  <a:gd name="T101" fmla="*/ 328 h 380"/>
                  <a:gd name="T102" fmla="*/ 422 w 422"/>
                  <a:gd name="T103" fmla="*/ 30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2" h="380">
                    <a:moveTo>
                      <a:pt x="419" y="297"/>
                    </a:moveTo>
                    <a:lnTo>
                      <a:pt x="419" y="297"/>
                    </a:lnTo>
                    <a:lnTo>
                      <a:pt x="417" y="294"/>
                    </a:lnTo>
                    <a:lnTo>
                      <a:pt x="415" y="294"/>
                    </a:lnTo>
                    <a:lnTo>
                      <a:pt x="415" y="294"/>
                    </a:lnTo>
                    <a:lnTo>
                      <a:pt x="410" y="292"/>
                    </a:lnTo>
                    <a:lnTo>
                      <a:pt x="407" y="288"/>
                    </a:lnTo>
                    <a:lnTo>
                      <a:pt x="407" y="288"/>
                    </a:lnTo>
                    <a:lnTo>
                      <a:pt x="404" y="283"/>
                    </a:lnTo>
                    <a:lnTo>
                      <a:pt x="399" y="278"/>
                    </a:lnTo>
                    <a:lnTo>
                      <a:pt x="399" y="278"/>
                    </a:lnTo>
                    <a:lnTo>
                      <a:pt x="397" y="273"/>
                    </a:lnTo>
                    <a:lnTo>
                      <a:pt x="397" y="266"/>
                    </a:lnTo>
                    <a:lnTo>
                      <a:pt x="397" y="255"/>
                    </a:lnTo>
                    <a:lnTo>
                      <a:pt x="397" y="255"/>
                    </a:lnTo>
                    <a:lnTo>
                      <a:pt x="395" y="248"/>
                    </a:lnTo>
                    <a:lnTo>
                      <a:pt x="393" y="243"/>
                    </a:lnTo>
                    <a:lnTo>
                      <a:pt x="393" y="243"/>
                    </a:lnTo>
                    <a:lnTo>
                      <a:pt x="388" y="238"/>
                    </a:lnTo>
                    <a:lnTo>
                      <a:pt x="385" y="232"/>
                    </a:lnTo>
                    <a:lnTo>
                      <a:pt x="385" y="232"/>
                    </a:lnTo>
                    <a:lnTo>
                      <a:pt x="383" y="227"/>
                    </a:lnTo>
                    <a:lnTo>
                      <a:pt x="383" y="224"/>
                    </a:lnTo>
                    <a:lnTo>
                      <a:pt x="382" y="222"/>
                    </a:lnTo>
                    <a:lnTo>
                      <a:pt x="382" y="222"/>
                    </a:lnTo>
                    <a:lnTo>
                      <a:pt x="378" y="222"/>
                    </a:lnTo>
                    <a:lnTo>
                      <a:pt x="375" y="222"/>
                    </a:lnTo>
                    <a:lnTo>
                      <a:pt x="371" y="222"/>
                    </a:lnTo>
                    <a:lnTo>
                      <a:pt x="368" y="222"/>
                    </a:lnTo>
                    <a:lnTo>
                      <a:pt x="368" y="222"/>
                    </a:lnTo>
                    <a:lnTo>
                      <a:pt x="365" y="219"/>
                    </a:lnTo>
                    <a:lnTo>
                      <a:pt x="359" y="214"/>
                    </a:lnTo>
                    <a:lnTo>
                      <a:pt x="351" y="204"/>
                    </a:lnTo>
                    <a:lnTo>
                      <a:pt x="351" y="204"/>
                    </a:lnTo>
                    <a:lnTo>
                      <a:pt x="343" y="197"/>
                    </a:lnTo>
                    <a:lnTo>
                      <a:pt x="339" y="193"/>
                    </a:lnTo>
                    <a:lnTo>
                      <a:pt x="339" y="187"/>
                    </a:lnTo>
                    <a:lnTo>
                      <a:pt x="339" y="187"/>
                    </a:lnTo>
                    <a:lnTo>
                      <a:pt x="341" y="182"/>
                    </a:lnTo>
                    <a:lnTo>
                      <a:pt x="341" y="182"/>
                    </a:lnTo>
                    <a:lnTo>
                      <a:pt x="343" y="176"/>
                    </a:lnTo>
                    <a:lnTo>
                      <a:pt x="343" y="176"/>
                    </a:lnTo>
                    <a:lnTo>
                      <a:pt x="346" y="166"/>
                    </a:lnTo>
                    <a:lnTo>
                      <a:pt x="346" y="166"/>
                    </a:lnTo>
                    <a:lnTo>
                      <a:pt x="348" y="159"/>
                    </a:lnTo>
                    <a:lnTo>
                      <a:pt x="348" y="153"/>
                    </a:lnTo>
                    <a:lnTo>
                      <a:pt x="348" y="148"/>
                    </a:lnTo>
                    <a:lnTo>
                      <a:pt x="344" y="141"/>
                    </a:lnTo>
                    <a:lnTo>
                      <a:pt x="344" y="141"/>
                    </a:lnTo>
                    <a:lnTo>
                      <a:pt x="341" y="136"/>
                    </a:lnTo>
                    <a:lnTo>
                      <a:pt x="336" y="134"/>
                    </a:lnTo>
                    <a:lnTo>
                      <a:pt x="332" y="136"/>
                    </a:lnTo>
                    <a:lnTo>
                      <a:pt x="327" y="139"/>
                    </a:lnTo>
                    <a:lnTo>
                      <a:pt x="327" y="139"/>
                    </a:lnTo>
                    <a:lnTo>
                      <a:pt x="324" y="141"/>
                    </a:lnTo>
                    <a:lnTo>
                      <a:pt x="322" y="142"/>
                    </a:lnTo>
                    <a:lnTo>
                      <a:pt x="319" y="139"/>
                    </a:lnTo>
                    <a:lnTo>
                      <a:pt x="319" y="139"/>
                    </a:lnTo>
                    <a:lnTo>
                      <a:pt x="314" y="134"/>
                    </a:lnTo>
                    <a:lnTo>
                      <a:pt x="312" y="127"/>
                    </a:lnTo>
                    <a:lnTo>
                      <a:pt x="312" y="127"/>
                    </a:lnTo>
                    <a:lnTo>
                      <a:pt x="310" y="117"/>
                    </a:lnTo>
                    <a:lnTo>
                      <a:pt x="309" y="112"/>
                    </a:lnTo>
                    <a:lnTo>
                      <a:pt x="305" y="107"/>
                    </a:lnTo>
                    <a:lnTo>
                      <a:pt x="305" y="107"/>
                    </a:lnTo>
                    <a:lnTo>
                      <a:pt x="300" y="103"/>
                    </a:lnTo>
                    <a:lnTo>
                      <a:pt x="295" y="102"/>
                    </a:lnTo>
                    <a:lnTo>
                      <a:pt x="295" y="102"/>
                    </a:lnTo>
                    <a:lnTo>
                      <a:pt x="292" y="97"/>
                    </a:lnTo>
                    <a:lnTo>
                      <a:pt x="288" y="92"/>
                    </a:lnTo>
                    <a:lnTo>
                      <a:pt x="288" y="92"/>
                    </a:lnTo>
                    <a:lnTo>
                      <a:pt x="285" y="88"/>
                    </a:lnTo>
                    <a:lnTo>
                      <a:pt x="280" y="85"/>
                    </a:lnTo>
                    <a:lnTo>
                      <a:pt x="275" y="81"/>
                    </a:lnTo>
                    <a:lnTo>
                      <a:pt x="271" y="78"/>
                    </a:lnTo>
                    <a:lnTo>
                      <a:pt x="271" y="78"/>
                    </a:lnTo>
                    <a:lnTo>
                      <a:pt x="264" y="68"/>
                    </a:lnTo>
                    <a:lnTo>
                      <a:pt x="261" y="58"/>
                    </a:lnTo>
                    <a:lnTo>
                      <a:pt x="261" y="58"/>
                    </a:lnTo>
                    <a:lnTo>
                      <a:pt x="258" y="47"/>
                    </a:lnTo>
                    <a:lnTo>
                      <a:pt x="256" y="41"/>
                    </a:lnTo>
                    <a:lnTo>
                      <a:pt x="256" y="36"/>
                    </a:lnTo>
                    <a:lnTo>
                      <a:pt x="256" y="36"/>
                    </a:lnTo>
                    <a:lnTo>
                      <a:pt x="258" y="30"/>
                    </a:lnTo>
                    <a:lnTo>
                      <a:pt x="258" y="24"/>
                    </a:lnTo>
                    <a:lnTo>
                      <a:pt x="258" y="24"/>
                    </a:lnTo>
                    <a:lnTo>
                      <a:pt x="256" y="19"/>
                    </a:lnTo>
                    <a:lnTo>
                      <a:pt x="254" y="12"/>
                    </a:lnTo>
                    <a:lnTo>
                      <a:pt x="254" y="12"/>
                    </a:lnTo>
                    <a:lnTo>
                      <a:pt x="254" y="12"/>
                    </a:lnTo>
                    <a:lnTo>
                      <a:pt x="254" y="12"/>
                    </a:lnTo>
                    <a:lnTo>
                      <a:pt x="254" y="10"/>
                    </a:lnTo>
                    <a:lnTo>
                      <a:pt x="254" y="10"/>
                    </a:lnTo>
                    <a:lnTo>
                      <a:pt x="249" y="8"/>
                    </a:lnTo>
                    <a:lnTo>
                      <a:pt x="249" y="8"/>
                    </a:lnTo>
                    <a:lnTo>
                      <a:pt x="248" y="5"/>
                    </a:lnTo>
                    <a:lnTo>
                      <a:pt x="248" y="5"/>
                    </a:lnTo>
                    <a:lnTo>
                      <a:pt x="244" y="2"/>
                    </a:lnTo>
                    <a:lnTo>
                      <a:pt x="244" y="2"/>
                    </a:lnTo>
                    <a:lnTo>
                      <a:pt x="242" y="0"/>
                    </a:lnTo>
                    <a:lnTo>
                      <a:pt x="0" y="8"/>
                    </a:lnTo>
                    <a:lnTo>
                      <a:pt x="0" y="8"/>
                    </a:lnTo>
                    <a:lnTo>
                      <a:pt x="1" y="19"/>
                    </a:lnTo>
                    <a:lnTo>
                      <a:pt x="5" y="30"/>
                    </a:lnTo>
                    <a:lnTo>
                      <a:pt x="5" y="30"/>
                    </a:lnTo>
                    <a:lnTo>
                      <a:pt x="7" y="34"/>
                    </a:lnTo>
                    <a:lnTo>
                      <a:pt x="12" y="37"/>
                    </a:lnTo>
                    <a:lnTo>
                      <a:pt x="15" y="41"/>
                    </a:lnTo>
                    <a:lnTo>
                      <a:pt x="20" y="44"/>
                    </a:lnTo>
                    <a:lnTo>
                      <a:pt x="20" y="44"/>
                    </a:lnTo>
                    <a:lnTo>
                      <a:pt x="22" y="49"/>
                    </a:lnTo>
                    <a:lnTo>
                      <a:pt x="24" y="56"/>
                    </a:lnTo>
                    <a:lnTo>
                      <a:pt x="24" y="56"/>
                    </a:lnTo>
                    <a:lnTo>
                      <a:pt x="25" y="59"/>
                    </a:lnTo>
                    <a:lnTo>
                      <a:pt x="25" y="59"/>
                    </a:lnTo>
                    <a:lnTo>
                      <a:pt x="29" y="64"/>
                    </a:lnTo>
                    <a:lnTo>
                      <a:pt x="29" y="64"/>
                    </a:lnTo>
                    <a:lnTo>
                      <a:pt x="32" y="68"/>
                    </a:lnTo>
                    <a:lnTo>
                      <a:pt x="37" y="68"/>
                    </a:lnTo>
                    <a:lnTo>
                      <a:pt x="42" y="68"/>
                    </a:lnTo>
                    <a:lnTo>
                      <a:pt x="46" y="70"/>
                    </a:lnTo>
                    <a:lnTo>
                      <a:pt x="46" y="70"/>
                    </a:lnTo>
                    <a:lnTo>
                      <a:pt x="47" y="75"/>
                    </a:lnTo>
                    <a:lnTo>
                      <a:pt x="46" y="80"/>
                    </a:lnTo>
                    <a:lnTo>
                      <a:pt x="42" y="88"/>
                    </a:lnTo>
                    <a:lnTo>
                      <a:pt x="42" y="88"/>
                    </a:lnTo>
                    <a:lnTo>
                      <a:pt x="40" y="93"/>
                    </a:lnTo>
                    <a:lnTo>
                      <a:pt x="42" y="97"/>
                    </a:lnTo>
                    <a:lnTo>
                      <a:pt x="42" y="97"/>
                    </a:lnTo>
                    <a:lnTo>
                      <a:pt x="40" y="102"/>
                    </a:lnTo>
                    <a:lnTo>
                      <a:pt x="42" y="107"/>
                    </a:lnTo>
                    <a:lnTo>
                      <a:pt x="42" y="107"/>
                    </a:lnTo>
                    <a:lnTo>
                      <a:pt x="46" y="110"/>
                    </a:lnTo>
                    <a:lnTo>
                      <a:pt x="49" y="114"/>
                    </a:lnTo>
                    <a:lnTo>
                      <a:pt x="49" y="114"/>
                    </a:lnTo>
                    <a:lnTo>
                      <a:pt x="57" y="120"/>
                    </a:lnTo>
                    <a:lnTo>
                      <a:pt x="57" y="120"/>
                    </a:lnTo>
                    <a:lnTo>
                      <a:pt x="64" y="127"/>
                    </a:lnTo>
                    <a:lnTo>
                      <a:pt x="68" y="131"/>
                    </a:lnTo>
                    <a:lnTo>
                      <a:pt x="68" y="134"/>
                    </a:lnTo>
                    <a:lnTo>
                      <a:pt x="74" y="309"/>
                    </a:lnTo>
                    <a:lnTo>
                      <a:pt x="76" y="353"/>
                    </a:lnTo>
                    <a:lnTo>
                      <a:pt x="76" y="353"/>
                    </a:lnTo>
                    <a:lnTo>
                      <a:pt x="141" y="351"/>
                    </a:lnTo>
                    <a:lnTo>
                      <a:pt x="237" y="346"/>
                    </a:lnTo>
                    <a:lnTo>
                      <a:pt x="366" y="339"/>
                    </a:lnTo>
                    <a:lnTo>
                      <a:pt x="366" y="339"/>
                    </a:lnTo>
                    <a:lnTo>
                      <a:pt x="366" y="339"/>
                    </a:lnTo>
                    <a:lnTo>
                      <a:pt x="365" y="338"/>
                    </a:lnTo>
                    <a:lnTo>
                      <a:pt x="365" y="338"/>
                    </a:lnTo>
                    <a:lnTo>
                      <a:pt x="366" y="338"/>
                    </a:lnTo>
                    <a:lnTo>
                      <a:pt x="366" y="338"/>
                    </a:lnTo>
                    <a:lnTo>
                      <a:pt x="366" y="339"/>
                    </a:lnTo>
                    <a:lnTo>
                      <a:pt x="366" y="339"/>
                    </a:lnTo>
                    <a:lnTo>
                      <a:pt x="366" y="339"/>
                    </a:lnTo>
                    <a:lnTo>
                      <a:pt x="366" y="339"/>
                    </a:lnTo>
                    <a:lnTo>
                      <a:pt x="368" y="343"/>
                    </a:lnTo>
                    <a:lnTo>
                      <a:pt x="370" y="348"/>
                    </a:lnTo>
                    <a:lnTo>
                      <a:pt x="370" y="348"/>
                    </a:lnTo>
                    <a:lnTo>
                      <a:pt x="370" y="353"/>
                    </a:lnTo>
                    <a:lnTo>
                      <a:pt x="370" y="353"/>
                    </a:lnTo>
                    <a:lnTo>
                      <a:pt x="366" y="360"/>
                    </a:lnTo>
                    <a:lnTo>
                      <a:pt x="366" y="360"/>
                    </a:lnTo>
                    <a:lnTo>
                      <a:pt x="361" y="372"/>
                    </a:lnTo>
                    <a:lnTo>
                      <a:pt x="361" y="375"/>
                    </a:lnTo>
                    <a:lnTo>
                      <a:pt x="361" y="378"/>
                    </a:lnTo>
                    <a:lnTo>
                      <a:pt x="363" y="380"/>
                    </a:lnTo>
                    <a:lnTo>
                      <a:pt x="366" y="380"/>
                    </a:lnTo>
                    <a:lnTo>
                      <a:pt x="366" y="380"/>
                    </a:lnTo>
                    <a:lnTo>
                      <a:pt x="383" y="380"/>
                    </a:lnTo>
                    <a:lnTo>
                      <a:pt x="399" y="378"/>
                    </a:lnTo>
                    <a:lnTo>
                      <a:pt x="399" y="378"/>
                    </a:lnTo>
                    <a:lnTo>
                      <a:pt x="399" y="373"/>
                    </a:lnTo>
                    <a:lnTo>
                      <a:pt x="399" y="373"/>
                    </a:lnTo>
                    <a:lnTo>
                      <a:pt x="399" y="361"/>
                    </a:lnTo>
                    <a:lnTo>
                      <a:pt x="400" y="350"/>
                    </a:lnTo>
                    <a:lnTo>
                      <a:pt x="400" y="350"/>
                    </a:lnTo>
                    <a:lnTo>
                      <a:pt x="402" y="344"/>
                    </a:lnTo>
                    <a:lnTo>
                      <a:pt x="404" y="341"/>
                    </a:lnTo>
                    <a:lnTo>
                      <a:pt x="404" y="341"/>
                    </a:lnTo>
                    <a:lnTo>
                      <a:pt x="405" y="338"/>
                    </a:lnTo>
                    <a:lnTo>
                      <a:pt x="405" y="338"/>
                    </a:lnTo>
                    <a:lnTo>
                      <a:pt x="405" y="338"/>
                    </a:lnTo>
                    <a:lnTo>
                      <a:pt x="405" y="338"/>
                    </a:lnTo>
                    <a:lnTo>
                      <a:pt x="405" y="336"/>
                    </a:lnTo>
                    <a:lnTo>
                      <a:pt x="405" y="336"/>
                    </a:lnTo>
                    <a:lnTo>
                      <a:pt x="407" y="333"/>
                    </a:lnTo>
                    <a:lnTo>
                      <a:pt x="407" y="333"/>
                    </a:lnTo>
                    <a:lnTo>
                      <a:pt x="407" y="333"/>
                    </a:lnTo>
                    <a:lnTo>
                      <a:pt x="407" y="333"/>
                    </a:lnTo>
                    <a:lnTo>
                      <a:pt x="407" y="333"/>
                    </a:lnTo>
                    <a:lnTo>
                      <a:pt x="407" y="331"/>
                    </a:lnTo>
                    <a:lnTo>
                      <a:pt x="407" y="331"/>
                    </a:lnTo>
                    <a:lnTo>
                      <a:pt x="407" y="331"/>
                    </a:lnTo>
                    <a:lnTo>
                      <a:pt x="407" y="331"/>
                    </a:lnTo>
                    <a:lnTo>
                      <a:pt x="407" y="331"/>
                    </a:lnTo>
                    <a:lnTo>
                      <a:pt x="407" y="331"/>
                    </a:lnTo>
                    <a:lnTo>
                      <a:pt x="409" y="329"/>
                    </a:lnTo>
                    <a:lnTo>
                      <a:pt x="409" y="329"/>
                    </a:lnTo>
                    <a:lnTo>
                      <a:pt x="410" y="328"/>
                    </a:lnTo>
                    <a:lnTo>
                      <a:pt x="414" y="328"/>
                    </a:lnTo>
                    <a:lnTo>
                      <a:pt x="415" y="328"/>
                    </a:lnTo>
                    <a:lnTo>
                      <a:pt x="419" y="328"/>
                    </a:lnTo>
                    <a:lnTo>
                      <a:pt x="419" y="328"/>
                    </a:lnTo>
                    <a:lnTo>
                      <a:pt x="422" y="324"/>
                    </a:lnTo>
                    <a:lnTo>
                      <a:pt x="422" y="319"/>
                    </a:lnTo>
                    <a:lnTo>
                      <a:pt x="422" y="309"/>
                    </a:lnTo>
                    <a:lnTo>
                      <a:pt x="422" y="309"/>
                    </a:lnTo>
                    <a:lnTo>
                      <a:pt x="421" y="302"/>
                    </a:lnTo>
                    <a:lnTo>
                      <a:pt x="419" y="297"/>
                    </a:lnTo>
                    <a:lnTo>
                      <a:pt x="419" y="297"/>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 name="Freeform 61">
                <a:extLst>
                  <a:ext uri="{FF2B5EF4-FFF2-40B4-BE49-F238E27FC236}">
                    <a16:creationId xmlns:a16="http://schemas.microsoft.com/office/drawing/2014/main" id="{EDA896EF-83E3-7F4C-8440-6C047C1C5EF3}"/>
                  </a:ext>
                </a:extLst>
              </p:cNvPr>
              <p:cNvSpPr>
                <a:spLocks/>
              </p:cNvSpPr>
              <p:nvPr/>
            </p:nvSpPr>
            <p:spPr bwMode="auto">
              <a:xfrm>
                <a:off x="8928100" y="1779588"/>
                <a:ext cx="122237" cy="152400"/>
              </a:xfrm>
              <a:custGeom>
                <a:avLst/>
                <a:gdLst>
                  <a:gd name="T0" fmla="*/ 67 w 77"/>
                  <a:gd name="T1" fmla="*/ 73 h 96"/>
                  <a:gd name="T2" fmla="*/ 67 w 77"/>
                  <a:gd name="T3" fmla="*/ 73 h 96"/>
                  <a:gd name="T4" fmla="*/ 58 w 77"/>
                  <a:gd name="T5" fmla="*/ 66 h 96"/>
                  <a:gd name="T6" fmla="*/ 51 w 77"/>
                  <a:gd name="T7" fmla="*/ 59 h 96"/>
                  <a:gd name="T8" fmla="*/ 51 w 77"/>
                  <a:gd name="T9" fmla="*/ 59 h 96"/>
                  <a:gd name="T10" fmla="*/ 50 w 77"/>
                  <a:gd name="T11" fmla="*/ 49 h 96"/>
                  <a:gd name="T12" fmla="*/ 48 w 77"/>
                  <a:gd name="T13" fmla="*/ 44 h 96"/>
                  <a:gd name="T14" fmla="*/ 45 w 77"/>
                  <a:gd name="T15" fmla="*/ 40 h 96"/>
                  <a:gd name="T16" fmla="*/ 45 w 77"/>
                  <a:gd name="T17" fmla="*/ 40 h 96"/>
                  <a:gd name="T18" fmla="*/ 39 w 77"/>
                  <a:gd name="T19" fmla="*/ 35 h 96"/>
                  <a:gd name="T20" fmla="*/ 36 w 77"/>
                  <a:gd name="T21" fmla="*/ 30 h 96"/>
                  <a:gd name="T22" fmla="*/ 36 w 77"/>
                  <a:gd name="T23" fmla="*/ 28 h 96"/>
                  <a:gd name="T24" fmla="*/ 36 w 77"/>
                  <a:gd name="T25" fmla="*/ 27 h 96"/>
                  <a:gd name="T26" fmla="*/ 36 w 77"/>
                  <a:gd name="T27" fmla="*/ 27 h 96"/>
                  <a:gd name="T28" fmla="*/ 39 w 77"/>
                  <a:gd name="T29" fmla="*/ 27 h 96"/>
                  <a:gd name="T30" fmla="*/ 41 w 77"/>
                  <a:gd name="T31" fmla="*/ 28 h 96"/>
                  <a:gd name="T32" fmla="*/ 41 w 77"/>
                  <a:gd name="T33" fmla="*/ 28 h 96"/>
                  <a:gd name="T34" fmla="*/ 41 w 77"/>
                  <a:gd name="T35" fmla="*/ 27 h 96"/>
                  <a:gd name="T36" fmla="*/ 41 w 77"/>
                  <a:gd name="T37" fmla="*/ 27 h 96"/>
                  <a:gd name="T38" fmla="*/ 39 w 77"/>
                  <a:gd name="T39" fmla="*/ 25 h 96"/>
                  <a:gd name="T40" fmla="*/ 38 w 77"/>
                  <a:gd name="T41" fmla="*/ 22 h 96"/>
                  <a:gd name="T42" fmla="*/ 38 w 77"/>
                  <a:gd name="T43" fmla="*/ 17 h 96"/>
                  <a:gd name="T44" fmla="*/ 38 w 77"/>
                  <a:gd name="T45" fmla="*/ 17 h 96"/>
                  <a:gd name="T46" fmla="*/ 36 w 77"/>
                  <a:gd name="T47" fmla="*/ 13 h 96"/>
                  <a:gd name="T48" fmla="*/ 34 w 77"/>
                  <a:gd name="T49" fmla="*/ 10 h 96"/>
                  <a:gd name="T50" fmla="*/ 34 w 77"/>
                  <a:gd name="T51" fmla="*/ 8 h 96"/>
                  <a:gd name="T52" fmla="*/ 34 w 77"/>
                  <a:gd name="T53" fmla="*/ 8 h 96"/>
                  <a:gd name="T54" fmla="*/ 36 w 77"/>
                  <a:gd name="T55" fmla="*/ 5 h 96"/>
                  <a:gd name="T56" fmla="*/ 36 w 77"/>
                  <a:gd name="T57" fmla="*/ 3 h 96"/>
                  <a:gd name="T58" fmla="*/ 36 w 77"/>
                  <a:gd name="T59" fmla="*/ 3 h 96"/>
                  <a:gd name="T60" fmla="*/ 34 w 77"/>
                  <a:gd name="T61" fmla="*/ 3 h 96"/>
                  <a:gd name="T62" fmla="*/ 34 w 77"/>
                  <a:gd name="T63" fmla="*/ 3 h 96"/>
                  <a:gd name="T64" fmla="*/ 31 w 77"/>
                  <a:gd name="T65" fmla="*/ 1 h 96"/>
                  <a:gd name="T66" fmla="*/ 26 w 77"/>
                  <a:gd name="T67" fmla="*/ 1 h 96"/>
                  <a:gd name="T68" fmla="*/ 26 w 77"/>
                  <a:gd name="T69" fmla="*/ 1 h 96"/>
                  <a:gd name="T70" fmla="*/ 22 w 77"/>
                  <a:gd name="T71" fmla="*/ 0 h 96"/>
                  <a:gd name="T72" fmla="*/ 19 w 77"/>
                  <a:gd name="T73" fmla="*/ 1 h 96"/>
                  <a:gd name="T74" fmla="*/ 19 w 77"/>
                  <a:gd name="T75" fmla="*/ 1 h 96"/>
                  <a:gd name="T76" fmla="*/ 11 w 77"/>
                  <a:gd name="T77" fmla="*/ 6 h 96"/>
                  <a:gd name="T78" fmla="*/ 11 w 77"/>
                  <a:gd name="T79" fmla="*/ 6 h 96"/>
                  <a:gd name="T80" fmla="*/ 9 w 77"/>
                  <a:gd name="T81" fmla="*/ 6 h 96"/>
                  <a:gd name="T82" fmla="*/ 7 w 77"/>
                  <a:gd name="T83" fmla="*/ 8 h 96"/>
                  <a:gd name="T84" fmla="*/ 7 w 77"/>
                  <a:gd name="T85" fmla="*/ 8 h 96"/>
                  <a:gd name="T86" fmla="*/ 7 w 77"/>
                  <a:gd name="T87" fmla="*/ 12 h 96"/>
                  <a:gd name="T88" fmla="*/ 7 w 77"/>
                  <a:gd name="T89" fmla="*/ 12 h 96"/>
                  <a:gd name="T90" fmla="*/ 2 w 77"/>
                  <a:gd name="T91" fmla="*/ 15 h 96"/>
                  <a:gd name="T92" fmla="*/ 2 w 77"/>
                  <a:gd name="T93" fmla="*/ 15 h 96"/>
                  <a:gd name="T94" fmla="*/ 0 w 77"/>
                  <a:gd name="T95" fmla="*/ 18 h 96"/>
                  <a:gd name="T96" fmla="*/ 17 w 77"/>
                  <a:gd name="T97" fmla="*/ 15 h 96"/>
                  <a:gd name="T98" fmla="*/ 34 w 77"/>
                  <a:gd name="T99" fmla="*/ 96 h 96"/>
                  <a:gd name="T100" fmla="*/ 77 w 77"/>
                  <a:gd name="T101" fmla="*/ 84 h 96"/>
                  <a:gd name="T102" fmla="*/ 77 w 77"/>
                  <a:gd name="T103" fmla="*/ 84 h 96"/>
                  <a:gd name="T104" fmla="*/ 75 w 77"/>
                  <a:gd name="T105" fmla="*/ 84 h 96"/>
                  <a:gd name="T106" fmla="*/ 75 w 77"/>
                  <a:gd name="T107" fmla="*/ 84 h 96"/>
                  <a:gd name="T108" fmla="*/ 72 w 77"/>
                  <a:gd name="T109" fmla="*/ 78 h 96"/>
                  <a:gd name="T110" fmla="*/ 67 w 77"/>
                  <a:gd name="T111" fmla="*/ 73 h 96"/>
                  <a:gd name="T112" fmla="*/ 67 w 77"/>
                  <a:gd name="T113" fmla="*/ 7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96">
                    <a:moveTo>
                      <a:pt x="67" y="73"/>
                    </a:moveTo>
                    <a:lnTo>
                      <a:pt x="67" y="73"/>
                    </a:lnTo>
                    <a:lnTo>
                      <a:pt x="58" y="66"/>
                    </a:lnTo>
                    <a:lnTo>
                      <a:pt x="51" y="59"/>
                    </a:lnTo>
                    <a:lnTo>
                      <a:pt x="51" y="59"/>
                    </a:lnTo>
                    <a:lnTo>
                      <a:pt x="50" y="49"/>
                    </a:lnTo>
                    <a:lnTo>
                      <a:pt x="48" y="44"/>
                    </a:lnTo>
                    <a:lnTo>
                      <a:pt x="45" y="40"/>
                    </a:lnTo>
                    <a:lnTo>
                      <a:pt x="45" y="40"/>
                    </a:lnTo>
                    <a:lnTo>
                      <a:pt x="39" y="35"/>
                    </a:lnTo>
                    <a:lnTo>
                      <a:pt x="36" y="30"/>
                    </a:lnTo>
                    <a:lnTo>
                      <a:pt x="36" y="28"/>
                    </a:lnTo>
                    <a:lnTo>
                      <a:pt x="36" y="27"/>
                    </a:lnTo>
                    <a:lnTo>
                      <a:pt x="36" y="27"/>
                    </a:lnTo>
                    <a:lnTo>
                      <a:pt x="39" y="27"/>
                    </a:lnTo>
                    <a:lnTo>
                      <a:pt x="41" y="28"/>
                    </a:lnTo>
                    <a:lnTo>
                      <a:pt x="41" y="28"/>
                    </a:lnTo>
                    <a:lnTo>
                      <a:pt x="41" y="27"/>
                    </a:lnTo>
                    <a:lnTo>
                      <a:pt x="41" y="27"/>
                    </a:lnTo>
                    <a:lnTo>
                      <a:pt x="39" y="25"/>
                    </a:lnTo>
                    <a:lnTo>
                      <a:pt x="38" y="22"/>
                    </a:lnTo>
                    <a:lnTo>
                      <a:pt x="38" y="17"/>
                    </a:lnTo>
                    <a:lnTo>
                      <a:pt x="38" y="17"/>
                    </a:lnTo>
                    <a:lnTo>
                      <a:pt x="36" y="13"/>
                    </a:lnTo>
                    <a:lnTo>
                      <a:pt x="34" y="10"/>
                    </a:lnTo>
                    <a:lnTo>
                      <a:pt x="34" y="8"/>
                    </a:lnTo>
                    <a:lnTo>
                      <a:pt x="34" y="8"/>
                    </a:lnTo>
                    <a:lnTo>
                      <a:pt x="36" y="5"/>
                    </a:lnTo>
                    <a:lnTo>
                      <a:pt x="36" y="3"/>
                    </a:lnTo>
                    <a:lnTo>
                      <a:pt x="36" y="3"/>
                    </a:lnTo>
                    <a:lnTo>
                      <a:pt x="34" y="3"/>
                    </a:lnTo>
                    <a:lnTo>
                      <a:pt x="34" y="3"/>
                    </a:lnTo>
                    <a:lnTo>
                      <a:pt x="31" y="1"/>
                    </a:lnTo>
                    <a:lnTo>
                      <a:pt x="26" y="1"/>
                    </a:lnTo>
                    <a:lnTo>
                      <a:pt x="26" y="1"/>
                    </a:lnTo>
                    <a:lnTo>
                      <a:pt x="22" y="0"/>
                    </a:lnTo>
                    <a:lnTo>
                      <a:pt x="19" y="1"/>
                    </a:lnTo>
                    <a:lnTo>
                      <a:pt x="19" y="1"/>
                    </a:lnTo>
                    <a:lnTo>
                      <a:pt x="11" y="6"/>
                    </a:lnTo>
                    <a:lnTo>
                      <a:pt x="11" y="6"/>
                    </a:lnTo>
                    <a:lnTo>
                      <a:pt x="9" y="6"/>
                    </a:lnTo>
                    <a:lnTo>
                      <a:pt x="7" y="8"/>
                    </a:lnTo>
                    <a:lnTo>
                      <a:pt x="7" y="8"/>
                    </a:lnTo>
                    <a:lnTo>
                      <a:pt x="7" y="12"/>
                    </a:lnTo>
                    <a:lnTo>
                      <a:pt x="7" y="12"/>
                    </a:lnTo>
                    <a:lnTo>
                      <a:pt x="2" y="15"/>
                    </a:lnTo>
                    <a:lnTo>
                      <a:pt x="2" y="15"/>
                    </a:lnTo>
                    <a:lnTo>
                      <a:pt x="0" y="18"/>
                    </a:lnTo>
                    <a:lnTo>
                      <a:pt x="17" y="15"/>
                    </a:lnTo>
                    <a:lnTo>
                      <a:pt x="34" y="96"/>
                    </a:lnTo>
                    <a:lnTo>
                      <a:pt x="77" y="84"/>
                    </a:lnTo>
                    <a:lnTo>
                      <a:pt x="77" y="84"/>
                    </a:lnTo>
                    <a:lnTo>
                      <a:pt x="75" y="84"/>
                    </a:lnTo>
                    <a:lnTo>
                      <a:pt x="75" y="84"/>
                    </a:lnTo>
                    <a:lnTo>
                      <a:pt x="72" y="78"/>
                    </a:lnTo>
                    <a:lnTo>
                      <a:pt x="67" y="73"/>
                    </a:lnTo>
                    <a:lnTo>
                      <a:pt x="67" y="7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2" name="Freeform 62">
                <a:extLst>
                  <a:ext uri="{FF2B5EF4-FFF2-40B4-BE49-F238E27FC236}">
                    <a16:creationId xmlns:a16="http://schemas.microsoft.com/office/drawing/2014/main" id="{7CF5F468-5D17-594D-B83E-87794BDC0B09}"/>
                  </a:ext>
                </a:extLst>
              </p:cNvPr>
              <p:cNvSpPr>
                <a:spLocks/>
              </p:cNvSpPr>
              <p:nvPr/>
            </p:nvSpPr>
            <p:spPr bwMode="auto">
              <a:xfrm>
                <a:off x="9263063" y="1401763"/>
                <a:ext cx="88900" cy="111125"/>
              </a:xfrm>
              <a:custGeom>
                <a:avLst/>
                <a:gdLst>
                  <a:gd name="T0" fmla="*/ 29 w 56"/>
                  <a:gd name="T1" fmla="*/ 0 h 70"/>
                  <a:gd name="T2" fmla="*/ 29 w 56"/>
                  <a:gd name="T3" fmla="*/ 0 h 70"/>
                  <a:gd name="T4" fmla="*/ 0 w 56"/>
                  <a:gd name="T5" fmla="*/ 5 h 70"/>
                  <a:gd name="T6" fmla="*/ 17 w 56"/>
                  <a:gd name="T7" fmla="*/ 70 h 70"/>
                  <a:gd name="T8" fmla="*/ 17 w 56"/>
                  <a:gd name="T9" fmla="*/ 70 h 70"/>
                  <a:gd name="T10" fmla="*/ 18 w 56"/>
                  <a:gd name="T11" fmla="*/ 70 h 70"/>
                  <a:gd name="T12" fmla="*/ 20 w 56"/>
                  <a:gd name="T13" fmla="*/ 68 h 70"/>
                  <a:gd name="T14" fmla="*/ 20 w 56"/>
                  <a:gd name="T15" fmla="*/ 68 h 70"/>
                  <a:gd name="T16" fmla="*/ 20 w 56"/>
                  <a:gd name="T17" fmla="*/ 65 h 70"/>
                  <a:gd name="T18" fmla="*/ 17 w 56"/>
                  <a:gd name="T19" fmla="*/ 63 h 70"/>
                  <a:gd name="T20" fmla="*/ 17 w 56"/>
                  <a:gd name="T21" fmla="*/ 63 h 70"/>
                  <a:gd name="T22" fmla="*/ 17 w 56"/>
                  <a:gd name="T23" fmla="*/ 59 h 70"/>
                  <a:gd name="T24" fmla="*/ 17 w 56"/>
                  <a:gd name="T25" fmla="*/ 59 h 70"/>
                  <a:gd name="T26" fmla="*/ 24 w 56"/>
                  <a:gd name="T27" fmla="*/ 56 h 70"/>
                  <a:gd name="T28" fmla="*/ 24 w 56"/>
                  <a:gd name="T29" fmla="*/ 56 h 70"/>
                  <a:gd name="T30" fmla="*/ 29 w 56"/>
                  <a:gd name="T31" fmla="*/ 53 h 70"/>
                  <a:gd name="T32" fmla="*/ 29 w 56"/>
                  <a:gd name="T33" fmla="*/ 53 h 70"/>
                  <a:gd name="T34" fmla="*/ 35 w 56"/>
                  <a:gd name="T35" fmla="*/ 53 h 70"/>
                  <a:gd name="T36" fmla="*/ 35 w 56"/>
                  <a:gd name="T37" fmla="*/ 53 h 70"/>
                  <a:gd name="T38" fmla="*/ 37 w 56"/>
                  <a:gd name="T39" fmla="*/ 49 h 70"/>
                  <a:gd name="T40" fmla="*/ 35 w 56"/>
                  <a:gd name="T41" fmla="*/ 46 h 70"/>
                  <a:gd name="T42" fmla="*/ 34 w 56"/>
                  <a:gd name="T43" fmla="*/ 39 h 70"/>
                  <a:gd name="T44" fmla="*/ 34 w 56"/>
                  <a:gd name="T45" fmla="*/ 39 h 70"/>
                  <a:gd name="T46" fmla="*/ 34 w 56"/>
                  <a:gd name="T47" fmla="*/ 36 h 70"/>
                  <a:gd name="T48" fmla="*/ 37 w 56"/>
                  <a:gd name="T49" fmla="*/ 32 h 70"/>
                  <a:gd name="T50" fmla="*/ 41 w 56"/>
                  <a:gd name="T51" fmla="*/ 31 h 70"/>
                  <a:gd name="T52" fmla="*/ 44 w 56"/>
                  <a:gd name="T53" fmla="*/ 32 h 70"/>
                  <a:gd name="T54" fmla="*/ 44 w 56"/>
                  <a:gd name="T55" fmla="*/ 32 h 70"/>
                  <a:gd name="T56" fmla="*/ 47 w 56"/>
                  <a:gd name="T57" fmla="*/ 39 h 70"/>
                  <a:gd name="T58" fmla="*/ 49 w 56"/>
                  <a:gd name="T59" fmla="*/ 41 h 70"/>
                  <a:gd name="T60" fmla="*/ 52 w 56"/>
                  <a:gd name="T61" fmla="*/ 42 h 70"/>
                  <a:gd name="T62" fmla="*/ 52 w 56"/>
                  <a:gd name="T63" fmla="*/ 42 h 70"/>
                  <a:gd name="T64" fmla="*/ 54 w 56"/>
                  <a:gd name="T65" fmla="*/ 41 h 70"/>
                  <a:gd name="T66" fmla="*/ 56 w 56"/>
                  <a:gd name="T67" fmla="*/ 39 h 70"/>
                  <a:gd name="T68" fmla="*/ 56 w 56"/>
                  <a:gd name="T69" fmla="*/ 36 h 70"/>
                  <a:gd name="T70" fmla="*/ 56 w 56"/>
                  <a:gd name="T71" fmla="*/ 36 h 70"/>
                  <a:gd name="T72" fmla="*/ 49 w 56"/>
                  <a:gd name="T73" fmla="*/ 29 h 70"/>
                  <a:gd name="T74" fmla="*/ 44 w 56"/>
                  <a:gd name="T75" fmla="*/ 22 h 70"/>
                  <a:gd name="T76" fmla="*/ 35 w 56"/>
                  <a:gd name="T77" fmla="*/ 12 h 70"/>
                  <a:gd name="T78" fmla="*/ 30 w 56"/>
                  <a:gd name="T79" fmla="*/ 3 h 70"/>
                  <a:gd name="T80" fmla="*/ 29 w 56"/>
                  <a:gd name="T81" fmla="*/ 0 h 70"/>
                  <a:gd name="T82" fmla="*/ 29 w 56"/>
                  <a:gd name="T8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70">
                    <a:moveTo>
                      <a:pt x="29" y="0"/>
                    </a:moveTo>
                    <a:lnTo>
                      <a:pt x="29" y="0"/>
                    </a:lnTo>
                    <a:lnTo>
                      <a:pt x="0" y="5"/>
                    </a:lnTo>
                    <a:lnTo>
                      <a:pt x="17" y="70"/>
                    </a:lnTo>
                    <a:lnTo>
                      <a:pt x="17" y="70"/>
                    </a:lnTo>
                    <a:lnTo>
                      <a:pt x="18" y="70"/>
                    </a:lnTo>
                    <a:lnTo>
                      <a:pt x="20" y="68"/>
                    </a:lnTo>
                    <a:lnTo>
                      <a:pt x="20" y="68"/>
                    </a:lnTo>
                    <a:lnTo>
                      <a:pt x="20" y="65"/>
                    </a:lnTo>
                    <a:lnTo>
                      <a:pt x="17" y="63"/>
                    </a:lnTo>
                    <a:lnTo>
                      <a:pt x="17" y="63"/>
                    </a:lnTo>
                    <a:lnTo>
                      <a:pt x="17" y="59"/>
                    </a:lnTo>
                    <a:lnTo>
                      <a:pt x="17" y="59"/>
                    </a:lnTo>
                    <a:lnTo>
                      <a:pt x="24" y="56"/>
                    </a:lnTo>
                    <a:lnTo>
                      <a:pt x="24" y="56"/>
                    </a:lnTo>
                    <a:lnTo>
                      <a:pt x="29" y="53"/>
                    </a:lnTo>
                    <a:lnTo>
                      <a:pt x="29" y="53"/>
                    </a:lnTo>
                    <a:lnTo>
                      <a:pt x="35" y="53"/>
                    </a:lnTo>
                    <a:lnTo>
                      <a:pt x="35" y="53"/>
                    </a:lnTo>
                    <a:lnTo>
                      <a:pt x="37" y="49"/>
                    </a:lnTo>
                    <a:lnTo>
                      <a:pt x="35" y="46"/>
                    </a:lnTo>
                    <a:lnTo>
                      <a:pt x="34" y="39"/>
                    </a:lnTo>
                    <a:lnTo>
                      <a:pt x="34" y="39"/>
                    </a:lnTo>
                    <a:lnTo>
                      <a:pt x="34" y="36"/>
                    </a:lnTo>
                    <a:lnTo>
                      <a:pt x="37" y="32"/>
                    </a:lnTo>
                    <a:lnTo>
                      <a:pt x="41" y="31"/>
                    </a:lnTo>
                    <a:lnTo>
                      <a:pt x="44" y="32"/>
                    </a:lnTo>
                    <a:lnTo>
                      <a:pt x="44" y="32"/>
                    </a:lnTo>
                    <a:lnTo>
                      <a:pt x="47" y="39"/>
                    </a:lnTo>
                    <a:lnTo>
                      <a:pt x="49" y="41"/>
                    </a:lnTo>
                    <a:lnTo>
                      <a:pt x="52" y="42"/>
                    </a:lnTo>
                    <a:lnTo>
                      <a:pt x="52" y="42"/>
                    </a:lnTo>
                    <a:lnTo>
                      <a:pt x="54" y="41"/>
                    </a:lnTo>
                    <a:lnTo>
                      <a:pt x="56" y="39"/>
                    </a:lnTo>
                    <a:lnTo>
                      <a:pt x="56" y="36"/>
                    </a:lnTo>
                    <a:lnTo>
                      <a:pt x="56" y="36"/>
                    </a:lnTo>
                    <a:lnTo>
                      <a:pt x="49" y="29"/>
                    </a:lnTo>
                    <a:lnTo>
                      <a:pt x="44" y="22"/>
                    </a:lnTo>
                    <a:lnTo>
                      <a:pt x="35" y="12"/>
                    </a:lnTo>
                    <a:lnTo>
                      <a:pt x="30" y="3"/>
                    </a:lnTo>
                    <a:lnTo>
                      <a:pt x="29" y="0"/>
                    </a:lnTo>
                    <a:lnTo>
                      <a:pt x="29" y="0"/>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 name="Freeform 63">
                <a:extLst>
                  <a:ext uri="{FF2B5EF4-FFF2-40B4-BE49-F238E27FC236}">
                    <a16:creationId xmlns:a16="http://schemas.microsoft.com/office/drawing/2014/main" id="{67150162-5220-714E-88D6-FBE14D6095E6}"/>
                  </a:ext>
                </a:extLst>
              </p:cNvPr>
              <p:cNvSpPr>
                <a:spLocks/>
              </p:cNvSpPr>
              <p:nvPr/>
            </p:nvSpPr>
            <p:spPr bwMode="auto">
              <a:xfrm>
                <a:off x="8505825" y="1062038"/>
                <a:ext cx="776287" cy="593725"/>
              </a:xfrm>
              <a:custGeom>
                <a:avLst/>
                <a:gdLst>
                  <a:gd name="T0" fmla="*/ 451 w 489"/>
                  <a:gd name="T1" fmla="*/ 323 h 374"/>
                  <a:gd name="T2" fmla="*/ 455 w 489"/>
                  <a:gd name="T3" fmla="*/ 312 h 374"/>
                  <a:gd name="T4" fmla="*/ 462 w 489"/>
                  <a:gd name="T5" fmla="*/ 297 h 374"/>
                  <a:gd name="T6" fmla="*/ 448 w 489"/>
                  <a:gd name="T7" fmla="*/ 311 h 374"/>
                  <a:gd name="T8" fmla="*/ 423 w 489"/>
                  <a:gd name="T9" fmla="*/ 321 h 374"/>
                  <a:gd name="T10" fmla="*/ 402 w 489"/>
                  <a:gd name="T11" fmla="*/ 329 h 374"/>
                  <a:gd name="T12" fmla="*/ 383 w 489"/>
                  <a:gd name="T13" fmla="*/ 340 h 374"/>
                  <a:gd name="T14" fmla="*/ 372 w 489"/>
                  <a:gd name="T15" fmla="*/ 245 h 374"/>
                  <a:gd name="T16" fmla="*/ 372 w 489"/>
                  <a:gd name="T17" fmla="*/ 234 h 374"/>
                  <a:gd name="T18" fmla="*/ 373 w 489"/>
                  <a:gd name="T19" fmla="*/ 189 h 374"/>
                  <a:gd name="T20" fmla="*/ 372 w 489"/>
                  <a:gd name="T21" fmla="*/ 177 h 374"/>
                  <a:gd name="T22" fmla="*/ 365 w 489"/>
                  <a:gd name="T23" fmla="*/ 146 h 374"/>
                  <a:gd name="T24" fmla="*/ 358 w 489"/>
                  <a:gd name="T25" fmla="*/ 127 h 374"/>
                  <a:gd name="T26" fmla="*/ 350 w 489"/>
                  <a:gd name="T27" fmla="*/ 109 h 374"/>
                  <a:gd name="T28" fmla="*/ 350 w 489"/>
                  <a:gd name="T29" fmla="*/ 90 h 374"/>
                  <a:gd name="T30" fmla="*/ 348 w 489"/>
                  <a:gd name="T31" fmla="*/ 60 h 374"/>
                  <a:gd name="T32" fmla="*/ 351 w 489"/>
                  <a:gd name="T33" fmla="*/ 48 h 374"/>
                  <a:gd name="T34" fmla="*/ 344 w 489"/>
                  <a:gd name="T35" fmla="*/ 31 h 374"/>
                  <a:gd name="T36" fmla="*/ 341 w 489"/>
                  <a:gd name="T37" fmla="*/ 10 h 374"/>
                  <a:gd name="T38" fmla="*/ 265 w 489"/>
                  <a:gd name="T39" fmla="*/ 17 h 374"/>
                  <a:gd name="T40" fmla="*/ 238 w 489"/>
                  <a:gd name="T41" fmla="*/ 31 h 374"/>
                  <a:gd name="T42" fmla="*/ 205 w 489"/>
                  <a:gd name="T43" fmla="*/ 66 h 374"/>
                  <a:gd name="T44" fmla="*/ 197 w 489"/>
                  <a:gd name="T45" fmla="*/ 88 h 374"/>
                  <a:gd name="T46" fmla="*/ 176 w 489"/>
                  <a:gd name="T47" fmla="*/ 109 h 374"/>
                  <a:gd name="T48" fmla="*/ 170 w 489"/>
                  <a:gd name="T49" fmla="*/ 122 h 374"/>
                  <a:gd name="T50" fmla="*/ 188 w 489"/>
                  <a:gd name="T51" fmla="*/ 112 h 374"/>
                  <a:gd name="T52" fmla="*/ 182 w 489"/>
                  <a:gd name="T53" fmla="*/ 136 h 374"/>
                  <a:gd name="T54" fmla="*/ 178 w 489"/>
                  <a:gd name="T55" fmla="*/ 156 h 374"/>
                  <a:gd name="T56" fmla="*/ 153 w 489"/>
                  <a:gd name="T57" fmla="*/ 182 h 374"/>
                  <a:gd name="T58" fmla="*/ 132 w 489"/>
                  <a:gd name="T59" fmla="*/ 183 h 374"/>
                  <a:gd name="T60" fmla="*/ 105 w 489"/>
                  <a:gd name="T61" fmla="*/ 192 h 374"/>
                  <a:gd name="T62" fmla="*/ 75 w 489"/>
                  <a:gd name="T63" fmla="*/ 192 h 374"/>
                  <a:gd name="T64" fmla="*/ 44 w 489"/>
                  <a:gd name="T65" fmla="*/ 197 h 374"/>
                  <a:gd name="T66" fmla="*/ 32 w 489"/>
                  <a:gd name="T67" fmla="*/ 216 h 374"/>
                  <a:gd name="T68" fmla="*/ 44 w 489"/>
                  <a:gd name="T69" fmla="*/ 233 h 374"/>
                  <a:gd name="T70" fmla="*/ 22 w 489"/>
                  <a:gd name="T71" fmla="*/ 273 h 374"/>
                  <a:gd name="T72" fmla="*/ 7 w 489"/>
                  <a:gd name="T73" fmla="*/ 292 h 374"/>
                  <a:gd name="T74" fmla="*/ 114 w 489"/>
                  <a:gd name="T75" fmla="*/ 306 h 374"/>
                  <a:gd name="T76" fmla="*/ 266 w 489"/>
                  <a:gd name="T77" fmla="*/ 273 h 374"/>
                  <a:gd name="T78" fmla="*/ 280 w 489"/>
                  <a:gd name="T79" fmla="*/ 280 h 374"/>
                  <a:gd name="T80" fmla="*/ 287 w 489"/>
                  <a:gd name="T81" fmla="*/ 295 h 374"/>
                  <a:gd name="T82" fmla="*/ 294 w 489"/>
                  <a:gd name="T83" fmla="*/ 302 h 374"/>
                  <a:gd name="T84" fmla="*/ 304 w 489"/>
                  <a:gd name="T85" fmla="*/ 307 h 374"/>
                  <a:gd name="T86" fmla="*/ 317 w 489"/>
                  <a:gd name="T87" fmla="*/ 314 h 374"/>
                  <a:gd name="T88" fmla="*/ 322 w 489"/>
                  <a:gd name="T89" fmla="*/ 321 h 374"/>
                  <a:gd name="T90" fmla="*/ 344 w 489"/>
                  <a:gd name="T91" fmla="*/ 326 h 374"/>
                  <a:gd name="T92" fmla="*/ 370 w 489"/>
                  <a:gd name="T93" fmla="*/ 340 h 374"/>
                  <a:gd name="T94" fmla="*/ 372 w 489"/>
                  <a:gd name="T95" fmla="*/ 355 h 374"/>
                  <a:gd name="T96" fmla="*/ 373 w 489"/>
                  <a:gd name="T97" fmla="*/ 372 h 374"/>
                  <a:gd name="T98" fmla="*/ 382 w 489"/>
                  <a:gd name="T99" fmla="*/ 362 h 374"/>
                  <a:gd name="T100" fmla="*/ 385 w 489"/>
                  <a:gd name="T101" fmla="*/ 367 h 374"/>
                  <a:gd name="T102" fmla="*/ 392 w 489"/>
                  <a:gd name="T103" fmla="*/ 358 h 374"/>
                  <a:gd name="T104" fmla="*/ 417 w 489"/>
                  <a:gd name="T105" fmla="*/ 345 h 374"/>
                  <a:gd name="T106" fmla="*/ 438 w 489"/>
                  <a:gd name="T107" fmla="*/ 336 h 374"/>
                  <a:gd name="T108" fmla="*/ 463 w 489"/>
                  <a:gd name="T109" fmla="*/ 326 h 374"/>
                  <a:gd name="T110" fmla="*/ 484 w 489"/>
                  <a:gd name="T111" fmla="*/ 304 h 374"/>
                  <a:gd name="T112" fmla="*/ 477 w 489"/>
                  <a:gd name="T113" fmla="*/ 30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9" h="374">
                    <a:moveTo>
                      <a:pt x="467" y="311"/>
                    </a:moveTo>
                    <a:lnTo>
                      <a:pt x="467" y="311"/>
                    </a:lnTo>
                    <a:lnTo>
                      <a:pt x="460" y="314"/>
                    </a:lnTo>
                    <a:lnTo>
                      <a:pt x="456" y="318"/>
                    </a:lnTo>
                    <a:lnTo>
                      <a:pt x="456" y="318"/>
                    </a:lnTo>
                    <a:lnTo>
                      <a:pt x="451" y="323"/>
                    </a:lnTo>
                    <a:lnTo>
                      <a:pt x="448" y="324"/>
                    </a:lnTo>
                    <a:lnTo>
                      <a:pt x="445" y="324"/>
                    </a:lnTo>
                    <a:lnTo>
                      <a:pt x="445" y="324"/>
                    </a:lnTo>
                    <a:lnTo>
                      <a:pt x="446" y="321"/>
                    </a:lnTo>
                    <a:lnTo>
                      <a:pt x="448" y="318"/>
                    </a:lnTo>
                    <a:lnTo>
                      <a:pt x="455" y="312"/>
                    </a:lnTo>
                    <a:lnTo>
                      <a:pt x="455" y="312"/>
                    </a:lnTo>
                    <a:lnTo>
                      <a:pt x="462" y="306"/>
                    </a:lnTo>
                    <a:lnTo>
                      <a:pt x="463" y="302"/>
                    </a:lnTo>
                    <a:lnTo>
                      <a:pt x="465" y="297"/>
                    </a:lnTo>
                    <a:lnTo>
                      <a:pt x="465" y="297"/>
                    </a:lnTo>
                    <a:lnTo>
                      <a:pt x="462" y="297"/>
                    </a:lnTo>
                    <a:lnTo>
                      <a:pt x="460" y="299"/>
                    </a:lnTo>
                    <a:lnTo>
                      <a:pt x="456" y="304"/>
                    </a:lnTo>
                    <a:lnTo>
                      <a:pt x="456" y="304"/>
                    </a:lnTo>
                    <a:lnTo>
                      <a:pt x="451" y="307"/>
                    </a:lnTo>
                    <a:lnTo>
                      <a:pt x="448" y="311"/>
                    </a:lnTo>
                    <a:lnTo>
                      <a:pt x="448" y="311"/>
                    </a:lnTo>
                    <a:lnTo>
                      <a:pt x="439" y="316"/>
                    </a:lnTo>
                    <a:lnTo>
                      <a:pt x="439" y="316"/>
                    </a:lnTo>
                    <a:lnTo>
                      <a:pt x="431" y="318"/>
                    </a:lnTo>
                    <a:lnTo>
                      <a:pt x="431" y="318"/>
                    </a:lnTo>
                    <a:lnTo>
                      <a:pt x="426" y="318"/>
                    </a:lnTo>
                    <a:lnTo>
                      <a:pt x="423" y="321"/>
                    </a:lnTo>
                    <a:lnTo>
                      <a:pt x="423" y="321"/>
                    </a:lnTo>
                    <a:lnTo>
                      <a:pt x="416" y="328"/>
                    </a:lnTo>
                    <a:lnTo>
                      <a:pt x="416" y="328"/>
                    </a:lnTo>
                    <a:lnTo>
                      <a:pt x="411" y="329"/>
                    </a:lnTo>
                    <a:lnTo>
                      <a:pt x="407" y="329"/>
                    </a:lnTo>
                    <a:lnTo>
                      <a:pt x="402" y="329"/>
                    </a:lnTo>
                    <a:lnTo>
                      <a:pt x="399" y="329"/>
                    </a:lnTo>
                    <a:lnTo>
                      <a:pt x="399" y="329"/>
                    </a:lnTo>
                    <a:lnTo>
                      <a:pt x="395" y="333"/>
                    </a:lnTo>
                    <a:lnTo>
                      <a:pt x="392" y="338"/>
                    </a:lnTo>
                    <a:lnTo>
                      <a:pt x="389" y="340"/>
                    </a:lnTo>
                    <a:lnTo>
                      <a:pt x="383" y="340"/>
                    </a:lnTo>
                    <a:lnTo>
                      <a:pt x="383" y="340"/>
                    </a:lnTo>
                    <a:lnTo>
                      <a:pt x="387" y="335"/>
                    </a:lnTo>
                    <a:lnTo>
                      <a:pt x="389" y="329"/>
                    </a:lnTo>
                    <a:lnTo>
                      <a:pt x="389" y="329"/>
                    </a:lnTo>
                    <a:lnTo>
                      <a:pt x="390" y="326"/>
                    </a:lnTo>
                    <a:lnTo>
                      <a:pt x="372" y="245"/>
                    </a:lnTo>
                    <a:lnTo>
                      <a:pt x="372" y="245"/>
                    </a:lnTo>
                    <a:lnTo>
                      <a:pt x="372" y="243"/>
                    </a:lnTo>
                    <a:lnTo>
                      <a:pt x="372" y="243"/>
                    </a:lnTo>
                    <a:lnTo>
                      <a:pt x="372" y="239"/>
                    </a:lnTo>
                    <a:lnTo>
                      <a:pt x="372" y="239"/>
                    </a:lnTo>
                    <a:lnTo>
                      <a:pt x="372" y="234"/>
                    </a:lnTo>
                    <a:lnTo>
                      <a:pt x="372" y="234"/>
                    </a:lnTo>
                    <a:lnTo>
                      <a:pt x="373" y="221"/>
                    </a:lnTo>
                    <a:lnTo>
                      <a:pt x="373" y="221"/>
                    </a:lnTo>
                    <a:lnTo>
                      <a:pt x="373" y="206"/>
                    </a:lnTo>
                    <a:lnTo>
                      <a:pt x="373" y="190"/>
                    </a:lnTo>
                    <a:lnTo>
                      <a:pt x="373" y="189"/>
                    </a:lnTo>
                    <a:lnTo>
                      <a:pt x="373" y="189"/>
                    </a:lnTo>
                    <a:lnTo>
                      <a:pt x="373" y="189"/>
                    </a:lnTo>
                    <a:lnTo>
                      <a:pt x="372" y="183"/>
                    </a:lnTo>
                    <a:lnTo>
                      <a:pt x="372" y="183"/>
                    </a:lnTo>
                    <a:lnTo>
                      <a:pt x="372" y="177"/>
                    </a:lnTo>
                    <a:lnTo>
                      <a:pt x="372" y="177"/>
                    </a:lnTo>
                    <a:lnTo>
                      <a:pt x="372" y="172"/>
                    </a:lnTo>
                    <a:lnTo>
                      <a:pt x="372" y="165"/>
                    </a:lnTo>
                    <a:lnTo>
                      <a:pt x="372" y="165"/>
                    </a:lnTo>
                    <a:lnTo>
                      <a:pt x="367" y="151"/>
                    </a:lnTo>
                    <a:lnTo>
                      <a:pt x="367" y="151"/>
                    </a:lnTo>
                    <a:lnTo>
                      <a:pt x="365" y="146"/>
                    </a:lnTo>
                    <a:lnTo>
                      <a:pt x="365" y="146"/>
                    </a:lnTo>
                    <a:lnTo>
                      <a:pt x="365" y="143"/>
                    </a:lnTo>
                    <a:lnTo>
                      <a:pt x="365" y="143"/>
                    </a:lnTo>
                    <a:lnTo>
                      <a:pt x="363" y="139"/>
                    </a:lnTo>
                    <a:lnTo>
                      <a:pt x="363" y="139"/>
                    </a:lnTo>
                    <a:lnTo>
                      <a:pt x="358" y="127"/>
                    </a:lnTo>
                    <a:lnTo>
                      <a:pt x="358" y="127"/>
                    </a:lnTo>
                    <a:lnTo>
                      <a:pt x="355" y="122"/>
                    </a:lnTo>
                    <a:lnTo>
                      <a:pt x="351" y="117"/>
                    </a:lnTo>
                    <a:lnTo>
                      <a:pt x="351" y="117"/>
                    </a:lnTo>
                    <a:lnTo>
                      <a:pt x="350" y="114"/>
                    </a:lnTo>
                    <a:lnTo>
                      <a:pt x="350" y="109"/>
                    </a:lnTo>
                    <a:lnTo>
                      <a:pt x="350" y="104"/>
                    </a:lnTo>
                    <a:lnTo>
                      <a:pt x="350" y="104"/>
                    </a:lnTo>
                    <a:lnTo>
                      <a:pt x="350" y="97"/>
                    </a:lnTo>
                    <a:lnTo>
                      <a:pt x="350" y="97"/>
                    </a:lnTo>
                    <a:lnTo>
                      <a:pt x="350" y="92"/>
                    </a:lnTo>
                    <a:lnTo>
                      <a:pt x="350" y="90"/>
                    </a:lnTo>
                    <a:lnTo>
                      <a:pt x="350" y="90"/>
                    </a:lnTo>
                    <a:lnTo>
                      <a:pt x="346" y="77"/>
                    </a:lnTo>
                    <a:lnTo>
                      <a:pt x="346" y="71"/>
                    </a:lnTo>
                    <a:lnTo>
                      <a:pt x="346" y="65"/>
                    </a:lnTo>
                    <a:lnTo>
                      <a:pt x="346" y="65"/>
                    </a:lnTo>
                    <a:lnTo>
                      <a:pt x="348" y="60"/>
                    </a:lnTo>
                    <a:lnTo>
                      <a:pt x="348" y="60"/>
                    </a:lnTo>
                    <a:lnTo>
                      <a:pt x="350" y="54"/>
                    </a:lnTo>
                    <a:lnTo>
                      <a:pt x="350" y="54"/>
                    </a:lnTo>
                    <a:lnTo>
                      <a:pt x="350" y="51"/>
                    </a:lnTo>
                    <a:lnTo>
                      <a:pt x="350" y="51"/>
                    </a:lnTo>
                    <a:lnTo>
                      <a:pt x="351" y="48"/>
                    </a:lnTo>
                    <a:lnTo>
                      <a:pt x="351" y="48"/>
                    </a:lnTo>
                    <a:lnTo>
                      <a:pt x="350" y="43"/>
                    </a:lnTo>
                    <a:lnTo>
                      <a:pt x="350" y="43"/>
                    </a:lnTo>
                    <a:lnTo>
                      <a:pt x="346" y="36"/>
                    </a:lnTo>
                    <a:lnTo>
                      <a:pt x="346" y="36"/>
                    </a:lnTo>
                    <a:lnTo>
                      <a:pt x="344" y="31"/>
                    </a:lnTo>
                    <a:lnTo>
                      <a:pt x="344" y="31"/>
                    </a:lnTo>
                    <a:lnTo>
                      <a:pt x="344" y="26"/>
                    </a:lnTo>
                    <a:lnTo>
                      <a:pt x="343" y="22"/>
                    </a:lnTo>
                    <a:lnTo>
                      <a:pt x="343" y="22"/>
                    </a:lnTo>
                    <a:lnTo>
                      <a:pt x="341" y="15"/>
                    </a:lnTo>
                    <a:lnTo>
                      <a:pt x="341" y="10"/>
                    </a:lnTo>
                    <a:lnTo>
                      <a:pt x="341" y="10"/>
                    </a:lnTo>
                    <a:lnTo>
                      <a:pt x="339" y="0"/>
                    </a:lnTo>
                    <a:lnTo>
                      <a:pt x="339" y="0"/>
                    </a:lnTo>
                    <a:lnTo>
                      <a:pt x="305" y="7"/>
                    </a:lnTo>
                    <a:lnTo>
                      <a:pt x="305" y="7"/>
                    </a:lnTo>
                    <a:lnTo>
                      <a:pt x="265" y="17"/>
                    </a:lnTo>
                    <a:lnTo>
                      <a:pt x="265" y="17"/>
                    </a:lnTo>
                    <a:lnTo>
                      <a:pt x="248" y="21"/>
                    </a:lnTo>
                    <a:lnTo>
                      <a:pt x="248" y="21"/>
                    </a:lnTo>
                    <a:lnTo>
                      <a:pt x="243" y="24"/>
                    </a:lnTo>
                    <a:lnTo>
                      <a:pt x="243" y="24"/>
                    </a:lnTo>
                    <a:lnTo>
                      <a:pt x="238" y="31"/>
                    </a:lnTo>
                    <a:lnTo>
                      <a:pt x="238" y="31"/>
                    </a:lnTo>
                    <a:lnTo>
                      <a:pt x="226" y="41"/>
                    </a:lnTo>
                    <a:lnTo>
                      <a:pt x="215" y="53"/>
                    </a:lnTo>
                    <a:lnTo>
                      <a:pt x="215" y="53"/>
                    </a:lnTo>
                    <a:lnTo>
                      <a:pt x="205" y="66"/>
                    </a:lnTo>
                    <a:lnTo>
                      <a:pt x="205" y="66"/>
                    </a:lnTo>
                    <a:lnTo>
                      <a:pt x="200" y="71"/>
                    </a:lnTo>
                    <a:lnTo>
                      <a:pt x="197" y="77"/>
                    </a:lnTo>
                    <a:lnTo>
                      <a:pt x="197" y="77"/>
                    </a:lnTo>
                    <a:lnTo>
                      <a:pt x="197" y="83"/>
                    </a:lnTo>
                    <a:lnTo>
                      <a:pt x="197" y="83"/>
                    </a:lnTo>
                    <a:lnTo>
                      <a:pt x="197" y="88"/>
                    </a:lnTo>
                    <a:lnTo>
                      <a:pt x="195" y="92"/>
                    </a:lnTo>
                    <a:lnTo>
                      <a:pt x="188" y="99"/>
                    </a:lnTo>
                    <a:lnTo>
                      <a:pt x="188" y="99"/>
                    </a:lnTo>
                    <a:lnTo>
                      <a:pt x="182" y="104"/>
                    </a:lnTo>
                    <a:lnTo>
                      <a:pt x="176" y="109"/>
                    </a:lnTo>
                    <a:lnTo>
                      <a:pt x="176" y="109"/>
                    </a:lnTo>
                    <a:lnTo>
                      <a:pt x="170" y="114"/>
                    </a:lnTo>
                    <a:lnTo>
                      <a:pt x="166" y="117"/>
                    </a:lnTo>
                    <a:lnTo>
                      <a:pt x="165" y="121"/>
                    </a:lnTo>
                    <a:lnTo>
                      <a:pt x="165" y="121"/>
                    </a:lnTo>
                    <a:lnTo>
                      <a:pt x="166" y="122"/>
                    </a:lnTo>
                    <a:lnTo>
                      <a:pt x="170" y="122"/>
                    </a:lnTo>
                    <a:lnTo>
                      <a:pt x="176" y="119"/>
                    </a:lnTo>
                    <a:lnTo>
                      <a:pt x="176" y="119"/>
                    </a:lnTo>
                    <a:lnTo>
                      <a:pt x="182" y="114"/>
                    </a:lnTo>
                    <a:lnTo>
                      <a:pt x="183" y="112"/>
                    </a:lnTo>
                    <a:lnTo>
                      <a:pt x="188" y="112"/>
                    </a:lnTo>
                    <a:lnTo>
                      <a:pt x="188" y="112"/>
                    </a:lnTo>
                    <a:lnTo>
                      <a:pt x="187" y="117"/>
                    </a:lnTo>
                    <a:lnTo>
                      <a:pt x="187" y="117"/>
                    </a:lnTo>
                    <a:lnTo>
                      <a:pt x="185" y="122"/>
                    </a:lnTo>
                    <a:lnTo>
                      <a:pt x="183" y="127"/>
                    </a:lnTo>
                    <a:lnTo>
                      <a:pt x="182" y="131"/>
                    </a:lnTo>
                    <a:lnTo>
                      <a:pt x="182" y="136"/>
                    </a:lnTo>
                    <a:lnTo>
                      <a:pt x="182" y="136"/>
                    </a:lnTo>
                    <a:lnTo>
                      <a:pt x="183" y="143"/>
                    </a:lnTo>
                    <a:lnTo>
                      <a:pt x="185" y="148"/>
                    </a:lnTo>
                    <a:lnTo>
                      <a:pt x="183" y="151"/>
                    </a:lnTo>
                    <a:lnTo>
                      <a:pt x="178" y="156"/>
                    </a:lnTo>
                    <a:lnTo>
                      <a:pt x="178" y="156"/>
                    </a:lnTo>
                    <a:lnTo>
                      <a:pt x="170" y="161"/>
                    </a:lnTo>
                    <a:lnTo>
                      <a:pt x="166" y="165"/>
                    </a:lnTo>
                    <a:lnTo>
                      <a:pt x="163" y="170"/>
                    </a:lnTo>
                    <a:lnTo>
                      <a:pt x="163" y="170"/>
                    </a:lnTo>
                    <a:lnTo>
                      <a:pt x="158" y="178"/>
                    </a:lnTo>
                    <a:lnTo>
                      <a:pt x="153" y="182"/>
                    </a:lnTo>
                    <a:lnTo>
                      <a:pt x="148" y="182"/>
                    </a:lnTo>
                    <a:lnTo>
                      <a:pt x="148" y="182"/>
                    </a:lnTo>
                    <a:lnTo>
                      <a:pt x="143" y="182"/>
                    </a:lnTo>
                    <a:lnTo>
                      <a:pt x="137" y="182"/>
                    </a:lnTo>
                    <a:lnTo>
                      <a:pt x="137" y="182"/>
                    </a:lnTo>
                    <a:lnTo>
                      <a:pt x="132" y="183"/>
                    </a:lnTo>
                    <a:lnTo>
                      <a:pt x="127" y="187"/>
                    </a:lnTo>
                    <a:lnTo>
                      <a:pt x="127" y="187"/>
                    </a:lnTo>
                    <a:lnTo>
                      <a:pt x="117" y="190"/>
                    </a:lnTo>
                    <a:lnTo>
                      <a:pt x="112" y="192"/>
                    </a:lnTo>
                    <a:lnTo>
                      <a:pt x="105" y="192"/>
                    </a:lnTo>
                    <a:lnTo>
                      <a:pt x="105" y="192"/>
                    </a:lnTo>
                    <a:lnTo>
                      <a:pt x="95" y="189"/>
                    </a:lnTo>
                    <a:lnTo>
                      <a:pt x="90" y="189"/>
                    </a:lnTo>
                    <a:lnTo>
                      <a:pt x="85" y="189"/>
                    </a:lnTo>
                    <a:lnTo>
                      <a:pt x="85" y="189"/>
                    </a:lnTo>
                    <a:lnTo>
                      <a:pt x="80" y="190"/>
                    </a:lnTo>
                    <a:lnTo>
                      <a:pt x="75" y="192"/>
                    </a:lnTo>
                    <a:lnTo>
                      <a:pt x="75" y="192"/>
                    </a:lnTo>
                    <a:lnTo>
                      <a:pt x="64" y="190"/>
                    </a:lnTo>
                    <a:lnTo>
                      <a:pt x="64" y="190"/>
                    </a:lnTo>
                    <a:lnTo>
                      <a:pt x="59" y="192"/>
                    </a:lnTo>
                    <a:lnTo>
                      <a:pt x="54" y="194"/>
                    </a:lnTo>
                    <a:lnTo>
                      <a:pt x="44" y="197"/>
                    </a:lnTo>
                    <a:lnTo>
                      <a:pt x="44" y="197"/>
                    </a:lnTo>
                    <a:lnTo>
                      <a:pt x="34" y="202"/>
                    </a:lnTo>
                    <a:lnTo>
                      <a:pt x="27" y="207"/>
                    </a:lnTo>
                    <a:lnTo>
                      <a:pt x="27" y="207"/>
                    </a:lnTo>
                    <a:lnTo>
                      <a:pt x="31" y="212"/>
                    </a:lnTo>
                    <a:lnTo>
                      <a:pt x="32" y="216"/>
                    </a:lnTo>
                    <a:lnTo>
                      <a:pt x="32" y="216"/>
                    </a:lnTo>
                    <a:lnTo>
                      <a:pt x="37" y="219"/>
                    </a:lnTo>
                    <a:lnTo>
                      <a:pt x="41" y="222"/>
                    </a:lnTo>
                    <a:lnTo>
                      <a:pt x="41" y="222"/>
                    </a:lnTo>
                    <a:lnTo>
                      <a:pt x="42" y="228"/>
                    </a:lnTo>
                    <a:lnTo>
                      <a:pt x="44" y="233"/>
                    </a:lnTo>
                    <a:lnTo>
                      <a:pt x="42" y="245"/>
                    </a:lnTo>
                    <a:lnTo>
                      <a:pt x="42" y="245"/>
                    </a:lnTo>
                    <a:lnTo>
                      <a:pt x="39" y="253"/>
                    </a:lnTo>
                    <a:lnTo>
                      <a:pt x="32" y="262"/>
                    </a:lnTo>
                    <a:lnTo>
                      <a:pt x="32" y="262"/>
                    </a:lnTo>
                    <a:lnTo>
                      <a:pt x="22" y="273"/>
                    </a:lnTo>
                    <a:lnTo>
                      <a:pt x="22" y="273"/>
                    </a:lnTo>
                    <a:lnTo>
                      <a:pt x="17" y="279"/>
                    </a:lnTo>
                    <a:lnTo>
                      <a:pt x="12" y="284"/>
                    </a:lnTo>
                    <a:lnTo>
                      <a:pt x="12" y="284"/>
                    </a:lnTo>
                    <a:lnTo>
                      <a:pt x="8" y="290"/>
                    </a:lnTo>
                    <a:lnTo>
                      <a:pt x="7" y="292"/>
                    </a:lnTo>
                    <a:lnTo>
                      <a:pt x="5" y="295"/>
                    </a:lnTo>
                    <a:lnTo>
                      <a:pt x="5" y="295"/>
                    </a:lnTo>
                    <a:lnTo>
                      <a:pt x="0" y="295"/>
                    </a:lnTo>
                    <a:lnTo>
                      <a:pt x="5" y="329"/>
                    </a:lnTo>
                    <a:lnTo>
                      <a:pt x="5" y="329"/>
                    </a:lnTo>
                    <a:lnTo>
                      <a:pt x="114" y="306"/>
                    </a:lnTo>
                    <a:lnTo>
                      <a:pt x="200" y="287"/>
                    </a:lnTo>
                    <a:lnTo>
                      <a:pt x="261" y="273"/>
                    </a:lnTo>
                    <a:lnTo>
                      <a:pt x="261" y="273"/>
                    </a:lnTo>
                    <a:lnTo>
                      <a:pt x="263" y="273"/>
                    </a:lnTo>
                    <a:lnTo>
                      <a:pt x="263" y="273"/>
                    </a:lnTo>
                    <a:lnTo>
                      <a:pt x="266" y="273"/>
                    </a:lnTo>
                    <a:lnTo>
                      <a:pt x="270" y="275"/>
                    </a:lnTo>
                    <a:lnTo>
                      <a:pt x="270" y="275"/>
                    </a:lnTo>
                    <a:lnTo>
                      <a:pt x="275" y="279"/>
                    </a:lnTo>
                    <a:lnTo>
                      <a:pt x="275" y="279"/>
                    </a:lnTo>
                    <a:lnTo>
                      <a:pt x="280" y="280"/>
                    </a:lnTo>
                    <a:lnTo>
                      <a:pt x="280" y="280"/>
                    </a:lnTo>
                    <a:lnTo>
                      <a:pt x="285" y="282"/>
                    </a:lnTo>
                    <a:lnTo>
                      <a:pt x="285" y="282"/>
                    </a:lnTo>
                    <a:lnTo>
                      <a:pt x="287" y="285"/>
                    </a:lnTo>
                    <a:lnTo>
                      <a:pt x="287" y="285"/>
                    </a:lnTo>
                    <a:lnTo>
                      <a:pt x="287" y="290"/>
                    </a:lnTo>
                    <a:lnTo>
                      <a:pt x="287" y="295"/>
                    </a:lnTo>
                    <a:lnTo>
                      <a:pt x="287" y="295"/>
                    </a:lnTo>
                    <a:lnTo>
                      <a:pt x="292" y="301"/>
                    </a:lnTo>
                    <a:lnTo>
                      <a:pt x="292" y="301"/>
                    </a:lnTo>
                    <a:lnTo>
                      <a:pt x="292" y="302"/>
                    </a:lnTo>
                    <a:lnTo>
                      <a:pt x="294" y="302"/>
                    </a:lnTo>
                    <a:lnTo>
                      <a:pt x="294" y="302"/>
                    </a:lnTo>
                    <a:lnTo>
                      <a:pt x="295" y="302"/>
                    </a:lnTo>
                    <a:lnTo>
                      <a:pt x="295" y="302"/>
                    </a:lnTo>
                    <a:lnTo>
                      <a:pt x="299" y="304"/>
                    </a:lnTo>
                    <a:lnTo>
                      <a:pt x="302" y="304"/>
                    </a:lnTo>
                    <a:lnTo>
                      <a:pt x="302" y="304"/>
                    </a:lnTo>
                    <a:lnTo>
                      <a:pt x="304" y="307"/>
                    </a:lnTo>
                    <a:lnTo>
                      <a:pt x="307" y="309"/>
                    </a:lnTo>
                    <a:lnTo>
                      <a:pt x="307" y="309"/>
                    </a:lnTo>
                    <a:lnTo>
                      <a:pt x="312" y="311"/>
                    </a:lnTo>
                    <a:lnTo>
                      <a:pt x="316" y="312"/>
                    </a:lnTo>
                    <a:lnTo>
                      <a:pt x="317" y="314"/>
                    </a:lnTo>
                    <a:lnTo>
                      <a:pt x="317" y="314"/>
                    </a:lnTo>
                    <a:lnTo>
                      <a:pt x="319" y="319"/>
                    </a:lnTo>
                    <a:lnTo>
                      <a:pt x="319" y="319"/>
                    </a:lnTo>
                    <a:lnTo>
                      <a:pt x="319" y="319"/>
                    </a:lnTo>
                    <a:lnTo>
                      <a:pt x="319" y="319"/>
                    </a:lnTo>
                    <a:lnTo>
                      <a:pt x="321" y="321"/>
                    </a:lnTo>
                    <a:lnTo>
                      <a:pt x="322" y="321"/>
                    </a:lnTo>
                    <a:lnTo>
                      <a:pt x="322" y="321"/>
                    </a:lnTo>
                    <a:lnTo>
                      <a:pt x="333" y="323"/>
                    </a:lnTo>
                    <a:lnTo>
                      <a:pt x="333" y="323"/>
                    </a:lnTo>
                    <a:lnTo>
                      <a:pt x="338" y="324"/>
                    </a:lnTo>
                    <a:lnTo>
                      <a:pt x="338" y="324"/>
                    </a:lnTo>
                    <a:lnTo>
                      <a:pt x="344" y="326"/>
                    </a:lnTo>
                    <a:lnTo>
                      <a:pt x="344" y="326"/>
                    </a:lnTo>
                    <a:lnTo>
                      <a:pt x="355" y="329"/>
                    </a:lnTo>
                    <a:lnTo>
                      <a:pt x="355" y="329"/>
                    </a:lnTo>
                    <a:lnTo>
                      <a:pt x="363" y="333"/>
                    </a:lnTo>
                    <a:lnTo>
                      <a:pt x="367" y="335"/>
                    </a:lnTo>
                    <a:lnTo>
                      <a:pt x="370" y="340"/>
                    </a:lnTo>
                    <a:lnTo>
                      <a:pt x="370" y="340"/>
                    </a:lnTo>
                    <a:lnTo>
                      <a:pt x="372" y="345"/>
                    </a:lnTo>
                    <a:lnTo>
                      <a:pt x="373" y="348"/>
                    </a:lnTo>
                    <a:lnTo>
                      <a:pt x="372" y="351"/>
                    </a:lnTo>
                    <a:lnTo>
                      <a:pt x="372" y="351"/>
                    </a:lnTo>
                    <a:lnTo>
                      <a:pt x="372" y="355"/>
                    </a:lnTo>
                    <a:lnTo>
                      <a:pt x="372" y="358"/>
                    </a:lnTo>
                    <a:lnTo>
                      <a:pt x="372" y="358"/>
                    </a:lnTo>
                    <a:lnTo>
                      <a:pt x="373" y="365"/>
                    </a:lnTo>
                    <a:lnTo>
                      <a:pt x="373" y="365"/>
                    </a:lnTo>
                    <a:lnTo>
                      <a:pt x="373" y="368"/>
                    </a:lnTo>
                    <a:lnTo>
                      <a:pt x="373" y="372"/>
                    </a:lnTo>
                    <a:lnTo>
                      <a:pt x="373" y="372"/>
                    </a:lnTo>
                    <a:lnTo>
                      <a:pt x="375" y="374"/>
                    </a:lnTo>
                    <a:lnTo>
                      <a:pt x="375" y="374"/>
                    </a:lnTo>
                    <a:lnTo>
                      <a:pt x="377" y="367"/>
                    </a:lnTo>
                    <a:lnTo>
                      <a:pt x="378" y="363"/>
                    </a:lnTo>
                    <a:lnTo>
                      <a:pt x="382" y="362"/>
                    </a:lnTo>
                    <a:lnTo>
                      <a:pt x="382" y="362"/>
                    </a:lnTo>
                    <a:lnTo>
                      <a:pt x="382" y="367"/>
                    </a:lnTo>
                    <a:lnTo>
                      <a:pt x="383" y="368"/>
                    </a:lnTo>
                    <a:lnTo>
                      <a:pt x="385" y="368"/>
                    </a:lnTo>
                    <a:lnTo>
                      <a:pt x="385" y="368"/>
                    </a:lnTo>
                    <a:lnTo>
                      <a:pt x="385" y="367"/>
                    </a:lnTo>
                    <a:lnTo>
                      <a:pt x="385" y="365"/>
                    </a:lnTo>
                    <a:lnTo>
                      <a:pt x="387" y="362"/>
                    </a:lnTo>
                    <a:lnTo>
                      <a:pt x="387" y="362"/>
                    </a:lnTo>
                    <a:lnTo>
                      <a:pt x="389" y="360"/>
                    </a:lnTo>
                    <a:lnTo>
                      <a:pt x="392" y="358"/>
                    </a:lnTo>
                    <a:lnTo>
                      <a:pt x="392" y="358"/>
                    </a:lnTo>
                    <a:lnTo>
                      <a:pt x="399" y="355"/>
                    </a:lnTo>
                    <a:lnTo>
                      <a:pt x="399" y="355"/>
                    </a:lnTo>
                    <a:lnTo>
                      <a:pt x="406" y="353"/>
                    </a:lnTo>
                    <a:lnTo>
                      <a:pt x="406" y="353"/>
                    </a:lnTo>
                    <a:lnTo>
                      <a:pt x="411" y="348"/>
                    </a:lnTo>
                    <a:lnTo>
                      <a:pt x="417" y="345"/>
                    </a:lnTo>
                    <a:lnTo>
                      <a:pt x="417" y="345"/>
                    </a:lnTo>
                    <a:lnTo>
                      <a:pt x="423" y="343"/>
                    </a:lnTo>
                    <a:lnTo>
                      <a:pt x="428" y="340"/>
                    </a:lnTo>
                    <a:lnTo>
                      <a:pt x="428" y="340"/>
                    </a:lnTo>
                    <a:lnTo>
                      <a:pt x="433" y="336"/>
                    </a:lnTo>
                    <a:lnTo>
                      <a:pt x="438" y="336"/>
                    </a:lnTo>
                    <a:lnTo>
                      <a:pt x="443" y="335"/>
                    </a:lnTo>
                    <a:lnTo>
                      <a:pt x="448" y="333"/>
                    </a:lnTo>
                    <a:lnTo>
                      <a:pt x="448" y="333"/>
                    </a:lnTo>
                    <a:lnTo>
                      <a:pt x="458" y="328"/>
                    </a:lnTo>
                    <a:lnTo>
                      <a:pt x="458" y="328"/>
                    </a:lnTo>
                    <a:lnTo>
                      <a:pt x="463" y="326"/>
                    </a:lnTo>
                    <a:lnTo>
                      <a:pt x="468" y="323"/>
                    </a:lnTo>
                    <a:lnTo>
                      <a:pt x="468" y="323"/>
                    </a:lnTo>
                    <a:lnTo>
                      <a:pt x="473" y="316"/>
                    </a:lnTo>
                    <a:lnTo>
                      <a:pt x="478" y="309"/>
                    </a:lnTo>
                    <a:lnTo>
                      <a:pt x="478" y="309"/>
                    </a:lnTo>
                    <a:lnTo>
                      <a:pt x="484" y="304"/>
                    </a:lnTo>
                    <a:lnTo>
                      <a:pt x="487" y="301"/>
                    </a:lnTo>
                    <a:lnTo>
                      <a:pt x="489" y="297"/>
                    </a:lnTo>
                    <a:lnTo>
                      <a:pt x="489" y="297"/>
                    </a:lnTo>
                    <a:lnTo>
                      <a:pt x="482" y="299"/>
                    </a:lnTo>
                    <a:lnTo>
                      <a:pt x="477" y="302"/>
                    </a:lnTo>
                    <a:lnTo>
                      <a:pt x="477" y="302"/>
                    </a:lnTo>
                    <a:lnTo>
                      <a:pt x="472" y="307"/>
                    </a:lnTo>
                    <a:lnTo>
                      <a:pt x="470" y="309"/>
                    </a:lnTo>
                    <a:lnTo>
                      <a:pt x="467" y="311"/>
                    </a:lnTo>
                    <a:lnTo>
                      <a:pt x="467" y="311"/>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4" name="Freeform 64">
                <a:extLst>
                  <a:ext uri="{FF2B5EF4-FFF2-40B4-BE49-F238E27FC236}">
                    <a16:creationId xmlns:a16="http://schemas.microsoft.com/office/drawing/2014/main" id="{7BC194C1-48F5-BA4B-9F75-A5CA897F2686}"/>
                  </a:ext>
                </a:extLst>
              </p:cNvPr>
              <p:cNvSpPr>
                <a:spLocks/>
              </p:cNvSpPr>
              <p:nvPr/>
            </p:nvSpPr>
            <p:spPr bwMode="auto">
              <a:xfrm>
                <a:off x="7789863" y="2590801"/>
                <a:ext cx="392112" cy="638175"/>
              </a:xfrm>
              <a:custGeom>
                <a:avLst/>
                <a:gdLst>
                  <a:gd name="T0" fmla="*/ 241 w 247"/>
                  <a:gd name="T1" fmla="*/ 303 h 402"/>
                  <a:gd name="T2" fmla="*/ 241 w 247"/>
                  <a:gd name="T3" fmla="*/ 293 h 402"/>
                  <a:gd name="T4" fmla="*/ 239 w 247"/>
                  <a:gd name="T5" fmla="*/ 286 h 402"/>
                  <a:gd name="T6" fmla="*/ 237 w 247"/>
                  <a:gd name="T7" fmla="*/ 278 h 402"/>
                  <a:gd name="T8" fmla="*/ 234 w 247"/>
                  <a:gd name="T9" fmla="*/ 263 h 402"/>
                  <a:gd name="T10" fmla="*/ 237 w 247"/>
                  <a:gd name="T11" fmla="*/ 252 h 402"/>
                  <a:gd name="T12" fmla="*/ 237 w 247"/>
                  <a:gd name="T13" fmla="*/ 235 h 402"/>
                  <a:gd name="T14" fmla="*/ 235 w 247"/>
                  <a:gd name="T15" fmla="*/ 225 h 402"/>
                  <a:gd name="T16" fmla="*/ 241 w 247"/>
                  <a:gd name="T17" fmla="*/ 208 h 402"/>
                  <a:gd name="T18" fmla="*/ 235 w 247"/>
                  <a:gd name="T19" fmla="*/ 202 h 402"/>
                  <a:gd name="T20" fmla="*/ 232 w 247"/>
                  <a:gd name="T21" fmla="*/ 200 h 402"/>
                  <a:gd name="T22" fmla="*/ 234 w 247"/>
                  <a:gd name="T23" fmla="*/ 193 h 402"/>
                  <a:gd name="T24" fmla="*/ 227 w 247"/>
                  <a:gd name="T25" fmla="*/ 190 h 402"/>
                  <a:gd name="T26" fmla="*/ 220 w 247"/>
                  <a:gd name="T27" fmla="*/ 183 h 402"/>
                  <a:gd name="T28" fmla="*/ 174 w 247"/>
                  <a:gd name="T29" fmla="*/ 0 h 402"/>
                  <a:gd name="T30" fmla="*/ 5 w 247"/>
                  <a:gd name="T31" fmla="*/ 15 h 402"/>
                  <a:gd name="T32" fmla="*/ 3 w 247"/>
                  <a:gd name="T33" fmla="*/ 25 h 402"/>
                  <a:gd name="T34" fmla="*/ 3 w 247"/>
                  <a:gd name="T35" fmla="*/ 37 h 402"/>
                  <a:gd name="T36" fmla="*/ 1 w 247"/>
                  <a:gd name="T37" fmla="*/ 49 h 402"/>
                  <a:gd name="T38" fmla="*/ 3 w 247"/>
                  <a:gd name="T39" fmla="*/ 115 h 402"/>
                  <a:gd name="T40" fmla="*/ 1 w 247"/>
                  <a:gd name="T41" fmla="*/ 157 h 402"/>
                  <a:gd name="T42" fmla="*/ 3 w 247"/>
                  <a:gd name="T43" fmla="*/ 191 h 402"/>
                  <a:gd name="T44" fmla="*/ 3 w 247"/>
                  <a:gd name="T45" fmla="*/ 230 h 402"/>
                  <a:gd name="T46" fmla="*/ 5 w 247"/>
                  <a:gd name="T47" fmla="*/ 280 h 402"/>
                  <a:gd name="T48" fmla="*/ 6 w 247"/>
                  <a:gd name="T49" fmla="*/ 327 h 402"/>
                  <a:gd name="T50" fmla="*/ 5 w 247"/>
                  <a:gd name="T51" fmla="*/ 339 h 402"/>
                  <a:gd name="T52" fmla="*/ 1 w 247"/>
                  <a:gd name="T53" fmla="*/ 347 h 402"/>
                  <a:gd name="T54" fmla="*/ 3 w 247"/>
                  <a:gd name="T55" fmla="*/ 354 h 402"/>
                  <a:gd name="T56" fmla="*/ 1 w 247"/>
                  <a:gd name="T57" fmla="*/ 364 h 402"/>
                  <a:gd name="T58" fmla="*/ 0 w 247"/>
                  <a:gd name="T59" fmla="*/ 368 h 402"/>
                  <a:gd name="T60" fmla="*/ 1 w 247"/>
                  <a:gd name="T61" fmla="*/ 380 h 402"/>
                  <a:gd name="T62" fmla="*/ 0 w 247"/>
                  <a:gd name="T63" fmla="*/ 392 h 402"/>
                  <a:gd name="T64" fmla="*/ 5 w 247"/>
                  <a:gd name="T65" fmla="*/ 395 h 402"/>
                  <a:gd name="T66" fmla="*/ 17 w 247"/>
                  <a:gd name="T67" fmla="*/ 402 h 402"/>
                  <a:gd name="T68" fmla="*/ 20 w 247"/>
                  <a:gd name="T69" fmla="*/ 393 h 402"/>
                  <a:gd name="T70" fmla="*/ 25 w 247"/>
                  <a:gd name="T71" fmla="*/ 392 h 402"/>
                  <a:gd name="T72" fmla="*/ 32 w 247"/>
                  <a:gd name="T73" fmla="*/ 395 h 402"/>
                  <a:gd name="T74" fmla="*/ 39 w 247"/>
                  <a:gd name="T75" fmla="*/ 378 h 402"/>
                  <a:gd name="T76" fmla="*/ 44 w 247"/>
                  <a:gd name="T77" fmla="*/ 364 h 402"/>
                  <a:gd name="T78" fmla="*/ 47 w 247"/>
                  <a:gd name="T79" fmla="*/ 363 h 402"/>
                  <a:gd name="T80" fmla="*/ 51 w 247"/>
                  <a:gd name="T81" fmla="*/ 375 h 402"/>
                  <a:gd name="T82" fmla="*/ 56 w 247"/>
                  <a:gd name="T83" fmla="*/ 381 h 402"/>
                  <a:gd name="T84" fmla="*/ 52 w 247"/>
                  <a:gd name="T85" fmla="*/ 397 h 402"/>
                  <a:gd name="T86" fmla="*/ 69 w 247"/>
                  <a:gd name="T87" fmla="*/ 393 h 402"/>
                  <a:gd name="T88" fmla="*/ 74 w 247"/>
                  <a:gd name="T89" fmla="*/ 392 h 402"/>
                  <a:gd name="T90" fmla="*/ 78 w 247"/>
                  <a:gd name="T91" fmla="*/ 397 h 402"/>
                  <a:gd name="T92" fmla="*/ 79 w 247"/>
                  <a:gd name="T93" fmla="*/ 397 h 402"/>
                  <a:gd name="T94" fmla="*/ 78 w 247"/>
                  <a:gd name="T95" fmla="*/ 381 h 402"/>
                  <a:gd name="T96" fmla="*/ 71 w 247"/>
                  <a:gd name="T97" fmla="*/ 371 h 402"/>
                  <a:gd name="T98" fmla="*/ 71 w 247"/>
                  <a:gd name="T99" fmla="*/ 361 h 402"/>
                  <a:gd name="T100" fmla="*/ 66 w 247"/>
                  <a:gd name="T101" fmla="*/ 354 h 402"/>
                  <a:gd name="T102" fmla="*/ 61 w 247"/>
                  <a:gd name="T103" fmla="*/ 344 h 402"/>
                  <a:gd name="T104" fmla="*/ 64 w 247"/>
                  <a:gd name="T105" fmla="*/ 341 h 402"/>
                  <a:gd name="T106" fmla="*/ 98 w 247"/>
                  <a:gd name="T107" fmla="*/ 337 h 402"/>
                  <a:gd name="T108" fmla="*/ 247 w 247"/>
                  <a:gd name="T109" fmla="*/ 320 h 402"/>
                  <a:gd name="T110" fmla="*/ 246 w 247"/>
                  <a:gd name="T111" fmla="*/ 31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7" h="402">
                    <a:moveTo>
                      <a:pt x="244" y="308"/>
                    </a:moveTo>
                    <a:lnTo>
                      <a:pt x="244" y="308"/>
                    </a:lnTo>
                    <a:lnTo>
                      <a:pt x="241" y="303"/>
                    </a:lnTo>
                    <a:lnTo>
                      <a:pt x="241" y="298"/>
                    </a:lnTo>
                    <a:lnTo>
                      <a:pt x="241" y="298"/>
                    </a:lnTo>
                    <a:lnTo>
                      <a:pt x="241" y="293"/>
                    </a:lnTo>
                    <a:lnTo>
                      <a:pt x="241" y="293"/>
                    </a:lnTo>
                    <a:lnTo>
                      <a:pt x="239" y="290"/>
                    </a:lnTo>
                    <a:lnTo>
                      <a:pt x="239" y="286"/>
                    </a:lnTo>
                    <a:lnTo>
                      <a:pt x="239" y="286"/>
                    </a:lnTo>
                    <a:lnTo>
                      <a:pt x="237" y="278"/>
                    </a:lnTo>
                    <a:lnTo>
                      <a:pt x="237" y="278"/>
                    </a:lnTo>
                    <a:lnTo>
                      <a:pt x="234" y="268"/>
                    </a:lnTo>
                    <a:lnTo>
                      <a:pt x="234" y="268"/>
                    </a:lnTo>
                    <a:lnTo>
                      <a:pt x="234" y="263"/>
                    </a:lnTo>
                    <a:lnTo>
                      <a:pt x="235" y="258"/>
                    </a:lnTo>
                    <a:lnTo>
                      <a:pt x="235" y="258"/>
                    </a:lnTo>
                    <a:lnTo>
                      <a:pt x="237" y="252"/>
                    </a:lnTo>
                    <a:lnTo>
                      <a:pt x="237" y="247"/>
                    </a:lnTo>
                    <a:lnTo>
                      <a:pt x="237" y="247"/>
                    </a:lnTo>
                    <a:lnTo>
                      <a:pt x="237" y="235"/>
                    </a:lnTo>
                    <a:lnTo>
                      <a:pt x="237" y="235"/>
                    </a:lnTo>
                    <a:lnTo>
                      <a:pt x="235" y="230"/>
                    </a:lnTo>
                    <a:lnTo>
                      <a:pt x="235" y="225"/>
                    </a:lnTo>
                    <a:lnTo>
                      <a:pt x="235" y="225"/>
                    </a:lnTo>
                    <a:lnTo>
                      <a:pt x="239" y="213"/>
                    </a:lnTo>
                    <a:lnTo>
                      <a:pt x="241" y="208"/>
                    </a:lnTo>
                    <a:lnTo>
                      <a:pt x="237" y="203"/>
                    </a:lnTo>
                    <a:lnTo>
                      <a:pt x="237" y="203"/>
                    </a:lnTo>
                    <a:lnTo>
                      <a:pt x="235" y="202"/>
                    </a:lnTo>
                    <a:lnTo>
                      <a:pt x="234" y="202"/>
                    </a:lnTo>
                    <a:lnTo>
                      <a:pt x="232" y="200"/>
                    </a:lnTo>
                    <a:lnTo>
                      <a:pt x="232" y="200"/>
                    </a:lnTo>
                    <a:lnTo>
                      <a:pt x="234" y="196"/>
                    </a:lnTo>
                    <a:lnTo>
                      <a:pt x="234" y="193"/>
                    </a:lnTo>
                    <a:lnTo>
                      <a:pt x="234" y="193"/>
                    </a:lnTo>
                    <a:lnTo>
                      <a:pt x="232" y="191"/>
                    </a:lnTo>
                    <a:lnTo>
                      <a:pt x="230" y="190"/>
                    </a:lnTo>
                    <a:lnTo>
                      <a:pt x="227" y="190"/>
                    </a:lnTo>
                    <a:lnTo>
                      <a:pt x="227" y="190"/>
                    </a:lnTo>
                    <a:lnTo>
                      <a:pt x="222" y="188"/>
                    </a:lnTo>
                    <a:lnTo>
                      <a:pt x="220" y="183"/>
                    </a:lnTo>
                    <a:lnTo>
                      <a:pt x="219" y="179"/>
                    </a:lnTo>
                    <a:lnTo>
                      <a:pt x="219" y="174"/>
                    </a:lnTo>
                    <a:lnTo>
                      <a:pt x="174" y="0"/>
                    </a:lnTo>
                    <a:lnTo>
                      <a:pt x="174" y="0"/>
                    </a:lnTo>
                    <a:lnTo>
                      <a:pt x="88" y="8"/>
                    </a:lnTo>
                    <a:lnTo>
                      <a:pt x="5" y="15"/>
                    </a:lnTo>
                    <a:lnTo>
                      <a:pt x="5" y="15"/>
                    </a:lnTo>
                    <a:lnTo>
                      <a:pt x="5" y="15"/>
                    </a:lnTo>
                    <a:lnTo>
                      <a:pt x="3" y="25"/>
                    </a:lnTo>
                    <a:lnTo>
                      <a:pt x="3" y="25"/>
                    </a:lnTo>
                    <a:lnTo>
                      <a:pt x="3" y="32"/>
                    </a:lnTo>
                    <a:lnTo>
                      <a:pt x="3" y="37"/>
                    </a:lnTo>
                    <a:lnTo>
                      <a:pt x="3" y="37"/>
                    </a:lnTo>
                    <a:lnTo>
                      <a:pt x="1" y="49"/>
                    </a:lnTo>
                    <a:lnTo>
                      <a:pt x="1" y="49"/>
                    </a:lnTo>
                    <a:lnTo>
                      <a:pt x="3" y="91"/>
                    </a:lnTo>
                    <a:lnTo>
                      <a:pt x="3" y="115"/>
                    </a:lnTo>
                    <a:lnTo>
                      <a:pt x="3" y="115"/>
                    </a:lnTo>
                    <a:lnTo>
                      <a:pt x="1" y="134"/>
                    </a:lnTo>
                    <a:lnTo>
                      <a:pt x="1" y="134"/>
                    </a:lnTo>
                    <a:lnTo>
                      <a:pt x="1" y="157"/>
                    </a:lnTo>
                    <a:lnTo>
                      <a:pt x="3" y="178"/>
                    </a:lnTo>
                    <a:lnTo>
                      <a:pt x="3" y="178"/>
                    </a:lnTo>
                    <a:lnTo>
                      <a:pt x="3" y="191"/>
                    </a:lnTo>
                    <a:lnTo>
                      <a:pt x="3" y="203"/>
                    </a:lnTo>
                    <a:lnTo>
                      <a:pt x="3" y="203"/>
                    </a:lnTo>
                    <a:lnTo>
                      <a:pt x="3" y="230"/>
                    </a:lnTo>
                    <a:lnTo>
                      <a:pt x="3" y="230"/>
                    </a:lnTo>
                    <a:lnTo>
                      <a:pt x="5" y="280"/>
                    </a:lnTo>
                    <a:lnTo>
                      <a:pt x="5" y="280"/>
                    </a:lnTo>
                    <a:lnTo>
                      <a:pt x="6" y="303"/>
                    </a:lnTo>
                    <a:lnTo>
                      <a:pt x="6" y="327"/>
                    </a:lnTo>
                    <a:lnTo>
                      <a:pt x="6" y="327"/>
                    </a:lnTo>
                    <a:lnTo>
                      <a:pt x="6" y="334"/>
                    </a:lnTo>
                    <a:lnTo>
                      <a:pt x="6" y="337"/>
                    </a:lnTo>
                    <a:lnTo>
                      <a:pt x="5" y="339"/>
                    </a:lnTo>
                    <a:lnTo>
                      <a:pt x="5" y="339"/>
                    </a:lnTo>
                    <a:lnTo>
                      <a:pt x="1" y="344"/>
                    </a:lnTo>
                    <a:lnTo>
                      <a:pt x="1" y="347"/>
                    </a:lnTo>
                    <a:lnTo>
                      <a:pt x="1" y="347"/>
                    </a:lnTo>
                    <a:lnTo>
                      <a:pt x="3" y="354"/>
                    </a:lnTo>
                    <a:lnTo>
                      <a:pt x="3" y="354"/>
                    </a:lnTo>
                    <a:lnTo>
                      <a:pt x="5" y="356"/>
                    </a:lnTo>
                    <a:lnTo>
                      <a:pt x="5" y="359"/>
                    </a:lnTo>
                    <a:lnTo>
                      <a:pt x="1" y="364"/>
                    </a:lnTo>
                    <a:lnTo>
                      <a:pt x="1" y="364"/>
                    </a:lnTo>
                    <a:lnTo>
                      <a:pt x="1" y="366"/>
                    </a:lnTo>
                    <a:lnTo>
                      <a:pt x="0" y="368"/>
                    </a:lnTo>
                    <a:lnTo>
                      <a:pt x="0" y="368"/>
                    </a:lnTo>
                    <a:lnTo>
                      <a:pt x="1" y="380"/>
                    </a:lnTo>
                    <a:lnTo>
                      <a:pt x="1" y="380"/>
                    </a:lnTo>
                    <a:lnTo>
                      <a:pt x="1" y="387"/>
                    </a:lnTo>
                    <a:lnTo>
                      <a:pt x="0" y="392"/>
                    </a:lnTo>
                    <a:lnTo>
                      <a:pt x="0" y="392"/>
                    </a:lnTo>
                    <a:lnTo>
                      <a:pt x="1" y="392"/>
                    </a:lnTo>
                    <a:lnTo>
                      <a:pt x="1" y="392"/>
                    </a:lnTo>
                    <a:lnTo>
                      <a:pt x="5" y="395"/>
                    </a:lnTo>
                    <a:lnTo>
                      <a:pt x="8" y="398"/>
                    </a:lnTo>
                    <a:lnTo>
                      <a:pt x="12" y="400"/>
                    </a:lnTo>
                    <a:lnTo>
                      <a:pt x="17" y="402"/>
                    </a:lnTo>
                    <a:lnTo>
                      <a:pt x="17" y="402"/>
                    </a:lnTo>
                    <a:lnTo>
                      <a:pt x="18" y="395"/>
                    </a:lnTo>
                    <a:lnTo>
                      <a:pt x="20" y="393"/>
                    </a:lnTo>
                    <a:lnTo>
                      <a:pt x="22" y="392"/>
                    </a:lnTo>
                    <a:lnTo>
                      <a:pt x="22" y="392"/>
                    </a:lnTo>
                    <a:lnTo>
                      <a:pt x="25" y="392"/>
                    </a:lnTo>
                    <a:lnTo>
                      <a:pt x="27" y="392"/>
                    </a:lnTo>
                    <a:lnTo>
                      <a:pt x="32" y="395"/>
                    </a:lnTo>
                    <a:lnTo>
                      <a:pt x="32" y="395"/>
                    </a:lnTo>
                    <a:lnTo>
                      <a:pt x="32" y="390"/>
                    </a:lnTo>
                    <a:lnTo>
                      <a:pt x="34" y="387"/>
                    </a:lnTo>
                    <a:lnTo>
                      <a:pt x="39" y="378"/>
                    </a:lnTo>
                    <a:lnTo>
                      <a:pt x="39" y="378"/>
                    </a:lnTo>
                    <a:lnTo>
                      <a:pt x="40" y="368"/>
                    </a:lnTo>
                    <a:lnTo>
                      <a:pt x="44" y="364"/>
                    </a:lnTo>
                    <a:lnTo>
                      <a:pt x="45" y="363"/>
                    </a:lnTo>
                    <a:lnTo>
                      <a:pt x="47" y="363"/>
                    </a:lnTo>
                    <a:lnTo>
                      <a:pt x="47" y="363"/>
                    </a:lnTo>
                    <a:lnTo>
                      <a:pt x="45" y="368"/>
                    </a:lnTo>
                    <a:lnTo>
                      <a:pt x="47" y="371"/>
                    </a:lnTo>
                    <a:lnTo>
                      <a:pt x="51" y="375"/>
                    </a:lnTo>
                    <a:lnTo>
                      <a:pt x="54" y="378"/>
                    </a:lnTo>
                    <a:lnTo>
                      <a:pt x="54" y="378"/>
                    </a:lnTo>
                    <a:lnTo>
                      <a:pt x="56" y="381"/>
                    </a:lnTo>
                    <a:lnTo>
                      <a:pt x="56" y="387"/>
                    </a:lnTo>
                    <a:lnTo>
                      <a:pt x="52" y="397"/>
                    </a:lnTo>
                    <a:lnTo>
                      <a:pt x="52" y="397"/>
                    </a:lnTo>
                    <a:lnTo>
                      <a:pt x="61" y="395"/>
                    </a:lnTo>
                    <a:lnTo>
                      <a:pt x="69" y="393"/>
                    </a:lnTo>
                    <a:lnTo>
                      <a:pt x="69" y="393"/>
                    </a:lnTo>
                    <a:lnTo>
                      <a:pt x="71" y="392"/>
                    </a:lnTo>
                    <a:lnTo>
                      <a:pt x="74" y="392"/>
                    </a:lnTo>
                    <a:lnTo>
                      <a:pt x="74" y="392"/>
                    </a:lnTo>
                    <a:lnTo>
                      <a:pt x="76" y="393"/>
                    </a:lnTo>
                    <a:lnTo>
                      <a:pt x="76" y="395"/>
                    </a:lnTo>
                    <a:lnTo>
                      <a:pt x="78" y="397"/>
                    </a:lnTo>
                    <a:lnTo>
                      <a:pt x="78" y="397"/>
                    </a:lnTo>
                    <a:lnTo>
                      <a:pt x="79" y="397"/>
                    </a:lnTo>
                    <a:lnTo>
                      <a:pt x="79" y="397"/>
                    </a:lnTo>
                    <a:lnTo>
                      <a:pt x="79" y="385"/>
                    </a:lnTo>
                    <a:lnTo>
                      <a:pt x="79" y="385"/>
                    </a:lnTo>
                    <a:lnTo>
                      <a:pt x="78" y="381"/>
                    </a:lnTo>
                    <a:lnTo>
                      <a:pt x="76" y="378"/>
                    </a:lnTo>
                    <a:lnTo>
                      <a:pt x="73" y="375"/>
                    </a:lnTo>
                    <a:lnTo>
                      <a:pt x="71" y="371"/>
                    </a:lnTo>
                    <a:lnTo>
                      <a:pt x="71" y="371"/>
                    </a:lnTo>
                    <a:lnTo>
                      <a:pt x="71" y="366"/>
                    </a:lnTo>
                    <a:lnTo>
                      <a:pt x="71" y="361"/>
                    </a:lnTo>
                    <a:lnTo>
                      <a:pt x="71" y="361"/>
                    </a:lnTo>
                    <a:lnTo>
                      <a:pt x="69" y="358"/>
                    </a:lnTo>
                    <a:lnTo>
                      <a:pt x="66" y="354"/>
                    </a:lnTo>
                    <a:lnTo>
                      <a:pt x="66" y="354"/>
                    </a:lnTo>
                    <a:lnTo>
                      <a:pt x="61" y="347"/>
                    </a:lnTo>
                    <a:lnTo>
                      <a:pt x="61" y="344"/>
                    </a:lnTo>
                    <a:lnTo>
                      <a:pt x="61" y="339"/>
                    </a:lnTo>
                    <a:lnTo>
                      <a:pt x="61" y="339"/>
                    </a:lnTo>
                    <a:lnTo>
                      <a:pt x="64" y="341"/>
                    </a:lnTo>
                    <a:lnTo>
                      <a:pt x="68" y="341"/>
                    </a:lnTo>
                    <a:lnTo>
                      <a:pt x="78" y="341"/>
                    </a:lnTo>
                    <a:lnTo>
                      <a:pt x="98" y="337"/>
                    </a:lnTo>
                    <a:lnTo>
                      <a:pt x="98" y="337"/>
                    </a:lnTo>
                    <a:lnTo>
                      <a:pt x="247" y="320"/>
                    </a:lnTo>
                    <a:lnTo>
                      <a:pt x="247" y="320"/>
                    </a:lnTo>
                    <a:lnTo>
                      <a:pt x="247" y="315"/>
                    </a:lnTo>
                    <a:lnTo>
                      <a:pt x="247" y="315"/>
                    </a:lnTo>
                    <a:lnTo>
                      <a:pt x="246" y="312"/>
                    </a:lnTo>
                    <a:lnTo>
                      <a:pt x="244" y="308"/>
                    </a:lnTo>
                    <a:lnTo>
                      <a:pt x="244" y="308"/>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5" name="Freeform 65">
                <a:extLst>
                  <a:ext uri="{FF2B5EF4-FFF2-40B4-BE49-F238E27FC236}">
                    <a16:creationId xmlns:a16="http://schemas.microsoft.com/office/drawing/2014/main" id="{1E6BDA50-3ADB-D343-82FA-6828C205F915}"/>
                  </a:ext>
                </a:extLst>
              </p:cNvPr>
              <p:cNvSpPr>
                <a:spLocks/>
              </p:cNvSpPr>
              <p:nvPr/>
            </p:nvSpPr>
            <p:spPr bwMode="auto">
              <a:xfrm>
                <a:off x="6224588" y="763588"/>
                <a:ext cx="685800" cy="430213"/>
              </a:xfrm>
              <a:custGeom>
                <a:avLst/>
                <a:gdLst>
                  <a:gd name="T0" fmla="*/ 424 w 432"/>
                  <a:gd name="T1" fmla="*/ 244 h 271"/>
                  <a:gd name="T2" fmla="*/ 422 w 432"/>
                  <a:gd name="T3" fmla="*/ 239 h 271"/>
                  <a:gd name="T4" fmla="*/ 421 w 432"/>
                  <a:gd name="T5" fmla="*/ 232 h 271"/>
                  <a:gd name="T6" fmla="*/ 421 w 432"/>
                  <a:gd name="T7" fmla="*/ 225 h 271"/>
                  <a:gd name="T8" fmla="*/ 419 w 432"/>
                  <a:gd name="T9" fmla="*/ 222 h 271"/>
                  <a:gd name="T10" fmla="*/ 417 w 432"/>
                  <a:gd name="T11" fmla="*/ 219 h 271"/>
                  <a:gd name="T12" fmla="*/ 417 w 432"/>
                  <a:gd name="T13" fmla="*/ 207 h 271"/>
                  <a:gd name="T14" fmla="*/ 419 w 432"/>
                  <a:gd name="T15" fmla="*/ 203 h 271"/>
                  <a:gd name="T16" fmla="*/ 419 w 432"/>
                  <a:gd name="T17" fmla="*/ 200 h 271"/>
                  <a:gd name="T18" fmla="*/ 419 w 432"/>
                  <a:gd name="T19" fmla="*/ 193 h 271"/>
                  <a:gd name="T20" fmla="*/ 419 w 432"/>
                  <a:gd name="T21" fmla="*/ 183 h 271"/>
                  <a:gd name="T22" fmla="*/ 416 w 432"/>
                  <a:gd name="T23" fmla="*/ 176 h 271"/>
                  <a:gd name="T24" fmla="*/ 416 w 432"/>
                  <a:gd name="T25" fmla="*/ 168 h 271"/>
                  <a:gd name="T26" fmla="*/ 419 w 432"/>
                  <a:gd name="T27" fmla="*/ 161 h 271"/>
                  <a:gd name="T28" fmla="*/ 421 w 432"/>
                  <a:gd name="T29" fmla="*/ 158 h 271"/>
                  <a:gd name="T30" fmla="*/ 421 w 432"/>
                  <a:gd name="T31" fmla="*/ 154 h 271"/>
                  <a:gd name="T32" fmla="*/ 419 w 432"/>
                  <a:gd name="T33" fmla="*/ 146 h 271"/>
                  <a:gd name="T34" fmla="*/ 417 w 432"/>
                  <a:gd name="T35" fmla="*/ 142 h 271"/>
                  <a:gd name="T36" fmla="*/ 414 w 432"/>
                  <a:gd name="T37" fmla="*/ 139 h 271"/>
                  <a:gd name="T38" fmla="*/ 412 w 432"/>
                  <a:gd name="T39" fmla="*/ 136 h 271"/>
                  <a:gd name="T40" fmla="*/ 410 w 432"/>
                  <a:gd name="T41" fmla="*/ 132 h 271"/>
                  <a:gd name="T42" fmla="*/ 409 w 432"/>
                  <a:gd name="T43" fmla="*/ 125 h 271"/>
                  <a:gd name="T44" fmla="*/ 407 w 432"/>
                  <a:gd name="T45" fmla="*/ 122 h 271"/>
                  <a:gd name="T46" fmla="*/ 404 w 432"/>
                  <a:gd name="T47" fmla="*/ 119 h 271"/>
                  <a:gd name="T48" fmla="*/ 404 w 432"/>
                  <a:gd name="T49" fmla="*/ 110 h 271"/>
                  <a:gd name="T50" fmla="*/ 402 w 432"/>
                  <a:gd name="T51" fmla="*/ 95 h 271"/>
                  <a:gd name="T52" fmla="*/ 404 w 432"/>
                  <a:gd name="T53" fmla="*/ 86 h 271"/>
                  <a:gd name="T54" fmla="*/ 404 w 432"/>
                  <a:gd name="T55" fmla="*/ 80 h 271"/>
                  <a:gd name="T56" fmla="*/ 400 w 432"/>
                  <a:gd name="T57" fmla="*/ 74 h 271"/>
                  <a:gd name="T58" fmla="*/ 400 w 432"/>
                  <a:gd name="T59" fmla="*/ 73 h 271"/>
                  <a:gd name="T60" fmla="*/ 399 w 432"/>
                  <a:gd name="T61" fmla="*/ 71 h 271"/>
                  <a:gd name="T62" fmla="*/ 397 w 432"/>
                  <a:gd name="T63" fmla="*/ 63 h 271"/>
                  <a:gd name="T64" fmla="*/ 399 w 432"/>
                  <a:gd name="T65" fmla="*/ 61 h 271"/>
                  <a:gd name="T66" fmla="*/ 399 w 432"/>
                  <a:gd name="T67" fmla="*/ 52 h 271"/>
                  <a:gd name="T68" fmla="*/ 402 w 432"/>
                  <a:gd name="T69" fmla="*/ 44 h 271"/>
                  <a:gd name="T70" fmla="*/ 402 w 432"/>
                  <a:gd name="T71" fmla="*/ 40 h 271"/>
                  <a:gd name="T72" fmla="*/ 400 w 432"/>
                  <a:gd name="T73" fmla="*/ 37 h 271"/>
                  <a:gd name="T74" fmla="*/ 399 w 432"/>
                  <a:gd name="T75" fmla="*/ 30 h 271"/>
                  <a:gd name="T76" fmla="*/ 395 w 432"/>
                  <a:gd name="T77" fmla="*/ 20 h 271"/>
                  <a:gd name="T78" fmla="*/ 393 w 432"/>
                  <a:gd name="T79" fmla="*/ 13 h 271"/>
                  <a:gd name="T80" fmla="*/ 297 w 432"/>
                  <a:gd name="T81" fmla="*/ 13 h 271"/>
                  <a:gd name="T82" fmla="*/ 108 w 432"/>
                  <a:gd name="T83" fmla="*/ 5 h 271"/>
                  <a:gd name="T84" fmla="*/ 0 w 432"/>
                  <a:gd name="T85" fmla="*/ 254 h 271"/>
                  <a:gd name="T86" fmla="*/ 198 w 432"/>
                  <a:gd name="T87" fmla="*/ 265 h 271"/>
                  <a:gd name="T88" fmla="*/ 387 w 432"/>
                  <a:gd name="T89" fmla="*/ 271 h 271"/>
                  <a:gd name="T90" fmla="*/ 431 w 432"/>
                  <a:gd name="T91" fmla="*/ 271 h 271"/>
                  <a:gd name="T92" fmla="*/ 431 w 432"/>
                  <a:gd name="T93" fmla="*/ 258 h 271"/>
                  <a:gd name="T94" fmla="*/ 424 w 432"/>
                  <a:gd name="T95" fmla="*/ 24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2" h="271">
                    <a:moveTo>
                      <a:pt x="424" y="244"/>
                    </a:moveTo>
                    <a:lnTo>
                      <a:pt x="424" y="244"/>
                    </a:lnTo>
                    <a:lnTo>
                      <a:pt x="422" y="239"/>
                    </a:lnTo>
                    <a:lnTo>
                      <a:pt x="422" y="239"/>
                    </a:lnTo>
                    <a:lnTo>
                      <a:pt x="421" y="236"/>
                    </a:lnTo>
                    <a:lnTo>
                      <a:pt x="421" y="232"/>
                    </a:lnTo>
                    <a:lnTo>
                      <a:pt x="421" y="232"/>
                    </a:lnTo>
                    <a:lnTo>
                      <a:pt x="421" y="225"/>
                    </a:lnTo>
                    <a:lnTo>
                      <a:pt x="421" y="225"/>
                    </a:lnTo>
                    <a:lnTo>
                      <a:pt x="419" y="222"/>
                    </a:lnTo>
                    <a:lnTo>
                      <a:pt x="417" y="219"/>
                    </a:lnTo>
                    <a:lnTo>
                      <a:pt x="417" y="219"/>
                    </a:lnTo>
                    <a:lnTo>
                      <a:pt x="417" y="212"/>
                    </a:lnTo>
                    <a:lnTo>
                      <a:pt x="417" y="207"/>
                    </a:lnTo>
                    <a:lnTo>
                      <a:pt x="417" y="207"/>
                    </a:lnTo>
                    <a:lnTo>
                      <a:pt x="419" y="203"/>
                    </a:lnTo>
                    <a:lnTo>
                      <a:pt x="419" y="200"/>
                    </a:lnTo>
                    <a:lnTo>
                      <a:pt x="419" y="200"/>
                    </a:lnTo>
                    <a:lnTo>
                      <a:pt x="419" y="193"/>
                    </a:lnTo>
                    <a:lnTo>
                      <a:pt x="419" y="193"/>
                    </a:lnTo>
                    <a:lnTo>
                      <a:pt x="419" y="188"/>
                    </a:lnTo>
                    <a:lnTo>
                      <a:pt x="419" y="183"/>
                    </a:lnTo>
                    <a:lnTo>
                      <a:pt x="419" y="183"/>
                    </a:lnTo>
                    <a:lnTo>
                      <a:pt x="416" y="176"/>
                    </a:lnTo>
                    <a:lnTo>
                      <a:pt x="416" y="171"/>
                    </a:lnTo>
                    <a:lnTo>
                      <a:pt x="416" y="168"/>
                    </a:lnTo>
                    <a:lnTo>
                      <a:pt x="416" y="168"/>
                    </a:lnTo>
                    <a:lnTo>
                      <a:pt x="419" y="161"/>
                    </a:lnTo>
                    <a:lnTo>
                      <a:pt x="419" y="161"/>
                    </a:lnTo>
                    <a:lnTo>
                      <a:pt x="421" y="158"/>
                    </a:lnTo>
                    <a:lnTo>
                      <a:pt x="421" y="154"/>
                    </a:lnTo>
                    <a:lnTo>
                      <a:pt x="421" y="154"/>
                    </a:lnTo>
                    <a:lnTo>
                      <a:pt x="421" y="149"/>
                    </a:lnTo>
                    <a:lnTo>
                      <a:pt x="419" y="146"/>
                    </a:lnTo>
                    <a:lnTo>
                      <a:pt x="419" y="146"/>
                    </a:lnTo>
                    <a:lnTo>
                      <a:pt x="417" y="142"/>
                    </a:lnTo>
                    <a:lnTo>
                      <a:pt x="417" y="142"/>
                    </a:lnTo>
                    <a:lnTo>
                      <a:pt x="414" y="139"/>
                    </a:lnTo>
                    <a:lnTo>
                      <a:pt x="414" y="139"/>
                    </a:lnTo>
                    <a:lnTo>
                      <a:pt x="412" y="136"/>
                    </a:lnTo>
                    <a:lnTo>
                      <a:pt x="410" y="132"/>
                    </a:lnTo>
                    <a:lnTo>
                      <a:pt x="410" y="132"/>
                    </a:lnTo>
                    <a:lnTo>
                      <a:pt x="410" y="129"/>
                    </a:lnTo>
                    <a:lnTo>
                      <a:pt x="409" y="125"/>
                    </a:lnTo>
                    <a:lnTo>
                      <a:pt x="409" y="125"/>
                    </a:lnTo>
                    <a:lnTo>
                      <a:pt x="407" y="122"/>
                    </a:lnTo>
                    <a:lnTo>
                      <a:pt x="404" y="119"/>
                    </a:lnTo>
                    <a:lnTo>
                      <a:pt x="404" y="119"/>
                    </a:lnTo>
                    <a:lnTo>
                      <a:pt x="404" y="110"/>
                    </a:lnTo>
                    <a:lnTo>
                      <a:pt x="404" y="110"/>
                    </a:lnTo>
                    <a:lnTo>
                      <a:pt x="402" y="102"/>
                    </a:lnTo>
                    <a:lnTo>
                      <a:pt x="402" y="95"/>
                    </a:lnTo>
                    <a:lnTo>
                      <a:pt x="402" y="95"/>
                    </a:lnTo>
                    <a:lnTo>
                      <a:pt x="404" y="86"/>
                    </a:lnTo>
                    <a:lnTo>
                      <a:pt x="404" y="80"/>
                    </a:lnTo>
                    <a:lnTo>
                      <a:pt x="404" y="80"/>
                    </a:lnTo>
                    <a:lnTo>
                      <a:pt x="400" y="74"/>
                    </a:lnTo>
                    <a:lnTo>
                      <a:pt x="400" y="74"/>
                    </a:lnTo>
                    <a:lnTo>
                      <a:pt x="400" y="73"/>
                    </a:lnTo>
                    <a:lnTo>
                      <a:pt x="400" y="73"/>
                    </a:lnTo>
                    <a:lnTo>
                      <a:pt x="399" y="71"/>
                    </a:lnTo>
                    <a:lnTo>
                      <a:pt x="399" y="71"/>
                    </a:lnTo>
                    <a:lnTo>
                      <a:pt x="397" y="66"/>
                    </a:lnTo>
                    <a:lnTo>
                      <a:pt x="397" y="63"/>
                    </a:lnTo>
                    <a:lnTo>
                      <a:pt x="399" y="61"/>
                    </a:lnTo>
                    <a:lnTo>
                      <a:pt x="399" y="61"/>
                    </a:lnTo>
                    <a:lnTo>
                      <a:pt x="399" y="52"/>
                    </a:lnTo>
                    <a:lnTo>
                      <a:pt x="399" y="52"/>
                    </a:lnTo>
                    <a:lnTo>
                      <a:pt x="400" y="49"/>
                    </a:lnTo>
                    <a:lnTo>
                      <a:pt x="402" y="44"/>
                    </a:lnTo>
                    <a:lnTo>
                      <a:pt x="402" y="44"/>
                    </a:lnTo>
                    <a:lnTo>
                      <a:pt x="402" y="40"/>
                    </a:lnTo>
                    <a:lnTo>
                      <a:pt x="400" y="37"/>
                    </a:lnTo>
                    <a:lnTo>
                      <a:pt x="400" y="37"/>
                    </a:lnTo>
                    <a:lnTo>
                      <a:pt x="399" y="30"/>
                    </a:lnTo>
                    <a:lnTo>
                      <a:pt x="399" y="30"/>
                    </a:lnTo>
                    <a:lnTo>
                      <a:pt x="395" y="25"/>
                    </a:lnTo>
                    <a:lnTo>
                      <a:pt x="395" y="20"/>
                    </a:lnTo>
                    <a:lnTo>
                      <a:pt x="395" y="20"/>
                    </a:lnTo>
                    <a:lnTo>
                      <a:pt x="393" y="13"/>
                    </a:lnTo>
                    <a:lnTo>
                      <a:pt x="393" y="13"/>
                    </a:lnTo>
                    <a:lnTo>
                      <a:pt x="297" y="13"/>
                    </a:lnTo>
                    <a:lnTo>
                      <a:pt x="200" y="10"/>
                    </a:lnTo>
                    <a:lnTo>
                      <a:pt x="108" y="5"/>
                    </a:lnTo>
                    <a:lnTo>
                      <a:pt x="17" y="0"/>
                    </a:lnTo>
                    <a:lnTo>
                      <a:pt x="0" y="254"/>
                    </a:lnTo>
                    <a:lnTo>
                      <a:pt x="0" y="254"/>
                    </a:lnTo>
                    <a:lnTo>
                      <a:pt x="198" y="265"/>
                    </a:lnTo>
                    <a:lnTo>
                      <a:pt x="329" y="270"/>
                    </a:lnTo>
                    <a:lnTo>
                      <a:pt x="387" y="271"/>
                    </a:lnTo>
                    <a:lnTo>
                      <a:pt x="431" y="271"/>
                    </a:lnTo>
                    <a:lnTo>
                      <a:pt x="431" y="271"/>
                    </a:lnTo>
                    <a:lnTo>
                      <a:pt x="432" y="265"/>
                    </a:lnTo>
                    <a:lnTo>
                      <a:pt x="431" y="258"/>
                    </a:lnTo>
                    <a:lnTo>
                      <a:pt x="431" y="258"/>
                    </a:lnTo>
                    <a:lnTo>
                      <a:pt x="424" y="244"/>
                    </a:lnTo>
                    <a:lnTo>
                      <a:pt x="424" y="244"/>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 name="Freeform 66">
                <a:extLst>
                  <a:ext uri="{FF2B5EF4-FFF2-40B4-BE49-F238E27FC236}">
                    <a16:creationId xmlns:a16="http://schemas.microsoft.com/office/drawing/2014/main" id="{E5D416DF-BA54-0A46-9AC8-BCF29DF178E3}"/>
                  </a:ext>
                </a:extLst>
              </p:cNvPr>
              <p:cNvSpPr>
                <a:spLocks/>
              </p:cNvSpPr>
              <p:nvPr/>
            </p:nvSpPr>
            <p:spPr bwMode="auto">
              <a:xfrm>
                <a:off x="4435475" y="493713"/>
                <a:ext cx="688975" cy="501650"/>
              </a:xfrm>
              <a:custGeom>
                <a:avLst/>
                <a:gdLst>
                  <a:gd name="T0" fmla="*/ 129 w 434"/>
                  <a:gd name="T1" fmla="*/ 12 h 316"/>
                  <a:gd name="T2" fmla="*/ 134 w 434"/>
                  <a:gd name="T3" fmla="*/ 20 h 316"/>
                  <a:gd name="T4" fmla="*/ 143 w 434"/>
                  <a:gd name="T5" fmla="*/ 31 h 316"/>
                  <a:gd name="T6" fmla="*/ 144 w 434"/>
                  <a:gd name="T7" fmla="*/ 36 h 316"/>
                  <a:gd name="T8" fmla="*/ 134 w 434"/>
                  <a:gd name="T9" fmla="*/ 41 h 316"/>
                  <a:gd name="T10" fmla="*/ 119 w 434"/>
                  <a:gd name="T11" fmla="*/ 48 h 316"/>
                  <a:gd name="T12" fmla="*/ 122 w 434"/>
                  <a:gd name="T13" fmla="*/ 61 h 316"/>
                  <a:gd name="T14" fmla="*/ 129 w 434"/>
                  <a:gd name="T15" fmla="*/ 51 h 316"/>
                  <a:gd name="T16" fmla="*/ 131 w 434"/>
                  <a:gd name="T17" fmla="*/ 56 h 316"/>
                  <a:gd name="T18" fmla="*/ 126 w 434"/>
                  <a:gd name="T19" fmla="*/ 63 h 316"/>
                  <a:gd name="T20" fmla="*/ 134 w 434"/>
                  <a:gd name="T21" fmla="*/ 75 h 316"/>
                  <a:gd name="T22" fmla="*/ 127 w 434"/>
                  <a:gd name="T23" fmla="*/ 75 h 316"/>
                  <a:gd name="T24" fmla="*/ 115 w 434"/>
                  <a:gd name="T25" fmla="*/ 64 h 316"/>
                  <a:gd name="T26" fmla="*/ 124 w 434"/>
                  <a:gd name="T27" fmla="*/ 75 h 316"/>
                  <a:gd name="T28" fmla="*/ 127 w 434"/>
                  <a:gd name="T29" fmla="*/ 88 h 316"/>
                  <a:gd name="T30" fmla="*/ 117 w 434"/>
                  <a:gd name="T31" fmla="*/ 75 h 316"/>
                  <a:gd name="T32" fmla="*/ 112 w 434"/>
                  <a:gd name="T33" fmla="*/ 73 h 316"/>
                  <a:gd name="T34" fmla="*/ 105 w 434"/>
                  <a:gd name="T35" fmla="*/ 76 h 316"/>
                  <a:gd name="T36" fmla="*/ 102 w 434"/>
                  <a:gd name="T37" fmla="*/ 80 h 316"/>
                  <a:gd name="T38" fmla="*/ 100 w 434"/>
                  <a:gd name="T39" fmla="*/ 71 h 316"/>
                  <a:gd name="T40" fmla="*/ 80 w 434"/>
                  <a:gd name="T41" fmla="*/ 66 h 316"/>
                  <a:gd name="T42" fmla="*/ 54 w 434"/>
                  <a:gd name="T43" fmla="*/ 54 h 316"/>
                  <a:gd name="T44" fmla="*/ 31 w 434"/>
                  <a:gd name="T45" fmla="*/ 32 h 316"/>
                  <a:gd name="T46" fmla="*/ 12 w 434"/>
                  <a:gd name="T47" fmla="*/ 22 h 316"/>
                  <a:gd name="T48" fmla="*/ 9 w 434"/>
                  <a:gd name="T49" fmla="*/ 37 h 316"/>
                  <a:gd name="T50" fmla="*/ 3 w 434"/>
                  <a:gd name="T51" fmla="*/ 64 h 316"/>
                  <a:gd name="T52" fmla="*/ 9 w 434"/>
                  <a:gd name="T53" fmla="*/ 93 h 316"/>
                  <a:gd name="T54" fmla="*/ 10 w 434"/>
                  <a:gd name="T55" fmla="*/ 134 h 316"/>
                  <a:gd name="T56" fmla="*/ 9 w 434"/>
                  <a:gd name="T57" fmla="*/ 165 h 316"/>
                  <a:gd name="T58" fmla="*/ 0 w 434"/>
                  <a:gd name="T59" fmla="*/ 182 h 316"/>
                  <a:gd name="T60" fmla="*/ 15 w 434"/>
                  <a:gd name="T61" fmla="*/ 199 h 316"/>
                  <a:gd name="T62" fmla="*/ 24 w 434"/>
                  <a:gd name="T63" fmla="*/ 205 h 316"/>
                  <a:gd name="T64" fmla="*/ 34 w 434"/>
                  <a:gd name="T65" fmla="*/ 212 h 316"/>
                  <a:gd name="T66" fmla="*/ 41 w 434"/>
                  <a:gd name="T67" fmla="*/ 216 h 316"/>
                  <a:gd name="T68" fmla="*/ 49 w 434"/>
                  <a:gd name="T69" fmla="*/ 219 h 316"/>
                  <a:gd name="T70" fmla="*/ 58 w 434"/>
                  <a:gd name="T71" fmla="*/ 214 h 316"/>
                  <a:gd name="T72" fmla="*/ 63 w 434"/>
                  <a:gd name="T73" fmla="*/ 224 h 316"/>
                  <a:gd name="T74" fmla="*/ 65 w 434"/>
                  <a:gd name="T75" fmla="*/ 236 h 316"/>
                  <a:gd name="T76" fmla="*/ 59 w 434"/>
                  <a:gd name="T77" fmla="*/ 248 h 316"/>
                  <a:gd name="T78" fmla="*/ 65 w 434"/>
                  <a:gd name="T79" fmla="*/ 260 h 316"/>
                  <a:gd name="T80" fmla="*/ 65 w 434"/>
                  <a:gd name="T81" fmla="*/ 270 h 316"/>
                  <a:gd name="T82" fmla="*/ 78 w 434"/>
                  <a:gd name="T83" fmla="*/ 273 h 316"/>
                  <a:gd name="T84" fmla="*/ 95 w 434"/>
                  <a:gd name="T85" fmla="*/ 277 h 316"/>
                  <a:gd name="T86" fmla="*/ 114 w 434"/>
                  <a:gd name="T87" fmla="*/ 278 h 316"/>
                  <a:gd name="T88" fmla="*/ 132 w 434"/>
                  <a:gd name="T89" fmla="*/ 280 h 316"/>
                  <a:gd name="T90" fmla="*/ 148 w 434"/>
                  <a:gd name="T91" fmla="*/ 287 h 316"/>
                  <a:gd name="T92" fmla="*/ 163 w 434"/>
                  <a:gd name="T93" fmla="*/ 290 h 316"/>
                  <a:gd name="T94" fmla="*/ 185 w 434"/>
                  <a:gd name="T95" fmla="*/ 294 h 316"/>
                  <a:gd name="T96" fmla="*/ 194 w 434"/>
                  <a:gd name="T97" fmla="*/ 292 h 316"/>
                  <a:gd name="T98" fmla="*/ 204 w 434"/>
                  <a:gd name="T99" fmla="*/ 290 h 316"/>
                  <a:gd name="T100" fmla="*/ 222 w 434"/>
                  <a:gd name="T101" fmla="*/ 285 h 316"/>
                  <a:gd name="T102" fmla="*/ 234 w 434"/>
                  <a:gd name="T103" fmla="*/ 289 h 316"/>
                  <a:gd name="T104" fmla="*/ 244 w 434"/>
                  <a:gd name="T105" fmla="*/ 294 h 316"/>
                  <a:gd name="T106" fmla="*/ 272 w 434"/>
                  <a:gd name="T107" fmla="*/ 290 h 316"/>
                  <a:gd name="T108" fmla="*/ 434 w 434"/>
                  <a:gd name="T109" fmla="*/ 73 h 316"/>
                  <a:gd name="T110" fmla="*/ 127 w 434"/>
                  <a:gd name="T11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4" h="316">
                    <a:moveTo>
                      <a:pt x="127" y="7"/>
                    </a:moveTo>
                    <a:lnTo>
                      <a:pt x="127" y="7"/>
                    </a:lnTo>
                    <a:lnTo>
                      <a:pt x="129" y="8"/>
                    </a:lnTo>
                    <a:lnTo>
                      <a:pt x="129" y="12"/>
                    </a:lnTo>
                    <a:lnTo>
                      <a:pt x="129" y="12"/>
                    </a:lnTo>
                    <a:lnTo>
                      <a:pt x="127" y="14"/>
                    </a:lnTo>
                    <a:lnTo>
                      <a:pt x="127" y="17"/>
                    </a:lnTo>
                    <a:lnTo>
                      <a:pt x="127" y="17"/>
                    </a:lnTo>
                    <a:lnTo>
                      <a:pt x="131" y="19"/>
                    </a:lnTo>
                    <a:lnTo>
                      <a:pt x="134" y="20"/>
                    </a:lnTo>
                    <a:lnTo>
                      <a:pt x="141" y="24"/>
                    </a:lnTo>
                    <a:lnTo>
                      <a:pt x="141" y="24"/>
                    </a:lnTo>
                    <a:lnTo>
                      <a:pt x="144" y="27"/>
                    </a:lnTo>
                    <a:lnTo>
                      <a:pt x="144" y="27"/>
                    </a:lnTo>
                    <a:lnTo>
                      <a:pt x="143" y="31"/>
                    </a:lnTo>
                    <a:lnTo>
                      <a:pt x="141" y="32"/>
                    </a:lnTo>
                    <a:lnTo>
                      <a:pt x="141" y="32"/>
                    </a:lnTo>
                    <a:lnTo>
                      <a:pt x="143" y="34"/>
                    </a:lnTo>
                    <a:lnTo>
                      <a:pt x="144" y="36"/>
                    </a:lnTo>
                    <a:lnTo>
                      <a:pt x="144" y="36"/>
                    </a:lnTo>
                    <a:lnTo>
                      <a:pt x="144" y="39"/>
                    </a:lnTo>
                    <a:lnTo>
                      <a:pt x="143" y="42"/>
                    </a:lnTo>
                    <a:lnTo>
                      <a:pt x="143" y="42"/>
                    </a:lnTo>
                    <a:lnTo>
                      <a:pt x="138" y="41"/>
                    </a:lnTo>
                    <a:lnTo>
                      <a:pt x="134" y="41"/>
                    </a:lnTo>
                    <a:lnTo>
                      <a:pt x="131" y="41"/>
                    </a:lnTo>
                    <a:lnTo>
                      <a:pt x="131" y="41"/>
                    </a:lnTo>
                    <a:lnTo>
                      <a:pt x="124" y="42"/>
                    </a:lnTo>
                    <a:lnTo>
                      <a:pt x="119" y="48"/>
                    </a:lnTo>
                    <a:lnTo>
                      <a:pt x="119" y="48"/>
                    </a:lnTo>
                    <a:lnTo>
                      <a:pt x="117" y="54"/>
                    </a:lnTo>
                    <a:lnTo>
                      <a:pt x="117" y="58"/>
                    </a:lnTo>
                    <a:lnTo>
                      <a:pt x="119" y="59"/>
                    </a:lnTo>
                    <a:lnTo>
                      <a:pt x="119" y="59"/>
                    </a:lnTo>
                    <a:lnTo>
                      <a:pt x="122" y="61"/>
                    </a:lnTo>
                    <a:lnTo>
                      <a:pt x="124" y="59"/>
                    </a:lnTo>
                    <a:lnTo>
                      <a:pt x="126" y="54"/>
                    </a:lnTo>
                    <a:lnTo>
                      <a:pt x="126" y="54"/>
                    </a:lnTo>
                    <a:lnTo>
                      <a:pt x="127" y="53"/>
                    </a:lnTo>
                    <a:lnTo>
                      <a:pt x="129" y="51"/>
                    </a:lnTo>
                    <a:lnTo>
                      <a:pt x="129" y="51"/>
                    </a:lnTo>
                    <a:lnTo>
                      <a:pt x="131" y="51"/>
                    </a:lnTo>
                    <a:lnTo>
                      <a:pt x="131" y="53"/>
                    </a:lnTo>
                    <a:lnTo>
                      <a:pt x="131" y="53"/>
                    </a:lnTo>
                    <a:lnTo>
                      <a:pt x="131" y="56"/>
                    </a:lnTo>
                    <a:lnTo>
                      <a:pt x="129" y="58"/>
                    </a:lnTo>
                    <a:lnTo>
                      <a:pt x="129" y="58"/>
                    </a:lnTo>
                    <a:lnTo>
                      <a:pt x="127" y="61"/>
                    </a:lnTo>
                    <a:lnTo>
                      <a:pt x="126" y="63"/>
                    </a:lnTo>
                    <a:lnTo>
                      <a:pt x="126" y="63"/>
                    </a:lnTo>
                    <a:lnTo>
                      <a:pt x="126" y="64"/>
                    </a:lnTo>
                    <a:lnTo>
                      <a:pt x="129" y="66"/>
                    </a:lnTo>
                    <a:lnTo>
                      <a:pt x="132" y="70"/>
                    </a:lnTo>
                    <a:lnTo>
                      <a:pt x="132" y="70"/>
                    </a:lnTo>
                    <a:lnTo>
                      <a:pt x="134" y="75"/>
                    </a:lnTo>
                    <a:lnTo>
                      <a:pt x="134" y="76"/>
                    </a:lnTo>
                    <a:lnTo>
                      <a:pt x="132" y="76"/>
                    </a:lnTo>
                    <a:lnTo>
                      <a:pt x="132" y="76"/>
                    </a:lnTo>
                    <a:lnTo>
                      <a:pt x="129" y="76"/>
                    </a:lnTo>
                    <a:lnTo>
                      <a:pt x="127" y="75"/>
                    </a:lnTo>
                    <a:lnTo>
                      <a:pt x="124" y="70"/>
                    </a:lnTo>
                    <a:lnTo>
                      <a:pt x="124" y="70"/>
                    </a:lnTo>
                    <a:lnTo>
                      <a:pt x="121" y="66"/>
                    </a:lnTo>
                    <a:lnTo>
                      <a:pt x="117" y="64"/>
                    </a:lnTo>
                    <a:lnTo>
                      <a:pt x="115" y="64"/>
                    </a:lnTo>
                    <a:lnTo>
                      <a:pt x="115" y="64"/>
                    </a:lnTo>
                    <a:lnTo>
                      <a:pt x="117" y="66"/>
                    </a:lnTo>
                    <a:lnTo>
                      <a:pt x="119" y="70"/>
                    </a:lnTo>
                    <a:lnTo>
                      <a:pt x="119" y="70"/>
                    </a:lnTo>
                    <a:lnTo>
                      <a:pt x="124" y="75"/>
                    </a:lnTo>
                    <a:lnTo>
                      <a:pt x="124" y="75"/>
                    </a:lnTo>
                    <a:lnTo>
                      <a:pt x="127" y="81"/>
                    </a:lnTo>
                    <a:lnTo>
                      <a:pt x="127" y="85"/>
                    </a:lnTo>
                    <a:lnTo>
                      <a:pt x="127" y="88"/>
                    </a:lnTo>
                    <a:lnTo>
                      <a:pt x="127" y="88"/>
                    </a:lnTo>
                    <a:lnTo>
                      <a:pt x="124" y="87"/>
                    </a:lnTo>
                    <a:lnTo>
                      <a:pt x="121" y="83"/>
                    </a:lnTo>
                    <a:lnTo>
                      <a:pt x="121" y="83"/>
                    </a:lnTo>
                    <a:lnTo>
                      <a:pt x="119" y="80"/>
                    </a:lnTo>
                    <a:lnTo>
                      <a:pt x="117" y="75"/>
                    </a:lnTo>
                    <a:lnTo>
                      <a:pt x="117" y="75"/>
                    </a:lnTo>
                    <a:lnTo>
                      <a:pt x="115" y="76"/>
                    </a:lnTo>
                    <a:lnTo>
                      <a:pt x="114" y="75"/>
                    </a:lnTo>
                    <a:lnTo>
                      <a:pt x="114" y="75"/>
                    </a:lnTo>
                    <a:lnTo>
                      <a:pt x="112" y="73"/>
                    </a:lnTo>
                    <a:lnTo>
                      <a:pt x="109" y="71"/>
                    </a:lnTo>
                    <a:lnTo>
                      <a:pt x="109" y="71"/>
                    </a:lnTo>
                    <a:lnTo>
                      <a:pt x="107" y="73"/>
                    </a:lnTo>
                    <a:lnTo>
                      <a:pt x="105" y="73"/>
                    </a:lnTo>
                    <a:lnTo>
                      <a:pt x="105" y="76"/>
                    </a:lnTo>
                    <a:lnTo>
                      <a:pt x="105" y="80"/>
                    </a:lnTo>
                    <a:lnTo>
                      <a:pt x="104" y="81"/>
                    </a:lnTo>
                    <a:lnTo>
                      <a:pt x="104" y="81"/>
                    </a:lnTo>
                    <a:lnTo>
                      <a:pt x="102" y="81"/>
                    </a:lnTo>
                    <a:lnTo>
                      <a:pt x="102" y="80"/>
                    </a:lnTo>
                    <a:lnTo>
                      <a:pt x="102" y="78"/>
                    </a:lnTo>
                    <a:lnTo>
                      <a:pt x="102" y="78"/>
                    </a:lnTo>
                    <a:lnTo>
                      <a:pt x="102" y="75"/>
                    </a:lnTo>
                    <a:lnTo>
                      <a:pt x="100" y="71"/>
                    </a:lnTo>
                    <a:lnTo>
                      <a:pt x="100" y="71"/>
                    </a:lnTo>
                    <a:lnTo>
                      <a:pt x="97" y="70"/>
                    </a:lnTo>
                    <a:lnTo>
                      <a:pt x="93" y="68"/>
                    </a:lnTo>
                    <a:lnTo>
                      <a:pt x="87" y="68"/>
                    </a:lnTo>
                    <a:lnTo>
                      <a:pt x="87" y="68"/>
                    </a:lnTo>
                    <a:lnTo>
                      <a:pt x="80" y="66"/>
                    </a:lnTo>
                    <a:lnTo>
                      <a:pt x="75" y="63"/>
                    </a:lnTo>
                    <a:lnTo>
                      <a:pt x="75" y="63"/>
                    </a:lnTo>
                    <a:lnTo>
                      <a:pt x="61" y="59"/>
                    </a:lnTo>
                    <a:lnTo>
                      <a:pt x="61" y="59"/>
                    </a:lnTo>
                    <a:lnTo>
                      <a:pt x="54" y="54"/>
                    </a:lnTo>
                    <a:lnTo>
                      <a:pt x="49" y="49"/>
                    </a:lnTo>
                    <a:lnTo>
                      <a:pt x="49" y="49"/>
                    </a:lnTo>
                    <a:lnTo>
                      <a:pt x="37" y="39"/>
                    </a:lnTo>
                    <a:lnTo>
                      <a:pt x="37" y="39"/>
                    </a:lnTo>
                    <a:lnTo>
                      <a:pt x="31" y="32"/>
                    </a:lnTo>
                    <a:lnTo>
                      <a:pt x="22" y="24"/>
                    </a:lnTo>
                    <a:lnTo>
                      <a:pt x="22" y="24"/>
                    </a:lnTo>
                    <a:lnTo>
                      <a:pt x="19" y="22"/>
                    </a:lnTo>
                    <a:lnTo>
                      <a:pt x="15" y="20"/>
                    </a:lnTo>
                    <a:lnTo>
                      <a:pt x="12" y="22"/>
                    </a:lnTo>
                    <a:lnTo>
                      <a:pt x="10" y="25"/>
                    </a:lnTo>
                    <a:lnTo>
                      <a:pt x="10" y="25"/>
                    </a:lnTo>
                    <a:lnTo>
                      <a:pt x="9" y="31"/>
                    </a:lnTo>
                    <a:lnTo>
                      <a:pt x="9" y="37"/>
                    </a:lnTo>
                    <a:lnTo>
                      <a:pt x="9" y="37"/>
                    </a:lnTo>
                    <a:lnTo>
                      <a:pt x="5" y="48"/>
                    </a:lnTo>
                    <a:lnTo>
                      <a:pt x="5" y="48"/>
                    </a:lnTo>
                    <a:lnTo>
                      <a:pt x="3" y="56"/>
                    </a:lnTo>
                    <a:lnTo>
                      <a:pt x="3" y="64"/>
                    </a:lnTo>
                    <a:lnTo>
                      <a:pt x="3" y="64"/>
                    </a:lnTo>
                    <a:lnTo>
                      <a:pt x="5" y="71"/>
                    </a:lnTo>
                    <a:lnTo>
                      <a:pt x="7" y="80"/>
                    </a:lnTo>
                    <a:lnTo>
                      <a:pt x="7" y="80"/>
                    </a:lnTo>
                    <a:lnTo>
                      <a:pt x="9" y="87"/>
                    </a:lnTo>
                    <a:lnTo>
                      <a:pt x="9" y="93"/>
                    </a:lnTo>
                    <a:lnTo>
                      <a:pt x="10" y="109"/>
                    </a:lnTo>
                    <a:lnTo>
                      <a:pt x="10" y="109"/>
                    </a:lnTo>
                    <a:lnTo>
                      <a:pt x="10" y="122"/>
                    </a:lnTo>
                    <a:lnTo>
                      <a:pt x="10" y="134"/>
                    </a:lnTo>
                    <a:lnTo>
                      <a:pt x="10" y="134"/>
                    </a:lnTo>
                    <a:lnTo>
                      <a:pt x="10" y="151"/>
                    </a:lnTo>
                    <a:lnTo>
                      <a:pt x="10" y="151"/>
                    </a:lnTo>
                    <a:lnTo>
                      <a:pt x="10" y="158"/>
                    </a:lnTo>
                    <a:lnTo>
                      <a:pt x="9" y="165"/>
                    </a:lnTo>
                    <a:lnTo>
                      <a:pt x="9" y="165"/>
                    </a:lnTo>
                    <a:lnTo>
                      <a:pt x="3" y="173"/>
                    </a:lnTo>
                    <a:lnTo>
                      <a:pt x="3" y="173"/>
                    </a:lnTo>
                    <a:lnTo>
                      <a:pt x="2" y="177"/>
                    </a:lnTo>
                    <a:lnTo>
                      <a:pt x="0" y="182"/>
                    </a:lnTo>
                    <a:lnTo>
                      <a:pt x="0" y="182"/>
                    </a:lnTo>
                    <a:lnTo>
                      <a:pt x="2" y="188"/>
                    </a:lnTo>
                    <a:lnTo>
                      <a:pt x="5" y="193"/>
                    </a:lnTo>
                    <a:lnTo>
                      <a:pt x="5" y="193"/>
                    </a:lnTo>
                    <a:lnTo>
                      <a:pt x="9" y="197"/>
                    </a:lnTo>
                    <a:lnTo>
                      <a:pt x="15" y="199"/>
                    </a:lnTo>
                    <a:lnTo>
                      <a:pt x="15" y="199"/>
                    </a:lnTo>
                    <a:lnTo>
                      <a:pt x="19" y="199"/>
                    </a:lnTo>
                    <a:lnTo>
                      <a:pt x="20" y="200"/>
                    </a:lnTo>
                    <a:lnTo>
                      <a:pt x="24" y="205"/>
                    </a:lnTo>
                    <a:lnTo>
                      <a:pt x="24" y="205"/>
                    </a:lnTo>
                    <a:lnTo>
                      <a:pt x="29" y="209"/>
                    </a:lnTo>
                    <a:lnTo>
                      <a:pt x="29" y="209"/>
                    </a:lnTo>
                    <a:lnTo>
                      <a:pt x="29" y="209"/>
                    </a:lnTo>
                    <a:lnTo>
                      <a:pt x="29" y="209"/>
                    </a:lnTo>
                    <a:lnTo>
                      <a:pt x="34" y="212"/>
                    </a:lnTo>
                    <a:lnTo>
                      <a:pt x="34" y="212"/>
                    </a:lnTo>
                    <a:lnTo>
                      <a:pt x="37" y="212"/>
                    </a:lnTo>
                    <a:lnTo>
                      <a:pt x="37" y="212"/>
                    </a:lnTo>
                    <a:lnTo>
                      <a:pt x="41" y="216"/>
                    </a:lnTo>
                    <a:lnTo>
                      <a:pt x="41" y="216"/>
                    </a:lnTo>
                    <a:lnTo>
                      <a:pt x="44" y="217"/>
                    </a:lnTo>
                    <a:lnTo>
                      <a:pt x="44" y="217"/>
                    </a:lnTo>
                    <a:lnTo>
                      <a:pt x="48" y="219"/>
                    </a:lnTo>
                    <a:lnTo>
                      <a:pt x="48" y="219"/>
                    </a:lnTo>
                    <a:lnTo>
                      <a:pt x="49" y="219"/>
                    </a:lnTo>
                    <a:lnTo>
                      <a:pt x="51" y="217"/>
                    </a:lnTo>
                    <a:lnTo>
                      <a:pt x="53" y="214"/>
                    </a:lnTo>
                    <a:lnTo>
                      <a:pt x="53" y="214"/>
                    </a:lnTo>
                    <a:lnTo>
                      <a:pt x="56" y="212"/>
                    </a:lnTo>
                    <a:lnTo>
                      <a:pt x="58" y="214"/>
                    </a:lnTo>
                    <a:lnTo>
                      <a:pt x="61" y="217"/>
                    </a:lnTo>
                    <a:lnTo>
                      <a:pt x="61" y="217"/>
                    </a:lnTo>
                    <a:lnTo>
                      <a:pt x="63" y="221"/>
                    </a:lnTo>
                    <a:lnTo>
                      <a:pt x="63" y="224"/>
                    </a:lnTo>
                    <a:lnTo>
                      <a:pt x="63" y="224"/>
                    </a:lnTo>
                    <a:lnTo>
                      <a:pt x="61" y="227"/>
                    </a:lnTo>
                    <a:lnTo>
                      <a:pt x="59" y="229"/>
                    </a:lnTo>
                    <a:lnTo>
                      <a:pt x="59" y="229"/>
                    </a:lnTo>
                    <a:lnTo>
                      <a:pt x="61" y="233"/>
                    </a:lnTo>
                    <a:lnTo>
                      <a:pt x="65" y="236"/>
                    </a:lnTo>
                    <a:lnTo>
                      <a:pt x="65" y="236"/>
                    </a:lnTo>
                    <a:lnTo>
                      <a:pt x="65" y="239"/>
                    </a:lnTo>
                    <a:lnTo>
                      <a:pt x="61" y="244"/>
                    </a:lnTo>
                    <a:lnTo>
                      <a:pt x="61" y="244"/>
                    </a:lnTo>
                    <a:lnTo>
                      <a:pt x="59" y="248"/>
                    </a:lnTo>
                    <a:lnTo>
                      <a:pt x="59" y="251"/>
                    </a:lnTo>
                    <a:lnTo>
                      <a:pt x="59" y="251"/>
                    </a:lnTo>
                    <a:lnTo>
                      <a:pt x="61" y="255"/>
                    </a:lnTo>
                    <a:lnTo>
                      <a:pt x="65" y="260"/>
                    </a:lnTo>
                    <a:lnTo>
                      <a:pt x="65" y="260"/>
                    </a:lnTo>
                    <a:lnTo>
                      <a:pt x="65" y="265"/>
                    </a:lnTo>
                    <a:lnTo>
                      <a:pt x="65" y="265"/>
                    </a:lnTo>
                    <a:lnTo>
                      <a:pt x="65" y="268"/>
                    </a:lnTo>
                    <a:lnTo>
                      <a:pt x="65" y="268"/>
                    </a:lnTo>
                    <a:lnTo>
                      <a:pt x="65" y="270"/>
                    </a:lnTo>
                    <a:lnTo>
                      <a:pt x="68" y="272"/>
                    </a:lnTo>
                    <a:lnTo>
                      <a:pt x="68" y="272"/>
                    </a:lnTo>
                    <a:lnTo>
                      <a:pt x="75" y="272"/>
                    </a:lnTo>
                    <a:lnTo>
                      <a:pt x="75" y="272"/>
                    </a:lnTo>
                    <a:lnTo>
                      <a:pt x="78" y="273"/>
                    </a:lnTo>
                    <a:lnTo>
                      <a:pt x="82" y="275"/>
                    </a:lnTo>
                    <a:lnTo>
                      <a:pt x="82" y="275"/>
                    </a:lnTo>
                    <a:lnTo>
                      <a:pt x="85" y="278"/>
                    </a:lnTo>
                    <a:lnTo>
                      <a:pt x="88" y="278"/>
                    </a:lnTo>
                    <a:lnTo>
                      <a:pt x="95" y="277"/>
                    </a:lnTo>
                    <a:lnTo>
                      <a:pt x="95" y="277"/>
                    </a:lnTo>
                    <a:lnTo>
                      <a:pt x="102" y="278"/>
                    </a:lnTo>
                    <a:lnTo>
                      <a:pt x="102" y="278"/>
                    </a:lnTo>
                    <a:lnTo>
                      <a:pt x="107" y="278"/>
                    </a:lnTo>
                    <a:lnTo>
                      <a:pt x="114" y="278"/>
                    </a:lnTo>
                    <a:lnTo>
                      <a:pt x="114" y="278"/>
                    </a:lnTo>
                    <a:lnTo>
                      <a:pt x="119" y="280"/>
                    </a:lnTo>
                    <a:lnTo>
                      <a:pt x="126" y="282"/>
                    </a:lnTo>
                    <a:lnTo>
                      <a:pt x="126" y="282"/>
                    </a:lnTo>
                    <a:lnTo>
                      <a:pt x="132" y="280"/>
                    </a:lnTo>
                    <a:lnTo>
                      <a:pt x="134" y="280"/>
                    </a:lnTo>
                    <a:lnTo>
                      <a:pt x="138" y="282"/>
                    </a:lnTo>
                    <a:lnTo>
                      <a:pt x="138" y="282"/>
                    </a:lnTo>
                    <a:lnTo>
                      <a:pt x="143" y="285"/>
                    </a:lnTo>
                    <a:lnTo>
                      <a:pt x="148" y="287"/>
                    </a:lnTo>
                    <a:lnTo>
                      <a:pt x="148" y="287"/>
                    </a:lnTo>
                    <a:lnTo>
                      <a:pt x="158" y="290"/>
                    </a:lnTo>
                    <a:lnTo>
                      <a:pt x="158" y="290"/>
                    </a:lnTo>
                    <a:lnTo>
                      <a:pt x="163" y="290"/>
                    </a:lnTo>
                    <a:lnTo>
                      <a:pt x="163" y="290"/>
                    </a:lnTo>
                    <a:lnTo>
                      <a:pt x="170" y="290"/>
                    </a:lnTo>
                    <a:lnTo>
                      <a:pt x="177" y="290"/>
                    </a:lnTo>
                    <a:lnTo>
                      <a:pt x="177" y="290"/>
                    </a:lnTo>
                    <a:lnTo>
                      <a:pt x="183" y="292"/>
                    </a:lnTo>
                    <a:lnTo>
                      <a:pt x="185" y="294"/>
                    </a:lnTo>
                    <a:lnTo>
                      <a:pt x="188" y="294"/>
                    </a:lnTo>
                    <a:lnTo>
                      <a:pt x="188" y="294"/>
                    </a:lnTo>
                    <a:lnTo>
                      <a:pt x="192" y="292"/>
                    </a:lnTo>
                    <a:lnTo>
                      <a:pt x="194" y="292"/>
                    </a:lnTo>
                    <a:lnTo>
                      <a:pt x="194" y="292"/>
                    </a:lnTo>
                    <a:lnTo>
                      <a:pt x="197" y="292"/>
                    </a:lnTo>
                    <a:lnTo>
                      <a:pt x="199" y="294"/>
                    </a:lnTo>
                    <a:lnTo>
                      <a:pt x="199" y="294"/>
                    </a:lnTo>
                    <a:lnTo>
                      <a:pt x="202" y="292"/>
                    </a:lnTo>
                    <a:lnTo>
                      <a:pt x="204" y="290"/>
                    </a:lnTo>
                    <a:lnTo>
                      <a:pt x="204" y="290"/>
                    </a:lnTo>
                    <a:lnTo>
                      <a:pt x="207" y="289"/>
                    </a:lnTo>
                    <a:lnTo>
                      <a:pt x="209" y="289"/>
                    </a:lnTo>
                    <a:lnTo>
                      <a:pt x="209" y="289"/>
                    </a:lnTo>
                    <a:lnTo>
                      <a:pt x="222" y="285"/>
                    </a:lnTo>
                    <a:lnTo>
                      <a:pt x="222" y="285"/>
                    </a:lnTo>
                    <a:lnTo>
                      <a:pt x="226" y="285"/>
                    </a:lnTo>
                    <a:lnTo>
                      <a:pt x="227" y="289"/>
                    </a:lnTo>
                    <a:lnTo>
                      <a:pt x="227" y="289"/>
                    </a:lnTo>
                    <a:lnTo>
                      <a:pt x="234" y="289"/>
                    </a:lnTo>
                    <a:lnTo>
                      <a:pt x="234" y="289"/>
                    </a:lnTo>
                    <a:lnTo>
                      <a:pt x="238" y="292"/>
                    </a:lnTo>
                    <a:lnTo>
                      <a:pt x="238" y="292"/>
                    </a:lnTo>
                    <a:lnTo>
                      <a:pt x="244" y="294"/>
                    </a:lnTo>
                    <a:lnTo>
                      <a:pt x="244" y="294"/>
                    </a:lnTo>
                    <a:lnTo>
                      <a:pt x="250" y="295"/>
                    </a:lnTo>
                    <a:lnTo>
                      <a:pt x="256" y="295"/>
                    </a:lnTo>
                    <a:lnTo>
                      <a:pt x="256" y="295"/>
                    </a:lnTo>
                    <a:lnTo>
                      <a:pt x="266" y="292"/>
                    </a:lnTo>
                    <a:lnTo>
                      <a:pt x="272" y="290"/>
                    </a:lnTo>
                    <a:lnTo>
                      <a:pt x="275" y="292"/>
                    </a:lnTo>
                    <a:lnTo>
                      <a:pt x="277" y="292"/>
                    </a:lnTo>
                    <a:lnTo>
                      <a:pt x="389" y="316"/>
                    </a:lnTo>
                    <a:lnTo>
                      <a:pt x="389" y="314"/>
                    </a:lnTo>
                    <a:lnTo>
                      <a:pt x="434" y="73"/>
                    </a:lnTo>
                    <a:lnTo>
                      <a:pt x="434" y="73"/>
                    </a:lnTo>
                    <a:lnTo>
                      <a:pt x="304" y="46"/>
                    </a:lnTo>
                    <a:lnTo>
                      <a:pt x="207" y="22"/>
                    </a:lnTo>
                    <a:lnTo>
                      <a:pt x="148" y="7"/>
                    </a:lnTo>
                    <a:lnTo>
                      <a:pt x="127" y="0"/>
                    </a:lnTo>
                    <a:lnTo>
                      <a:pt x="127" y="0"/>
                    </a:lnTo>
                    <a:lnTo>
                      <a:pt x="126" y="3"/>
                    </a:lnTo>
                    <a:lnTo>
                      <a:pt x="127" y="7"/>
                    </a:lnTo>
                    <a:lnTo>
                      <a:pt x="127" y="7"/>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Freeform 67">
                <a:extLst>
                  <a:ext uri="{FF2B5EF4-FFF2-40B4-BE49-F238E27FC236}">
                    <a16:creationId xmlns:a16="http://schemas.microsoft.com/office/drawing/2014/main" id="{1C9007D5-5920-2746-BE12-E805EF40933C}"/>
                  </a:ext>
                </a:extLst>
              </p:cNvPr>
              <p:cNvSpPr>
                <a:spLocks/>
              </p:cNvSpPr>
              <p:nvPr/>
            </p:nvSpPr>
            <p:spPr bwMode="auto">
              <a:xfrm>
                <a:off x="5621338" y="1771651"/>
                <a:ext cx="747712" cy="595313"/>
              </a:xfrm>
              <a:custGeom>
                <a:avLst/>
                <a:gdLst>
                  <a:gd name="T0" fmla="*/ 349 w 471"/>
                  <a:gd name="T1" fmla="*/ 33 h 375"/>
                  <a:gd name="T2" fmla="*/ 349 w 471"/>
                  <a:gd name="T3" fmla="*/ 33 h 375"/>
                  <a:gd name="T4" fmla="*/ 273 w 471"/>
                  <a:gd name="T5" fmla="*/ 27 h 375"/>
                  <a:gd name="T6" fmla="*/ 191 w 471"/>
                  <a:gd name="T7" fmla="*/ 18 h 375"/>
                  <a:gd name="T8" fmla="*/ 40 w 471"/>
                  <a:gd name="T9" fmla="*/ 0 h 375"/>
                  <a:gd name="T10" fmla="*/ 0 w 471"/>
                  <a:gd name="T11" fmla="*/ 336 h 375"/>
                  <a:gd name="T12" fmla="*/ 0 w 471"/>
                  <a:gd name="T13" fmla="*/ 336 h 375"/>
                  <a:gd name="T14" fmla="*/ 100 w 471"/>
                  <a:gd name="T15" fmla="*/ 347 h 375"/>
                  <a:gd name="T16" fmla="*/ 200 w 471"/>
                  <a:gd name="T17" fmla="*/ 356 h 375"/>
                  <a:gd name="T18" fmla="*/ 297 w 471"/>
                  <a:gd name="T19" fmla="*/ 364 h 375"/>
                  <a:gd name="T20" fmla="*/ 392 w 471"/>
                  <a:gd name="T21" fmla="*/ 371 h 375"/>
                  <a:gd name="T22" fmla="*/ 392 w 471"/>
                  <a:gd name="T23" fmla="*/ 371 h 375"/>
                  <a:gd name="T24" fmla="*/ 454 w 471"/>
                  <a:gd name="T25" fmla="*/ 375 h 375"/>
                  <a:gd name="T26" fmla="*/ 466 w 471"/>
                  <a:gd name="T27" fmla="*/ 123 h 375"/>
                  <a:gd name="T28" fmla="*/ 471 w 471"/>
                  <a:gd name="T29" fmla="*/ 37 h 375"/>
                  <a:gd name="T30" fmla="*/ 471 w 471"/>
                  <a:gd name="T31" fmla="*/ 37 h 375"/>
                  <a:gd name="T32" fmla="*/ 446 w 471"/>
                  <a:gd name="T33" fmla="*/ 37 h 375"/>
                  <a:gd name="T34" fmla="*/ 417 w 471"/>
                  <a:gd name="T35" fmla="*/ 37 h 375"/>
                  <a:gd name="T36" fmla="*/ 349 w 471"/>
                  <a:gd name="T37" fmla="*/ 33 h 375"/>
                  <a:gd name="T38" fmla="*/ 349 w 471"/>
                  <a:gd name="T39" fmla="*/ 3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1" h="375">
                    <a:moveTo>
                      <a:pt x="349" y="33"/>
                    </a:moveTo>
                    <a:lnTo>
                      <a:pt x="349" y="33"/>
                    </a:lnTo>
                    <a:lnTo>
                      <a:pt x="273" y="27"/>
                    </a:lnTo>
                    <a:lnTo>
                      <a:pt x="191" y="18"/>
                    </a:lnTo>
                    <a:lnTo>
                      <a:pt x="40" y="0"/>
                    </a:lnTo>
                    <a:lnTo>
                      <a:pt x="0" y="336"/>
                    </a:lnTo>
                    <a:lnTo>
                      <a:pt x="0" y="336"/>
                    </a:lnTo>
                    <a:lnTo>
                      <a:pt x="100" y="347"/>
                    </a:lnTo>
                    <a:lnTo>
                      <a:pt x="200" y="356"/>
                    </a:lnTo>
                    <a:lnTo>
                      <a:pt x="297" y="364"/>
                    </a:lnTo>
                    <a:lnTo>
                      <a:pt x="392" y="371"/>
                    </a:lnTo>
                    <a:lnTo>
                      <a:pt x="392" y="371"/>
                    </a:lnTo>
                    <a:lnTo>
                      <a:pt x="454" y="375"/>
                    </a:lnTo>
                    <a:lnTo>
                      <a:pt x="466" y="123"/>
                    </a:lnTo>
                    <a:lnTo>
                      <a:pt x="471" y="37"/>
                    </a:lnTo>
                    <a:lnTo>
                      <a:pt x="471" y="37"/>
                    </a:lnTo>
                    <a:lnTo>
                      <a:pt x="446" y="37"/>
                    </a:lnTo>
                    <a:lnTo>
                      <a:pt x="417" y="37"/>
                    </a:lnTo>
                    <a:lnTo>
                      <a:pt x="349" y="33"/>
                    </a:lnTo>
                    <a:lnTo>
                      <a:pt x="349" y="33"/>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8" name="Freeform 68">
                <a:extLst>
                  <a:ext uri="{FF2B5EF4-FFF2-40B4-BE49-F238E27FC236}">
                    <a16:creationId xmlns:a16="http://schemas.microsoft.com/office/drawing/2014/main" id="{02474479-966C-A847-8507-F454C969353E}"/>
                  </a:ext>
                </a:extLst>
              </p:cNvPr>
              <p:cNvSpPr>
                <a:spLocks/>
              </p:cNvSpPr>
              <p:nvPr/>
            </p:nvSpPr>
            <p:spPr bwMode="auto">
              <a:xfrm>
                <a:off x="7458075" y="2614613"/>
                <a:ext cx="341311" cy="657225"/>
              </a:xfrm>
              <a:custGeom>
                <a:avLst/>
                <a:gdLst>
                  <a:gd name="T0" fmla="*/ 214 w 215"/>
                  <a:gd name="T1" fmla="*/ 265 h 414"/>
                  <a:gd name="T2" fmla="*/ 212 w 215"/>
                  <a:gd name="T3" fmla="*/ 176 h 414"/>
                  <a:gd name="T4" fmla="*/ 210 w 215"/>
                  <a:gd name="T5" fmla="*/ 119 h 414"/>
                  <a:gd name="T6" fmla="*/ 210 w 215"/>
                  <a:gd name="T7" fmla="*/ 34 h 414"/>
                  <a:gd name="T8" fmla="*/ 212 w 215"/>
                  <a:gd name="T9" fmla="*/ 10 h 414"/>
                  <a:gd name="T10" fmla="*/ 73 w 215"/>
                  <a:gd name="T11" fmla="*/ 10 h 414"/>
                  <a:gd name="T12" fmla="*/ 63 w 215"/>
                  <a:gd name="T13" fmla="*/ 41 h 414"/>
                  <a:gd name="T14" fmla="*/ 56 w 215"/>
                  <a:gd name="T15" fmla="*/ 42 h 414"/>
                  <a:gd name="T16" fmla="*/ 49 w 215"/>
                  <a:gd name="T17" fmla="*/ 66 h 414"/>
                  <a:gd name="T18" fmla="*/ 42 w 215"/>
                  <a:gd name="T19" fmla="*/ 66 h 414"/>
                  <a:gd name="T20" fmla="*/ 36 w 215"/>
                  <a:gd name="T21" fmla="*/ 73 h 414"/>
                  <a:gd name="T22" fmla="*/ 34 w 215"/>
                  <a:gd name="T23" fmla="*/ 88 h 414"/>
                  <a:gd name="T24" fmla="*/ 25 w 215"/>
                  <a:gd name="T25" fmla="*/ 100 h 414"/>
                  <a:gd name="T26" fmla="*/ 22 w 215"/>
                  <a:gd name="T27" fmla="*/ 117 h 414"/>
                  <a:gd name="T28" fmla="*/ 12 w 215"/>
                  <a:gd name="T29" fmla="*/ 141 h 414"/>
                  <a:gd name="T30" fmla="*/ 24 w 215"/>
                  <a:gd name="T31" fmla="*/ 136 h 414"/>
                  <a:gd name="T32" fmla="*/ 25 w 215"/>
                  <a:gd name="T33" fmla="*/ 142 h 414"/>
                  <a:gd name="T34" fmla="*/ 24 w 215"/>
                  <a:gd name="T35" fmla="*/ 158 h 414"/>
                  <a:gd name="T36" fmla="*/ 24 w 215"/>
                  <a:gd name="T37" fmla="*/ 171 h 414"/>
                  <a:gd name="T38" fmla="*/ 24 w 215"/>
                  <a:gd name="T39" fmla="*/ 178 h 414"/>
                  <a:gd name="T40" fmla="*/ 32 w 215"/>
                  <a:gd name="T41" fmla="*/ 183 h 414"/>
                  <a:gd name="T42" fmla="*/ 27 w 215"/>
                  <a:gd name="T43" fmla="*/ 193 h 414"/>
                  <a:gd name="T44" fmla="*/ 30 w 215"/>
                  <a:gd name="T45" fmla="*/ 212 h 414"/>
                  <a:gd name="T46" fmla="*/ 42 w 215"/>
                  <a:gd name="T47" fmla="*/ 214 h 414"/>
                  <a:gd name="T48" fmla="*/ 36 w 215"/>
                  <a:gd name="T49" fmla="*/ 231 h 414"/>
                  <a:gd name="T50" fmla="*/ 39 w 215"/>
                  <a:gd name="T51" fmla="*/ 241 h 414"/>
                  <a:gd name="T52" fmla="*/ 32 w 215"/>
                  <a:gd name="T53" fmla="*/ 253 h 414"/>
                  <a:gd name="T54" fmla="*/ 27 w 215"/>
                  <a:gd name="T55" fmla="*/ 263 h 414"/>
                  <a:gd name="T56" fmla="*/ 20 w 215"/>
                  <a:gd name="T57" fmla="*/ 273 h 414"/>
                  <a:gd name="T58" fmla="*/ 14 w 215"/>
                  <a:gd name="T59" fmla="*/ 278 h 414"/>
                  <a:gd name="T60" fmla="*/ 15 w 215"/>
                  <a:gd name="T61" fmla="*/ 287 h 414"/>
                  <a:gd name="T62" fmla="*/ 7 w 215"/>
                  <a:gd name="T63" fmla="*/ 295 h 414"/>
                  <a:gd name="T64" fmla="*/ 10 w 215"/>
                  <a:gd name="T65" fmla="*/ 302 h 414"/>
                  <a:gd name="T66" fmla="*/ 5 w 215"/>
                  <a:gd name="T67" fmla="*/ 310 h 414"/>
                  <a:gd name="T68" fmla="*/ 0 w 215"/>
                  <a:gd name="T69" fmla="*/ 324 h 414"/>
                  <a:gd name="T70" fmla="*/ 2 w 215"/>
                  <a:gd name="T71" fmla="*/ 348 h 414"/>
                  <a:gd name="T72" fmla="*/ 63 w 215"/>
                  <a:gd name="T73" fmla="*/ 344 h 414"/>
                  <a:gd name="T74" fmla="*/ 124 w 215"/>
                  <a:gd name="T75" fmla="*/ 339 h 414"/>
                  <a:gd name="T76" fmla="*/ 124 w 215"/>
                  <a:gd name="T77" fmla="*/ 356 h 414"/>
                  <a:gd name="T78" fmla="*/ 125 w 215"/>
                  <a:gd name="T79" fmla="*/ 375 h 414"/>
                  <a:gd name="T80" fmla="*/ 139 w 215"/>
                  <a:gd name="T81" fmla="*/ 388 h 414"/>
                  <a:gd name="T82" fmla="*/ 144 w 215"/>
                  <a:gd name="T83" fmla="*/ 402 h 414"/>
                  <a:gd name="T84" fmla="*/ 151 w 215"/>
                  <a:gd name="T85" fmla="*/ 407 h 414"/>
                  <a:gd name="T86" fmla="*/ 159 w 215"/>
                  <a:gd name="T87" fmla="*/ 412 h 414"/>
                  <a:gd name="T88" fmla="*/ 158 w 215"/>
                  <a:gd name="T89" fmla="*/ 399 h 414"/>
                  <a:gd name="T90" fmla="*/ 187 w 215"/>
                  <a:gd name="T91" fmla="*/ 388 h 414"/>
                  <a:gd name="T92" fmla="*/ 195 w 215"/>
                  <a:gd name="T93" fmla="*/ 383 h 414"/>
                  <a:gd name="T94" fmla="*/ 202 w 215"/>
                  <a:gd name="T95" fmla="*/ 390 h 414"/>
                  <a:gd name="T96" fmla="*/ 209 w 215"/>
                  <a:gd name="T97" fmla="*/ 377 h 414"/>
                  <a:gd name="T98" fmla="*/ 209 w 215"/>
                  <a:gd name="T99" fmla="*/ 353 h 414"/>
                  <a:gd name="T100" fmla="*/ 214 w 215"/>
                  <a:gd name="T101" fmla="*/ 344 h 414"/>
                  <a:gd name="T102" fmla="*/ 210 w 215"/>
                  <a:gd name="T103" fmla="*/ 332 h 414"/>
                  <a:gd name="T104" fmla="*/ 215 w 215"/>
                  <a:gd name="T105" fmla="*/ 319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5" h="414">
                    <a:moveTo>
                      <a:pt x="215" y="312"/>
                    </a:moveTo>
                    <a:lnTo>
                      <a:pt x="215" y="288"/>
                    </a:lnTo>
                    <a:lnTo>
                      <a:pt x="215" y="288"/>
                    </a:lnTo>
                    <a:lnTo>
                      <a:pt x="214" y="265"/>
                    </a:lnTo>
                    <a:lnTo>
                      <a:pt x="214" y="265"/>
                    </a:lnTo>
                    <a:lnTo>
                      <a:pt x="212" y="215"/>
                    </a:lnTo>
                    <a:lnTo>
                      <a:pt x="212" y="215"/>
                    </a:lnTo>
                    <a:lnTo>
                      <a:pt x="212" y="188"/>
                    </a:lnTo>
                    <a:lnTo>
                      <a:pt x="212" y="188"/>
                    </a:lnTo>
                    <a:lnTo>
                      <a:pt x="212" y="176"/>
                    </a:lnTo>
                    <a:lnTo>
                      <a:pt x="212" y="163"/>
                    </a:lnTo>
                    <a:lnTo>
                      <a:pt x="212" y="163"/>
                    </a:lnTo>
                    <a:lnTo>
                      <a:pt x="210" y="142"/>
                    </a:lnTo>
                    <a:lnTo>
                      <a:pt x="210" y="119"/>
                    </a:lnTo>
                    <a:lnTo>
                      <a:pt x="210" y="119"/>
                    </a:lnTo>
                    <a:lnTo>
                      <a:pt x="212" y="100"/>
                    </a:lnTo>
                    <a:lnTo>
                      <a:pt x="212" y="76"/>
                    </a:lnTo>
                    <a:lnTo>
                      <a:pt x="212" y="76"/>
                    </a:lnTo>
                    <a:lnTo>
                      <a:pt x="210" y="34"/>
                    </a:lnTo>
                    <a:lnTo>
                      <a:pt x="210" y="34"/>
                    </a:lnTo>
                    <a:lnTo>
                      <a:pt x="212" y="22"/>
                    </a:lnTo>
                    <a:lnTo>
                      <a:pt x="212" y="22"/>
                    </a:lnTo>
                    <a:lnTo>
                      <a:pt x="212" y="17"/>
                    </a:lnTo>
                    <a:lnTo>
                      <a:pt x="212" y="10"/>
                    </a:lnTo>
                    <a:lnTo>
                      <a:pt x="212" y="10"/>
                    </a:lnTo>
                    <a:lnTo>
                      <a:pt x="214" y="0"/>
                    </a:lnTo>
                    <a:lnTo>
                      <a:pt x="214" y="0"/>
                    </a:lnTo>
                    <a:lnTo>
                      <a:pt x="214" y="0"/>
                    </a:lnTo>
                    <a:lnTo>
                      <a:pt x="73" y="10"/>
                    </a:lnTo>
                    <a:lnTo>
                      <a:pt x="73" y="10"/>
                    </a:lnTo>
                    <a:lnTo>
                      <a:pt x="66" y="20"/>
                    </a:lnTo>
                    <a:lnTo>
                      <a:pt x="63" y="32"/>
                    </a:lnTo>
                    <a:lnTo>
                      <a:pt x="63" y="32"/>
                    </a:lnTo>
                    <a:lnTo>
                      <a:pt x="63" y="37"/>
                    </a:lnTo>
                    <a:lnTo>
                      <a:pt x="63" y="41"/>
                    </a:lnTo>
                    <a:lnTo>
                      <a:pt x="61" y="42"/>
                    </a:lnTo>
                    <a:lnTo>
                      <a:pt x="61" y="42"/>
                    </a:lnTo>
                    <a:lnTo>
                      <a:pt x="59" y="42"/>
                    </a:lnTo>
                    <a:lnTo>
                      <a:pt x="56" y="42"/>
                    </a:lnTo>
                    <a:lnTo>
                      <a:pt x="56" y="42"/>
                    </a:lnTo>
                    <a:lnTo>
                      <a:pt x="54" y="46"/>
                    </a:lnTo>
                    <a:lnTo>
                      <a:pt x="54" y="49"/>
                    </a:lnTo>
                    <a:lnTo>
                      <a:pt x="54" y="49"/>
                    </a:lnTo>
                    <a:lnTo>
                      <a:pt x="53" y="59"/>
                    </a:lnTo>
                    <a:lnTo>
                      <a:pt x="49" y="66"/>
                    </a:lnTo>
                    <a:lnTo>
                      <a:pt x="49" y="68"/>
                    </a:lnTo>
                    <a:lnTo>
                      <a:pt x="46" y="68"/>
                    </a:lnTo>
                    <a:lnTo>
                      <a:pt x="46" y="68"/>
                    </a:lnTo>
                    <a:lnTo>
                      <a:pt x="44" y="66"/>
                    </a:lnTo>
                    <a:lnTo>
                      <a:pt x="42" y="66"/>
                    </a:lnTo>
                    <a:lnTo>
                      <a:pt x="39" y="68"/>
                    </a:lnTo>
                    <a:lnTo>
                      <a:pt x="37" y="69"/>
                    </a:lnTo>
                    <a:lnTo>
                      <a:pt x="37" y="69"/>
                    </a:lnTo>
                    <a:lnTo>
                      <a:pt x="36" y="71"/>
                    </a:lnTo>
                    <a:lnTo>
                      <a:pt x="36" y="73"/>
                    </a:lnTo>
                    <a:lnTo>
                      <a:pt x="36" y="78"/>
                    </a:lnTo>
                    <a:lnTo>
                      <a:pt x="36" y="83"/>
                    </a:lnTo>
                    <a:lnTo>
                      <a:pt x="34" y="86"/>
                    </a:lnTo>
                    <a:lnTo>
                      <a:pt x="34" y="88"/>
                    </a:lnTo>
                    <a:lnTo>
                      <a:pt x="34" y="88"/>
                    </a:lnTo>
                    <a:lnTo>
                      <a:pt x="29" y="90"/>
                    </a:lnTo>
                    <a:lnTo>
                      <a:pt x="27" y="91"/>
                    </a:lnTo>
                    <a:lnTo>
                      <a:pt x="27" y="93"/>
                    </a:lnTo>
                    <a:lnTo>
                      <a:pt x="27" y="93"/>
                    </a:lnTo>
                    <a:lnTo>
                      <a:pt x="25" y="100"/>
                    </a:lnTo>
                    <a:lnTo>
                      <a:pt x="27" y="107"/>
                    </a:lnTo>
                    <a:lnTo>
                      <a:pt x="27" y="107"/>
                    </a:lnTo>
                    <a:lnTo>
                      <a:pt x="25" y="112"/>
                    </a:lnTo>
                    <a:lnTo>
                      <a:pt x="22" y="117"/>
                    </a:lnTo>
                    <a:lnTo>
                      <a:pt x="22" y="117"/>
                    </a:lnTo>
                    <a:lnTo>
                      <a:pt x="19" y="120"/>
                    </a:lnTo>
                    <a:lnTo>
                      <a:pt x="17" y="125"/>
                    </a:lnTo>
                    <a:lnTo>
                      <a:pt x="17" y="125"/>
                    </a:lnTo>
                    <a:lnTo>
                      <a:pt x="12" y="136"/>
                    </a:lnTo>
                    <a:lnTo>
                      <a:pt x="12" y="141"/>
                    </a:lnTo>
                    <a:lnTo>
                      <a:pt x="12" y="142"/>
                    </a:lnTo>
                    <a:lnTo>
                      <a:pt x="14" y="146"/>
                    </a:lnTo>
                    <a:lnTo>
                      <a:pt x="14" y="146"/>
                    </a:lnTo>
                    <a:lnTo>
                      <a:pt x="20" y="137"/>
                    </a:lnTo>
                    <a:lnTo>
                      <a:pt x="24" y="136"/>
                    </a:lnTo>
                    <a:lnTo>
                      <a:pt x="24" y="136"/>
                    </a:lnTo>
                    <a:lnTo>
                      <a:pt x="25" y="137"/>
                    </a:lnTo>
                    <a:lnTo>
                      <a:pt x="25" y="137"/>
                    </a:lnTo>
                    <a:lnTo>
                      <a:pt x="27" y="141"/>
                    </a:lnTo>
                    <a:lnTo>
                      <a:pt x="25" y="142"/>
                    </a:lnTo>
                    <a:lnTo>
                      <a:pt x="24" y="147"/>
                    </a:lnTo>
                    <a:lnTo>
                      <a:pt x="20" y="151"/>
                    </a:lnTo>
                    <a:lnTo>
                      <a:pt x="19" y="156"/>
                    </a:lnTo>
                    <a:lnTo>
                      <a:pt x="19" y="156"/>
                    </a:lnTo>
                    <a:lnTo>
                      <a:pt x="24" y="158"/>
                    </a:lnTo>
                    <a:lnTo>
                      <a:pt x="27" y="159"/>
                    </a:lnTo>
                    <a:lnTo>
                      <a:pt x="27" y="161"/>
                    </a:lnTo>
                    <a:lnTo>
                      <a:pt x="25" y="166"/>
                    </a:lnTo>
                    <a:lnTo>
                      <a:pt x="25" y="166"/>
                    </a:lnTo>
                    <a:lnTo>
                      <a:pt x="24" y="171"/>
                    </a:lnTo>
                    <a:lnTo>
                      <a:pt x="24" y="176"/>
                    </a:lnTo>
                    <a:lnTo>
                      <a:pt x="24" y="176"/>
                    </a:lnTo>
                    <a:lnTo>
                      <a:pt x="24" y="178"/>
                    </a:lnTo>
                    <a:lnTo>
                      <a:pt x="24" y="178"/>
                    </a:lnTo>
                    <a:lnTo>
                      <a:pt x="24" y="178"/>
                    </a:lnTo>
                    <a:lnTo>
                      <a:pt x="27" y="183"/>
                    </a:lnTo>
                    <a:lnTo>
                      <a:pt x="27" y="183"/>
                    </a:lnTo>
                    <a:lnTo>
                      <a:pt x="29" y="185"/>
                    </a:lnTo>
                    <a:lnTo>
                      <a:pt x="30" y="183"/>
                    </a:lnTo>
                    <a:lnTo>
                      <a:pt x="32" y="183"/>
                    </a:lnTo>
                    <a:lnTo>
                      <a:pt x="34" y="187"/>
                    </a:lnTo>
                    <a:lnTo>
                      <a:pt x="34" y="187"/>
                    </a:lnTo>
                    <a:lnTo>
                      <a:pt x="32" y="188"/>
                    </a:lnTo>
                    <a:lnTo>
                      <a:pt x="30" y="190"/>
                    </a:lnTo>
                    <a:lnTo>
                      <a:pt x="27" y="193"/>
                    </a:lnTo>
                    <a:lnTo>
                      <a:pt x="27" y="193"/>
                    </a:lnTo>
                    <a:lnTo>
                      <a:pt x="27" y="202"/>
                    </a:lnTo>
                    <a:lnTo>
                      <a:pt x="29" y="210"/>
                    </a:lnTo>
                    <a:lnTo>
                      <a:pt x="29" y="210"/>
                    </a:lnTo>
                    <a:lnTo>
                      <a:pt x="30" y="212"/>
                    </a:lnTo>
                    <a:lnTo>
                      <a:pt x="34" y="212"/>
                    </a:lnTo>
                    <a:lnTo>
                      <a:pt x="37" y="210"/>
                    </a:lnTo>
                    <a:lnTo>
                      <a:pt x="41" y="212"/>
                    </a:lnTo>
                    <a:lnTo>
                      <a:pt x="41" y="212"/>
                    </a:lnTo>
                    <a:lnTo>
                      <a:pt x="42" y="214"/>
                    </a:lnTo>
                    <a:lnTo>
                      <a:pt x="41" y="217"/>
                    </a:lnTo>
                    <a:lnTo>
                      <a:pt x="37" y="224"/>
                    </a:lnTo>
                    <a:lnTo>
                      <a:pt x="37" y="224"/>
                    </a:lnTo>
                    <a:lnTo>
                      <a:pt x="37" y="227"/>
                    </a:lnTo>
                    <a:lnTo>
                      <a:pt x="36" y="231"/>
                    </a:lnTo>
                    <a:lnTo>
                      <a:pt x="36" y="231"/>
                    </a:lnTo>
                    <a:lnTo>
                      <a:pt x="37" y="232"/>
                    </a:lnTo>
                    <a:lnTo>
                      <a:pt x="39" y="234"/>
                    </a:lnTo>
                    <a:lnTo>
                      <a:pt x="39" y="234"/>
                    </a:lnTo>
                    <a:lnTo>
                      <a:pt x="39" y="241"/>
                    </a:lnTo>
                    <a:lnTo>
                      <a:pt x="37" y="246"/>
                    </a:lnTo>
                    <a:lnTo>
                      <a:pt x="37" y="246"/>
                    </a:lnTo>
                    <a:lnTo>
                      <a:pt x="32" y="249"/>
                    </a:lnTo>
                    <a:lnTo>
                      <a:pt x="32" y="249"/>
                    </a:lnTo>
                    <a:lnTo>
                      <a:pt x="32" y="253"/>
                    </a:lnTo>
                    <a:lnTo>
                      <a:pt x="32" y="256"/>
                    </a:lnTo>
                    <a:lnTo>
                      <a:pt x="32" y="256"/>
                    </a:lnTo>
                    <a:lnTo>
                      <a:pt x="32" y="259"/>
                    </a:lnTo>
                    <a:lnTo>
                      <a:pt x="30" y="259"/>
                    </a:lnTo>
                    <a:lnTo>
                      <a:pt x="27" y="263"/>
                    </a:lnTo>
                    <a:lnTo>
                      <a:pt x="27" y="263"/>
                    </a:lnTo>
                    <a:lnTo>
                      <a:pt x="24" y="265"/>
                    </a:lnTo>
                    <a:lnTo>
                      <a:pt x="24" y="268"/>
                    </a:lnTo>
                    <a:lnTo>
                      <a:pt x="22" y="270"/>
                    </a:lnTo>
                    <a:lnTo>
                      <a:pt x="20" y="273"/>
                    </a:lnTo>
                    <a:lnTo>
                      <a:pt x="20" y="273"/>
                    </a:lnTo>
                    <a:lnTo>
                      <a:pt x="17" y="275"/>
                    </a:lnTo>
                    <a:lnTo>
                      <a:pt x="14" y="276"/>
                    </a:lnTo>
                    <a:lnTo>
                      <a:pt x="14" y="278"/>
                    </a:lnTo>
                    <a:lnTo>
                      <a:pt x="14" y="278"/>
                    </a:lnTo>
                    <a:lnTo>
                      <a:pt x="14" y="283"/>
                    </a:lnTo>
                    <a:lnTo>
                      <a:pt x="14" y="283"/>
                    </a:lnTo>
                    <a:lnTo>
                      <a:pt x="17" y="283"/>
                    </a:lnTo>
                    <a:lnTo>
                      <a:pt x="17" y="283"/>
                    </a:lnTo>
                    <a:lnTo>
                      <a:pt x="15" y="287"/>
                    </a:lnTo>
                    <a:lnTo>
                      <a:pt x="15" y="287"/>
                    </a:lnTo>
                    <a:lnTo>
                      <a:pt x="10" y="290"/>
                    </a:lnTo>
                    <a:lnTo>
                      <a:pt x="8" y="292"/>
                    </a:lnTo>
                    <a:lnTo>
                      <a:pt x="7" y="295"/>
                    </a:lnTo>
                    <a:lnTo>
                      <a:pt x="7" y="295"/>
                    </a:lnTo>
                    <a:lnTo>
                      <a:pt x="8" y="297"/>
                    </a:lnTo>
                    <a:lnTo>
                      <a:pt x="10" y="299"/>
                    </a:lnTo>
                    <a:lnTo>
                      <a:pt x="12" y="300"/>
                    </a:lnTo>
                    <a:lnTo>
                      <a:pt x="10" y="302"/>
                    </a:lnTo>
                    <a:lnTo>
                      <a:pt x="10" y="302"/>
                    </a:lnTo>
                    <a:lnTo>
                      <a:pt x="8" y="304"/>
                    </a:lnTo>
                    <a:lnTo>
                      <a:pt x="5" y="305"/>
                    </a:lnTo>
                    <a:lnTo>
                      <a:pt x="5" y="307"/>
                    </a:lnTo>
                    <a:lnTo>
                      <a:pt x="5" y="310"/>
                    </a:lnTo>
                    <a:lnTo>
                      <a:pt x="5" y="310"/>
                    </a:lnTo>
                    <a:lnTo>
                      <a:pt x="8" y="314"/>
                    </a:lnTo>
                    <a:lnTo>
                      <a:pt x="8" y="316"/>
                    </a:lnTo>
                    <a:lnTo>
                      <a:pt x="7" y="319"/>
                    </a:lnTo>
                    <a:lnTo>
                      <a:pt x="7" y="319"/>
                    </a:lnTo>
                    <a:lnTo>
                      <a:pt x="0" y="324"/>
                    </a:lnTo>
                    <a:lnTo>
                      <a:pt x="0" y="326"/>
                    </a:lnTo>
                    <a:lnTo>
                      <a:pt x="0" y="331"/>
                    </a:lnTo>
                    <a:lnTo>
                      <a:pt x="0" y="331"/>
                    </a:lnTo>
                    <a:lnTo>
                      <a:pt x="2" y="348"/>
                    </a:lnTo>
                    <a:lnTo>
                      <a:pt x="2" y="348"/>
                    </a:lnTo>
                    <a:lnTo>
                      <a:pt x="8" y="348"/>
                    </a:lnTo>
                    <a:lnTo>
                      <a:pt x="15" y="346"/>
                    </a:lnTo>
                    <a:lnTo>
                      <a:pt x="15" y="346"/>
                    </a:lnTo>
                    <a:lnTo>
                      <a:pt x="63" y="344"/>
                    </a:lnTo>
                    <a:lnTo>
                      <a:pt x="63" y="344"/>
                    </a:lnTo>
                    <a:lnTo>
                      <a:pt x="98" y="341"/>
                    </a:lnTo>
                    <a:lnTo>
                      <a:pt x="98" y="341"/>
                    </a:lnTo>
                    <a:lnTo>
                      <a:pt x="112" y="339"/>
                    </a:lnTo>
                    <a:lnTo>
                      <a:pt x="119" y="339"/>
                    </a:lnTo>
                    <a:lnTo>
                      <a:pt x="124" y="339"/>
                    </a:lnTo>
                    <a:lnTo>
                      <a:pt x="124" y="339"/>
                    </a:lnTo>
                    <a:lnTo>
                      <a:pt x="125" y="341"/>
                    </a:lnTo>
                    <a:lnTo>
                      <a:pt x="127" y="343"/>
                    </a:lnTo>
                    <a:lnTo>
                      <a:pt x="127" y="346"/>
                    </a:lnTo>
                    <a:lnTo>
                      <a:pt x="124" y="356"/>
                    </a:lnTo>
                    <a:lnTo>
                      <a:pt x="124" y="356"/>
                    </a:lnTo>
                    <a:lnTo>
                      <a:pt x="122" y="361"/>
                    </a:lnTo>
                    <a:lnTo>
                      <a:pt x="122" y="368"/>
                    </a:lnTo>
                    <a:lnTo>
                      <a:pt x="122" y="368"/>
                    </a:lnTo>
                    <a:lnTo>
                      <a:pt x="125" y="375"/>
                    </a:lnTo>
                    <a:lnTo>
                      <a:pt x="125" y="375"/>
                    </a:lnTo>
                    <a:lnTo>
                      <a:pt x="127" y="378"/>
                    </a:lnTo>
                    <a:lnTo>
                      <a:pt x="131" y="382"/>
                    </a:lnTo>
                    <a:lnTo>
                      <a:pt x="131" y="382"/>
                    </a:lnTo>
                    <a:lnTo>
                      <a:pt x="139" y="388"/>
                    </a:lnTo>
                    <a:lnTo>
                      <a:pt x="139" y="388"/>
                    </a:lnTo>
                    <a:lnTo>
                      <a:pt x="142" y="394"/>
                    </a:lnTo>
                    <a:lnTo>
                      <a:pt x="144" y="399"/>
                    </a:lnTo>
                    <a:lnTo>
                      <a:pt x="144" y="399"/>
                    </a:lnTo>
                    <a:lnTo>
                      <a:pt x="144" y="402"/>
                    </a:lnTo>
                    <a:lnTo>
                      <a:pt x="144" y="405"/>
                    </a:lnTo>
                    <a:lnTo>
                      <a:pt x="144" y="405"/>
                    </a:lnTo>
                    <a:lnTo>
                      <a:pt x="148" y="407"/>
                    </a:lnTo>
                    <a:lnTo>
                      <a:pt x="151" y="407"/>
                    </a:lnTo>
                    <a:lnTo>
                      <a:pt x="151" y="407"/>
                    </a:lnTo>
                    <a:lnTo>
                      <a:pt x="156" y="411"/>
                    </a:lnTo>
                    <a:lnTo>
                      <a:pt x="159" y="414"/>
                    </a:lnTo>
                    <a:lnTo>
                      <a:pt x="159" y="414"/>
                    </a:lnTo>
                    <a:lnTo>
                      <a:pt x="159" y="412"/>
                    </a:lnTo>
                    <a:lnTo>
                      <a:pt x="159" y="412"/>
                    </a:lnTo>
                    <a:lnTo>
                      <a:pt x="158" y="407"/>
                    </a:lnTo>
                    <a:lnTo>
                      <a:pt x="156" y="404"/>
                    </a:lnTo>
                    <a:lnTo>
                      <a:pt x="156" y="402"/>
                    </a:lnTo>
                    <a:lnTo>
                      <a:pt x="156" y="402"/>
                    </a:lnTo>
                    <a:lnTo>
                      <a:pt x="158" y="399"/>
                    </a:lnTo>
                    <a:lnTo>
                      <a:pt x="163" y="395"/>
                    </a:lnTo>
                    <a:lnTo>
                      <a:pt x="171" y="390"/>
                    </a:lnTo>
                    <a:lnTo>
                      <a:pt x="171" y="390"/>
                    </a:lnTo>
                    <a:lnTo>
                      <a:pt x="181" y="388"/>
                    </a:lnTo>
                    <a:lnTo>
                      <a:pt x="187" y="388"/>
                    </a:lnTo>
                    <a:lnTo>
                      <a:pt x="192" y="387"/>
                    </a:lnTo>
                    <a:lnTo>
                      <a:pt x="192" y="387"/>
                    </a:lnTo>
                    <a:lnTo>
                      <a:pt x="193" y="383"/>
                    </a:lnTo>
                    <a:lnTo>
                      <a:pt x="193" y="383"/>
                    </a:lnTo>
                    <a:lnTo>
                      <a:pt x="195" y="383"/>
                    </a:lnTo>
                    <a:lnTo>
                      <a:pt x="195" y="385"/>
                    </a:lnTo>
                    <a:lnTo>
                      <a:pt x="195" y="385"/>
                    </a:lnTo>
                    <a:lnTo>
                      <a:pt x="198" y="387"/>
                    </a:lnTo>
                    <a:lnTo>
                      <a:pt x="202" y="390"/>
                    </a:lnTo>
                    <a:lnTo>
                      <a:pt x="202" y="390"/>
                    </a:lnTo>
                    <a:lnTo>
                      <a:pt x="205" y="390"/>
                    </a:lnTo>
                    <a:lnTo>
                      <a:pt x="207" y="388"/>
                    </a:lnTo>
                    <a:lnTo>
                      <a:pt x="209" y="382"/>
                    </a:lnTo>
                    <a:lnTo>
                      <a:pt x="209" y="382"/>
                    </a:lnTo>
                    <a:lnTo>
                      <a:pt x="209" y="377"/>
                    </a:lnTo>
                    <a:lnTo>
                      <a:pt x="209" y="377"/>
                    </a:lnTo>
                    <a:lnTo>
                      <a:pt x="210" y="372"/>
                    </a:lnTo>
                    <a:lnTo>
                      <a:pt x="210" y="365"/>
                    </a:lnTo>
                    <a:lnTo>
                      <a:pt x="210" y="365"/>
                    </a:lnTo>
                    <a:lnTo>
                      <a:pt x="209" y="353"/>
                    </a:lnTo>
                    <a:lnTo>
                      <a:pt x="209" y="353"/>
                    </a:lnTo>
                    <a:lnTo>
                      <a:pt x="210" y="351"/>
                    </a:lnTo>
                    <a:lnTo>
                      <a:pt x="210" y="349"/>
                    </a:lnTo>
                    <a:lnTo>
                      <a:pt x="210" y="349"/>
                    </a:lnTo>
                    <a:lnTo>
                      <a:pt x="214" y="344"/>
                    </a:lnTo>
                    <a:lnTo>
                      <a:pt x="214" y="341"/>
                    </a:lnTo>
                    <a:lnTo>
                      <a:pt x="212" y="339"/>
                    </a:lnTo>
                    <a:lnTo>
                      <a:pt x="212" y="339"/>
                    </a:lnTo>
                    <a:lnTo>
                      <a:pt x="210" y="332"/>
                    </a:lnTo>
                    <a:lnTo>
                      <a:pt x="210" y="332"/>
                    </a:lnTo>
                    <a:lnTo>
                      <a:pt x="210" y="329"/>
                    </a:lnTo>
                    <a:lnTo>
                      <a:pt x="214" y="324"/>
                    </a:lnTo>
                    <a:lnTo>
                      <a:pt x="214" y="324"/>
                    </a:lnTo>
                    <a:lnTo>
                      <a:pt x="215" y="322"/>
                    </a:lnTo>
                    <a:lnTo>
                      <a:pt x="215" y="319"/>
                    </a:lnTo>
                    <a:lnTo>
                      <a:pt x="215" y="312"/>
                    </a:lnTo>
                    <a:lnTo>
                      <a:pt x="215" y="312"/>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 name="Freeform 69">
                <a:extLst>
                  <a:ext uri="{FF2B5EF4-FFF2-40B4-BE49-F238E27FC236}">
                    <a16:creationId xmlns:a16="http://schemas.microsoft.com/office/drawing/2014/main" id="{7E92F8CA-7A6B-9447-8870-4B173E9AB8F4}"/>
                  </a:ext>
                </a:extLst>
              </p:cNvPr>
              <p:cNvSpPr>
                <a:spLocks/>
              </p:cNvSpPr>
              <p:nvPr/>
            </p:nvSpPr>
            <p:spPr bwMode="auto">
              <a:xfrm>
                <a:off x="7764463" y="3222626"/>
                <a:ext cx="3175" cy="0"/>
              </a:xfrm>
              <a:custGeom>
                <a:avLst/>
                <a:gdLst>
                  <a:gd name="T0" fmla="*/ 0 w 2"/>
                  <a:gd name="T1" fmla="*/ 0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0" name="Freeform 70">
                <a:extLst>
                  <a:ext uri="{FF2B5EF4-FFF2-40B4-BE49-F238E27FC236}">
                    <a16:creationId xmlns:a16="http://schemas.microsoft.com/office/drawing/2014/main" id="{B086FDA5-BB71-544C-BC89-7D7F5AEF3A9F}"/>
                  </a:ext>
                </a:extLst>
              </p:cNvPr>
              <p:cNvSpPr>
                <a:spLocks/>
              </p:cNvSpPr>
              <p:nvPr/>
            </p:nvSpPr>
            <p:spPr bwMode="auto">
              <a:xfrm>
                <a:off x="4933950" y="2225676"/>
                <a:ext cx="687387" cy="811213"/>
              </a:xfrm>
              <a:custGeom>
                <a:avLst/>
                <a:gdLst>
                  <a:gd name="T0" fmla="*/ 102 w 433"/>
                  <a:gd name="T1" fmla="*/ 61 h 511"/>
                  <a:gd name="T2" fmla="*/ 102 w 433"/>
                  <a:gd name="T3" fmla="*/ 68 h 511"/>
                  <a:gd name="T4" fmla="*/ 95 w 433"/>
                  <a:gd name="T5" fmla="*/ 72 h 511"/>
                  <a:gd name="T6" fmla="*/ 92 w 433"/>
                  <a:gd name="T7" fmla="*/ 73 h 511"/>
                  <a:gd name="T8" fmla="*/ 85 w 433"/>
                  <a:gd name="T9" fmla="*/ 73 h 511"/>
                  <a:gd name="T10" fmla="*/ 78 w 433"/>
                  <a:gd name="T11" fmla="*/ 68 h 511"/>
                  <a:gd name="T12" fmla="*/ 68 w 433"/>
                  <a:gd name="T13" fmla="*/ 65 h 511"/>
                  <a:gd name="T14" fmla="*/ 61 w 433"/>
                  <a:gd name="T15" fmla="*/ 65 h 511"/>
                  <a:gd name="T16" fmla="*/ 59 w 433"/>
                  <a:gd name="T17" fmla="*/ 72 h 511"/>
                  <a:gd name="T18" fmla="*/ 61 w 433"/>
                  <a:gd name="T19" fmla="*/ 87 h 511"/>
                  <a:gd name="T20" fmla="*/ 56 w 433"/>
                  <a:gd name="T21" fmla="*/ 94 h 511"/>
                  <a:gd name="T22" fmla="*/ 56 w 433"/>
                  <a:gd name="T23" fmla="*/ 99 h 511"/>
                  <a:gd name="T24" fmla="*/ 53 w 433"/>
                  <a:gd name="T25" fmla="*/ 114 h 511"/>
                  <a:gd name="T26" fmla="*/ 53 w 433"/>
                  <a:gd name="T27" fmla="*/ 121 h 511"/>
                  <a:gd name="T28" fmla="*/ 53 w 433"/>
                  <a:gd name="T29" fmla="*/ 134 h 511"/>
                  <a:gd name="T30" fmla="*/ 49 w 433"/>
                  <a:gd name="T31" fmla="*/ 138 h 511"/>
                  <a:gd name="T32" fmla="*/ 51 w 433"/>
                  <a:gd name="T33" fmla="*/ 143 h 511"/>
                  <a:gd name="T34" fmla="*/ 51 w 433"/>
                  <a:gd name="T35" fmla="*/ 155 h 511"/>
                  <a:gd name="T36" fmla="*/ 51 w 433"/>
                  <a:gd name="T37" fmla="*/ 158 h 511"/>
                  <a:gd name="T38" fmla="*/ 51 w 433"/>
                  <a:gd name="T39" fmla="*/ 170 h 511"/>
                  <a:gd name="T40" fmla="*/ 51 w 433"/>
                  <a:gd name="T41" fmla="*/ 177 h 511"/>
                  <a:gd name="T42" fmla="*/ 53 w 433"/>
                  <a:gd name="T43" fmla="*/ 185 h 511"/>
                  <a:gd name="T44" fmla="*/ 51 w 433"/>
                  <a:gd name="T45" fmla="*/ 190 h 511"/>
                  <a:gd name="T46" fmla="*/ 49 w 433"/>
                  <a:gd name="T47" fmla="*/ 194 h 511"/>
                  <a:gd name="T48" fmla="*/ 56 w 433"/>
                  <a:gd name="T49" fmla="*/ 201 h 511"/>
                  <a:gd name="T50" fmla="*/ 61 w 433"/>
                  <a:gd name="T51" fmla="*/ 207 h 511"/>
                  <a:gd name="T52" fmla="*/ 64 w 433"/>
                  <a:gd name="T53" fmla="*/ 213 h 511"/>
                  <a:gd name="T54" fmla="*/ 64 w 433"/>
                  <a:gd name="T55" fmla="*/ 214 h 511"/>
                  <a:gd name="T56" fmla="*/ 64 w 433"/>
                  <a:gd name="T57" fmla="*/ 214 h 511"/>
                  <a:gd name="T58" fmla="*/ 64 w 433"/>
                  <a:gd name="T59" fmla="*/ 214 h 511"/>
                  <a:gd name="T60" fmla="*/ 68 w 433"/>
                  <a:gd name="T61" fmla="*/ 219 h 511"/>
                  <a:gd name="T62" fmla="*/ 66 w 433"/>
                  <a:gd name="T63" fmla="*/ 226 h 511"/>
                  <a:gd name="T64" fmla="*/ 64 w 433"/>
                  <a:gd name="T65" fmla="*/ 228 h 511"/>
                  <a:gd name="T66" fmla="*/ 63 w 433"/>
                  <a:gd name="T67" fmla="*/ 230 h 511"/>
                  <a:gd name="T68" fmla="*/ 59 w 433"/>
                  <a:gd name="T69" fmla="*/ 230 h 511"/>
                  <a:gd name="T70" fmla="*/ 49 w 433"/>
                  <a:gd name="T71" fmla="*/ 233 h 511"/>
                  <a:gd name="T72" fmla="*/ 42 w 433"/>
                  <a:gd name="T73" fmla="*/ 238 h 511"/>
                  <a:gd name="T74" fmla="*/ 41 w 433"/>
                  <a:gd name="T75" fmla="*/ 247 h 511"/>
                  <a:gd name="T76" fmla="*/ 37 w 433"/>
                  <a:gd name="T77" fmla="*/ 250 h 511"/>
                  <a:gd name="T78" fmla="*/ 34 w 433"/>
                  <a:gd name="T79" fmla="*/ 252 h 511"/>
                  <a:gd name="T80" fmla="*/ 37 w 433"/>
                  <a:gd name="T81" fmla="*/ 253 h 511"/>
                  <a:gd name="T82" fmla="*/ 36 w 433"/>
                  <a:gd name="T83" fmla="*/ 262 h 511"/>
                  <a:gd name="T84" fmla="*/ 37 w 433"/>
                  <a:gd name="T85" fmla="*/ 270 h 511"/>
                  <a:gd name="T86" fmla="*/ 34 w 433"/>
                  <a:gd name="T87" fmla="*/ 277 h 511"/>
                  <a:gd name="T88" fmla="*/ 27 w 433"/>
                  <a:gd name="T89" fmla="*/ 280 h 511"/>
                  <a:gd name="T90" fmla="*/ 25 w 433"/>
                  <a:gd name="T91" fmla="*/ 287 h 511"/>
                  <a:gd name="T92" fmla="*/ 19 w 433"/>
                  <a:gd name="T93" fmla="*/ 292 h 511"/>
                  <a:gd name="T94" fmla="*/ 15 w 433"/>
                  <a:gd name="T95" fmla="*/ 294 h 511"/>
                  <a:gd name="T96" fmla="*/ 12 w 433"/>
                  <a:gd name="T97" fmla="*/ 299 h 511"/>
                  <a:gd name="T98" fmla="*/ 14 w 433"/>
                  <a:gd name="T99" fmla="*/ 306 h 511"/>
                  <a:gd name="T100" fmla="*/ 17 w 433"/>
                  <a:gd name="T101" fmla="*/ 314 h 511"/>
                  <a:gd name="T102" fmla="*/ 20 w 433"/>
                  <a:gd name="T103" fmla="*/ 316 h 511"/>
                  <a:gd name="T104" fmla="*/ 24 w 433"/>
                  <a:gd name="T105" fmla="*/ 318 h 511"/>
                  <a:gd name="T106" fmla="*/ 27 w 433"/>
                  <a:gd name="T107" fmla="*/ 319 h 511"/>
                  <a:gd name="T108" fmla="*/ 24 w 433"/>
                  <a:gd name="T109" fmla="*/ 323 h 511"/>
                  <a:gd name="T110" fmla="*/ 24 w 433"/>
                  <a:gd name="T111" fmla="*/ 331 h 511"/>
                  <a:gd name="T112" fmla="*/ 19 w 433"/>
                  <a:gd name="T113" fmla="*/ 335 h 511"/>
                  <a:gd name="T114" fmla="*/ 10 w 433"/>
                  <a:gd name="T115" fmla="*/ 336 h 511"/>
                  <a:gd name="T116" fmla="*/ 0 w 433"/>
                  <a:gd name="T117" fmla="*/ 359 h 511"/>
                  <a:gd name="T118" fmla="*/ 241 w 433"/>
                  <a:gd name="T119" fmla="*/ 494 h 511"/>
                  <a:gd name="T120" fmla="*/ 433 w 433"/>
                  <a:gd name="T121" fmla="*/ 50 h 511"/>
                  <a:gd name="T122" fmla="*/ 192 w 433"/>
                  <a:gd name="T123" fmla="*/ 1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3" h="511">
                    <a:moveTo>
                      <a:pt x="102" y="68"/>
                    </a:moveTo>
                    <a:lnTo>
                      <a:pt x="102" y="61"/>
                    </a:lnTo>
                    <a:lnTo>
                      <a:pt x="102" y="61"/>
                    </a:lnTo>
                    <a:lnTo>
                      <a:pt x="102" y="67"/>
                    </a:lnTo>
                    <a:lnTo>
                      <a:pt x="102" y="67"/>
                    </a:lnTo>
                    <a:lnTo>
                      <a:pt x="102" y="68"/>
                    </a:lnTo>
                    <a:lnTo>
                      <a:pt x="100" y="70"/>
                    </a:lnTo>
                    <a:lnTo>
                      <a:pt x="100" y="70"/>
                    </a:lnTo>
                    <a:lnTo>
                      <a:pt x="95" y="72"/>
                    </a:lnTo>
                    <a:lnTo>
                      <a:pt x="93" y="72"/>
                    </a:lnTo>
                    <a:lnTo>
                      <a:pt x="92" y="73"/>
                    </a:lnTo>
                    <a:lnTo>
                      <a:pt x="92" y="73"/>
                    </a:lnTo>
                    <a:lnTo>
                      <a:pt x="88" y="75"/>
                    </a:lnTo>
                    <a:lnTo>
                      <a:pt x="87" y="75"/>
                    </a:lnTo>
                    <a:lnTo>
                      <a:pt x="85" y="73"/>
                    </a:lnTo>
                    <a:lnTo>
                      <a:pt x="85" y="73"/>
                    </a:lnTo>
                    <a:lnTo>
                      <a:pt x="81" y="70"/>
                    </a:lnTo>
                    <a:lnTo>
                      <a:pt x="78" y="68"/>
                    </a:lnTo>
                    <a:lnTo>
                      <a:pt x="78" y="68"/>
                    </a:lnTo>
                    <a:lnTo>
                      <a:pt x="73" y="68"/>
                    </a:lnTo>
                    <a:lnTo>
                      <a:pt x="68" y="65"/>
                    </a:lnTo>
                    <a:lnTo>
                      <a:pt x="68" y="65"/>
                    </a:lnTo>
                    <a:lnTo>
                      <a:pt x="63" y="65"/>
                    </a:lnTo>
                    <a:lnTo>
                      <a:pt x="61" y="65"/>
                    </a:lnTo>
                    <a:lnTo>
                      <a:pt x="59" y="67"/>
                    </a:lnTo>
                    <a:lnTo>
                      <a:pt x="59" y="67"/>
                    </a:lnTo>
                    <a:lnTo>
                      <a:pt x="59" y="72"/>
                    </a:lnTo>
                    <a:lnTo>
                      <a:pt x="59" y="77"/>
                    </a:lnTo>
                    <a:lnTo>
                      <a:pt x="61" y="82"/>
                    </a:lnTo>
                    <a:lnTo>
                      <a:pt x="61" y="87"/>
                    </a:lnTo>
                    <a:lnTo>
                      <a:pt x="61" y="87"/>
                    </a:lnTo>
                    <a:lnTo>
                      <a:pt x="59" y="90"/>
                    </a:lnTo>
                    <a:lnTo>
                      <a:pt x="56" y="94"/>
                    </a:lnTo>
                    <a:lnTo>
                      <a:pt x="56" y="94"/>
                    </a:lnTo>
                    <a:lnTo>
                      <a:pt x="56" y="97"/>
                    </a:lnTo>
                    <a:lnTo>
                      <a:pt x="56" y="99"/>
                    </a:lnTo>
                    <a:lnTo>
                      <a:pt x="56" y="104"/>
                    </a:lnTo>
                    <a:lnTo>
                      <a:pt x="56" y="104"/>
                    </a:lnTo>
                    <a:lnTo>
                      <a:pt x="53" y="114"/>
                    </a:lnTo>
                    <a:lnTo>
                      <a:pt x="51" y="119"/>
                    </a:lnTo>
                    <a:lnTo>
                      <a:pt x="51" y="121"/>
                    </a:lnTo>
                    <a:lnTo>
                      <a:pt x="53" y="121"/>
                    </a:lnTo>
                    <a:lnTo>
                      <a:pt x="53" y="121"/>
                    </a:lnTo>
                    <a:lnTo>
                      <a:pt x="54" y="128"/>
                    </a:lnTo>
                    <a:lnTo>
                      <a:pt x="53" y="134"/>
                    </a:lnTo>
                    <a:lnTo>
                      <a:pt x="53" y="134"/>
                    </a:lnTo>
                    <a:lnTo>
                      <a:pt x="51" y="136"/>
                    </a:lnTo>
                    <a:lnTo>
                      <a:pt x="49" y="138"/>
                    </a:lnTo>
                    <a:lnTo>
                      <a:pt x="49" y="138"/>
                    </a:lnTo>
                    <a:lnTo>
                      <a:pt x="51" y="143"/>
                    </a:lnTo>
                    <a:lnTo>
                      <a:pt x="51" y="143"/>
                    </a:lnTo>
                    <a:lnTo>
                      <a:pt x="49" y="150"/>
                    </a:lnTo>
                    <a:lnTo>
                      <a:pt x="49" y="150"/>
                    </a:lnTo>
                    <a:lnTo>
                      <a:pt x="51" y="155"/>
                    </a:lnTo>
                    <a:lnTo>
                      <a:pt x="51" y="155"/>
                    </a:lnTo>
                    <a:lnTo>
                      <a:pt x="51" y="158"/>
                    </a:lnTo>
                    <a:lnTo>
                      <a:pt x="51" y="158"/>
                    </a:lnTo>
                    <a:lnTo>
                      <a:pt x="51" y="165"/>
                    </a:lnTo>
                    <a:lnTo>
                      <a:pt x="51" y="165"/>
                    </a:lnTo>
                    <a:lnTo>
                      <a:pt x="51" y="170"/>
                    </a:lnTo>
                    <a:lnTo>
                      <a:pt x="49" y="175"/>
                    </a:lnTo>
                    <a:lnTo>
                      <a:pt x="49" y="175"/>
                    </a:lnTo>
                    <a:lnTo>
                      <a:pt x="51" y="177"/>
                    </a:lnTo>
                    <a:lnTo>
                      <a:pt x="53" y="180"/>
                    </a:lnTo>
                    <a:lnTo>
                      <a:pt x="53" y="180"/>
                    </a:lnTo>
                    <a:lnTo>
                      <a:pt x="53" y="185"/>
                    </a:lnTo>
                    <a:lnTo>
                      <a:pt x="53" y="185"/>
                    </a:lnTo>
                    <a:lnTo>
                      <a:pt x="51" y="187"/>
                    </a:lnTo>
                    <a:lnTo>
                      <a:pt x="51" y="190"/>
                    </a:lnTo>
                    <a:lnTo>
                      <a:pt x="51" y="190"/>
                    </a:lnTo>
                    <a:lnTo>
                      <a:pt x="49" y="192"/>
                    </a:lnTo>
                    <a:lnTo>
                      <a:pt x="49" y="194"/>
                    </a:lnTo>
                    <a:lnTo>
                      <a:pt x="49" y="194"/>
                    </a:lnTo>
                    <a:lnTo>
                      <a:pt x="51" y="199"/>
                    </a:lnTo>
                    <a:lnTo>
                      <a:pt x="56" y="201"/>
                    </a:lnTo>
                    <a:lnTo>
                      <a:pt x="56" y="201"/>
                    </a:lnTo>
                    <a:lnTo>
                      <a:pt x="58" y="204"/>
                    </a:lnTo>
                    <a:lnTo>
                      <a:pt x="61" y="207"/>
                    </a:lnTo>
                    <a:lnTo>
                      <a:pt x="61" y="207"/>
                    </a:lnTo>
                    <a:lnTo>
                      <a:pt x="64" y="213"/>
                    </a:lnTo>
                    <a:lnTo>
                      <a:pt x="64" y="213"/>
                    </a:lnTo>
                    <a:lnTo>
                      <a:pt x="64" y="213"/>
                    </a:lnTo>
                    <a:lnTo>
                      <a:pt x="64" y="214"/>
                    </a:lnTo>
                    <a:lnTo>
                      <a:pt x="64" y="214"/>
                    </a:lnTo>
                    <a:lnTo>
                      <a:pt x="66" y="214"/>
                    </a:lnTo>
                    <a:lnTo>
                      <a:pt x="66" y="214"/>
                    </a:lnTo>
                    <a:lnTo>
                      <a:pt x="64" y="214"/>
                    </a:lnTo>
                    <a:lnTo>
                      <a:pt x="64" y="214"/>
                    </a:lnTo>
                    <a:lnTo>
                      <a:pt x="64" y="214"/>
                    </a:lnTo>
                    <a:lnTo>
                      <a:pt x="64" y="214"/>
                    </a:lnTo>
                    <a:lnTo>
                      <a:pt x="68" y="216"/>
                    </a:lnTo>
                    <a:lnTo>
                      <a:pt x="68" y="216"/>
                    </a:lnTo>
                    <a:lnTo>
                      <a:pt x="68" y="219"/>
                    </a:lnTo>
                    <a:lnTo>
                      <a:pt x="68" y="223"/>
                    </a:lnTo>
                    <a:lnTo>
                      <a:pt x="68" y="223"/>
                    </a:lnTo>
                    <a:lnTo>
                      <a:pt x="66" y="226"/>
                    </a:lnTo>
                    <a:lnTo>
                      <a:pt x="64" y="228"/>
                    </a:lnTo>
                    <a:lnTo>
                      <a:pt x="64" y="228"/>
                    </a:lnTo>
                    <a:lnTo>
                      <a:pt x="64" y="228"/>
                    </a:lnTo>
                    <a:lnTo>
                      <a:pt x="63" y="230"/>
                    </a:lnTo>
                    <a:lnTo>
                      <a:pt x="63" y="230"/>
                    </a:lnTo>
                    <a:lnTo>
                      <a:pt x="63" y="230"/>
                    </a:lnTo>
                    <a:lnTo>
                      <a:pt x="63" y="230"/>
                    </a:lnTo>
                    <a:lnTo>
                      <a:pt x="59" y="230"/>
                    </a:lnTo>
                    <a:lnTo>
                      <a:pt x="59" y="230"/>
                    </a:lnTo>
                    <a:lnTo>
                      <a:pt x="54" y="233"/>
                    </a:lnTo>
                    <a:lnTo>
                      <a:pt x="54" y="233"/>
                    </a:lnTo>
                    <a:lnTo>
                      <a:pt x="49" y="233"/>
                    </a:lnTo>
                    <a:lnTo>
                      <a:pt x="44" y="236"/>
                    </a:lnTo>
                    <a:lnTo>
                      <a:pt x="44" y="236"/>
                    </a:lnTo>
                    <a:lnTo>
                      <a:pt x="42" y="238"/>
                    </a:lnTo>
                    <a:lnTo>
                      <a:pt x="42" y="241"/>
                    </a:lnTo>
                    <a:lnTo>
                      <a:pt x="41" y="245"/>
                    </a:lnTo>
                    <a:lnTo>
                      <a:pt x="41" y="247"/>
                    </a:lnTo>
                    <a:lnTo>
                      <a:pt x="41" y="247"/>
                    </a:lnTo>
                    <a:lnTo>
                      <a:pt x="37" y="250"/>
                    </a:lnTo>
                    <a:lnTo>
                      <a:pt x="37" y="250"/>
                    </a:lnTo>
                    <a:lnTo>
                      <a:pt x="36" y="250"/>
                    </a:lnTo>
                    <a:lnTo>
                      <a:pt x="34" y="252"/>
                    </a:lnTo>
                    <a:lnTo>
                      <a:pt x="34" y="252"/>
                    </a:lnTo>
                    <a:lnTo>
                      <a:pt x="36" y="253"/>
                    </a:lnTo>
                    <a:lnTo>
                      <a:pt x="37" y="253"/>
                    </a:lnTo>
                    <a:lnTo>
                      <a:pt x="37" y="253"/>
                    </a:lnTo>
                    <a:lnTo>
                      <a:pt x="37" y="257"/>
                    </a:lnTo>
                    <a:lnTo>
                      <a:pt x="37" y="257"/>
                    </a:lnTo>
                    <a:lnTo>
                      <a:pt x="36" y="262"/>
                    </a:lnTo>
                    <a:lnTo>
                      <a:pt x="36" y="262"/>
                    </a:lnTo>
                    <a:lnTo>
                      <a:pt x="36" y="265"/>
                    </a:lnTo>
                    <a:lnTo>
                      <a:pt x="37" y="270"/>
                    </a:lnTo>
                    <a:lnTo>
                      <a:pt x="37" y="270"/>
                    </a:lnTo>
                    <a:lnTo>
                      <a:pt x="37" y="274"/>
                    </a:lnTo>
                    <a:lnTo>
                      <a:pt x="34" y="277"/>
                    </a:lnTo>
                    <a:lnTo>
                      <a:pt x="34" y="277"/>
                    </a:lnTo>
                    <a:lnTo>
                      <a:pt x="31" y="279"/>
                    </a:lnTo>
                    <a:lnTo>
                      <a:pt x="27" y="280"/>
                    </a:lnTo>
                    <a:lnTo>
                      <a:pt x="27" y="280"/>
                    </a:lnTo>
                    <a:lnTo>
                      <a:pt x="25" y="284"/>
                    </a:lnTo>
                    <a:lnTo>
                      <a:pt x="25" y="287"/>
                    </a:lnTo>
                    <a:lnTo>
                      <a:pt x="25" y="287"/>
                    </a:lnTo>
                    <a:lnTo>
                      <a:pt x="22" y="291"/>
                    </a:lnTo>
                    <a:lnTo>
                      <a:pt x="19" y="292"/>
                    </a:lnTo>
                    <a:lnTo>
                      <a:pt x="19" y="292"/>
                    </a:lnTo>
                    <a:lnTo>
                      <a:pt x="17" y="292"/>
                    </a:lnTo>
                    <a:lnTo>
                      <a:pt x="15" y="294"/>
                    </a:lnTo>
                    <a:lnTo>
                      <a:pt x="12" y="297"/>
                    </a:lnTo>
                    <a:lnTo>
                      <a:pt x="12" y="297"/>
                    </a:lnTo>
                    <a:lnTo>
                      <a:pt x="12" y="299"/>
                    </a:lnTo>
                    <a:lnTo>
                      <a:pt x="12" y="301"/>
                    </a:lnTo>
                    <a:lnTo>
                      <a:pt x="12" y="301"/>
                    </a:lnTo>
                    <a:lnTo>
                      <a:pt x="14" y="306"/>
                    </a:lnTo>
                    <a:lnTo>
                      <a:pt x="14" y="306"/>
                    </a:lnTo>
                    <a:lnTo>
                      <a:pt x="14" y="309"/>
                    </a:lnTo>
                    <a:lnTo>
                      <a:pt x="17" y="314"/>
                    </a:lnTo>
                    <a:lnTo>
                      <a:pt x="17" y="314"/>
                    </a:lnTo>
                    <a:lnTo>
                      <a:pt x="20" y="316"/>
                    </a:lnTo>
                    <a:lnTo>
                      <a:pt x="20" y="316"/>
                    </a:lnTo>
                    <a:lnTo>
                      <a:pt x="22" y="318"/>
                    </a:lnTo>
                    <a:lnTo>
                      <a:pt x="22" y="318"/>
                    </a:lnTo>
                    <a:lnTo>
                      <a:pt x="24" y="318"/>
                    </a:lnTo>
                    <a:lnTo>
                      <a:pt x="24" y="319"/>
                    </a:lnTo>
                    <a:lnTo>
                      <a:pt x="24" y="319"/>
                    </a:lnTo>
                    <a:lnTo>
                      <a:pt x="27" y="319"/>
                    </a:lnTo>
                    <a:lnTo>
                      <a:pt x="27" y="319"/>
                    </a:lnTo>
                    <a:lnTo>
                      <a:pt x="25" y="321"/>
                    </a:lnTo>
                    <a:lnTo>
                      <a:pt x="24" y="323"/>
                    </a:lnTo>
                    <a:lnTo>
                      <a:pt x="24" y="323"/>
                    </a:lnTo>
                    <a:lnTo>
                      <a:pt x="24" y="328"/>
                    </a:lnTo>
                    <a:lnTo>
                      <a:pt x="24" y="331"/>
                    </a:lnTo>
                    <a:lnTo>
                      <a:pt x="24" y="331"/>
                    </a:lnTo>
                    <a:lnTo>
                      <a:pt x="20" y="333"/>
                    </a:lnTo>
                    <a:lnTo>
                      <a:pt x="19" y="335"/>
                    </a:lnTo>
                    <a:lnTo>
                      <a:pt x="14" y="335"/>
                    </a:lnTo>
                    <a:lnTo>
                      <a:pt x="14" y="335"/>
                    </a:lnTo>
                    <a:lnTo>
                      <a:pt x="10" y="336"/>
                    </a:lnTo>
                    <a:lnTo>
                      <a:pt x="10" y="336"/>
                    </a:lnTo>
                    <a:lnTo>
                      <a:pt x="12" y="336"/>
                    </a:lnTo>
                    <a:lnTo>
                      <a:pt x="0" y="359"/>
                    </a:lnTo>
                    <a:lnTo>
                      <a:pt x="0" y="359"/>
                    </a:lnTo>
                    <a:lnTo>
                      <a:pt x="241" y="494"/>
                    </a:lnTo>
                    <a:lnTo>
                      <a:pt x="241" y="494"/>
                    </a:lnTo>
                    <a:lnTo>
                      <a:pt x="373" y="511"/>
                    </a:lnTo>
                    <a:lnTo>
                      <a:pt x="433" y="50"/>
                    </a:lnTo>
                    <a:lnTo>
                      <a:pt x="433" y="50"/>
                    </a:lnTo>
                    <a:lnTo>
                      <a:pt x="351" y="39"/>
                    </a:lnTo>
                    <a:lnTo>
                      <a:pt x="270" y="28"/>
                    </a:lnTo>
                    <a:lnTo>
                      <a:pt x="192" y="16"/>
                    </a:lnTo>
                    <a:lnTo>
                      <a:pt x="114" y="0"/>
                    </a:lnTo>
                    <a:lnTo>
                      <a:pt x="102" y="68"/>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1" name="Freeform 71">
                <a:extLst>
                  <a:ext uri="{FF2B5EF4-FFF2-40B4-BE49-F238E27FC236}">
                    <a16:creationId xmlns:a16="http://schemas.microsoft.com/office/drawing/2014/main" id="{A20AD9A7-D0F6-FF4C-A105-26675DEAAEDE}"/>
                  </a:ext>
                </a:extLst>
              </p:cNvPr>
              <p:cNvSpPr>
                <a:spLocks/>
              </p:cNvSpPr>
              <p:nvPr/>
            </p:nvSpPr>
            <p:spPr bwMode="auto">
              <a:xfrm>
                <a:off x="8589963" y="1803401"/>
                <a:ext cx="476250" cy="325438"/>
              </a:xfrm>
              <a:custGeom>
                <a:avLst/>
                <a:gdLst>
                  <a:gd name="T0" fmla="*/ 295 w 300"/>
                  <a:gd name="T1" fmla="*/ 110 h 205"/>
                  <a:gd name="T2" fmla="*/ 290 w 300"/>
                  <a:gd name="T3" fmla="*/ 114 h 205"/>
                  <a:gd name="T4" fmla="*/ 283 w 300"/>
                  <a:gd name="T5" fmla="*/ 124 h 205"/>
                  <a:gd name="T6" fmla="*/ 276 w 300"/>
                  <a:gd name="T7" fmla="*/ 122 h 205"/>
                  <a:gd name="T8" fmla="*/ 285 w 300"/>
                  <a:gd name="T9" fmla="*/ 129 h 205"/>
                  <a:gd name="T10" fmla="*/ 291 w 300"/>
                  <a:gd name="T11" fmla="*/ 132 h 205"/>
                  <a:gd name="T12" fmla="*/ 281 w 300"/>
                  <a:gd name="T13" fmla="*/ 154 h 205"/>
                  <a:gd name="T14" fmla="*/ 269 w 300"/>
                  <a:gd name="T15" fmla="*/ 170 h 205"/>
                  <a:gd name="T16" fmla="*/ 266 w 300"/>
                  <a:gd name="T17" fmla="*/ 183 h 205"/>
                  <a:gd name="T18" fmla="*/ 266 w 300"/>
                  <a:gd name="T19" fmla="*/ 204 h 205"/>
                  <a:gd name="T20" fmla="*/ 258 w 300"/>
                  <a:gd name="T21" fmla="*/ 193 h 205"/>
                  <a:gd name="T22" fmla="*/ 254 w 300"/>
                  <a:gd name="T23" fmla="*/ 178 h 205"/>
                  <a:gd name="T24" fmla="*/ 256 w 300"/>
                  <a:gd name="T25" fmla="*/ 170 h 205"/>
                  <a:gd name="T26" fmla="*/ 256 w 300"/>
                  <a:gd name="T27" fmla="*/ 159 h 205"/>
                  <a:gd name="T28" fmla="*/ 259 w 300"/>
                  <a:gd name="T29" fmla="*/ 154 h 205"/>
                  <a:gd name="T30" fmla="*/ 266 w 300"/>
                  <a:gd name="T31" fmla="*/ 148 h 205"/>
                  <a:gd name="T32" fmla="*/ 263 w 300"/>
                  <a:gd name="T33" fmla="*/ 144 h 205"/>
                  <a:gd name="T34" fmla="*/ 256 w 300"/>
                  <a:gd name="T35" fmla="*/ 142 h 205"/>
                  <a:gd name="T36" fmla="*/ 249 w 300"/>
                  <a:gd name="T37" fmla="*/ 131 h 205"/>
                  <a:gd name="T38" fmla="*/ 246 w 300"/>
                  <a:gd name="T39" fmla="*/ 122 h 205"/>
                  <a:gd name="T40" fmla="*/ 247 w 300"/>
                  <a:gd name="T41" fmla="*/ 107 h 205"/>
                  <a:gd name="T42" fmla="*/ 234 w 300"/>
                  <a:gd name="T43" fmla="*/ 117 h 205"/>
                  <a:gd name="T44" fmla="*/ 222 w 300"/>
                  <a:gd name="T45" fmla="*/ 103 h 205"/>
                  <a:gd name="T46" fmla="*/ 212 w 300"/>
                  <a:gd name="T47" fmla="*/ 86 h 205"/>
                  <a:gd name="T48" fmla="*/ 198 w 300"/>
                  <a:gd name="T49" fmla="*/ 71 h 205"/>
                  <a:gd name="T50" fmla="*/ 213 w 300"/>
                  <a:gd name="T51" fmla="*/ 124 h 205"/>
                  <a:gd name="T52" fmla="*/ 200 w 300"/>
                  <a:gd name="T53" fmla="*/ 127 h 205"/>
                  <a:gd name="T54" fmla="*/ 185 w 300"/>
                  <a:gd name="T55" fmla="*/ 124 h 205"/>
                  <a:gd name="T56" fmla="*/ 161 w 300"/>
                  <a:gd name="T57" fmla="*/ 120 h 205"/>
                  <a:gd name="T58" fmla="*/ 154 w 300"/>
                  <a:gd name="T59" fmla="*/ 126 h 205"/>
                  <a:gd name="T60" fmla="*/ 152 w 300"/>
                  <a:gd name="T61" fmla="*/ 124 h 205"/>
                  <a:gd name="T62" fmla="*/ 159 w 300"/>
                  <a:gd name="T63" fmla="*/ 114 h 205"/>
                  <a:gd name="T64" fmla="*/ 161 w 300"/>
                  <a:gd name="T65" fmla="*/ 102 h 205"/>
                  <a:gd name="T66" fmla="*/ 159 w 300"/>
                  <a:gd name="T67" fmla="*/ 98 h 205"/>
                  <a:gd name="T68" fmla="*/ 159 w 300"/>
                  <a:gd name="T69" fmla="*/ 97 h 205"/>
                  <a:gd name="T70" fmla="*/ 159 w 300"/>
                  <a:gd name="T71" fmla="*/ 88 h 205"/>
                  <a:gd name="T72" fmla="*/ 157 w 300"/>
                  <a:gd name="T73" fmla="*/ 86 h 205"/>
                  <a:gd name="T74" fmla="*/ 142 w 300"/>
                  <a:gd name="T75" fmla="*/ 76 h 205"/>
                  <a:gd name="T76" fmla="*/ 135 w 300"/>
                  <a:gd name="T77" fmla="*/ 75 h 205"/>
                  <a:gd name="T78" fmla="*/ 134 w 300"/>
                  <a:gd name="T79" fmla="*/ 75 h 205"/>
                  <a:gd name="T80" fmla="*/ 132 w 300"/>
                  <a:gd name="T81" fmla="*/ 71 h 205"/>
                  <a:gd name="T82" fmla="*/ 130 w 300"/>
                  <a:gd name="T83" fmla="*/ 68 h 205"/>
                  <a:gd name="T84" fmla="*/ 129 w 300"/>
                  <a:gd name="T85" fmla="*/ 64 h 205"/>
                  <a:gd name="T86" fmla="*/ 129 w 300"/>
                  <a:gd name="T87" fmla="*/ 61 h 205"/>
                  <a:gd name="T88" fmla="*/ 125 w 300"/>
                  <a:gd name="T89" fmla="*/ 59 h 205"/>
                  <a:gd name="T90" fmla="*/ 117 w 300"/>
                  <a:gd name="T91" fmla="*/ 59 h 205"/>
                  <a:gd name="T92" fmla="*/ 115 w 300"/>
                  <a:gd name="T93" fmla="*/ 59 h 205"/>
                  <a:gd name="T94" fmla="*/ 113 w 300"/>
                  <a:gd name="T95" fmla="*/ 56 h 205"/>
                  <a:gd name="T96" fmla="*/ 110 w 300"/>
                  <a:gd name="T97" fmla="*/ 53 h 205"/>
                  <a:gd name="T98" fmla="*/ 106 w 300"/>
                  <a:gd name="T99" fmla="*/ 51 h 205"/>
                  <a:gd name="T100" fmla="*/ 98 w 300"/>
                  <a:gd name="T101" fmla="*/ 49 h 205"/>
                  <a:gd name="T102" fmla="*/ 79 w 300"/>
                  <a:gd name="T103" fmla="*/ 44 h 205"/>
                  <a:gd name="T104" fmla="*/ 73 w 300"/>
                  <a:gd name="T105" fmla="*/ 46 h 205"/>
                  <a:gd name="T106" fmla="*/ 67 w 300"/>
                  <a:gd name="T107" fmla="*/ 46 h 205"/>
                  <a:gd name="T108" fmla="*/ 61 w 300"/>
                  <a:gd name="T109" fmla="*/ 44 h 205"/>
                  <a:gd name="T110" fmla="*/ 37 w 300"/>
                  <a:gd name="T111" fmla="*/ 53 h 205"/>
                  <a:gd name="T112" fmla="*/ 22 w 300"/>
                  <a:gd name="T113" fmla="*/ 66 h 205"/>
                  <a:gd name="T114" fmla="*/ 10 w 300"/>
                  <a:gd name="T115" fmla="*/ 83 h 205"/>
                  <a:gd name="T116" fmla="*/ 3 w 300"/>
                  <a:gd name="T117" fmla="*/ 76 h 205"/>
                  <a:gd name="T118" fmla="*/ 230 w 300"/>
                  <a:gd name="T119" fmla="*/ 0 h 205"/>
                  <a:gd name="T120" fmla="*/ 298 w 300"/>
                  <a:gd name="T121" fmla="*/ 10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0" h="205">
                    <a:moveTo>
                      <a:pt x="298" y="100"/>
                    </a:moveTo>
                    <a:lnTo>
                      <a:pt x="298" y="100"/>
                    </a:lnTo>
                    <a:lnTo>
                      <a:pt x="297" y="103"/>
                    </a:lnTo>
                    <a:lnTo>
                      <a:pt x="297" y="107"/>
                    </a:lnTo>
                    <a:lnTo>
                      <a:pt x="297" y="107"/>
                    </a:lnTo>
                    <a:lnTo>
                      <a:pt x="297" y="110"/>
                    </a:lnTo>
                    <a:lnTo>
                      <a:pt x="295" y="110"/>
                    </a:lnTo>
                    <a:lnTo>
                      <a:pt x="293" y="110"/>
                    </a:lnTo>
                    <a:lnTo>
                      <a:pt x="293" y="110"/>
                    </a:lnTo>
                    <a:lnTo>
                      <a:pt x="293" y="109"/>
                    </a:lnTo>
                    <a:lnTo>
                      <a:pt x="293" y="109"/>
                    </a:lnTo>
                    <a:lnTo>
                      <a:pt x="291" y="110"/>
                    </a:lnTo>
                    <a:lnTo>
                      <a:pt x="290" y="114"/>
                    </a:lnTo>
                    <a:lnTo>
                      <a:pt x="290" y="114"/>
                    </a:lnTo>
                    <a:lnTo>
                      <a:pt x="288" y="117"/>
                    </a:lnTo>
                    <a:lnTo>
                      <a:pt x="288" y="117"/>
                    </a:lnTo>
                    <a:lnTo>
                      <a:pt x="285" y="120"/>
                    </a:lnTo>
                    <a:lnTo>
                      <a:pt x="285" y="120"/>
                    </a:lnTo>
                    <a:lnTo>
                      <a:pt x="285" y="122"/>
                    </a:lnTo>
                    <a:lnTo>
                      <a:pt x="283" y="124"/>
                    </a:lnTo>
                    <a:lnTo>
                      <a:pt x="283" y="124"/>
                    </a:lnTo>
                    <a:lnTo>
                      <a:pt x="283" y="120"/>
                    </a:lnTo>
                    <a:lnTo>
                      <a:pt x="281" y="119"/>
                    </a:lnTo>
                    <a:lnTo>
                      <a:pt x="281" y="117"/>
                    </a:lnTo>
                    <a:lnTo>
                      <a:pt x="281" y="117"/>
                    </a:lnTo>
                    <a:lnTo>
                      <a:pt x="278" y="117"/>
                    </a:lnTo>
                    <a:lnTo>
                      <a:pt x="278" y="119"/>
                    </a:lnTo>
                    <a:lnTo>
                      <a:pt x="276" y="122"/>
                    </a:lnTo>
                    <a:lnTo>
                      <a:pt x="276" y="122"/>
                    </a:lnTo>
                    <a:lnTo>
                      <a:pt x="276" y="126"/>
                    </a:lnTo>
                    <a:lnTo>
                      <a:pt x="280" y="129"/>
                    </a:lnTo>
                    <a:lnTo>
                      <a:pt x="280" y="129"/>
                    </a:lnTo>
                    <a:lnTo>
                      <a:pt x="285" y="132"/>
                    </a:lnTo>
                    <a:lnTo>
                      <a:pt x="285" y="132"/>
                    </a:lnTo>
                    <a:lnTo>
                      <a:pt x="285" y="129"/>
                    </a:lnTo>
                    <a:lnTo>
                      <a:pt x="286" y="126"/>
                    </a:lnTo>
                    <a:lnTo>
                      <a:pt x="286" y="126"/>
                    </a:lnTo>
                    <a:lnTo>
                      <a:pt x="288" y="124"/>
                    </a:lnTo>
                    <a:lnTo>
                      <a:pt x="290" y="126"/>
                    </a:lnTo>
                    <a:lnTo>
                      <a:pt x="291" y="129"/>
                    </a:lnTo>
                    <a:lnTo>
                      <a:pt x="291" y="129"/>
                    </a:lnTo>
                    <a:lnTo>
                      <a:pt x="291" y="132"/>
                    </a:lnTo>
                    <a:lnTo>
                      <a:pt x="290" y="134"/>
                    </a:lnTo>
                    <a:lnTo>
                      <a:pt x="285" y="139"/>
                    </a:lnTo>
                    <a:lnTo>
                      <a:pt x="285" y="139"/>
                    </a:lnTo>
                    <a:lnTo>
                      <a:pt x="281" y="142"/>
                    </a:lnTo>
                    <a:lnTo>
                      <a:pt x="281" y="146"/>
                    </a:lnTo>
                    <a:lnTo>
                      <a:pt x="281" y="151"/>
                    </a:lnTo>
                    <a:lnTo>
                      <a:pt x="281" y="154"/>
                    </a:lnTo>
                    <a:lnTo>
                      <a:pt x="281" y="154"/>
                    </a:lnTo>
                    <a:lnTo>
                      <a:pt x="278" y="161"/>
                    </a:lnTo>
                    <a:lnTo>
                      <a:pt x="271" y="165"/>
                    </a:lnTo>
                    <a:lnTo>
                      <a:pt x="271" y="165"/>
                    </a:lnTo>
                    <a:lnTo>
                      <a:pt x="269" y="166"/>
                    </a:lnTo>
                    <a:lnTo>
                      <a:pt x="269" y="166"/>
                    </a:lnTo>
                    <a:lnTo>
                      <a:pt x="269" y="170"/>
                    </a:lnTo>
                    <a:lnTo>
                      <a:pt x="273" y="173"/>
                    </a:lnTo>
                    <a:lnTo>
                      <a:pt x="274" y="176"/>
                    </a:lnTo>
                    <a:lnTo>
                      <a:pt x="274" y="176"/>
                    </a:lnTo>
                    <a:lnTo>
                      <a:pt x="271" y="176"/>
                    </a:lnTo>
                    <a:lnTo>
                      <a:pt x="268" y="176"/>
                    </a:lnTo>
                    <a:lnTo>
                      <a:pt x="266" y="180"/>
                    </a:lnTo>
                    <a:lnTo>
                      <a:pt x="266" y="183"/>
                    </a:lnTo>
                    <a:lnTo>
                      <a:pt x="266" y="183"/>
                    </a:lnTo>
                    <a:lnTo>
                      <a:pt x="269" y="190"/>
                    </a:lnTo>
                    <a:lnTo>
                      <a:pt x="269" y="190"/>
                    </a:lnTo>
                    <a:lnTo>
                      <a:pt x="269" y="193"/>
                    </a:lnTo>
                    <a:lnTo>
                      <a:pt x="268" y="197"/>
                    </a:lnTo>
                    <a:lnTo>
                      <a:pt x="268" y="197"/>
                    </a:lnTo>
                    <a:lnTo>
                      <a:pt x="266" y="204"/>
                    </a:lnTo>
                    <a:lnTo>
                      <a:pt x="263" y="205"/>
                    </a:lnTo>
                    <a:lnTo>
                      <a:pt x="259" y="205"/>
                    </a:lnTo>
                    <a:lnTo>
                      <a:pt x="259" y="205"/>
                    </a:lnTo>
                    <a:lnTo>
                      <a:pt x="258" y="204"/>
                    </a:lnTo>
                    <a:lnTo>
                      <a:pt x="256" y="200"/>
                    </a:lnTo>
                    <a:lnTo>
                      <a:pt x="258" y="193"/>
                    </a:lnTo>
                    <a:lnTo>
                      <a:pt x="258" y="193"/>
                    </a:lnTo>
                    <a:lnTo>
                      <a:pt x="256" y="187"/>
                    </a:lnTo>
                    <a:lnTo>
                      <a:pt x="252" y="182"/>
                    </a:lnTo>
                    <a:lnTo>
                      <a:pt x="252" y="182"/>
                    </a:lnTo>
                    <a:lnTo>
                      <a:pt x="254" y="182"/>
                    </a:lnTo>
                    <a:lnTo>
                      <a:pt x="254" y="182"/>
                    </a:lnTo>
                    <a:lnTo>
                      <a:pt x="254" y="178"/>
                    </a:lnTo>
                    <a:lnTo>
                      <a:pt x="254" y="178"/>
                    </a:lnTo>
                    <a:lnTo>
                      <a:pt x="252" y="176"/>
                    </a:lnTo>
                    <a:lnTo>
                      <a:pt x="252" y="175"/>
                    </a:lnTo>
                    <a:lnTo>
                      <a:pt x="252" y="173"/>
                    </a:lnTo>
                    <a:lnTo>
                      <a:pt x="252" y="173"/>
                    </a:lnTo>
                    <a:lnTo>
                      <a:pt x="256" y="171"/>
                    </a:lnTo>
                    <a:lnTo>
                      <a:pt x="256" y="170"/>
                    </a:lnTo>
                    <a:lnTo>
                      <a:pt x="256" y="170"/>
                    </a:lnTo>
                    <a:lnTo>
                      <a:pt x="254" y="166"/>
                    </a:lnTo>
                    <a:lnTo>
                      <a:pt x="252" y="163"/>
                    </a:lnTo>
                    <a:lnTo>
                      <a:pt x="252" y="163"/>
                    </a:lnTo>
                    <a:lnTo>
                      <a:pt x="254" y="161"/>
                    </a:lnTo>
                    <a:lnTo>
                      <a:pt x="254" y="161"/>
                    </a:lnTo>
                    <a:lnTo>
                      <a:pt x="256" y="161"/>
                    </a:lnTo>
                    <a:lnTo>
                      <a:pt x="256" y="159"/>
                    </a:lnTo>
                    <a:lnTo>
                      <a:pt x="256" y="159"/>
                    </a:lnTo>
                    <a:lnTo>
                      <a:pt x="254" y="156"/>
                    </a:lnTo>
                    <a:lnTo>
                      <a:pt x="254" y="156"/>
                    </a:lnTo>
                    <a:lnTo>
                      <a:pt x="256" y="154"/>
                    </a:lnTo>
                    <a:lnTo>
                      <a:pt x="256" y="154"/>
                    </a:lnTo>
                    <a:lnTo>
                      <a:pt x="258" y="154"/>
                    </a:lnTo>
                    <a:lnTo>
                      <a:pt x="259" y="154"/>
                    </a:lnTo>
                    <a:lnTo>
                      <a:pt x="259" y="154"/>
                    </a:lnTo>
                    <a:lnTo>
                      <a:pt x="261" y="151"/>
                    </a:lnTo>
                    <a:lnTo>
                      <a:pt x="261" y="151"/>
                    </a:lnTo>
                    <a:lnTo>
                      <a:pt x="264" y="151"/>
                    </a:lnTo>
                    <a:lnTo>
                      <a:pt x="264" y="151"/>
                    </a:lnTo>
                    <a:lnTo>
                      <a:pt x="266" y="148"/>
                    </a:lnTo>
                    <a:lnTo>
                      <a:pt x="266" y="148"/>
                    </a:lnTo>
                    <a:lnTo>
                      <a:pt x="269" y="146"/>
                    </a:lnTo>
                    <a:lnTo>
                      <a:pt x="271" y="146"/>
                    </a:lnTo>
                    <a:lnTo>
                      <a:pt x="271" y="144"/>
                    </a:lnTo>
                    <a:lnTo>
                      <a:pt x="271" y="144"/>
                    </a:lnTo>
                    <a:lnTo>
                      <a:pt x="269" y="142"/>
                    </a:lnTo>
                    <a:lnTo>
                      <a:pt x="266" y="142"/>
                    </a:lnTo>
                    <a:lnTo>
                      <a:pt x="263" y="144"/>
                    </a:lnTo>
                    <a:lnTo>
                      <a:pt x="263" y="144"/>
                    </a:lnTo>
                    <a:lnTo>
                      <a:pt x="263" y="139"/>
                    </a:lnTo>
                    <a:lnTo>
                      <a:pt x="263" y="139"/>
                    </a:lnTo>
                    <a:lnTo>
                      <a:pt x="259" y="139"/>
                    </a:lnTo>
                    <a:lnTo>
                      <a:pt x="258" y="142"/>
                    </a:lnTo>
                    <a:lnTo>
                      <a:pt x="258" y="142"/>
                    </a:lnTo>
                    <a:lnTo>
                      <a:pt x="256" y="142"/>
                    </a:lnTo>
                    <a:lnTo>
                      <a:pt x="256" y="142"/>
                    </a:lnTo>
                    <a:lnTo>
                      <a:pt x="254" y="137"/>
                    </a:lnTo>
                    <a:lnTo>
                      <a:pt x="254" y="137"/>
                    </a:lnTo>
                    <a:lnTo>
                      <a:pt x="254" y="134"/>
                    </a:lnTo>
                    <a:lnTo>
                      <a:pt x="254" y="134"/>
                    </a:lnTo>
                    <a:lnTo>
                      <a:pt x="252" y="132"/>
                    </a:lnTo>
                    <a:lnTo>
                      <a:pt x="249" y="131"/>
                    </a:lnTo>
                    <a:lnTo>
                      <a:pt x="249" y="131"/>
                    </a:lnTo>
                    <a:lnTo>
                      <a:pt x="251" y="127"/>
                    </a:lnTo>
                    <a:lnTo>
                      <a:pt x="251" y="124"/>
                    </a:lnTo>
                    <a:lnTo>
                      <a:pt x="251" y="124"/>
                    </a:lnTo>
                    <a:lnTo>
                      <a:pt x="246" y="124"/>
                    </a:lnTo>
                    <a:lnTo>
                      <a:pt x="246" y="124"/>
                    </a:lnTo>
                    <a:lnTo>
                      <a:pt x="246" y="122"/>
                    </a:lnTo>
                    <a:lnTo>
                      <a:pt x="247" y="120"/>
                    </a:lnTo>
                    <a:lnTo>
                      <a:pt x="249" y="119"/>
                    </a:lnTo>
                    <a:lnTo>
                      <a:pt x="249" y="119"/>
                    </a:lnTo>
                    <a:lnTo>
                      <a:pt x="249" y="114"/>
                    </a:lnTo>
                    <a:lnTo>
                      <a:pt x="247" y="110"/>
                    </a:lnTo>
                    <a:lnTo>
                      <a:pt x="247" y="110"/>
                    </a:lnTo>
                    <a:lnTo>
                      <a:pt x="247" y="107"/>
                    </a:lnTo>
                    <a:lnTo>
                      <a:pt x="244" y="105"/>
                    </a:lnTo>
                    <a:lnTo>
                      <a:pt x="244" y="105"/>
                    </a:lnTo>
                    <a:lnTo>
                      <a:pt x="241" y="105"/>
                    </a:lnTo>
                    <a:lnTo>
                      <a:pt x="237" y="107"/>
                    </a:lnTo>
                    <a:lnTo>
                      <a:pt x="237" y="110"/>
                    </a:lnTo>
                    <a:lnTo>
                      <a:pt x="235" y="115"/>
                    </a:lnTo>
                    <a:lnTo>
                      <a:pt x="234" y="117"/>
                    </a:lnTo>
                    <a:lnTo>
                      <a:pt x="230" y="115"/>
                    </a:lnTo>
                    <a:lnTo>
                      <a:pt x="230" y="115"/>
                    </a:lnTo>
                    <a:lnTo>
                      <a:pt x="227" y="115"/>
                    </a:lnTo>
                    <a:lnTo>
                      <a:pt x="225" y="114"/>
                    </a:lnTo>
                    <a:lnTo>
                      <a:pt x="224" y="109"/>
                    </a:lnTo>
                    <a:lnTo>
                      <a:pt x="224" y="109"/>
                    </a:lnTo>
                    <a:lnTo>
                      <a:pt x="222" y="103"/>
                    </a:lnTo>
                    <a:lnTo>
                      <a:pt x="220" y="100"/>
                    </a:lnTo>
                    <a:lnTo>
                      <a:pt x="220" y="100"/>
                    </a:lnTo>
                    <a:lnTo>
                      <a:pt x="217" y="98"/>
                    </a:lnTo>
                    <a:lnTo>
                      <a:pt x="213" y="97"/>
                    </a:lnTo>
                    <a:lnTo>
                      <a:pt x="213" y="97"/>
                    </a:lnTo>
                    <a:lnTo>
                      <a:pt x="212" y="92"/>
                    </a:lnTo>
                    <a:lnTo>
                      <a:pt x="212" y="86"/>
                    </a:lnTo>
                    <a:lnTo>
                      <a:pt x="212" y="86"/>
                    </a:lnTo>
                    <a:lnTo>
                      <a:pt x="210" y="78"/>
                    </a:lnTo>
                    <a:lnTo>
                      <a:pt x="207" y="73"/>
                    </a:lnTo>
                    <a:lnTo>
                      <a:pt x="203" y="71"/>
                    </a:lnTo>
                    <a:lnTo>
                      <a:pt x="203" y="71"/>
                    </a:lnTo>
                    <a:lnTo>
                      <a:pt x="200" y="69"/>
                    </a:lnTo>
                    <a:lnTo>
                      <a:pt x="198" y="71"/>
                    </a:lnTo>
                    <a:lnTo>
                      <a:pt x="195" y="75"/>
                    </a:lnTo>
                    <a:lnTo>
                      <a:pt x="193" y="81"/>
                    </a:lnTo>
                    <a:lnTo>
                      <a:pt x="195" y="86"/>
                    </a:lnTo>
                    <a:lnTo>
                      <a:pt x="195" y="86"/>
                    </a:lnTo>
                    <a:lnTo>
                      <a:pt x="212" y="120"/>
                    </a:lnTo>
                    <a:lnTo>
                      <a:pt x="212" y="120"/>
                    </a:lnTo>
                    <a:lnTo>
                      <a:pt x="213" y="124"/>
                    </a:lnTo>
                    <a:lnTo>
                      <a:pt x="215" y="127"/>
                    </a:lnTo>
                    <a:lnTo>
                      <a:pt x="213" y="131"/>
                    </a:lnTo>
                    <a:lnTo>
                      <a:pt x="208" y="132"/>
                    </a:lnTo>
                    <a:lnTo>
                      <a:pt x="208" y="132"/>
                    </a:lnTo>
                    <a:lnTo>
                      <a:pt x="205" y="132"/>
                    </a:lnTo>
                    <a:lnTo>
                      <a:pt x="203" y="131"/>
                    </a:lnTo>
                    <a:lnTo>
                      <a:pt x="200" y="127"/>
                    </a:lnTo>
                    <a:lnTo>
                      <a:pt x="198" y="122"/>
                    </a:lnTo>
                    <a:lnTo>
                      <a:pt x="195" y="120"/>
                    </a:lnTo>
                    <a:lnTo>
                      <a:pt x="195" y="120"/>
                    </a:lnTo>
                    <a:lnTo>
                      <a:pt x="191" y="119"/>
                    </a:lnTo>
                    <a:lnTo>
                      <a:pt x="190" y="120"/>
                    </a:lnTo>
                    <a:lnTo>
                      <a:pt x="185" y="124"/>
                    </a:lnTo>
                    <a:lnTo>
                      <a:pt x="185" y="124"/>
                    </a:lnTo>
                    <a:lnTo>
                      <a:pt x="181" y="124"/>
                    </a:lnTo>
                    <a:lnTo>
                      <a:pt x="179" y="122"/>
                    </a:lnTo>
                    <a:lnTo>
                      <a:pt x="179" y="122"/>
                    </a:lnTo>
                    <a:lnTo>
                      <a:pt x="174" y="122"/>
                    </a:lnTo>
                    <a:lnTo>
                      <a:pt x="169" y="122"/>
                    </a:lnTo>
                    <a:lnTo>
                      <a:pt x="166" y="122"/>
                    </a:lnTo>
                    <a:lnTo>
                      <a:pt x="161" y="120"/>
                    </a:lnTo>
                    <a:lnTo>
                      <a:pt x="161" y="120"/>
                    </a:lnTo>
                    <a:lnTo>
                      <a:pt x="161" y="124"/>
                    </a:lnTo>
                    <a:lnTo>
                      <a:pt x="162" y="127"/>
                    </a:lnTo>
                    <a:lnTo>
                      <a:pt x="162" y="127"/>
                    </a:lnTo>
                    <a:lnTo>
                      <a:pt x="159" y="127"/>
                    </a:lnTo>
                    <a:lnTo>
                      <a:pt x="159" y="127"/>
                    </a:lnTo>
                    <a:lnTo>
                      <a:pt x="154" y="126"/>
                    </a:lnTo>
                    <a:lnTo>
                      <a:pt x="154" y="126"/>
                    </a:lnTo>
                    <a:lnTo>
                      <a:pt x="154" y="126"/>
                    </a:lnTo>
                    <a:lnTo>
                      <a:pt x="154" y="126"/>
                    </a:lnTo>
                    <a:lnTo>
                      <a:pt x="154" y="126"/>
                    </a:lnTo>
                    <a:lnTo>
                      <a:pt x="154" y="126"/>
                    </a:lnTo>
                    <a:lnTo>
                      <a:pt x="154" y="126"/>
                    </a:lnTo>
                    <a:lnTo>
                      <a:pt x="152" y="124"/>
                    </a:lnTo>
                    <a:lnTo>
                      <a:pt x="152" y="124"/>
                    </a:lnTo>
                    <a:lnTo>
                      <a:pt x="152" y="122"/>
                    </a:lnTo>
                    <a:lnTo>
                      <a:pt x="152" y="122"/>
                    </a:lnTo>
                    <a:lnTo>
                      <a:pt x="156" y="117"/>
                    </a:lnTo>
                    <a:lnTo>
                      <a:pt x="159" y="114"/>
                    </a:lnTo>
                    <a:lnTo>
                      <a:pt x="159" y="114"/>
                    </a:lnTo>
                    <a:lnTo>
                      <a:pt x="159" y="114"/>
                    </a:lnTo>
                    <a:lnTo>
                      <a:pt x="159" y="114"/>
                    </a:lnTo>
                    <a:lnTo>
                      <a:pt x="161" y="112"/>
                    </a:lnTo>
                    <a:lnTo>
                      <a:pt x="161" y="112"/>
                    </a:lnTo>
                    <a:lnTo>
                      <a:pt x="161" y="110"/>
                    </a:lnTo>
                    <a:lnTo>
                      <a:pt x="161" y="110"/>
                    </a:lnTo>
                    <a:lnTo>
                      <a:pt x="161" y="109"/>
                    </a:lnTo>
                    <a:lnTo>
                      <a:pt x="161" y="102"/>
                    </a:lnTo>
                    <a:lnTo>
                      <a:pt x="161" y="102"/>
                    </a:lnTo>
                    <a:lnTo>
                      <a:pt x="161" y="100"/>
                    </a:lnTo>
                    <a:lnTo>
                      <a:pt x="161" y="100"/>
                    </a:lnTo>
                    <a:lnTo>
                      <a:pt x="159" y="100"/>
                    </a:lnTo>
                    <a:lnTo>
                      <a:pt x="159" y="100"/>
                    </a:lnTo>
                    <a:lnTo>
                      <a:pt x="159" y="100"/>
                    </a:lnTo>
                    <a:lnTo>
                      <a:pt x="159" y="98"/>
                    </a:lnTo>
                    <a:lnTo>
                      <a:pt x="159" y="98"/>
                    </a:lnTo>
                    <a:lnTo>
                      <a:pt x="159" y="98"/>
                    </a:lnTo>
                    <a:lnTo>
                      <a:pt x="159" y="98"/>
                    </a:lnTo>
                    <a:lnTo>
                      <a:pt x="159" y="97"/>
                    </a:lnTo>
                    <a:lnTo>
                      <a:pt x="159" y="97"/>
                    </a:lnTo>
                    <a:lnTo>
                      <a:pt x="159" y="97"/>
                    </a:lnTo>
                    <a:lnTo>
                      <a:pt x="159" y="97"/>
                    </a:lnTo>
                    <a:lnTo>
                      <a:pt x="161" y="95"/>
                    </a:lnTo>
                    <a:lnTo>
                      <a:pt x="161" y="95"/>
                    </a:lnTo>
                    <a:lnTo>
                      <a:pt x="161" y="92"/>
                    </a:lnTo>
                    <a:lnTo>
                      <a:pt x="161" y="92"/>
                    </a:lnTo>
                    <a:lnTo>
                      <a:pt x="161" y="90"/>
                    </a:lnTo>
                    <a:lnTo>
                      <a:pt x="161" y="90"/>
                    </a:lnTo>
                    <a:lnTo>
                      <a:pt x="159" y="88"/>
                    </a:lnTo>
                    <a:lnTo>
                      <a:pt x="159" y="88"/>
                    </a:lnTo>
                    <a:lnTo>
                      <a:pt x="159" y="88"/>
                    </a:lnTo>
                    <a:lnTo>
                      <a:pt x="159" y="88"/>
                    </a:lnTo>
                    <a:lnTo>
                      <a:pt x="159" y="88"/>
                    </a:lnTo>
                    <a:lnTo>
                      <a:pt x="159" y="88"/>
                    </a:lnTo>
                    <a:lnTo>
                      <a:pt x="159" y="88"/>
                    </a:lnTo>
                    <a:lnTo>
                      <a:pt x="157" y="86"/>
                    </a:lnTo>
                    <a:lnTo>
                      <a:pt x="157" y="86"/>
                    </a:lnTo>
                    <a:lnTo>
                      <a:pt x="156" y="85"/>
                    </a:lnTo>
                    <a:lnTo>
                      <a:pt x="156" y="85"/>
                    </a:lnTo>
                    <a:lnTo>
                      <a:pt x="149" y="83"/>
                    </a:lnTo>
                    <a:lnTo>
                      <a:pt x="149" y="83"/>
                    </a:lnTo>
                    <a:lnTo>
                      <a:pt x="144" y="78"/>
                    </a:lnTo>
                    <a:lnTo>
                      <a:pt x="142" y="76"/>
                    </a:lnTo>
                    <a:lnTo>
                      <a:pt x="139" y="75"/>
                    </a:lnTo>
                    <a:lnTo>
                      <a:pt x="139" y="75"/>
                    </a:lnTo>
                    <a:lnTo>
                      <a:pt x="135" y="75"/>
                    </a:lnTo>
                    <a:lnTo>
                      <a:pt x="135" y="75"/>
                    </a:lnTo>
                    <a:lnTo>
                      <a:pt x="135" y="75"/>
                    </a:lnTo>
                    <a:lnTo>
                      <a:pt x="135" y="75"/>
                    </a:lnTo>
                    <a:lnTo>
                      <a:pt x="135" y="75"/>
                    </a:lnTo>
                    <a:lnTo>
                      <a:pt x="135" y="75"/>
                    </a:lnTo>
                    <a:lnTo>
                      <a:pt x="134" y="75"/>
                    </a:lnTo>
                    <a:lnTo>
                      <a:pt x="134" y="75"/>
                    </a:lnTo>
                    <a:lnTo>
                      <a:pt x="134" y="75"/>
                    </a:lnTo>
                    <a:lnTo>
                      <a:pt x="134" y="75"/>
                    </a:lnTo>
                    <a:lnTo>
                      <a:pt x="134" y="75"/>
                    </a:lnTo>
                    <a:lnTo>
                      <a:pt x="134" y="75"/>
                    </a:lnTo>
                    <a:lnTo>
                      <a:pt x="134" y="73"/>
                    </a:lnTo>
                    <a:lnTo>
                      <a:pt x="134" y="73"/>
                    </a:lnTo>
                    <a:lnTo>
                      <a:pt x="132" y="73"/>
                    </a:lnTo>
                    <a:lnTo>
                      <a:pt x="132" y="73"/>
                    </a:lnTo>
                    <a:lnTo>
                      <a:pt x="132" y="71"/>
                    </a:lnTo>
                    <a:lnTo>
                      <a:pt x="132" y="71"/>
                    </a:lnTo>
                    <a:lnTo>
                      <a:pt x="132" y="71"/>
                    </a:lnTo>
                    <a:lnTo>
                      <a:pt x="130" y="71"/>
                    </a:lnTo>
                    <a:lnTo>
                      <a:pt x="130" y="71"/>
                    </a:lnTo>
                    <a:lnTo>
                      <a:pt x="130" y="71"/>
                    </a:lnTo>
                    <a:lnTo>
                      <a:pt x="130" y="69"/>
                    </a:lnTo>
                    <a:lnTo>
                      <a:pt x="130" y="69"/>
                    </a:lnTo>
                    <a:lnTo>
                      <a:pt x="130" y="68"/>
                    </a:lnTo>
                    <a:lnTo>
                      <a:pt x="130" y="68"/>
                    </a:lnTo>
                    <a:lnTo>
                      <a:pt x="130" y="68"/>
                    </a:lnTo>
                    <a:lnTo>
                      <a:pt x="130" y="68"/>
                    </a:lnTo>
                    <a:lnTo>
                      <a:pt x="129" y="66"/>
                    </a:lnTo>
                    <a:lnTo>
                      <a:pt x="129" y="66"/>
                    </a:lnTo>
                    <a:lnTo>
                      <a:pt x="129" y="66"/>
                    </a:lnTo>
                    <a:lnTo>
                      <a:pt x="129" y="64"/>
                    </a:lnTo>
                    <a:lnTo>
                      <a:pt x="129" y="64"/>
                    </a:lnTo>
                    <a:lnTo>
                      <a:pt x="129" y="63"/>
                    </a:lnTo>
                    <a:lnTo>
                      <a:pt x="129" y="63"/>
                    </a:lnTo>
                    <a:lnTo>
                      <a:pt x="129" y="63"/>
                    </a:lnTo>
                    <a:lnTo>
                      <a:pt x="129" y="63"/>
                    </a:lnTo>
                    <a:lnTo>
                      <a:pt x="129" y="63"/>
                    </a:lnTo>
                    <a:lnTo>
                      <a:pt x="129" y="61"/>
                    </a:lnTo>
                    <a:lnTo>
                      <a:pt x="129" y="61"/>
                    </a:lnTo>
                    <a:lnTo>
                      <a:pt x="129" y="61"/>
                    </a:lnTo>
                    <a:lnTo>
                      <a:pt x="127" y="61"/>
                    </a:lnTo>
                    <a:lnTo>
                      <a:pt x="127" y="61"/>
                    </a:lnTo>
                    <a:lnTo>
                      <a:pt x="127" y="59"/>
                    </a:lnTo>
                    <a:lnTo>
                      <a:pt x="127" y="59"/>
                    </a:lnTo>
                    <a:lnTo>
                      <a:pt x="127" y="59"/>
                    </a:lnTo>
                    <a:lnTo>
                      <a:pt x="125" y="59"/>
                    </a:lnTo>
                    <a:lnTo>
                      <a:pt x="125" y="59"/>
                    </a:lnTo>
                    <a:lnTo>
                      <a:pt x="125" y="59"/>
                    </a:lnTo>
                    <a:lnTo>
                      <a:pt x="123" y="59"/>
                    </a:lnTo>
                    <a:lnTo>
                      <a:pt x="123" y="59"/>
                    </a:lnTo>
                    <a:lnTo>
                      <a:pt x="120" y="58"/>
                    </a:lnTo>
                    <a:lnTo>
                      <a:pt x="117" y="59"/>
                    </a:lnTo>
                    <a:lnTo>
                      <a:pt x="117" y="59"/>
                    </a:lnTo>
                    <a:lnTo>
                      <a:pt x="117" y="59"/>
                    </a:lnTo>
                    <a:lnTo>
                      <a:pt x="117" y="59"/>
                    </a:lnTo>
                    <a:lnTo>
                      <a:pt x="117" y="59"/>
                    </a:lnTo>
                    <a:lnTo>
                      <a:pt x="117" y="59"/>
                    </a:lnTo>
                    <a:lnTo>
                      <a:pt x="115" y="59"/>
                    </a:lnTo>
                    <a:lnTo>
                      <a:pt x="115" y="59"/>
                    </a:lnTo>
                    <a:lnTo>
                      <a:pt x="115" y="59"/>
                    </a:lnTo>
                    <a:lnTo>
                      <a:pt x="115" y="59"/>
                    </a:lnTo>
                    <a:lnTo>
                      <a:pt x="115" y="59"/>
                    </a:lnTo>
                    <a:lnTo>
                      <a:pt x="115" y="59"/>
                    </a:lnTo>
                    <a:lnTo>
                      <a:pt x="115" y="59"/>
                    </a:lnTo>
                    <a:lnTo>
                      <a:pt x="115" y="59"/>
                    </a:lnTo>
                    <a:lnTo>
                      <a:pt x="113" y="56"/>
                    </a:lnTo>
                    <a:lnTo>
                      <a:pt x="113" y="56"/>
                    </a:lnTo>
                    <a:lnTo>
                      <a:pt x="113" y="56"/>
                    </a:lnTo>
                    <a:lnTo>
                      <a:pt x="113" y="56"/>
                    </a:lnTo>
                    <a:lnTo>
                      <a:pt x="112" y="54"/>
                    </a:lnTo>
                    <a:lnTo>
                      <a:pt x="112" y="54"/>
                    </a:lnTo>
                    <a:lnTo>
                      <a:pt x="112" y="54"/>
                    </a:lnTo>
                    <a:lnTo>
                      <a:pt x="112" y="54"/>
                    </a:lnTo>
                    <a:lnTo>
                      <a:pt x="110" y="53"/>
                    </a:lnTo>
                    <a:lnTo>
                      <a:pt x="110" y="53"/>
                    </a:lnTo>
                    <a:lnTo>
                      <a:pt x="108" y="51"/>
                    </a:lnTo>
                    <a:lnTo>
                      <a:pt x="108" y="51"/>
                    </a:lnTo>
                    <a:lnTo>
                      <a:pt x="106" y="51"/>
                    </a:lnTo>
                    <a:lnTo>
                      <a:pt x="106" y="51"/>
                    </a:lnTo>
                    <a:lnTo>
                      <a:pt x="106" y="51"/>
                    </a:lnTo>
                    <a:lnTo>
                      <a:pt x="106" y="51"/>
                    </a:lnTo>
                    <a:lnTo>
                      <a:pt x="100" y="49"/>
                    </a:lnTo>
                    <a:lnTo>
                      <a:pt x="100" y="49"/>
                    </a:lnTo>
                    <a:lnTo>
                      <a:pt x="100" y="49"/>
                    </a:lnTo>
                    <a:lnTo>
                      <a:pt x="100" y="49"/>
                    </a:lnTo>
                    <a:lnTo>
                      <a:pt x="98" y="49"/>
                    </a:lnTo>
                    <a:lnTo>
                      <a:pt x="98" y="49"/>
                    </a:lnTo>
                    <a:lnTo>
                      <a:pt x="98" y="49"/>
                    </a:lnTo>
                    <a:lnTo>
                      <a:pt x="98" y="49"/>
                    </a:lnTo>
                    <a:lnTo>
                      <a:pt x="93" y="44"/>
                    </a:lnTo>
                    <a:lnTo>
                      <a:pt x="93" y="44"/>
                    </a:lnTo>
                    <a:lnTo>
                      <a:pt x="86" y="44"/>
                    </a:lnTo>
                    <a:lnTo>
                      <a:pt x="86" y="44"/>
                    </a:lnTo>
                    <a:lnTo>
                      <a:pt x="79" y="44"/>
                    </a:lnTo>
                    <a:lnTo>
                      <a:pt x="79" y="44"/>
                    </a:lnTo>
                    <a:lnTo>
                      <a:pt x="76" y="46"/>
                    </a:lnTo>
                    <a:lnTo>
                      <a:pt x="76" y="46"/>
                    </a:lnTo>
                    <a:lnTo>
                      <a:pt x="74" y="46"/>
                    </a:lnTo>
                    <a:lnTo>
                      <a:pt x="74" y="46"/>
                    </a:lnTo>
                    <a:lnTo>
                      <a:pt x="74" y="46"/>
                    </a:lnTo>
                    <a:lnTo>
                      <a:pt x="74" y="46"/>
                    </a:lnTo>
                    <a:lnTo>
                      <a:pt x="73" y="46"/>
                    </a:lnTo>
                    <a:lnTo>
                      <a:pt x="73" y="46"/>
                    </a:lnTo>
                    <a:lnTo>
                      <a:pt x="69" y="46"/>
                    </a:lnTo>
                    <a:lnTo>
                      <a:pt x="69" y="46"/>
                    </a:lnTo>
                    <a:lnTo>
                      <a:pt x="69" y="46"/>
                    </a:lnTo>
                    <a:lnTo>
                      <a:pt x="69" y="46"/>
                    </a:lnTo>
                    <a:lnTo>
                      <a:pt x="67" y="46"/>
                    </a:lnTo>
                    <a:lnTo>
                      <a:pt x="67" y="46"/>
                    </a:lnTo>
                    <a:lnTo>
                      <a:pt x="64" y="46"/>
                    </a:lnTo>
                    <a:lnTo>
                      <a:pt x="64" y="46"/>
                    </a:lnTo>
                    <a:lnTo>
                      <a:pt x="62" y="46"/>
                    </a:lnTo>
                    <a:lnTo>
                      <a:pt x="62" y="46"/>
                    </a:lnTo>
                    <a:lnTo>
                      <a:pt x="62" y="46"/>
                    </a:lnTo>
                    <a:lnTo>
                      <a:pt x="62" y="46"/>
                    </a:lnTo>
                    <a:lnTo>
                      <a:pt x="61" y="44"/>
                    </a:lnTo>
                    <a:lnTo>
                      <a:pt x="61" y="44"/>
                    </a:lnTo>
                    <a:lnTo>
                      <a:pt x="59" y="44"/>
                    </a:lnTo>
                    <a:lnTo>
                      <a:pt x="59" y="44"/>
                    </a:lnTo>
                    <a:lnTo>
                      <a:pt x="50" y="46"/>
                    </a:lnTo>
                    <a:lnTo>
                      <a:pt x="40" y="51"/>
                    </a:lnTo>
                    <a:lnTo>
                      <a:pt x="40" y="51"/>
                    </a:lnTo>
                    <a:lnTo>
                      <a:pt x="37" y="53"/>
                    </a:lnTo>
                    <a:lnTo>
                      <a:pt x="34" y="56"/>
                    </a:lnTo>
                    <a:lnTo>
                      <a:pt x="34" y="56"/>
                    </a:lnTo>
                    <a:lnTo>
                      <a:pt x="30" y="59"/>
                    </a:lnTo>
                    <a:lnTo>
                      <a:pt x="28" y="64"/>
                    </a:lnTo>
                    <a:lnTo>
                      <a:pt x="28" y="64"/>
                    </a:lnTo>
                    <a:lnTo>
                      <a:pt x="25" y="66"/>
                    </a:lnTo>
                    <a:lnTo>
                      <a:pt x="22" y="66"/>
                    </a:lnTo>
                    <a:lnTo>
                      <a:pt x="18" y="68"/>
                    </a:lnTo>
                    <a:lnTo>
                      <a:pt x="15" y="69"/>
                    </a:lnTo>
                    <a:lnTo>
                      <a:pt x="15" y="69"/>
                    </a:lnTo>
                    <a:lnTo>
                      <a:pt x="13" y="75"/>
                    </a:lnTo>
                    <a:lnTo>
                      <a:pt x="13" y="80"/>
                    </a:lnTo>
                    <a:lnTo>
                      <a:pt x="13" y="80"/>
                    </a:lnTo>
                    <a:lnTo>
                      <a:pt x="10" y="83"/>
                    </a:lnTo>
                    <a:lnTo>
                      <a:pt x="6" y="85"/>
                    </a:lnTo>
                    <a:lnTo>
                      <a:pt x="6" y="85"/>
                    </a:lnTo>
                    <a:lnTo>
                      <a:pt x="6" y="86"/>
                    </a:lnTo>
                    <a:lnTo>
                      <a:pt x="5" y="88"/>
                    </a:lnTo>
                    <a:lnTo>
                      <a:pt x="5" y="88"/>
                    </a:lnTo>
                    <a:lnTo>
                      <a:pt x="3" y="76"/>
                    </a:lnTo>
                    <a:lnTo>
                      <a:pt x="3" y="76"/>
                    </a:lnTo>
                    <a:lnTo>
                      <a:pt x="1" y="61"/>
                    </a:lnTo>
                    <a:lnTo>
                      <a:pt x="1" y="61"/>
                    </a:lnTo>
                    <a:lnTo>
                      <a:pt x="0" y="47"/>
                    </a:lnTo>
                    <a:lnTo>
                      <a:pt x="0" y="47"/>
                    </a:lnTo>
                    <a:lnTo>
                      <a:pt x="0" y="41"/>
                    </a:lnTo>
                    <a:lnTo>
                      <a:pt x="213" y="3"/>
                    </a:lnTo>
                    <a:lnTo>
                      <a:pt x="230" y="0"/>
                    </a:lnTo>
                    <a:lnTo>
                      <a:pt x="247" y="81"/>
                    </a:lnTo>
                    <a:lnTo>
                      <a:pt x="290" y="69"/>
                    </a:lnTo>
                    <a:lnTo>
                      <a:pt x="290" y="69"/>
                    </a:lnTo>
                    <a:lnTo>
                      <a:pt x="297" y="85"/>
                    </a:lnTo>
                    <a:lnTo>
                      <a:pt x="300" y="93"/>
                    </a:lnTo>
                    <a:lnTo>
                      <a:pt x="300" y="97"/>
                    </a:lnTo>
                    <a:lnTo>
                      <a:pt x="298" y="100"/>
                    </a:lnTo>
                    <a:lnTo>
                      <a:pt x="298" y="100"/>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2" name="Freeform 72">
                <a:extLst>
                  <a:ext uri="{FF2B5EF4-FFF2-40B4-BE49-F238E27FC236}">
                    <a16:creationId xmlns:a16="http://schemas.microsoft.com/office/drawing/2014/main" id="{8B31CAF5-97CA-1248-9C15-113D26FA4E40}"/>
                  </a:ext>
                </a:extLst>
              </p:cNvPr>
              <p:cNvSpPr>
                <a:spLocks/>
              </p:cNvSpPr>
              <p:nvPr/>
            </p:nvSpPr>
            <p:spPr bwMode="auto">
              <a:xfrm>
                <a:off x="8705850" y="1876426"/>
                <a:ext cx="1587" cy="0"/>
              </a:xfrm>
              <a:custGeom>
                <a:avLst/>
                <a:gdLst>
                  <a:gd name="T0" fmla="*/ 1 w 1"/>
                  <a:gd name="T1" fmla="*/ 1 w 1"/>
                  <a:gd name="T2" fmla="*/ 1 w 1"/>
                  <a:gd name="T3" fmla="*/ 0 w 1"/>
                  <a:gd name="T4" fmla="*/ 0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lnTo>
                      <a:pt x="1" y="0"/>
                    </a:lnTo>
                    <a:lnTo>
                      <a:pt x="1" y="0"/>
                    </a:lnTo>
                    <a:lnTo>
                      <a:pt x="0" y="0"/>
                    </a:lnTo>
                    <a:lnTo>
                      <a:pt x="0" y="0"/>
                    </a:lnTo>
                    <a:lnTo>
                      <a:pt x="1" y="0"/>
                    </a:lnTo>
                    <a:lnTo>
                      <a:pt x="1"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 name="Freeform 73">
                <a:extLst>
                  <a:ext uri="{FF2B5EF4-FFF2-40B4-BE49-F238E27FC236}">
                    <a16:creationId xmlns:a16="http://schemas.microsoft.com/office/drawing/2014/main" id="{774D2462-7FF3-2447-BA6C-0BD22157275A}"/>
                  </a:ext>
                </a:extLst>
              </p:cNvPr>
              <p:cNvSpPr>
                <a:spLocks/>
              </p:cNvSpPr>
              <p:nvPr/>
            </p:nvSpPr>
            <p:spPr bwMode="auto">
              <a:xfrm>
                <a:off x="8758238" y="1884363"/>
                <a:ext cx="3175" cy="0"/>
              </a:xfrm>
              <a:custGeom>
                <a:avLst/>
                <a:gdLst>
                  <a:gd name="T0" fmla="*/ 2 w 2"/>
                  <a:gd name="T1" fmla="*/ 2 w 2"/>
                  <a:gd name="T2" fmla="*/ 0 w 2"/>
                  <a:gd name="T3" fmla="*/ 0 w 2"/>
                  <a:gd name="T4" fmla="*/ 0 w 2"/>
                  <a:gd name="T5" fmla="*/ 0 w 2"/>
                  <a:gd name="T6" fmla="*/ 0 w 2"/>
                  <a:gd name="T7" fmla="*/ 0 w 2"/>
                  <a:gd name="T8" fmla="*/ 2 w 2"/>
                  <a:gd name="T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2" y="0"/>
                    </a:moveTo>
                    <a:lnTo>
                      <a:pt x="2" y="0"/>
                    </a:lnTo>
                    <a:lnTo>
                      <a:pt x="0" y="0"/>
                    </a:lnTo>
                    <a:lnTo>
                      <a:pt x="0" y="0"/>
                    </a:lnTo>
                    <a:lnTo>
                      <a:pt x="0" y="0"/>
                    </a:lnTo>
                    <a:lnTo>
                      <a:pt x="0" y="0"/>
                    </a:lnTo>
                    <a:lnTo>
                      <a:pt x="0" y="0"/>
                    </a:lnTo>
                    <a:lnTo>
                      <a:pt x="0" y="0"/>
                    </a:lnTo>
                    <a:lnTo>
                      <a:pt x="2"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4" name="Freeform 74">
                <a:extLst>
                  <a:ext uri="{FF2B5EF4-FFF2-40B4-BE49-F238E27FC236}">
                    <a16:creationId xmlns:a16="http://schemas.microsoft.com/office/drawing/2014/main" id="{03171A28-38A3-A84C-B5D0-20D0AF7B1290}"/>
                  </a:ext>
                </a:extLst>
              </p:cNvPr>
              <p:cNvSpPr>
                <a:spLocks/>
              </p:cNvSpPr>
              <p:nvPr/>
            </p:nvSpPr>
            <p:spPr bwMode="auto">
              <a:xfrm>
                <a:off x="8772525" y="189706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5" name="Freeform 75">
                <a:extLst>
                  <a:ext uri="{FF2B5EF4-FFF2-40B4-BE49-F238E27FC236}">
                    <a16:creationId xmlns:a16="http://schemas.microsoft.com/office/drawing/2014/main" id="{1B3DC151-56D8-FA47-AFDE-612D09EAE976}"/>
                  </a:ext>
                </a:extLst>
              </p:cNvPr>
              <p:cNvSpPr>
                <a:spLocks/>
              </p:cNvSpPr>
              <p:nvPr/>
            </p:nvSpPr>
            <p:spPr bwMode="auto">
              <a:xfrm>
                <a:off x="8772525" y="1897063"/>
                <a:ext cx="3175"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6" name="Freeform 76">
                <a:extLst>
                  <a:ext uri="{FF2B5EF4-FFF2-40B4-BE49-F238E27FC236}">
                    <a16:creationId xmlns:a16="http://schemas.microsoft.com/office/drawing/2014/main" id="{78467EEC-40F4-3248-84C1-4674A8DC0274}"/>
                  </a:ext>
                </a:extLst>
              </p:cNvPr>
              <p:cNvSpPr>
                <a:spLocks/>
              </p:cNvSpPr>
              <p:nvPr/>
            </p:nvSpPr>
            <p:spPr bwMode="auto">
              <a:xfrm>
                <a:off x="8775700" y="1895476"/>
                <a:ext cx="12700" cy="1588"/>
              </a:xfrm>
              <a:custGeom>
                <a:avLst/>
                <a:gdLst>
                  <a:gd name="T0" fmla="*/ 8 w 8"/>
                  <a:gd name="T1" fmla="*/ 1 h 1"/>
                  <a:gd name="T2" fmla="*/ 8 w 8"/>
                  <a:gd name="T3" fmla="*/ 1 h 1"/>
                  <a:gd name="T4" fmla="*/ 6 w 8"/>
                  <a:gd name="T5" fmla="*/ 1 h 1"/>
                  <a:gd name="T6" fmla="*/ 6 w 8"/>
                  <a:gd name="T7" fmla="*/ 1 h 1"/>
                  <a:gd name="T8" fmla="*/ 3 w 8"/>
                  <a:gd name="T9" fmla="*/ 0 h 1"/>
                  <a:gd name="T10" fmla="*/ 0 w 8"/>
                  <a:gd name="T11" fmla="*/ 1 h 1"/>
                  <a:gd name="T12" fmla="*/ 0 w 8"/>
                  <a:gd name="T13" fmla="*/ 1 h 1"/>
                  <a:gd name="T14" fmla="*/ 0 w 8"/>
                  <a:gd name="T15" fmla="*/ 1 h 1"/>
                  <a:gd name="T16" fmla="*/ 0 w 8"/>
                  <a:gd name="T17" fmla="*/ 1 h 1"/>
                  <a:gd name="T18" fmla="*/ 0 w 8"/>
                  <a:gd name="T19" fmla="*/ 1 h 1"/>
                  <a:gd name="T20" fmla="*/ 0 w 8"/>
                  <a:gd name="T21" fmla="*/ 1 h 1"/>
                  <a:gd name="T22" fmla="*/ 3 w 8"/>
                  <a:gd name="T23" fmla="*/ 0 h 1"/>
                  <a:gd name="T24" fmla="*/ 6 w 8"/>
                  <a:gd name="T25" fmla="*/ 1 h 1"/>
                  <a:gd name="T26" fmla="*/ 6 w 8"/>
                  <a:gd name="T27" fmla="*/ 1 h 1"/>
                  <a:gd name="T28" fmla="*/ 8 w 8"/>
                  <a:gd name="T29" fmla="*/ 1 h 1"/>
                  <a:gd name="T30" fmla="*/ 8 w 8"/>
                  <a:gd name="T3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
                    <a:moveTo>
                      <a:pt x="8" y="1"/>
                    </a:moveTo>
                    <a:lnTo>
                      <a:pt x="8" y="1"/>
                    </a:lnTo>
                    <a:lnTo>
                      <a:pt x="6" y="1"/>
                    </a:lnTo>
                    <a:lnTo>
                      <a:pt x="6" y="1"/>
                    </a:lnTo>
                    <a:lnTo>
                      <a:pt x="3" y="0"/>
                    </a:lnTo>
                    <a:lnTo>
                      <a:pt x="0" y="1"/>
                    </a:lnTo>
                    <a:lnTo>
                      <a:pt x="0" y="1"/>
                    </a:lnTo>
                    <a:lnTo>
                      <a:pt x="0" y="1"/>
                    </a:lnTo>
                    <a:lnTo>
                      <a:pt x="0" y="1"/>
                    </a:lnTo>
                    <a:lnTo>
                      <a:pt x="0" y="1"/>
                    </a:lnTo>
                    <a:lnTo>
                      <a:pt x="0" y="1"/>
                    </a:lnTo>
                    <a:lnTo>
                      <a:pt x="3" y="0"/>
                    </a:lnTo>
                    <a:lnTo>
                      <a:pt x="6" y="1"/>
                    </a:lnTo>
                    <a:lnTo>
                      <a:pt x="6" y="1"/>
                    </a:lnTo>
                    <a:lnTo>
                      <a:pt x="8" y="1"/>
                    </a:lnTo>
                    <a:lnTo>
                      <a:pt x="8" y="1"/>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7" name="Freeform 77">
                <a:extLst>
                  <a:ext uri="{FF2B5EF4-FFF2-40B4-BE49-F238E27FC236}">
                    <a16:creationId xmlns:a16="http://schemas.microsoft.com/office/drawing/2014/main" id="{530F9D67-B23E-F849-AEA6-EB140E97F9D7}"/>
                  </a:ext>
                </a:extLst>
              </p:cNvPr>
              <p:cNvSpPr>
                <a:spLocks/>
              </p:cNvSpPr>
              <p:nvPr/>
            </p:nvSpPr>
            <p:spPr bwMode="auto">
              <a:xfrm>
                <a:off x="8788400" y="1897063"/>
                <a:ext cx="3175"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 name="Freeform 78">
                <a:extLst>
                  <a:ext uri="{FF2B5EF4-FFF2-40B4-BE49-F238E27FC236}">
                    <a16:creationId xmlns:a16="http://schemas.microsoft.com/office/drawing/2014/main" id="{4E474B5E-78E1-D841-B0FB-EE90C4035F1E}"/>
                  </a:ext>
                </a:extLst>
              </p:cNvPr>
              <p:cNvSpPr>
                <a:spLocks/>
              </p:cNvSpPr>
              <p:nvPr/>
            </p:nvSpPr>
            <p:spPr bwMode="auto">
              <a:xfrm>
                <a:off x="8791575" y="1900238"/>
                <a:ext cx="3175"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9" name="Freeform 79">
                <a:extLst>
                  <a:ext uri="{FF2B5EF4-FFF2-40B4-BE49-F238E27FC236}">
                    <a16:creationId xmlns:a16="http://schemas.microsoft.com/office/drawing/2014/main" id="{3E8794B9-5EB1-8A4E-BF95-C905A78984C9}"/>
                  </a:ext>
                </a:extLst>
              </p:cNvPr>
              <p:cNvSpPr>
                <a:spLocks/>
              </p:cNvSpPr>
              <p:nvPr/>
            </p:nvSpPr>
            <p:spPr bwMode="auto">
              <a:xfrm>
                <a:off x="8796338" y="1912938"/>
                <a:ext cx="0" cy="3175"/>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0" name="Freeform 80">
                <a:extLst>
                  <a:ext uri="{FF2B5EF4-FFF2-40B4-BE49-F238E27FC236}">
                    <a16:creationId xmlns:a16="http://schemas.microsoft.com/office/drawing/2014/main" id="{C8C8B3C7-948D-7749-BF61-53A1B3CD1E3A}"/>
                  </a:ext>
                </a:extLst>
              </p:cNvPr>
              <p:cNvSpPr>
                <a:spLocks/>
              </p:cNvSpPr>
              <p:nvPr/>
            </p:nvSpPr>
            <p:spPr bwMode="auto">
              <a:xfrm>
                <a:off x="8796338" y="1916113"/>
                <a:ext cx="3175" cy="0"/>
              </a:xfrm>
              <a:custGeom>
                <a:avLst/>
                <a:gdLst>
                  <a:gd name="T0" fmla="*/ 2 w 2"/>
                  <a:gd name="T1" fmla="*/ 2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2" y="0"/>
                    </a:lnTo>
                    <a:lnTo>
                      <a:pt x="2"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Freeform 81">
                <a:extLst>
                  <a:ext uri="{FF2B5EF4-FFF2-40B4-BE49-F238E27FC236}">
                    <a16:creationId xmlns:a16="http://schemas.microsoft.com/office/drawing/2014/main" id="{5E943B7B-42E7-CC48-AC32-0D73B1A89314}"/>
                  </a:ext>
                </a:extLst>
              </p:cNvPr>
              <p:cNvSpPr>
                <a:spLocks/>
              </p:cNvSpPr>
              <p:nvPr/>
            </p:nvSpPr>
            <p:spPr bwMode="auto">
              <a:xfrm>
                <a:off x="8799513" y="1916113"/>
                <a:ext cx="3175" cy="6350"/>
              </a:xfrm>
              <a:custGeom>
                <a:avLst/>
                <a:gdLst>
                  <a:gd name="T0" fmla="*/ 2 w 2"/>
                  <a:gd name="T1" fmla="*/ 4 h 4"/>
                  <a:gd name="T2" fmla="*/ 2 w 2"/>
                  <a:gd name="T3" fmla="*/ 4 h 4"/>
                  <a:gd name="T4" fmla="*/ 0 w 2"/>
                  <a:gd name="T5" fmla="*/ 2 h 4"/>
                  <a:gd name="T6" fmla="*/ 0 w 2"/>
                  <a:gd name="T7" fmla="*/ 2 h 4"/>
                  <a:gd name="T8" fmla="*/ 0 w 2"/>
                  <a:gd name="T9" fmla="*/ 0 h 4"/>
                  <a:gd name="T10" fmla="*/ 0 w 2"/>
                  <a:gd name="T11" fmla="*/ 0 h 4"/>
                  <a:gd name="T12" fmla="*/ 0 w 2"/>
                  <a:gd name="T13" fmla="*/ 2 h 4"/>
                  <a:gd name="T14" fmla="*/ 0 w 2"/>
                  <a:gd name="T15" fmla="*/ 2 h 4"/>
                  <a:gd name="T16" fmla="*/ 2 w 2"/>
                  <a:gd name="T17" fmla="*/ 2 h 4"/>
                  <a:gd name="T18" fmla="*/ 2 w 2"/>
                  <a:gd name="T19" fmla="*/ 2 h 4"/>
                  <a:gd name="T20" fmla="*/ 2 w 2"/>
                  <a:gd name="T21" fmla="*/ 4 h 4"/>
                  <a:gd name="T22" fmla="*/ 2 w 2"/>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2" y="4"/>
                    </a:moveTo>
                    <a:lnTo>
                      <a:pt x="2" y="4"/>
                    </a:lnTo>
                    <a:lnTo>
                      <a:pt x="0" y="2"/>
                    </a:lnTo>
                    <a:lnTo>
                      <a:pt x="0" y="2"/>
                    </a:lnTo>
                    <a:lnTo>
                      <a:pt x="0" y="0"/>
                    </a:lnTo>
                    <a:lnTo>
                      <a:pt x="0" y="0"/>
                    </a:lnTo>
                    <a:lnTo>
                      <a:pt x="0" y="2"/>
                    </a:lnTo>
                    <a:lnTo>
                      <a:pt x="0" y="2"/>
                    </a:lnTo>
                    <a:lnTo>
                      <a:pt x="2" y="2"/>
                    </a:lnTo>
                    <a:lnTo>
                      <a:pt x="2" y="2"/>
                    </a:lnTo>
                    <a:lnTo>
                      <a:pt x="2" y="4"/>
                    </a:lnTo>
                    <a:lnTo>
                      <a:pt x="2" y="4"/>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Freeform 82">
                <a:extLst>
                  <a:ext uri="{FF2B5EF4-FFF2-40B4-BE49-F238E27FC236}">
                    <a16:creationId xmlns:a16="http://schemas.microsoft.com/office/drawing/2014/main" id="{C197AF20-C95F-8148-96BF-D940BD8580DE}"/>
                  </a:ext>
                </a:extLst>
              </p:cNvPr>
              <p:cNvSpPr>
                <a:spLocks/>
              </p:cNvSpPr>
              <p:nvPr/>
            </p:nvSpPr>
            <p:spPr bwMode="auto">
              <a:xfrm>
                <a:off x="8831263" y="1997076"/>
                <a:ext cx="3175" cy="6350"/>
              </a:xfrm>
              <a:custGeom>
                <a:avLst/>
                <a:gdLst>
                  <a:gd name="T0" fmla="*/ 2 w 2"/>
                  <a:gd name="T1" fmla="*/ 4 h 4"/>
                  <a:gd name="T2" fmla="*/ 2 w 2"/>
                  <a:gd name="T3" fmla="*/ 4 h 4"/>
                  <a:gd name="T4" fmla="*/ 0 w 2"/>
                  <a:gd name="T5" fmla="*/ 2 h 4"/>
                  <a:gd name="T6" fmla="*/ 0 w 2"/>
                  <a:gd name="T7" fmla="*/ 2 h 4"/>
                  <a:gd name="T8" fmla="*/ 0 w 2"/>
                  <a:gd name="T9" fmla="*/ 0 h 4"/>
                  <a:gd name="T10" fmla="*/ 0 w 2"/>
                  <a:gd name="T11" fmla="*/ 0 h 4"/>
                  <a:gd name="T12" fmla="*/ 0 w 2"/>
                  <a:gd name="T13" fmla="*/ 2 h 4"/>
                  <a:gd name="T14" fmla="*/ 0 w 2"/>
                  <a:gd name="T15" fmla="*/ 2 h 4"/>
                  <a:gd name="T16" fmla="*/ 2 w 2"/>
                  <a:gd name="T17" fmla="*/ 4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4"/>
                    </a:moveTo>
                    <a:lnTo>
                      <a:pt x="2" y="4"/>
                    </a:lnTo>
                    <a:lnTo>
                      <a:pt x="0" y="2"/>
                    </a:lnTo>
                    <a:lnTo>
                      <a:pt x="0" y="2"/>
                    </a:lnTo>
                    <a:lnTo>
                      <a:pt x="0" y="0"/>
                    </a:lnTo>
                    <a:lnTo>
                      <a:pt x="0" y="0"/>
                    </a:lnTo>
                    <a:lnTo>
                      <a:pt x="0" y="2"/>
                    </a:lnTo>
                    <a:lnTo>
                      <a:pt x="0" y="2"/>
                    </a:lnTo>
                    <a:lnTo>
                      <a:pt x="2" y="4"/>
                    </a:lnTo>
                    <a:lnTo>
                      <a:pt x="2" y="4"/>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 name="Freeform 83">
                <a:extLst>
                  <a:ext uri="{FF2B5EF4-FFF2-40B4-BE49-F238E27FC236}">
                    <a16:creationId xmlns:a16="http://schemas.microsoft.com/office/drawing/2014/main" id="{CC1B1117-BA21-C148-AA25-6AD30285B005}"/>
                  </a:ext>
                </a:extLst>
              </p:cNvPr>
              <p:cNvSpPr>
                <a:spLocks/>
              </p:cNvSpPr>
              <p:nvPr/>
            </p:nvSpPr>
            <p:spPr bwMode="auto">
              <a:xfrm>
                <a:off x="8804275" y="1922463"/>
                <a:ext cx="34925" cy="17463"/>
              </a:xfrm>
              <a:custGeom>
                <a:avLst/>
                <a:gdLst>
                  <a:gd name="T0" fmla="*/ 22 w 22"/>
                  <a:gd name="T1" fmla="*/ 11 h 11"/>
                  <a:gd name="T2" fmla="*/ 22 w 22"/>
                  <a:gd name="T3" fmla="*/ 11 h 11"/>
                  <a:gd name="T4" fmla="*/ 21 w 22"/>
                  <a:gd name="T5" fmla="*/ 10 h 11"/>
                  <a:gd name="T6" fmla="*/ 21 w 22"/>
                  <a:gd name="T7" fmla="*/ 10 h 11"/>
                  <a:gd name="T8" fmla="*/ 14 w 22"/>
                  <a:gd name="T9" fmla="*/ 8 h 11"/>
                  <a:gd name="T10" fmla="*/ 14 w 22"/>
                  <a:gd name="T11" fmla="*/ 8 h 11"/>
                  <a:gd name="T12" fmla="*/ 9 w 22"/>
                  <a:gd name="T13" fmla="*/ 3 h 11"/>
                  <a:gd name="T14" fmla="*/ 7 w 22"/>
                  <a:gd name="T15" fmla="*/ 1 h 11"/>
                  <a:gd name="T16" fmla="*/ 4 w 22"/>
                  <a:gd name="T17" fmla="*/ 0 h 11"/>
                  <a:gd name="T18" fmla="*/ 4 w 22"/>
                  <a:gd name="T19" fmla="*/ 0 h 11"/>
                  <a:gd name="T20" fmla="*/ 0 w 22"/>
                  <a:gd name="T21" fmla="*/ 0 h 11"/>
                  <a:gd name="T22" fmla="*/ 0 w 22"/>
                  <a:gd name="T23" fmla="*/ 0 h 11"/>
                  <a:gd name="T24" fmla="*/ 0 w 22"/>
                  <a:gd name="T25" fmla="*/ 0 h 11"/>
                  <a:gd name="T26" fmla="*/ 0 w 22"/>
                  <a:gd name="T27" fmla="*/ 0 h 11"/>
                  <a:gd name="T28" fmla="*/ 0 w 22"/>
                  <a:gd name="T29" fmla="*/ 0 h 11"/>
                  <a:gd name="T30" fmla="*/ 0 w 22"/>
                  <a:gd name="T31" fmla="*/ 0 h 11"/>
                  <a:gd name="T32" fmla="*/ 4 w 22"/>
                  <a:gd name="T33" fmla="*/ 0 h 11"/>
                  <a:gd name="T34" fmla="*/ 4 w 22"/>
                  <a:gd name="T35" fmla="*/ 0 h 11"/>
                  <a:gd name="T36" fmla="*/ 7 w 22"/>
                  <a:gd name="T37" fmla="*/ 1 h 11"/>
                  <a:gd name="T38" fmla="*/ 9 w 22"/>
                  <a:gd name="T39" fmla="*/ 3 h 11"/>
                  <a:gd name="T40" fmla="*/ 14 w 22"/>
                  <a:gd name="T41" fmla="*/ 8 h 11"/>
                  <a:gd name="T42" fmla="*/ 14 w 22"/>
                  <a:gd name="T43" fmla="*/ 8 h 11"/>
                  <a:gd name="T44" fmla="*/ 21 w 22"/>
                  <a:gd name="T45" fmla="*/ 10 h 11"/>
                  <a:gd name="T46" fmla="*/ 21 w 22"/>
                  <a:gd name="T47" fmla="*/ 10 h 11"/>
                  <a:gd name="T48" fmla="*/ 22 w 22"/>
                  <a:gd name="T49" fmla="*/ 11 h 11"/>
                  <a:gd name="T50" fmla="*/ 22 w 22"/>
                  <a:gd name="T5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11">
                    <a:moveTo>
                      <a:pt x="22" y="11"/>
                    </a:moveTo>
                    <a:lnTo>
                      <a:pt x="22" y="11"/>
                    </a:lnTo>
                    <a:lnTo>
                      <a:pt x="21" y="10"/>
                    </a:lnTo>
                    <a:lnTo>
                      <a:pt x="21" y="10"/>
                    </a:lnTo>
                    <a:lnTo>
                      <a:pt x="14" y="8"/>
                    </a:lnTo>
                    <a:lnTo>
                      <a:pt x="14" y="8"/>
                    </a:lnTo>
                    <a:lnTo>
                      <a:pt x="9" y="3"/>
                    </a:lnTo>
                    <a:lnTo>
                      <a:pt x="7" y="1"/>
                    </a:lnTo>
                    <a:lnTo>
                      <a:pt x="4" y="0"/>
                    </a:lnTo>
                    <a:lnTo>
                      <a:pt x="4" y="0"/>
                    </a:lnTo>
                    <a:lnTo>
                      <a:pt x="0" y="0"/>
                    </a:lnTo>
                    <a:lnTo>
                      <a:pt x="0" y="0"/>
                    </a:lnTo>
                    <a:lnTo>
                      <a:pt x="0" y="0"/>
                    </a:lnTo>
                    <a:lnTo>
                      <a:pt x="0" y="0"/>
                    </a:lnTo>
                    <a:lnTo>
                      <a:pt x="0" y="0"/>
                    </a:lnTo>
                    <a:lnTo>
                      <a:pt x="0" y="0"/>
                    </a:lnTo>
                    <a:lnTo>
                      <a:pt x="4" y="0"/>
                    </a:lnTo>
                    <a:lnTo>
                      <a:pt x="4" y="0"/>
                    </a:lnTo>
                    <a:lnTo>
                      <a:pt x="7" y="1"/>
                    </a:lnTo>
                    <a:lnTo>
                      <a:pt x="9" y="3"/>
                    </a:lnTo>
                    <a:lnTo>
                      <a:pt x="14" y="8"/>
                    </a:lnTo>
                    <a:lnTo>
                      <a:pt x="14" y="8"/>
                    </a:lnTo>
                    <a:lnTo>
                      <a:pt x="21" y="10"/>
                    </a:lnTo>
                    <a:lnTo>
                      <a:pt x="21" y="10"/>
                    </a:lnTo>
                    <a:lnTo>
                      <a:pt x="22" y="11"/>
                    </a:lnTo>
                    <a:lnTo>
                      <a:pt x="22" y="11"/>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4" name="Freeform 84">
                <a:extLst>
                  <a:ext uri="{FF2B5EF4-FFF2-40B4-BE49-F238E27FC236}">
                    <a16:creationId xmlns:a16="http://schemas.microsoft.com/office/drawing/2014/main" id="{B9C05DC0-3210-F84C-950E-90A3841E4BF3}"/>
                  </a:ext>
                </a:extLst>
              </p:cNvPr>
              <p:cNvSpPr>
                <a:spLocks/>
              </p:cNvSpPr>
              <p:nvPr/>
            </p:nvSpPr>
            <p:spPr bwMode="auto">
              <a:xfrm>
                <a:off x="8842375" y="1943101"/>
                <a:ext cx="3175" cy="6350"/>
              </a:xfrm>
              <a:custGeom>
                <a:avLst/>
                <a:gdLst>
                  <a:gd name="T0" fmla="*/ 2 w 2"/>
                  <a:gd name="T1" fmla="*/ 4 h 4"/>
                  <a:gd name="T2" fmla="*/ 2 w 2"/>
                  <a:gd name="T3" fmla="*/ 4 h 4"/>
                  <a:gd name="T4" fmla="*/ 2 w 2"/>
                  <a:gd name="T5" fmla="*/ 2 h 4"/>
                  <a:gd name="T6" fmla="*/ 2 w 2"/>
                  <a:gd name="T7" fmla="*/ 2 h 4"/>
                  <a:gd name="T8" fmla="*/ 0 w 2"/>
                  <a:gd name="T9" fmla="*/ 0 h 4"/>
                  <a:gd name="T10" fmla="*/ 0 w 2"/>
                  <a:gd name="T11" fmla="*/ 0 h 4"/>
                  <a:gd name="T12" fmla="*/ 2 w 2"/>
                  <a:gd name="T13" fmla="*/ 2 h 4"/>
                  <a:gd name="T14" fmla="*/ 2 w 2"/>
                  <a:gd name="T15" fmla="*/ 2 h 4"/>
                  <a:gd name="T16" fmla="*/ 2 w 2"/>
                  <a:gd name="T17" fmla="*/ 4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4"/>
                    </a:moveTo>
                    <a:lnTo>
                      <a:pt x="2" y="4"/>
                    </a:lnTo>
                    <a:lnTo>
                      <a:pt x="2" y="2"/>
                    </a:lnTo>
                    <a:lnTo>
                      <a:pt x="2" y="2"/>
                    </a:lnTo>
                    <a:lnTo>
                      <a:pt x="0" y="0"/>
                    </a:lnTo>
                    <a:lnTo>
                      <a:pt x="0" y="0"/>
                    </a:lnTo>
                    <a:lnTo>
                      <a:pt x="2" y="2"/>
                    </a:lnTo>
                    <a:lnTo>
                      <a:pt x="2" y="2"/>
                    </a:lnTo>
                    <a:lnTo>
                      <a:pt x="2" y="4"/>
                    </a:lnTo>
                    <a:lnTo>
                      <a:pt x="2" y="4"/>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Freeform 85">
                <a:extLst>
                  <a:ext uri="{FF2B5EF4-FFF2-40B4-BE49-F238E27FC236}">
                    <a16:creationId xmlns:a16="http://schemas.microsoft.com/office/drawing/2014/main" id="{DFBC29BF-0475-7B44-9001-CCB50A835A64}"/>
                  </a:ext>
                </a:extLst>
              </p:cNvPr>
              <p:cNvSpPr>
                <a:spLocks/>
              </p:cNvSpPr>
              <p:nvPr/>
            </p:nvSpPr>
            <p:spPr bwMode="auto">
              <a:xfrm>
                <a:off x="8845550" y="1962151"/>
                <a:ext cx="0" cy="15875"/>
              </a:xfrm>
              <a:custGeom>
                <a:avLst/>
                <a:gdLst>
                  <a:gd name="T0" fmla="*/ 10 h 10"/>
                  <a:gd name="T1" fmla="*/ 10 h 10"/>
                  <a:gd name="T2" fmla="*/ 9 h 10"/>
                  <a:gd name="T3" fmla="*/ 2 h 10"/>
                  <a:gd name="T4" fmla="*/ 2 h 10"/>
                  <a:gd name="T5" fmla="*/ 0 h 10"/>
                  <a:gd name="T6" fmla="*/ 0 h 10"/>
                  <a:gd name="T7" fmla="*/ 2 h 10"/>
                  <a:gd name="T8" fmla="*/ 9 h 10"/>
                  <a:gd name="T9" fmla="*/ 9 h 10"/>
                  <a:gd name="T10" fmla="*/ 10 h 10"/>
                  <a:gd name="T11" fmla="*/ 1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10">
                    <a:moveTo>
                      <a:pt x="0" y="10"/>
                    </a:moveTo>
                    <a:lnTo>
                      <a:pt x="0" y="10"/>
                    </a:lnTo>
                    <a:lnTo>
                      <a:pt x="0" y="9"/>
                    </a:lnTo>
                    <a:lnTo>
                      <a:pt x="0" y="2"/>
                    </a:lnTo>
                    <a:lnTo>
                      <a:pt x="0" y="2"/>
                    </a:lnTo>
                    <a:lnTo>
                      <a:pt x="0" y="0"/>
                    </a:lnTo>
                    <a:lnTo>
                      <a:pt x="0" y="0"/>
                    </a:lnTo>
                    <a:lnTo>
                      <a:pt x="0" y="2"/>
                    </a:lnTo>
                    <a:lnTo>
                      <a:pt x="0" y="9"/>
                    </a:lnTo>
                    <a:lnTo>
                      <a:pt x="0" y="9"/>
                    </a:lnTo>
                    <a:lnTo>
                      <a:pt x="0" y="10"/>
                    </a:lnTo>
                    <a:lnTo>
                      <a:pt x="0" y="1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6" name="Freeform 86">
                <a:extLst>
                  <a:ext uri="{FF2B5EF4-FFF2-40B4-BE49-F238E27FC236}">
                    <a16:creationId xmlns:a16="http://schemas.microsoft.com/office/drawing/2014/main" id="{8D5939F2-9C8D-3747-B7F1-FE7919F948A3}"/>
                  </a:ext>
                </a:extLst>
              </p:cNvPr>
              <p:cNvSpPr>
                <a:spLocks/>
              </p:cNvSpPr>
              <p:nvPr/>
            </p:nvSpPr>
            <p:spPr bwMode="auto">
              <a:xfrm>
                <a:off x="8834438" y="2003426"/>
                <a:ext cx="12700" cy="1588"/>
              </a:xfrm>
              <a:custGeom>
                <a:avLst/>
                <a:gdLst>
                  <a:gd name="T0" fmla="*/ 8 w 8"/>
                  <a:gd name="T1" fmla="*/ 1 h 1"/>
                  <a:gd name="T2" fmla="*/ 8 w 8"/>
                  <a:gd name="T3" fmla="*/ 1 h 1"/>
                  <a:gd name="T4" fmla="*/ 5 w 8"/>
                  <a:gd name="T5" fmla="*/ 1 h 1"/>
                  <a:gd name="T6" fmla="*/ 5 w 8"/>
                  <a:gd name="T7" fmla="*/ 1 h 1"/>
                  <a:gd name="T8" fmla="*/ 0 w 8"/>
                  <a:gd name="T9" fmla="*/ 0 h 1"/>
                  <a:gd name="T10" fmla="*/ 0 w 8"/>
                  <a:gd name="T11" fmla="*/ 0 h 1"/>
                  <a:gd name="T12" fmla="*/ 5 w 8"/>
                  <a:gd name="T13" fmla="*/ 1 h 1"/>
                  <a:gd name="T14" fmla="*/ 5 w 8"/>
                  <a:gd name="T15" fmla="*/ 1 h 1"/>
                  <a:gd name="T16" fmla="*/ 8 w 8"/>
                  <a:gd name="T17" fmla="*/ 1 h 1"/>
                  <a:gd name="T18" fmla="*/ 8 w 8"/>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
                    <a:moveTo>
                      <a:pt x="8" y="1"/>
                    </a:moveTo>
                    <a:lnTo>
                      <a:pt x="8" y="1"/>
                    </a:lnTo>
                    <a:lnTo>
                      <a:pt x="5" y="1"/>
                    </a:lnTo>
                    <a:lnTo>
                      <a:pt x="5" y="1"/>
                    </a:lnTo>
                    <a:lnTo>
                      <a:pt x="0" y="0"/>
                    </a:lnTo>
                    <a:lnTo>
                      <a:pt x="0" y="0"/>
                    </a:lnTo>
                    <a:lnTo>
                      <a:pt x="5" y="1"/>
                    </a:lnTo>
                    <a:lnTo>
                      <a:pt x="5" y="1"/>
                    </a:lnTo>
                    <a:lnTo>
                      <a:pt x="8" y="1"/>
                    </a:lnTo>
                    <a:lnTo>
                      <a:pt x="8" y="1"/>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Freeform 87">
                <a:extLst>
                  <a:ext uri="{FF2B5EF4-FFF2-40B4-BE49-F238E27FC236}">
                    <a16:creationId xmlns:a16="http://schemas.microsoft.com/office/drawing/2014/main" id="{0DB85171-DC07-A94D-91B4-0B4229838F24}"/>
                  </a:ext>
                </a:extLst>
              </p:cNvPr>
              <p:cNvSpPr>
                <a:spLocks/>
              </p:cNvSpPr>
              <p:nvPr/>
            </p:nvSpPr>
            <p:spPr bwMode="auto">
              <a:xfrm>
                <a:off x="9155113" y="981076"/>
                <a:ext cx="180975" cy="366713"/>
              </a:xfrm>
              <a:custGeom>
                <a:avLst/>
                <a:gdLst>
                  <a:gd name="T0" fmla="*/ 93 w 114"/>
                  <a:gd name="T1" fmla="*/ 144 h 231"/>
                  <a:gd name="T2" fmla="*/ 92 w 114"/>
                  <a:gd name="T3" fmla="*/ 139 h 231"/>
                  <a:gd name="T4" fmla="*/ 83 w 114"/>
                  <a:gd name="T5" fmla="*/ 134 h 231"/>
                  <a:gd name="T6" fmla="*/ 80 w 114"/>
                  <a:gd name="T7" fmla="*/ 126 h 231"/>
                  <a:gd name="T8" fmla="*/ 78 w 114"/>
                  <a:gd name="T9" fmla="*/ 122 h 231"/>
                  <a:gd name="T10" fmla="*/ 44 w 114"/>
                  <a:gd name="T11" fmla="*/ 0 h 231"/>
                  <a:gd name="T12" fmla="*/ 39 w 114"/>
                  <a:gd name="T13" fmla="*/ 4 h 231"/>
                  <a:gd name="T14" fmla="*/ 34 w 114"/>
                  <a:gd name="T15" fmla="*/ 2 h 231"/>
                  <a:gd name="T16" fmla="*/ 32 w 114"/>
                  <a:gd name="T17" fmla="*/ 7 h 231"/>
                  <a:gd name="T18" fmla="*/ 25 w 114"/>
                  <a:gd name="T19" fmla="*/ 9 h 231"/>
                  <a:gd name="T20" fmla="*/ 24 w 114"/>
                  <a:gd name="T21" fmla="*/ 24 h 231"/>
                  <a:gd name="T22" fmla="*/ 15 w 114"/>
                  <a:gd name="T23" fmla="*/ 31 h 231"/>
                  <a:gd name="T24" fmla="*/ 15 w 114"/>
                  <a:gd name="T25" fmla="*/ 34 h 231"/>
                  <a:gd name="T26" fmla="*/ 20 w 114"/>
                  <a:gd name="T27" fmla="*/ 41 h 231"/>
                  <a:gd name="T28" fmla="*/ 20 w 114"/>
                  <a:gd name="T29" fmla="*/ 46 h 231"/>
                  <a:gd name="T30" fmla="*/ 17 w 114"/>
                  <a:gd name="T31" fmla="*/ 53 h 231"/>
                  <a:gd name="T32" fmla="*/ 19 w 114"/>
                  <a:gd name="T33" fmla="*/ 61 h 231"/>
                  <a:gd name="T34" fmla="*/ 19 w 114"/>
                  <a:gd name="T35" fmla="*/ 73 h 231"/>
                  <a:gd name="T36" fmla="*/ 8 w 114"/>
                  <a:gd name="T37" fmla="*/ 90 h 231"/>
                  <a:gd name="T38" fmla="*/ 2 w 114"/>
                  <a:gd name="T39" fmla="*/ 95 h 231"/>
                  <a:gd name="T40" fmla="*/ 2 w 114"/>
                  <a:gd name="T41" fmla="*/ 107 h 231"/>
                  <a:gd name="T42" fmla="*/ 5 w 114"/>
                  <a:gd name="T43" fmla="*/ 116 h 231"/>
                  <a:gd name="T44" fmla="*/ 2 w 114"/>
                  <a:gd name="T45" fmla="*/ 133 h 231"/>
                  <a:gd name="T46" fmla="*/ 3 w 114"/>
                  <a:gd name="T47" fmla="*/ 141 h 231"/>
                  <a:gd name="T48" fmla="*/ 2 w 114"/>
                  <a:gd name="T49" fmla="*/ 153 h 231"/>
                  <a:gd name="T50" fmla="*/ 2 w 114"/>
                  <a:gd name="T51" fmla="*/ 161 h 231"/>
                  <a:gd name="T52" fmla="*/ 5 w 114"/>
                  <a:gd name="T53" fmla="*/ 167 h 231"/>
                  <a:gd name="T54" fmla="*/ 3 w 114"/>
                  <a:gd name="T55" fmla="*/ 173 h 231"/>
                  <a:gd name="T56" fmla="*/ 3 w 114"/>
                  <a:gd name="T57" fmla="*/ 182 h 231"/>
                  <a:gd name="T58" fmla="*/ 5 w 114"/>
                  <a:gd name="T59" fmla="*/ 192 h 231"/>
                  <a:gd name="T60" fmla="*/ 3 w 114"/>
                  <a:gd name="T61" fmla="*/ 206 h 231"/>
                  <a:gd name="T62" fmla="*/ 10 w 114"/>
                  <a:gd name="T63" fmla="*/ 224 h 231"/>
                  <a:gd name="T64" fmla="*/ 10 w 114"/>
                  <a:gd name="T65" fmla="*/ 231 h 231"/>
                  <a:gd name="T66" fmla="*/ 76 w 114"/>
                  <a:gd name="T67" fmla="*/ 214 h 231"/>
                  <a:gd name="T68" fmla="*/ 83 w 114"/>
                  <a:gd name="T69" fmla="*/ 211 h 231"/>
                  <a:gd name="T70" fmla="*/ 98 w 114"/>
                  <a:gd name="T71" fmla="*/ 194 h 231"/>
                  <a:gd name="T72" fmla="*/ 112 w 114"/>
                  <a:gd name="T73" fmla="*/ 182 h 231"/>
                  <a:gd name="T74" fmla="*/ 114 w 114"/>
                  <a:gd name="T75" fmla="*/ 177 h 231"/>
                  <a:gd name="T76" fmla="*/ 114 w 114"/>
                  <a:gd name="T77" fmla="*/ 163 h 231"/>
                  <a:gd name="T78" fmla="*/ 114 w 114"/>
                  <a:gd name="T79" fmla="*/ 163 h 231"/>
                  <a:gd name="T80" fmla="*/ 102 w 114"/>
                  <a:gd name="T81" fmla="*/ 158 h 231"/>
                  <a:gd name="T82" fmla="*/ 95 w 114"/>
                  <a:gd name="T83" fmla="*/ 15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231">
                    <a:moveTo>
                      <a:pt x="95" y="150"/>
                    </a:moveTo>
                    <a:lnTo>
                      <a:pt x="95" y="150"/>
                    </a:lnTo>
                    <a:lnTo>
                      <a:pt x="93" y="144"/>
                    </a:lnTo>
                    <a:lnTo>
                      <a:pt x="92" y="141"/>
                    </a:lnTo>
                    <a:lnTo>
                      <a:pt x="92" y="139"/>
                    </a:lnTo>
                    <a:lnTo>
                      <a:pt x="92" y="139"/>
                    </a:lnTo>
                    <a:lnTo>
                      <a:pt x="86" y="138"/>
                    </a:lnTo>
                    <a:lnTo>
                      <a:pt x="83" y="134"/>
                    </a:lnTo>
                    <a:lnTo>
                      <a:pt x="83" y="134"/>
                    </a:lnTo>
                    <a:lnTo>
                      <a:pt x="81" y="131"/>
                    </a:lnTo>
                    <a:lnTo>
                      <a:pt x="81" y="131"/>
                    </a:lnTo>
                    <a:lnTo>
                      <a:pt x="80" y="126"/>
                    </a:lnTo>
                    <a:lnTo>
                      <a:pt x="80" y="126"/>
                    </a:lnTo>
                    <a:lnTo>
                      <a:pt x="78" y="122"/>
                    </a:lnTo>
                    <a:lnTo>
                      <a:pt x="78" y="122"/>
                    </a:lnTo>
                    <a:lnTo>
                      <a:pt x="76" y="117"/>
                    </a:lnTo>
                    <a:lnTo>
                      <a:pt x="44" y="0"/>
                    </a:lnTo>
                    <a:lnTo>
                      <a:pt x="44" y="0"/>
                    </a:lnTo>
                    <a:lnTo>
                      <a:pt x="42" y="2"/>
                    </a:lnTo>
                    <a:lnTo>
                      <a:pt x="39" y="4"/>
                    </a:lnTo>
                    <a:lnTo>
                      <a:pt x="39" y="4"/>
                    </a:lnTo>
                    <a:lnTo>
                      <a:pt x="37" y="2"/>
                    </a:lnTo>
                    <a:lnTo>
                      <a:pt x="34" y="2"/>
                    </a:lnTo>
                    <a:lnTo>
                      <a:pt x="34" y="2"/>
                    </a:lnTo>
                    <a:lnTo>
                      <a:pt x="34" y="4"/>
                    </a:lnTo>
                    <a:lnTo>
                      <a:pt x="32" y="7"/>
                    </a:lnTo>
                    <a:lnTo>
                      <a:pt x="32" y="7"/>
                    </a:lnTo>
                    <a:lnTo>
                      <a:pt x="29" y="7"/>
                    </a:lnTo>
                    <a:lnTo>
                      <a:pt x="27" y="7"/>
                    </a:lnTo>
                    <a:lnTo>
                      <a:pt x="25" y="9"/>
                    </a:lnTo>
                    <a:lnTo>
                      <a:pt x="25" y="9"/>
                    </a:lnTo>
                    <a:lnTo>
                      <a:pt x="25" y="17"/>
                    </a:lnTo>
                    <a:lnTo>
                      <a:pt x="24" y="24"/>
                    </a:lnTo>
                    <a:lnTo>
                      <a:pt x="24" y="24"/>
                    </a:lnTo>
                    <a:lnTo>
                      <a:pt x="20" y="27"/>
                    </a:lnTo>
                    <a:lnTo>
                      <a:pt x="15" y="31"/>
                    </a:lnTo>
                    <a:lnTo>
                      <a:pt x="15" y="31"/>
                    </a:lnTo>
                    <a:lnTo>
                      <a:pt x="15" y="34"/>
                    </a:lnTo>
                    <a:lnTo>
                      <a:pt x="15" y="34"/>
                    </a:lnTo>
                    <a:lnTo>
                      <a:pt x="19" y="38"/>
                    </a:lnTo>
                    <a:lnTo>
                      <a:pt x="20" y="41"/>
                    </a:lnTo>
                    <a:lnTo>
                      <a:pt x="20" y="41"/>
                    </a:lnTo>
                    <a:lnTo>
                      <a:pt x="20" y="44"/>
                    </a:lnTo>
                    <a:lnTo>
                      <a:pt x="20" y="46"/>
                    </a:lnTo>
                    <a:lnTo>
                      <a:pt x="20" y="46"/>
                    </a:lnTo>
                    <a:lnTo>
                      <a:pt x="19" y="49"/>
                    </a:lnTo>
                    <a:lnTo>
                      <a:pt x="19" y="49"/>
                    </a:lnTo>
                    <a:lnTo>
                      <a:pt x="17" y="53"/>
                    </a:lnTo>
                    <a:lnTo>
                      <a:pt x="19" y="58"/>
                    </a:lnTo>
                    <a:lnTo>
                      <a:pt x="19" y="58"/>
                    </a:lnTo>
                    <a:lnTo>
                      <a:pt x="19" y="61"/>
                    </a:lnTo>
                    <a:lnTo>
                      <a:pt x="19" y="66"/>
                    </a:lnTo>
                    <a:lnTo>
                      <a:pt x="19" y="66"/>
                    </a:lnTo>
                    <a:lnTo>
                      <a:pt x="19" y="73"/>
                    </a:lnTo>
                    <a:lnTo>
                      <a:pt x="15" y="78"/>
                    </a:lnTo>
                    <a:lnTo>
                      <a:pt x="8" y="90"/>
                    </a:lnTo>
                    <a:lnTo>
                      <a:pt x="8" y="90"/>
                    </a:lnTo>
                    <a:lnTo>
                      <a:pt x="5" y="92"/>
                    </a:lnTo>
                    <a:lnTo>
                      <a:pt x="2" y="95"/>
                    </a:lnTo>
                    <a:lnTo>
                      <a:pt x="2" y="95"/>
                    </a:lnTo>
                    <a:lnTo>
                      <a:pt x="0" y="99"/>
                    </a:lnTo>
                    <a:lnTo>
                      <a:pt x="0" y="100"/>
                    </a:lnTo>
                    <a:lnTo>
                      <a:pt x="2" y="107"/>
                    </a:lnTo>
                    <a:lnTo>
                      <a:pt x="2" y="107"/>
                    </a:lnTo>
                    <a:lnTo>
                      <a:pt x="5" y="116"/>
                    </a:lnTo>
                    <a:lnTo>
                      <a:pt x="5" y="116"/>
                    </a:lnTo>
                    <a:lnTo>
                      <a:pt x="5" y="119"/>
                    </a:lnTo>
                    <a:lnTo>
                      <a:pt x="3" y="124"/>
                    </a:lnTo>
                    <a:lnTo>
                      <a:pt x="2" y="133"/>
                    </a:lnTo>
                    <a:lnTo>
                      <a:pt x="2" y="133"/>
                    </a:lnTo>
                    <a:lnTo>
                      <a:pt x="2" y="138"/>
                    </a:lnTo>
                    <a:lnTo>
                      <a:pt x="3" y="141"/>
                    </a:lnTo>
                    <a:lnTo>
                      <a:pt x="3" y="141"/>
                    </a:lnTo>
                    <a:lnTo>
                      <a:pt x="3" y="146"/>
                    </a:lnTo>
                    <a:lnTo>
                      <a:pt x="2" y="153"/>
                    </a:lnTo>
                    <a:lnTo>
                      <a:pt x="2" y="153"/>
                    </a:lnTo>
                    <a:lnTo>
                      <a:pt x="2" y="156"/>
                    </a:lnTo>
                    <a:lnTo>
                      <a:pt x="2" y="161"/>
                    </a:lnTo>
                    <a:lnTo>
                      <a:pt x="2" y="161"/>
                    </a:lnTo>
                    <a:lnTo>
                      <a:pt x="3" y="165"/>
                    </a:lnTo>
                    <a:lnTo>
                      <a:pt x="5" y="167"/>
                    </a:lnTo>
                    <a:lnTo>
                      <a:pt x="5" y="168"/>
                    </a:lnTo>
                    <a:lnTo>
                      <a:pt x="5" y="168"/>
                    </a:lnTo>
                    <a:lnTo>
                      <a:pt x="3" y="173"/>
                    </a:lnTo>
                    <a:lnTo>
                      <a:pt x="3" y="177"/>
                    </a:lnTo>
                    <a:lnTo>
                      <a:pt x="3" y="177"/>
                    </a:lnTo>
                    <a:lnTo>
                      <a:pt x="3" y="182"/>
                    </a:lnTo>
                    <a:lnTo>
                      <a:pt x="5" y="187"/>
                    </a:lnTo>
                    <a:lnTo>
                      <a:pt x="5" y="187"/>
                    </a:lnTo>
                    <a:lnTo>
                      <a:pt x="5" y="192"/>
                    </a:lnTo>
                    <a:lnTo>
                      <a:pt x="5" y="197"/>
                    </a:lnTo>
                    <a:lnTo>
                      <a:pt x="3" y="201"/>
                    </a:lnTo>
                    <a:lnTo>
                      <a:pt x="3" y="206"/>
                    </a:lnTo>
                    <a:lnTo>
                      <a:pt x="3" y="206"/>
                    </a:lnTo>
                    <a:lnTo>
                      <a:pt x="7" y="216"/>
                    </a:lnTo>
                    <a:lnTo>
                      <a:pt x="10" y="224"/>
                    </a:lnTo>
                    <a:lnTo>
                      <a:pt x="10" y="224"/>
                    </a:lnTo>
                    <a:lnTo>
                      <a:pt x="10" y="231"/>
                    </a:lnTo>
                    <a:lnTo>
                      <a:pt x="10" y="231"/>
                    </a:lnTo>
                    <a:lnTo>
                      <a:pt x="49" y="223"/>
                    </a:lnTo>
                    <a:lnTo>
                      <a:pt x="76" y="214"/>
                    </a:lnTo>
                    <a:lnTo>
                      <a:pt x="76" y="214"/>
                    </a:lnTo>
                    <a:lnTo>
                      <a:pt x="80" y="212"/>
                    </a:lnTo>
                    <a:lnTo>
                      <a:pt x="83" y="211"/>
                    </a:lnTo>
                    <a:lnTo>
                      <a:pt x="83" y="211"/>
                    </a:lnTo>
                    <a:lnTo>
                      <a:pt x="93" y="199"/>
                    </a:lnTo>
                    <a:lnTo>
                      <a:pt x="93" y="199"/>
                    </a:lnTo>
                    <a:lnTo>
                      <a:pt x="98" y="194"/>
                    </a:lnTo>
                    <a:lnTo>
                      <a:pt x="103" y="189"/>
                    </a:lnTo>
                    <a:lnTo>
                      <a:pt x="103" y="189"/>
                    </a:lnTo>
                    <a:lnTo>
                      <a:pt x="112" y="182"/>
                    </a:lnTo>
                    <a:lnTo>
                      <a:pt x="112" y="182"/>
                    </a:lnTo>
                    <a:lnTo>
                      <a:pt x="112" y="182"/>
                    </a:lnTo>
                    <a:lnTo>
                      <a:pt x="114" y="177"/>
                    </a:lnTo>
                    <a:lnTo>
                      <a:pt x="114" y="177"/>
                    </a:lnTo>
                    <a:lnTo>
                      <a:pt x="114" y="170"/>
                    </a:lnTo>
                    <a:lnTo>
                      <a:pt x="114" y="163"/>
                    </a:lnTo>
                    <a:lnTo>
                      <a:pt x="114" y="163"/>
                    </a:lnTo>
                    <a:lnTo>
                      <a:pt x="114" y="163"/>
                    </a:lnTo>
                    <a:lnTo>
                      <a:pt x="114" y="163"/>
                    </a:lnTo>
                    <a:lnTo>
                      <a:pt x="114" y="163"/>
                    </a:lnTo>
                    <a:lnTo>
                      <a:pt x="109" y="160"/>
                    </a:lnTo>
                    <a:lnTo>
                      <a:pt x="102" y="158"/>
                    </a:lnTo>
                    <a:lnTo>
                      <a:pt x="102" y="158"/>
                    </a:lnTo>
                    <a:lnTo>
                      <a:pt x="97" y="155"/>
                    </a:lnTo>
                    <a:lnTo>
                      <a:pt x="95" y="151"/>
                    </a:lnTo>
                    <a:lnTo>
                      <a:pt x="95" y="150"/>
                    </a:lnTo>
                    <a:lnTo>
                      <a:pt x="95" y="150"/>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8" name="Freeform 88">
                <a:extLst>
                  <a:ext uri="{FF2B5EF4-FFF2-40B4-BE49-F238E27FC236}">
                    <a16:creationId xmlns:a16="http://schemas.microsoft.com/office/drawing/2014/main" id="{F8183307-7E9E-0145-AA84-AF0C4FA03FE0}"/>
                  </a:ext>
                </a:extLst>
              </p:cNvPr>
              <p:cNvSpPr>
                <a:spLocks/>
              </p:cNvSpPr>
              <p:nvPr/>
            </p:nvSpPr>
            <p:spPr bwMode="auto">
              <a:xfrm>
                <a:off x="9096375" y="1409701"/>
                <a:ext cx="193675" cy="169863"/>
              </a:xfrm>
              <a:custGeom>
                <a:avLst/>
                <a:gdLst>
                  <a:gd name="T0" fmla="*/ 0 w 122"/>
                  <a:gd name="T1" fmla="*/ 24 h 107"/>
                  <a:gd name="T2" fmla="*/ 0 w 122"/>
                  <a:gd name="T3" fmla="*/ 24 h 107"/>
                  <a:gd name="T4" fmla="*/ 0 w 122"/>
                  <a:gd name="T5" fmla="*/ 26 h 107"/>
                  <a:gd name="T6" fmla="*/ 18 w 122"/>
                  <a:gd name="T7" fmla="*/ 107 h 107"/>
                  <a:gd name="T8" fmla="*/ 18 w 122"/>
                  <a:gd name="T9" fmla="*/ 107 h 107"/>
                  <a:gd name="T10" fmla="*/ 20 w 122"/>
                  <a:gd name="T11" fmla="*/ 105 h 107"/>
                  <a:gd name="T12" fmla="*/ 23 w 122"/>
                  <a:gd name="T13" fmla="*/ 105 h 107"/>
                  <a:gd name="T14" fmla="*/ 23 w 122"/>
                  <a:gd name="T15" fmla="*/ 105 h 107"/>
                  <a:gd name="T16" fmla="*/ 28 w 122"/>
                  <a:gd name="T17" fmla="*/ 104 h 107"/>
                  <a:gd name="T18" fmla="*/ 32 w 122"/>
                  <a:gd name="T19" fmla="*/ 100 h 107"/>
                  <a:gd name="T20" fmla="*/ 32 w 122"/>
                  <a:gd name="T21" fmla="*/ 100 h 107"/>
                  <a:gd name="T22" fmla="*/ 34 w 122"/>
                  <a:gd name="T23" fmla="*/ 97 h 107"/>
                  <a:gd name="T24" fmla="*/ 35 w 122"/>
                  <a:gd name="T25" fmla="*/ 93 h 107"/>
                  <a:gd name="T26" fmla="*/ 35 w 122"/>
                  <a:gd name="T27" fmla="*/ 93 h 107"/>
                  <a:gd name="T28" fmla="*/ 39 w 122"/>
                  <a:gd name="T29" fmla="*/ 92 h 107"/>
                  <a:gd name="T30" fmla="*/ 44 w 122"/>
                  <a:gd name="T31" fmla="*/ 88 h 107"/>
                  <a:gd name="T32" fmla="*/ 44 w 122"/>
                  <a:gd name="T33" fmla="*/ 88 h 107"/>
                  <a:gd name="T34" fmla="*/ 47 w 122"/>
                  <a:gd name="T35" fmla="*/ 87 h 107"/>
                  <a:gd name="T36" fmla="*/ 51 w 122"/>
                  <a:gd name="T37" fmla="*/ 83 h 107"/>
                  <a:gd name="T38" fmla="*/ 51 w 122"/>
                  <a:gd name="T39" fmla="*/ 83 h 107"/>
                  <a:gd name="T40" fmla="*/ 59 w 122"/>
                  <a:gd name="T41" fmla="*/ 80 h 107"/>
                  <a:gd name="T42" fmla="*/ 67 w 122"/>
                  <a:gd name="T43" fmla="*/ 76 h 107"/>
                  <a:gd name="T44" fmla="*/ 67 w 122"/>
                  <a:gd name="T45" fmla="*/ 76 h 107"/>
                  <a:gd name="T46" fmla="*/ 84 w 122"/>
                  <a:gd name="T47" fmla="*/ 73 h 107"/>
                  <a:gd name="T48" fmla="*/ 84 w 122"/>
                  <a:gd name="T49" fmla="*/ 73 h 107"/>
                  <a:gd name="T50" fmla="*/ 86 w 122"/>
                  <a:gd name="T51" fmla="*/ 73 h 107"/>
                  <a:gd name="T52" fmla="*/ 90 w 122"/>
                  <a:gd name="T53" fmla="*/ 71 h 107"/>
                  <a:gd name="T54" fmla="*/ 90 w 122"/>
                  <a:gd name="T55" fmla="*/ 71 h 107"/>
                  <a:gd name="T56" fmla="*/ 93 w 122"/>
                  <a:gd name="T57" fmla="*/ 68 h 107"/>
                  <a:gd name="T58" fmla="*/ 93 w 122"/>
                  <a:gd name="T59" fmla="*/ 68 h 107"/>
                  <a:gd name="T60" fmla="*/ 98 w 122"/>
                  <a:gd name="T61" fmla="*/ 65 h 107"/>
                  <a:gd name="T62" fmla="*/ 98 w 122"/>
                  <a:gd name="T63" fmla="*/ 65 h 107"/>
                  <a:gd name="T64" fmla="*/ 101 w 122"/>
                  <a:gd name="T65" fmla="*/ 63 h 107"/>
                  <a:gd name="T66" fmla="*/ 101 w 122"/>
                  <a:gd name="T67" fmla="*/ 63 h 107"/>
                  <a:gd name="T68" fmla="*/ 105 w 122"/>
                  <a:gd name="T69" fmla="*/ 60 h 107"/>
                  <a:gd name="T70" fmla="*/ 110 w 122"/>
                  <a:gd name="T71" fmla="*/ 60 h 107"/>
                  <a:gd name="T72" fmla="*/ 113 w 122"/>
                  <a:gd name="T73" fmla="*/ 60 h 107"/>
                  <a:gd name="T74" fmla="*/ 118 w 122"/>
                  <a:gd name="T75" fmla="*/ 61 h 107"/>
                  <a:gd name="T76" fmla="*/ 118 w 122"/>
                  <a:gd name="T77" fmla="*/ 61 h 107"/>
                  <a:gd name="T78" fmla="*/ 122 w 122"/>
                  <a:gd name="T79" fmla="*/ 65 h 107"/>
                  <a:gd name="T80" fmla="*/ 105 w 122"/>
                  <a:gd name="T81" fmla="*/ 0 h 107"/>
                  <a:gd name="T82" fmla="*/ 105 w 122"/>
                  <a:gd name="T83" fmla="*/ 0 h 107"/>
                  <a:gd name="T84" fmla="*/ 0 w 122"/>
                  <a:gd name="T85" fmla="*/ 24 h 107"/>
                  <a:gd name="T86" fmla="*/ 0 w 122"/>
                  <a:gd name="T87" fmla="*/ 2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 h="107">
                    <a:moveTo>
                      <a:pt x="0" y="24"/>
                    </a:moveTo>
                    <a:lnTo>
                      <a:pt x="0" y="24"/>
                    </a:lnTo>
                    <a:lnTo>
                      <a:pt x="0" y="26"/>
                    </a:lnTo>
                    <a:lnTo>
                      <a:pt x="18" y="107"/>
                    </a:lnTo>
                    <a:lnTo>
                      <a:pt x="18" y="107"/>
                    </a:lnTo>
                    <a:lnTo>
                      <a:pt x="20" y="105"/>
                    </a:lnTo>
                    <a:lnTo>
                      <a:pt x="23" y="105"/>
                    </a:lnTo>
                    <a:lnTo>
                      <a:pt x="23" y="105"/>
                    </a:lnTo>
                    <a:lnTo>
                      <a:pt x="28" y="104"/>
                    </a:lnTo>
                    <a:lnTo>
                      <a:pt x="32" y="100"/>
                    </a:lnTo>
                    <a:lnTo>
                      <a:pt x="32" y="100"/>
                    </a:lnTo>
                    <a:lnTo>
                      <a:pt x="34" y="97"/>
                    </a:lnTo>
                    <a:lnTo>
                      <a:pt x="35" y="93"/>
                    </a:lnTo>
                    <a:lnTo>
                      <a:pt x="35" y="93"/>
                    </a:lnTo>
                    <a:lnTo>
                      <a:pt x="39" y="92"/>
                    </a:lnTo>
                    <a:lnTo>
                      <a:pt x="44" y="88"/>
                    </a:lnTo>
                    <a:lnTo>
                      <a:pt x="44" y="88"/>
                    </a:lnTo>
                    <a:lnTo>
                      <a:pt x="47" y="87"/>
                    </a:lnTo>
                    <a:lnTo>
                      <a:pt x="51" y="83"/>
                    </a:lnTo>
                    <a:lnTo>
                      <a:pt x="51" y="83"/>
                    </a:lnTo>
                    <a:lnTo>
                      <a:pt x="59" y="80"/>
                    </a:lnTo>
                    <a:lnTo>
                      <a:pt x="67" y="76"/>
                    </a:lnTo>
                    <a:lnTo>
                      <a:pt x="67" y="76"/>
                    </a:lnTo>
                    <a:lnTo>
                      <a:pt x="84" y="73"/>
                    </a:lnTo>
                    <a:lnTo>
                      <a:pt x="84" y="73"/>
                    </a:lnTo>
                    <a:lnTo>
                      <a:pt x="86" y="73"/>
                    </a:lnTo>
                    <a:lnTo>
                      <a:pt x="90" y="71"/>
                    </a:lnTo>
                    <a:lnTo>
                      <a:pt x="90" y="71"/>
                    </a:lnTo>
                    <a:lnTo>
                      <a:pt x="93" y="68"/>
                    </a:lnTo>
                    <a:lnTo>
                      <a:pt x="93" y="68"/>
                    </a:lnTo>
                    <a:lnTo>
                      <a:pt x="98" y="65"/>
                    </a:lnTo>
                    <a:lnTo>
                      <a:pt x="98" y="65"/>
                    </a:lnTo>
                    <a:lnTo>
                      <a:pt x="101" y="63"/>
                    </a:lnTo>
                    <a:lnTo>
                      <a:pt x="101" y="63"/>
                    </a:lnTo>
                    <a:lnTo>
                      <a:pt x="105" y="60"/>
                    </a:lnTo>
                    <a:lnTo>
                      <a:pt x="110" y="60"/>
                    </a:lnTo>
                    <a:lnTo>
                      <a:pt x="113" y="60"/>
                    </a:lnTo>
                    <a:lnTo>
                      <a:pt x="118" y="61"/>
                    </a:lnTo>
                    <a:lnTo>
                      <a:pt x="118" y="61"/>
                    </a:lnTo>
                    <a:lnTo>
                      <a:pt x="122" y="65"/>
                    </a:lnTo>
                    <a:lnTo>
                      <a:pt x="105" y="0"/>
                    </a:lnTo>
                    <a:lnTo>
                      <a:pt x="105" y="0"/>
                    </a:lnTo>
                    <a:lnTo>
                      <a:pt x="0" y="24"/>
                    </a:lnTo>
                    <a:lnTo>
                      <a:pt x="0" y="24"/>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9" name="Freeform 89">
                <a:extLst>
                  <a:ext uri="{FF2B5EF4-FFF2-40B4-BE49-F238E27FC236}">
                    <a16:creationId xmlns:a16="http://schemas.microsoft.com/office/drawing/2014/main" id="{07FB17E4-5DB4-2D48-8AF6-8A6330095F0E}"/>
                  </a:ext>
                </a:extLst>
              </p:cNvPr>
              <p:cNvSpPr>
                <a:spLocks/>
              </p:cNvSpPr>
              <p:nvPr/>
            </p:nvSpPr>
            <p:spPr bwMode="auto">
              <a:xfrm>
                <a:off x="7851775" y="1146176"/>
                <a:ext cx="395287" cy="541338"/>
              </a:xfrm>
              <a:custGeom>
                <a:avLst/>
                <a:gdLst>
                  <a:gd name="T0" fmla="*/ 239 w 249"/>
                  <a:gd name="T1" fmla="*/ 185 h 341"/>
                  <a:gd name="T2" fmla="*/ 237 w 249"/>
                  <a:gd name="T3" fmla="*/ 169 h 341"/>
                  <a:gd name="T4" fmla="*/ 227 w 249"/>
                  <a:gd name="T5" fmla="*/ 153 h 341"/>
                  <a:gd name="T6" fmla="*/ 224 w 249"/>
                  <a:gd name="T7" fmla="*/ 137 h 341"/>
                  <a:gd name="T8" fmla="*/ 210 w 249"/>
                  <a:gd name="T9" fmla="*/ 129 h 341"/>
                  <a:gd name="T10" fmla="*/ 198 w 249"/>
                  <a:gd name="T11" fmla="*/ 136 h 341"/>
                  <a:gd name="T12" fmla="*/ 186 w 249"/>
                  <a:gd name="T13" fmla="*/ 141 h 341"/>
                  <a:gd name="T14" fmla="*/ 181 w 249"/>
                  <a:gd name="T15" fmla="*/ 146 h 341"/>
                  <a:gd name="T16" fmla="*/ 176 w 249"/>
                  <a:gd name="T17" fmla="*/ 159 h 341"/>
                  <a:gd name="T18" fmla="*/ 168 w 249"/>
                  <a:gd name="T19" fmla="*/ 169 h 341"/>
                  <a:gd name="T20" fmla="*/ 154 w 249"/>
                  <a:gd name="T21" fmla="*/ 158 h 341"/>
                  <a:gd name="T22" fmla="*/ 159 w 249"/>
                  <a:gd name="T23" fmla="*/ 141 h 341"/>
                  <a:gd name="T24" fmla="*/ 168 w 249"/>
                  <a:gd name="T25" fmla="*/ 124 h 341"/>
                  <a:gd name="T26" fmla="*/ 178 w 249"/>
                  <a:gd name="T27" fmla="*/ 110 h 341"/>
                  <a:gd name="T28" fmla="*/ 174 w 249"/>
                  <a:gd name="T29" fmla="*/ 85 h 341"/>
                  <a:gd name="T30" fmla="*/ 173 w 249"/>
                  <a:gd name="T31" fmla="*/ 64 h 341"/>
                  <a:gd name="T32" fmla="*/ 163 w 249"/>
                  <a:gd name="T33" fmla="*/ 47 h 341"/>
                  <a:gd name="T34" fmla="*/ 173 w 249"/>
                  <a:gd name="T35" fmla="*/ 49 h 341"/>
                  <a:gd name="T36" fmla="*/ 159 w 249"/>
                  <a:gd name="T37" fmla="*/ 30 h 341"/>
                  <a:gd name="T38" fmla="*/ 141 w 249"/>
                  <a:gd name="T39" fmla="*/ 17 h 341"/>
                  <a:gd name="T40" fmla="*/ 120 w 249"/>
                  <a:gd name="T41" fmla="*/ 13 h 341"/>
                  <a:gd name="T42" fmla="*/ 103 w 249"/>
                  <a:gd name="T43" fmla="*/ 10 h 341"/>
                  <a:gd name="T44" fmla="*/ 90 w 249"/>
                  <a:gd name="T45" fmla="*/ 5 h 341"/>
                  <a:gd name="T46" fmla="*/ 78 w 249"/>
                  <a:gd name="T47" fmla="*/ 0 h 341"/>
                  <a:gd name="T48" fmla="*/ 66 w 249"/>
                  <a:gd name="T49" fmla="*/ 15 h 341"/>
                  <a:gd name="T50" fmla="*/ 76 w 249"/>
                  <a:gd name="T51" fmla="*/ 30 h 341"/>
                  <a:gd name="T52" fmla="*/ 68 w 249"/>
                  <a:gd name="T53" fmla="*/ 37 h 341"/>
                  <a:gd name="T54" fmla="*/ 56 w 249"/>
                  <a:gd name="T55" fmla="*/ 42 h 341"/>
                  <a:gd name="T56" fmla="*/ 56 w 249"/>
                  <a:gd name="T57" fmla="*/ 66 h 341"/>
                  <a:gd name="T58" fmla="*/ 54 w 249"/>
                  <a:gd name="T59" fmla="*/ 90 h 341"/>
                  <a:gd name="T60" fmla="*/ 49 w 249"/>
                  <a:gd name="T61" fmla="*/ 78 h 341"/>
                  <a:gd name="T62" fmla="*/ 42 w 249"/>
                  <a:gd name="T63" fmla="*/ 86 h 341"/>
                  <a:gd name="T64" fmla="*/ 39 w 249"/>
                  <a:gd name="T65" fmla="*/ 91 h 341"/>
                  <a:gd name="T66" fmla="*/ 44 w 249"/>
                  <a:gd name="T67" fmla="*/ 71 h 341"/>
                  <a:gd name="T68" fmla="*/ 42 w 249"/>
                  <a:gd name="T69" fmla="*/ 51 h 341"/>
                  <a:gd name="T70" fmla="*/ 35 w 249"/>
                  <a:gd name="T71" fmla="*/ 54 h 341"/>
                  <a:gd name="T72" fmla="*/ 30 w 249"/>
                  <a:gd name="T73" fmla="*/ 71 h 341"/>
                  <a:gd name="T74" fmla="*/ 23 w 249"/>
                  <a:gd name="T75" fmla="*/ 76 h 341"/>
                  <a:gd name="T76" fmla="*/ 18 w 249"/>
                  <a:gd name="T77" fmla="*/ 86 h 341"/>
                  <a:gd name="T78" fmla="*/ 10 w 249"/>
                  <a:gd name="T79" fmla="*/ 108 h 341"/>
                  <a:gd name="T80" fmla="*/ 8 w 249"/>
                  <a:gd name="T81" fmla="*/ 136 h 341"/>
                  <a:gd name="T82" fmla="*/ 1 w 249"/>
                  <a:gd name="T83" fmla="*/ 158 h 341"/>
                  <a:gd name="T84" fmla="*/ 5 w 249"/>
                  <a:gd name="T85" fmla="*/ 169 h 341"/>
                  <a:gd name="T86" fmla="*/ 1 w 249"/>
                  <a:gd name="T87" fmla="*/ 186 h 341"/>
                  <a:gd name="T88" fmla="*/ 5 w 249"/>
                  <a:gd name="T89" fmla="*/ 202 h 341"/>
                  <a:gd name="T90" fmla="*/ 12 w 249"/>
                  <a:gd name="T91" fmla="*/ 214 h 341"/>
                  <a:gd name="T92" fmla="*/ 18 w 249"/>
                  <a:gd name="T93" fmla="*/ 229 h 341"/>
                  <a:gd name="T94" fmla="*/ 27 w 249"/>
                  <a:gd name="T95" fmla="*/ 248 h 341"/>
                  <a:gd name="T96" fmla="*/ 25 w 249"/>
                  <a:gd name="T97" fmla="*/ 261 h 341"/>
                  <a:gd name="T98" fmla="*/ 23 w 249"/>
                  <a:gd name="T99" fmla="*/ 287 h 341"/>
                  <a:gd name="T100" fmla="*/ 12 w 249"/>
                  <a:gd name="T101" fmla="*/ 329 h 341"/>
                  <a:gd name="T102" fmla="*/ 120 w 249"/>
                  <a:gd name="T103" fmla="*/ 329 h 341"/>
                  <a:gd name="T104" fmla="*/ 120 w 249"/>
                  <a:gd name="T105" fmla="*/ 334 h 341"/>
                  <a:gd name="T106" fmla="*/ 198 w 249"/>
                  <a:gd name="T107" fmla="*/ 322 h 341"/>
                  <a:gd name="T108" fmla="*/ 203 w 249"/>
                  <a:gd name="T109" fmla="*/ 310 h 341"/>
                  <a:gd name="T110" fmla="*/ 210 w 249"/>
                  <a:gd name="T111" fmla="*/ 292 h 341"/>
                  <a:gd name="T112" fmla="*/ 213 w 249"/>
                  <a:gd name="T113" fmla="*/ 276 h 341"/>
                  <a:gd name="T114" fmla="*/ 230 w 249"/>
                  <a:gd name="T115" fmla="*/ 258 h 341"/>
                  <a:gd name="T116" fmla="*/ 239 w 249"/>
                  <a:gd name="T117" fmla="*/ 234 h 341"/>
                  <a:gd name="T118" fmla="*/ 242 w 249"/>
                  <a:gd name="T119" fmla="*/ 227 h 341"/>
                  <a:gd name="T120" fmla="*/ 249 w 249"/>
                  <a:gd name="T121" fmla="*/ 214 h 341"/>
                  <a:gd name="T122" fmla="*/ 246 w 249"/>
                  <a:gd name="T123" fmla="*/ 19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341">
                    <a:moveTo>
                      <a:pt x="244" y="193"/>
                    </a:moveTo>
                    <a:lnTo>
                      <a:pt x="244" y="193"/>
                    </a:lnTo>
                    <a:lnTo>
                      <a:pt x="239" y="186"/>
                    </a:lnTo>
                    <a:lnTo>
                      <a:pt x="239" y="185"/>
                    </a:lnTo>
                    <a:lnTo>
                      <a:pt x="237" y="180"/>
                    </a:lnTo>
                    <a:lnTo>
                      <a:pt x="237" y="180"/>
                    </a:lnTo>
                    <a:lnTo>
                      <a:pt x="237" y="173"/>
                    </a:lnTo>
                    <a:lnTo>
                      <a:pt x="237" y="169"/>
                    </a:lnTo>
                    <a:lnTo>
                      <a:pt x="236" y="164"/>
                    </a:lnTo>
                    <a:lnTo>
                      <a:pt x="236" y="164"/>
                    </a:lnTo>
                    <a:lnTo>
                      <a:pt x="232" y="159"/>
                    </a:lnTo>
                    <a:lnTo>
                      <a:pt x="227" y="153"/>
                    </a:lnTo>
                    <a:lnTo>
                      <a:pt x="227" y="153"/>
                    </a:lnTo>
                    <a:lnTo>
                      <a:pt x="225" y="144"/>
                    </a:lnTo>
                    <a:lnTo>
                      <a:pt x="224" y="137"/>
                    </a:lnTo>
                    <a:lnTo>
                      <a:pt x="224" y="137"/>
                    </a:lnTo>
                    <a:lnTo>
                      <a:pt x="220" y="132"/>
                    </a:lnTo>
                    <a:lnTo>
                      <a:pt x="213" y="129"/>
                    </a:lnTo>
                    <a:lnTo>
                      <a:pt x="213" y="129"/>
                    </a:lnTo>
                    <a:lnTo>
                      <a:pt x="210" y="129"/>
                    </a:lnTo>
                    <a:lnTo>
                      <a:pt x="207" y="130"/>
                    </a:lnTo>
                    <a:lnTo>
                      <a:pt x="202" y="134"/>
                    </a:lnTo>
                    <a:lnTo>
                      <a:pt x="202" y="134"/>
                    </a:lnTo>
                    <a:lnTo>
                      <a:pt x="198" y="136"/>
                    </a:lnTo>
                    <a:lnTo>
                      <a:pt x="195" y="136"/>
                    </a:lnTo>
                    <a:lnTo>
                      <a:pt x="188" y="136"/>
                    </a:lnTo>
                    <a:lnTo>
                      <a:pt x="188" y="136"/>
                    </a:lnTo>
                    <a:lnTo>
                      <a:pt x="186" y="141"/>
                    </a:lnTo>
                    <a:lnTo>
                      <a:pt x="186" y="142"/>
                    </a:lnTo>
                    <a:lnTo>
                      <a:pt x="185" y="144"/>
                    </a:lnTo>
                    <a:lnTo>
                      <a:pt x="185" y="144"/>
                    </a:lnTo>
                    <a:lnTo>
                      <a:pt x="181" y="146"/>
                    </a:lnTo>
                    <a:lnTo>
                      <a:pt x="181" y="146"/>
                    </a:lnTo>
                    <a:lnTo>
                      <a:pt x="180" y="149"/>
                    </a:lnTo>
                    <a:lnTo>
                      <a:pt x="180" y="149"/>
                    </a:lnTo>
                    <a:lnTo>
                      <a:pt x="176" y="159"/>
                    </a:lnTo>
                    <a:lnTo>
                      <a:pt x="174" y="166"/>
                    </a:lnTo>
                    <a:lnTo>
                      <a:pt x="171" y="169"/>
                    </a:lnTo>
                    <a:lnTo>
                      <a:pt x="171" y="169"/>
                    </a:lnTo>
                    <a:lnTo>
                      <a:pt x="168" y="169"/>
                    </a:lnTo>
                    <a:lnTo>
                      <a:pt x="166" y="169"/>
                    </a:lnTo>
                    <a:lnTo>
                      <a:pt x="161" y="166"/>
                    </a:lnTo>
                    <a:lnTo>
                      <a:pt x="154" y="158"/>
                    </a:lnTo>
                    <a:lnTo>
                      <a:pt x="154" y="158"/>
                    </a:lnTo>
                    <a:lnTo>
                      <a:pt x="152" y="154"/>
                    </a:lnTo>
                    <a:lnTo>
                      <a:pt x="152" y="149"/>
                    </a:lnTo>
                    <a:lnTo>
                      <a:pt x="156" y="146"/>
                    </a:lnTo>
                    <a:lnTo>
                      <a:pt x="159" y="141"/>
                    </a:lnTo>
                    <a:lnTo>
                      <a:pt x="159" y="141"/>
                    </a:lnTo>
                    <a:lnTo>
                      <a:pt x="164" y="134"/>
                    </a:lnTo>
                    <a:lnTo>
                      <a:pt x="168" y="124"/>
                    </a:lnTo>
                    <a:lnTo>
                      <a:pt x="168" y="124"/>
                    </a:lnTo>
                    <a:lnTo>
                      <a:pt x="173" y="117"/>
                    </a:lnTo>
                    <a:lnTo>
                      <a:pt x="176" y="113"/>
                    </a:lnTo>
                    <a:lnTo>
                      <a:pt x="178" y="110"/>
                    </a:lnTo>
                    <a:lnTo>
                      <a:pt x="178" y="110"/>
                    </a:lnTo>
                    <a:lnTo>
                      <a:pt x="180" y="103"/>
                    </a:lnTo>
                    <a:lnTo>
                      <a:pt x="178" y="97"/>
                    </a:lnTo>
                    <a:lnTo>
                      <a:pt x="174" y="85"/>
                    </a:lnTo>
                    <a:lnTo>
                      <a:pt x="174" y="85"/>
                    </a:lnTo>
                    <a:lnTo>
                      <a:pt x="174" y="74"/>
                    </a:lnTo>
                    <a:lnTo>
                      <a:pt x="174" y="69"/>
                    </a:lnTo>
                    <a:lnTo>
                      <a:pt x="173" y="64"/>
                    </a:lnTo>
                    <a:lnTo>
                      <a:pt x="173" y="64"/>
                    </a:lnTo>
                    <a:lnTo>
                      <a:pt x="166" y="54"/>
                    </a:lnTo>
                    <a:lnTo>
                      <a:pt x="161" y="47"/>
                    </a:lnTo>
                    <a:lnTo>
                      <a:pt x="161" y="47"/>
                    </a:lnTo>
                    <a:lnTo>
                      <a:pt x="163" y="47"/>
                    </a:lnTo>
                    <a:lnTo>
                      <a:pt x="166" y="47"/>
                    </a:lnTo>
                    <a:lnTo>
                      <a:pt x="169" y="49"/>
                    </a:lnTo>
                    <a:lnTo>
                      <a:pt x="173" y="49"/>
                    </a:lnTo>
                    <a:lnTo>
                      <a:pt x="173" y="49"/>
                    </a:lnTo>
                    <a:lnTo>
                      <a:pt x="173" y="47"/>
                    </a:lnTo>
                    <a:lnTo>
                      <a:pt x="173" y="44"/>
                    </a:lnTo>
                    <a:lnTo>
                      <a:pt x="169" y="39"/>
                    </a:lnTo>
                    <a:lnTo>
                      <a:pt x="159" y="30"/>
                    </a:lnTo>
                    <a:lnTo>
                      <a:pt x="159" y="30"/>
                    </a:lnTo>
                    <a:lnTo>
                      <a:pt x="151" y="22"/>
                    </a:lnTo>
                    <a:lnTo>
                      <a:pt x="146" y="20"/>
                    </a:lnTo>
                    <a:lnTo>
                      <a:pt x="141" y="17"/>
                    </a:lnTo>
                    <a:lnTo>
                      <a:pt x="141" y="17"/>
                    </a:lnTo>
                    <a:lnTo>
                      <a:pt x="130" y="17"/>
                    </a:lnTo>
                    <a:lnTo>
                      <a:pt x="125" y="15"/>
                    </a:lnTo>
                    <a:lnTo>
                      <a:pt x="120" y="13"/>
                    </a:lnTo>
                    <a:lnTo>
                      <a:pt x="120" y="13"/>
                    </a:lnTo>
                    <a:lnTo>
                      <a:pt x="112" y="10"/>
                    </a:lnTo>
                    <a:lnTo>
                      <a:pt x="108" y="10"/>
                    </a:lnTo>
                    <a:lnTo>
                      <a:pt x="103" y="10"/>
                    </a:lnTo>
                    <a:lnTo>
                      <a:pt x="103" y="10"/>
                    </a:lnTo>
                    <a:lnTo>
                      <a:pt x="98" y="12"/>
                    </a:lnTo>
                    <a:lnTo>
                      <a:pt x="95" y="12"/>
                    </a:lnTo>
                    <a:lnTo>
                      <a:pt x="90" y="5"/>
                    </a:lnTo>
                    <a:lnTo>
                      <a:pt x="90" y="5"/>
                    </a:lnTo>
                    <a:lnTo>
                      <a:pt x="86" y="1"/>
                    </a:lnTo>
                    <a:lnTo>
                      <a:pt x="81" y="0"/>
                    </a:lnTo>
                    <a:lnTo>
                      <a:pt x="78" y="0"/>
                    </a:lnTo>
                    <a:lnTo>
                      <a:pt x="73" y="3"/>
                    </a:lnTo>
                    <a:lnTo>
                      <a:pt x="73" y="3"/>
                    </a:lnTo>
                    <a:lnTo>
                      <a:pt x="68" y="10"/>
                    </a:lnTo>
                    <a:lnTo>
                      <a:pt x="66" y="15"/>
                    </a:lnTo>
                    <a:lnTo>
                      <a:pt x="68" y="18"/>
                    </a:lnTo>
                    <a:lnTo>
                      <a:pt x="68" y="18"/>
                    </a:lnTo>
                    <a:lnTo>
                      <a:pt x="73" y="25"/>
                    </a:lnTo>
                    <a:lnTo>
                      <a:pt x="76" y="30"/>
                    </a:lnTo>
                    <a:lnTo>
                      <a:pt x="76" y="34"/>
                    </a:lnTo>
                    <a:lnTo>
                      <a:pt x="76" y="34"/>
                    </a:lnTo>
                    <a:lnTo>
                      <a:pt x="74" y="35"/>
                    </a:lnTo>
                    <a:lnTo>
                      <a:pt x="68" y="37"/>
                    </a:lnTo>
                    <a:lnTo>
                      <a:pt x="62" y="37"/>
                    </a:lnTo>
                    <a:lnTo>
                      <a:pt x="59" y="39"/>
                    </a:lnTo>
                    <a:lnTo>
                      <a:pt x="59" y="39"/>
                    </a:lnTo>
                    <a:lnTo>
                      <a:pt x="56" y="42"/>
                    </a:lnTo>
                    <a:lnTo>
                      <a:pt x="54" y="47"/>
                    </a:lnTo>
                    <a:lnTo>
                      <a:pt x="56" y="56"/>
                    </a:lnTo>
                    <a:lnTo>
                      <a:pt x="56" y="56"/>
                    </a:lnTo>
                    <a:lnTo>
                      <a:pt x="56" y="66"/>
                    </a:lnTo>
                    <a:lnTo>
                      <a:pt x="56" y="74"/>
                    </a:lnTo>
                    <a:lnTo>
                      <a:pt x="56" y="74"/>
                    </a:lnTo>
                    <a:lnTo>
                      <a:pt x="56" y="83"/>
                    </a:lnTo>
                    <a:lnTo>
                      <a:pt x="54" y="90"/>
                    </a:lnTo>
                    <a:lnTo>
                      <a:pt x="54" y="90"/>
                    </a:lnTo>
                    <a:lnTo>
                      <a:pt x="51" y="83"/>
                    </a:lnTo>
                    <a:lnTo>
                      <a:pt x="51" y="83"/>
                    </a:lnTo>
                    <a:lnTo>
                      <a:pt x="49" y="78"/>
                    </a:lnTo>
                    <a:lnTo>
                      <a:pt x="47" y="78"/>
                    </a:lnTo>
                    <a:lnTo>
                      <a:pt x="45" y="80"/>
                    </a:lnTo>
                    <a:lnTo>
                      <a:pt x="45" y="80"/>
                    </a:lnTo>
                    <a:lnTo>
                      <a:pt x="42" y="86"/>
                    </a:lnTo>
                    <a:lnTo>
                      <a:pt x="42" y="90"/>
                    </a:lnTo>
                    <a:lnTo>
                      <a:pt x="40" y="91"/>
                    </a:lnTo>
                    <a:lnTo>
                      <a:pt x="40" y="91"/>
                    </a:lnTo>
                    <a:lnTo>
                      <a:pt x="39" y="91"/>
                    </a:lnTo>
                    <a:lnTo>
                      <a:pt x="39" y="88"/>
                    </a:lnTo>
                    <a:lnTo>
                      <a:pt x="40" y="81"/>
                    </a:lnTo>
                    <a:lnTo>
                      <a:pt x="40" y="81"/>
                    </a:lnTo>
                    <a:lnTo>
                      <a:pt x="44" y="71"/>
                    </a:lnTo>
                    <a:lnTo>
                      <a:pt x="44" y="71"/>
                    </a:lnTo>
                    <a:lnTo>
                      <a:pt x="44" y="59"/>
                    </a:lnTo>
                    <a:lnTo>
                      <a:pt x="44" y="52"/>
                    </a:lnTo>
                    <a:lnTo>
                      <a:pt x="42" y="51"/>
                    </a:lnTo>
                    <a:lnTo>
                      <a:pt x="40" y="51"/>
                    </a:lnTo>
                    <a:lnTo>
                      <a:pt x="40" y="51"/>
                    </a:lnTo>
                    <a:lnTo>
                      <a:pt x="37" y="51"/>
                    </a:lnTo>
                    <a:lnTo>
                      <a:pt x="35" y="54"/>
                    </a:lnTo>
                    <a:lnTo>
                      <a:pt x="34" y="59"/>
                    </a:lnTo>
                    <a:lnTo>
                      <a:pt x="34" y="59"/>
                    </a:lnTo>
                    <a:lnTo>
                      <a:pt x="32" y="66"/>
                    </a:lnTo>
                    <a:lnTo>
                      <a:pt x="30" y="71"/>
                    </a:lnTo>
                    <a:lnTo>
                      <a:pt x="30" y="71"/>
                    </a:lnTo>
                    <a:lnTo>
                      <a:pt x="27" y="74"/>
                    </a:lnTo>
                    <a:lnTo>
                      <a:pt x="23" y="76"/>
                    </a:lnTo>
                    <a:lnTo>
                      <a:pt x="23" y="76"/>
                    </a:lnTo>
                    <a:lnTo>
                      <a:pt x="20" y="78"/>
                    </a:lnTo>
                    <a:lnTo>
                      <a:pt x="20" y="81"/>
                    </a:lnTo>
                    <a:lnTo>
                      <a:pt x="18" y="86"/>
                    </a:lnTo>
                    <a:lnTo>
                      <a:pt x="18" y="86"/>
                    </a:lnTo>
                    <a:lnTo>
                      <a:pt x="17" y="93"/>
                    </a:lnTo>
                    <a:lnTo>
                      <a:pt x="13" y="98"/>
                    </a:lnTo>
                    <a:lnTo>
                      <a:pt x="12" y="103"/>
                    </a:lnTo>
                    <a:lnTo>
                      <a:pt x="10" y="108"/>
                    </a:lnTo>
                    <a:lnTo>
                      <a:pt x="10" y="108"/>
                    </a:lnTo>
                    <a:lnTo>
                      <a:pt x="10" y="122"/>
                    </a:lnTo>
                    <a:lnTo>
                      <a:pt x="8" y="136"/>
                    </a:lnTo>
                    <a:lnTo>
                      <a:pt x="8" y="136"/>
                    </a:lnTo>
                    <a:lnTo>
                      <a:pt x="6" y="142"/>
                    </a:lnTo>
                    <a:lnTo>
                      <a:pt x="3" y="147"/>
                    </a:lnTo>
                    <a:lnTo>
                      <a:pt x="1" y="153"/>
                    </a:lnTo>
                    <a:lnTo>
                      <a:pt x="1" y="158"/>
                    </a:lnTo>
                    <a:lnTo>
                      <a:pt x="1" y="158"/>
                    </a:lnTo>
                    <a:lnTo>
                      <a:pt x="3" y="163"/>
                    </a:lnTo>
                    <a:lnTo>
                      <a:pt x="5" y="169"/>
                    </a:lnTo>
                    <a:lnTo>
                      <a:pt x="5" y="169"/>
                    </a:lnTo>
                    <a:lnTo>
                      <a:pt x="5" y="175"/>
                    </a:lnTo>
                    <a:lnTo>
                      <a:pt x="3" y="180"/>
                    </a:lnTo>
                    <a:lnTo>
                      <a:pt x="3" y="180"/>
                    </a:lnTo>
                    <a:lnTo>
                      <a:pt x="1" y="186"/>
                    </a:lnTo>
                    <a:lnTo>
                      <a:pt x="0" y="192"/>
                    </a:lnTo>
                    <a:lnTo>
                      <a:pt x="1" y="197"/>
                    </a:lnTo>
                    <a:lnTo>
                      <a:pt x="5" y="202"/>
                    </a:lnTo>
                    <a:lnTo>
                      <a:pt x="5" y="202"/>
                    </a:lnTo>
                    <a:lnTo>
                      <a:pt x="6" y="209"/>
                    </a:lnTo>
                    <a:lnTo>
                      <a:pt x="8" y="212"/>
                    </a:lnTo>
                    <a:lnTo>
                      <a:pt x="12" y="214"/>
                    </a:lnTo>
                    <a:lnTo>
                      <a:pt x="12" y="214"/>
                    </a:lnTo>
                    <a:lnTo>
                      <a:pt x="15" y="217"/>
                    </a:lnTo>
                    <a:lnTo>
                      <a:pt x="17" y="220"/>
                    </a:lnTo>
                    <a:lnTo>
                      <a:pt x="18" y="229"/>
                    </a:lnTo>
                    <a:lnTo>
                      <a:pt x="18" y="229"/>
                    </a:lnTo>
                    <a:lnTo>
                      <a:pt x="20" y="236"/>
                    </a:lnTo>
                    <a:lnTo>
                      <a:pt x="23" y="241"/>
                    </a:lnTo>
                    <a:lnTo>
                      <a:pt x="23" y="241"/>
                    </a:lnTo>
                    <a:lnTo>
                      <a:pt x="27" y="248"/>
                    </a:lnTo>
                    <a:lnTo>
                      <a:pt x="27" y="249"/>
                    </a:lnTo>
                    <a:lnTo>
                      <a:pt x="27" y="254"/>
                    </a:lnTo>
                    <a:lnTo>
                      <a:pt x="27" y="254"/>
                    </a:lnTo>
                    <a:lnTo>
                      <a:pt x="25" y="261"/>
                    </a:lnTo>
                    <a:lnTo>
                      <a:pt x="25" y="270"/>
                    </a:lnTo>
                    <a:lnTo>
                      <a:pt x="25" y="278"/>
                    </a:lnTo>
                    <a:lnTo>
                      <a:pt x="23" y="287"/>
                    </a:lnTo>
                    <a:lnTo>
                      <a:pt x="23" y="287"/>
                    </a:lnTo>
                    <a:lnTo>
                      <a:pt x="18" y="302"/>
                    </a:lnTo>
                    <a:lnTo>
                      <a:pt x="15" y="317"/>
                    </a:lnTo>
                    <a:lnTo>
                      <a:pt x="15" y="317"/>
                    </a:lnTo>
                    <a:lnTo>
                      <a:pt x="12" y="329"/>
                    </a:lnTo>
                    <a:lnTo>
                      <a:pt x="5" y="341"/>
                    </a:lnTo>
                    <a:lnTo>
                      <a:pt x="5" y="341"/>
                    </a:lnTo>
                    <a:lnTo>
                      <a:pt x="68" y="334"/>
                    </a:lnTo>
                    <a:lnTo>
                      <a:pt x="120" y="329"/>
                    </a:lnTo>
                    <a:lnTo>
                      <a:pt x="120" y="334"/>
                    </a:lnTo>
                    <a:lnTo>
                      <a:pt x="120" y="334"/>
                    </a:lnTo>
                    <a:lnTo>
                      <a:pt x="120" y="334"/>
                    </a:lnTo>
                    <a:lnTo>
                      <a:pt x="120" y="334"/>
                    </a:lnTo>
                    <a:lnTo>
                      <a:pt x="156" y="331"/>
                    </a:lnTo>
                    <a:lnTo>
                      <a:pt x="200" y="324"/>
                    </a:lnTo>
                    <a:lnTo>
                      <a:pt x="200" y="324"/>
                    </a:lnTo>
                    <a:lnTo>
                      <a:pt x="198" y="322"/>
                    </a:lnTo>
                    <a:lnTo>
                      <a:pt x="198" y="322"/>
                    </a:lnTo>
                    <a:lnTo>
                      <a:pt x="198" y="319"/>
                    </a:lnTo>
                    <a:lnTo>
                      <a:pt x="200" y="315"/>
                    </a:lnTo>
                    <a:lnTo>
                      <a:pt x="203" y="310"/>
                    </a:lnTo>
                    <a:lnTo>
                      <a:pt x="208" y="305"/>
                    </a:lnTo>
                    <a:lnTo>
                      <a:pt x="210" y="298"/>
                    </a:lnTo>
                    <a:lnTo>
                      <a:pt x="210" y="298"/>
                    </a:lnTo>
                    <a:lnTo>
                      <a:pt x="210" y="292"/>
                    </a:lnTo>
                    <a:lnTo>
                      <a:pt x="208" y="285"/>
                    </a:lnTo>
                    <a:lnTo>
                      <a:pt x="208" y="285"/>
                    </a:lnTo>
                    <a:lnTo>
                      <a:pt x="210" y="280"/>
                    </a:lnTo>
                    <a:lnTo>
                      <a:pt x="213" y="276"/>
                    </a:lnTo>
                    <a:lnTo>
                      <a:pt x="213" y="276"/>
                    </a:lnTo>
                    <a:lnTo>
                      <a:pt x="222" y="266"/>
                    </a:lnTo>
                    <a:lnTo>
                      <a:pt x="230" y="258"/>
                    </a:lnTo>
                    <a:lnTo>
                      <a:pt x="230" y="258"/>
                    </a:lnTo>
                    <a:lnTo>
                      <a:pt x="234" y="251"/>
                    </a:lnTo>
                    <a:lnTo>
                      <a:pt x="237" y="242"/>
                    </a:lnTo>
                    <a:lnTo>
                      <a:pt x="237" y="242"/>
                    </a:lnTo>
                    <a:lnTo>
                      <a:pt x="239" y="234"/>
                    </a:lnTo>
                    <a:lnTo>
                      <a:pt x="239" y="234"/>
                    </a:lnTo>
                    <a:lnTo>
                      <a:pt x="241" y="231"/>
                    </a:lnTo>
                    <a:lnTo>
                      <a:pt x="242" y="227"/>
                    </a:lnTo>
                    <a:lnTo>
                      <a:pt x="242" y="227"/>
                    </a:lnTo>
                    <a:lnTo>
                      <a:pt x="247" y="222"/>
                    </a:lnTo>
                    <a:lnTo>
                      <a:pt x="247" y="222"/>
                    </a:lnTo>
                    <a:lnTo>
                      <a:pt x="249" y="219"/>
                    </a:lnTo>
                    <a:lnTo>
                      <a:pt x="249" y="214"/>
                    </a:lnTo>
                    <a:lnTo>
                      <a:pt x="247" y="207"/>
                    </a:lnTo>
                    <a:lnTo>
                      <a:pt x="247" y="207"/>
                    </a:lnTo>
                    <a:lnTo>
                      <a:pt x="246" y="200"/>
                    </a:lnTo>
                    <a:lnTo>
                      <a:pt x="246" y="197"/>
                    </a:lnTo>
                    <a:lnTo>
                      <a:pt x="244" y="193"/>
                    </a:lnTo>
                    <a:lnTo>
                      <a:pt x="244" y="19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0" name="Freeform 90">
                <a:extLst>
                  <a:ext uri="{FF2B5EF4-FFF2-40B4-BE49-F238E27FC236}">
                    <a16:creationId xmlns:a16="http://schemas.microsoft.com/office/drawing/2014/main" id="{B4814679-8CD3-9F44-9748-CA9D1C4D0BB9}"/>
                  </a:ext>
                </a:extLst>
              </p:cNvPr>
              <p:cNvSpPr>
                <a:spLocks/>
              </p:cNvSpPr>
              <p:nvPr/>
            </p:nvSpPr>
            <p:spPr bwMode="auto">
              <a:xfrm>
                <a:off x="8204200" y="2225676"/>
                <a:ext cx="865187" cy="396875"/>
              </a:xfrm>
              <a:custGeom>
                <a:avLst/>
                <a:gdLst>
                  <a:gd name="T0" fmla="*/ 531 w 545"/>
                  <a:gd name="T1" fmla="*/ 90 h 250"/>
                  <a:gd name="T2" fmla="*/ 516 w 545"/>
                  <a:gd name="T3" fmla="*/ 94 h 250"/>
                  <a:gd name="T4" fmla="*/ 511 w 545"/>
                  <a:gd name="T5" fmla="*/ 97 h 250"/>
                  <a:gd name="T6" fmla="*/ 501 w 545"/>
                  <a:gd name="T7" fmla="*/ 101 h 250"/>
                  <a:gd name="T8" fmla="*/ 501 w 545"/>
                  <a:gd name="T9" fmla="*/ 118 h 250"/>
                  <a:gd name="T10" fmla="*/ 521 w 545"/>
                  <a:gd name="T11" fmla="*/ 121 h 250"/>
                  <a:gd name="T12" fmla="*/ 531 w 545"/>
                  <a:gd name="T13" fmla="*/ 145 h 250"/>
                  <a:gd name="T14" fmla="*/ 492 w 545"/>
                  <a:gd name="T15" fmla="*/ 170 h 250"/>
                  <a:gd name="T16" fmla="*/ 468 w 545"/>
                  <a:gd name="T17" fmla="*/ 177 h 250"/>
                  <a:gd name="T18" fmla="*/ 436 w 545"/>
                  <a:gd name="T19" fmla="*/ 223 h 250"/>
                  <a:gd name="T20" fmla="*/ 422 w 545"/>
                  <a:gd name="T21" fmla="*/ 223 h 250"/>
                  <a:gd name="T22" fmla="*/ 402 w 545"/>
                  <a:gd name="T23" fmla="*/ 243 h 250"/>
                  <a:gd name="T24" fmla="*/ 221 w 545"/>
                  <a:gd name="T25" fmla="*/ 185 h 250"/>
                  <a:gd name="T26" fmla="*/ 149 w 545"/>
                  <a:gd name="T27" fmla="*/ 180 h 250"/>
                  <a:gd name="T28" fmla="*/ 122 w 545"/>
                  <a:gd name="T29" fmla="*/ 189 h 250"/>
                  <a:gd name="T30" fmla="*/ 105 w 545"/>
                  <a:gd name="T31" fmla="*/ 196 h 250"/>
                  <a:gd name="T32" fmla="*/ 86 w 545"/>
                  <a:gd name="T33" fmla="*/ 201 h 250"/>
                  <a:gd name="T34" fmla="*/ 0 w 545"/>
                  <a:gd name="T35" fmla="*/ 214 h 250"/>
                  <a:gd name="T36" fmla="*/ 0 w 545"/>
                  <a:gd name="T37" fmla="*/ 207 h 250"/>
                  <a:gd name="T38" fmla="*/ 2 w 545"/>
                  <a:gd name="T39" fmla="*/ 197 h 250"/>
                  <a:gd name="T40" fmla="*/ 12 w 545"/>
                  <a:gd name="T41" fmla="*/ 187 h 250"/>
                  <a:gd name="T42" fmla="*/ 19 w 545"/>
                  <a:gd name="T43" fmla="*/ 177 h 250"/>
                  <a:gd name="T44" fmla="*/ 30 w 545"/>
                  <a:gd name="T45" fmla="*/ 163 h 250"/>
                  <a:gd name="T46" fmla="*/ 41 w 545"/>
                  <a:gd name="T47" fmla="*/ 162 h 250"/>
                  <a:gd name="T48" fmla="*/ 53 w 545"/>
                  <a:gd name="T49" fmla="*/ 158 h 250"/>
                  <a:gd name="T50" fmla="*/ 56 w 545"/>
                  <a:gd name="T51" fmla="*/ 157 h 250"/>
                  <a:gd name="T52" fmla="*/ 58 w 545"/>
                  <a:gd name="T53" fmla="*/ 153 h 250"/>
                  <a:gd name="T54" fmla="*/ 66 w 545"/>
                  <a:gd name="T55" fmla="*/ 146 h 250"/>
                  <a:gd name="T56" fmla="*/ 78 w 545"/>
                  <a:gd name="T57" fmla="*/ 141 h 250"/>
                  <a:gd name="T58" fmla="*/ 81 w 545"/>
                  <a:gd name="T59" fmla="*/ 136 h 250"/>
                  <a:gd name="T60" fmla="*/ 88 w 545"/>
                  <a:gd name="T61" fmla="*/ 119 h 250"/>
                  <a:gd name="T62" fmla="*/ 93 w 545"/>
                  <a:gd name="T63" fmla="*/ 114 h 250"/>
                  <a:gd name="T64" fmla="*/ 97 w 545"/>
                  <a:gd name="T65" fmla="*/ 118 h 250"/>
                  <a:gd name="T66" fmla="*/ 97 w 545"/>
                  <a:gd name="T67" fmla="*/ 119 h 250"/>
                  <a:gd name="T68" fmla="*/ 97 w 545"/>
                  <a:gd name="T69" fmla="*/ 123 h 250"/>
                  <a:gd name="T70" fmla="*/ 97 w 545"/>
                  <a:gd name="T71" fmla="*/ 126 h 250"/>
                  <a:gd name="T72" fmla="*/ 102 w 545"/>
                  <a:gd name="T73" fmla="*/ 128 h 250"/>
                  <a:gd name="T74" fmla="*/ 105 w 545"/>
                  <a:gd name="T75" fmla="*/ 126 h 250"/>
                  <a:gd name="T76" fmla="*/ 114 w 545"/>
                  <a:gd name="T77" fmla="*/ 118 h 250"/>
                  <a:gd name="T78" fmla="*/ 129 w 545"/>
                  <a:gd name="T79" fmla="*/ 106 h 250"/>
                  <a:gd name="T80" fmla="*/ 129 w 545"/>
                  <a:gd name="T81" fmla="*/ 65 h 250"/>
                  <a:gd name="T82" fmla="*/ 205 w 545"/>
                  <a:gd name="T83" fmla="*/ 53 h 250"/>
                  <a:gd name="T84" fmla="*/ 389 w 545"/>
                  <a:gd name="T85" fmla="*/ 22 h 250"/>
                  <a:gd name="T86" fmla="*/ 519 w 545"/>
                  <a:gd name="T87" fmla="*/ 0 h 250"/>
                  <a:gd name="T88" fmla="*/ 521 w 545"/>
                  <a:gd name="T89" fmla="*/ 0 h 250"/>
                  <a:gd name="T90" fmla="*/ 524 w 545"/>
                  <a:gd name="T91" fmla="*/ 16 h 250"/>
                  <a:gd name="T92" fmla="*/ 534 w 545"/>
                  <a:gd name="T93" fmla="*/ 12 h 250"/>
                  <a:gd name="T94" fmla="*/ 524 w 545"/>
                  <a:gd name="T95" fmla="*/ 24 h 250"/>
                  <a:gd name="T96" fmla="*/ 514 w 545"/>
                  <a:gd name="T97" fmla="*/ 21 h 250"/>
                  <a:gd name="T98" fmla="*/ 504 w 545"/>
                  <a:gd name="T99" fmla="*/ 36 h 250"/>
                  <a:gd name="T100" fmla="*/ 490 w 545"/>
                  <a:gd name="T101" fmla="*/ 33 h 250"/>
                  <a:gd name="T102" fmla="*/ 482 w 545"/>
                  <a:gd name="T103" fmla="*/ 45 h 250"/>
                  <a:gd name="T104" fmla="*/ 470 w 545"/>
                  <a:gd name="T105" fmla="*/ 33 h 250"/>
                  <a:gd name="T106" fmla="*/ 468 w 545"/>
                  <a:gd name="T107" fmla="*/ 43 h 250"/>
                  <a:gd name="T108" fmla="*/ 473 w 545"/>
                  <a:gd name="T109" fmla="*/ 55 h 250"/>
                  <a:gd name="T110" fmla="*/ 506 w 545"/>
                  <a:gd name="T111" fmla="*/ 48 h 250"/>
                  <a:gd name="T112" fmla="*/ 543 w 545"/>
                  <a:gd name="T113" fmla="*/ 4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5" h="250">
                    <a:moveTo>
                      <a:pt x="545" y="63"/>
                    </a:moveTo>
                    <a:lnTo>
                      <a:pt x="545" y="63"/>
                    </a:lnTo>
                    <a:lnTo>
                      <a:pt x="545" y="70"/>
                    </a:lnTo>
                    <a:lnTo>
                      <a:pt x="538" y="77"/>
                    </a:lnTo>
                    <a:lnTo>
                      <a:pt x="538" y="77"/>
                    </a:lnTo>
                    <a:lnTo>
                      <a:pt x="534" y="82"/>
                    </a:lnTo>
                    <a:lnTo>
                      <a:pt x="531" y="90"/>
                    </a:lnTo>
                    <a:lnTo>
                      <a:pt x="526" y="97"/>
                    </a:lnTo>
                    <a:lnTo>
                      <a:pt x="523" y="99"/>
                    </a:lnTo>
                    <a:lnTo>
                      <a:pt x="519" y="99"/>
                    </a:lnTo>
                    <a:lnTo>
                      <a:pt x="519" y="99"/>
                    </a:lnTo>
                    <a:lnTo>
                      <a:pt x="517" y="95"/>
                    </a:lnTo>
                    <a:lnTo>
                      <a:pt x="517" y="94"/>
                    </a:lnTo>
                    <a:lnTo>
                      <a:pt x="516" y="94"/>
                    </a:lnTo>
                    <a:lnTo>
                      <a:pt x="516" y="94"/>
                    </a:lnTo>
                    <a:lnTo>
                      <a:pt x="514" y="94"/>
                    </a:lnTo>
                    <a:lnTo>
                      <a:pt x="514" y="97"/>
                    </a:lnTo>
                    <a:lnTo>
                      <a:pt x="514" y="101"/>
                    </a:lnTo>
                    <a:lnTo>
                      <a:pt x="514" y="101"/>
                    </a:lnTo>
                    <a:lnTo>
                      <a:pt x="512" y="99"/>
                    </a:lnTo>
                    <a:lnTo>
                      <a:pt x="511" y="97"/>
                    </a:lnTo>
                    <a:lnTo>
                      <a:pt x="509" y="94"/>
                    </a:lnTo>
                    <a:lnTo>
                      <a:pt x="506" y="92"/>
                    </a:lnTo>
                    <a:lnTo>
                      <a:pt x="506" y="92"/>
                    </a:lnTo>
                    <a:lnTo>
                      <a:pt x="504" y="94"/>
                    </a:lnTo>
                    <a:lnTo>
                      <a:pt x="502" y="95"/>
                    </a:lnTo>
                    <a:lnTo>
                      <a:pt x="502" y="99"/>
                    </a:lnTo>
                    <a:lnTo>
                      <a:pt x="501" y="101"/>
                    </a:lnTo>
                    <a:lnTo>
                      <a:pt x="501" y="101"/>
                    </a:lnTo>
                    <a:lnTo>
                      <a:pt x="504" y="106"/>
                    </a:lnTo>
                    <a:lnTo>
                      <a:pt x="506" y="109"/>
                    </a:lnTo>
                    <a:lnTo>
                      <a:pt x="506" y="112"/>
                    </a:lnTo>
                    <a:lnTo>
                      <a:pt x="506" y="112"/>
                    </a:lnTo>
                    <a:lnTo>
                      <a:pt x="504" y="114"/>
                    </a:lnTo>
                    <a:lnTo>
                      <a:pt x="501" y="118"/>
                    </a:lnTo>
                    <a:lnTo>
                      <a:pt x="501" y="121"/>
                    </a:lnTo>
                    <a:lnTo>
                      <a:pt x="502" y="123"/>
                    </a:lnTo>
                    <a:lnTo>
                      <a:pt x="502" y="123"/>
                    </a:lnTo>
                    <a:lnTo>
                      <a:pt x="506" y="124"/>
                    </a:lnTo>
                    <a:lnTo>
                      <a:pt x="511" y="123"/>
                    </a:lnTo>
                    <a:lnTo>
                      <a:pt x="521" y="121"/>
                    </a:lnTo>
                    <a:lnTo>
                      <a:pt x="521" y="121"/>
                    </a:lnTo>
                    <a:lnTo>
                      <a:pt x="528" y="121"/>
                    </a:lnTo>
                    <a:lnTo>
                      <a:pt x="531" y="123"/>
                    </a:lnTo>
                    <a:lnTo>
                      <a:pt x="534" y="126"/>
                    </a:lnTo>
                    <a:lnTo>
                      <a:pt x="536" y="131"/>
                    </a:lnTo>
                    <a:lnTo>
                      <a:pt x="536" y="131"/>
                    </a:lnTo>
                    <a:lnTo>
                      <a:pt x="534" y="138"/>
                    </a:lnTo>
                    <a:lnTo>
                      <a:pt x="531" y="145"/>
                    </a:lnTo>
                    <a:lnTo>
                      <a:pt x="523" y="157"/>
                    </a:lnTo>
                    <a:lnTo>
                      <a:pt x="523" y="157"/>
                    </a:lnTo>
                    <a:lnTo>
                      <a:pt x="519" y="162"/>
                    </a:lnTo>
                    <a:lnTo>
                      <a:pt x="514" y="165"/>
                    </a:lnTo>
                    <a:lnTo>
                      <a:pt x="502" y="167"/>
                    </a:lnTo>
                    <a:lnTo>
                      <a:pt x="502" y="167"/>
                    </a:lnTo>
                    <a:lnTo>
                      <a:pt x="492" y="170"/>
                    </a:lnTo>
                    <a:lnTo>
                      <a:pt x="485" y="170"/>
                    </a:lnTo>
                    <a:lnTo>
                      <a:pt x="480" y="170"/>
                    </a:lnTo>
                    <a:lnTo>
                      <a:pt x="480" y="170"/>
                    </a:lnTo>
                    <a:lnTo>
                      <a:pt x="480" y="170"/>
                    </a:lnTo>
                    <a:lnTo>
                      <a:pt x="480" y="170"/>
                    </a:lnTo>
                    <a:lnTo>
                      <a:pt x="468" y="177"/>
                    </a:lnTo>
                    <a:lnTo>
                      <a:pt x="468" y="177"/>
                    </a:lnTo>
                    <a:lnTo>
                      <a:pt x="461" y="180"/>
                    </a:lnTo>
                    <a:lnTo>
                      <a:pt x="455" y="187"/>
                    </a:lnTo>
                    <a:lnTo>
                      <a:pt x="455" y="187"/>
                    </a:lnTo>
                    <a:lnTo>
                      <a:pt x="448" y="196"/>
                    </a:lnTo>
                    <a:lnTo>
                      <a:pt x="445" y="204"/>
                    </a:lnTo>
                    <a:lnTo>
                      <a:pt x="436" y="223"/>
                    </a:lnTo>
                    <a:lnTo>
                      <a:pt x="436" y="223"/>
                    </a:lnTo>
                    <a:lnTo>
                      <a:pt x="431" y="231"/>
                    </a:lnTo>
                    <a:lnTo>
                      <a:pt x="424" y="240"/>
                    </a:lnTo>
                    <a:lnTo>
                      <a:pt x="424" y="240"/>
                    </a:lnTo>
                    <a:lnTo>
                      <a:pt x="424" y="231"/>
                    </a:lnTo>
                    <a:lnTo>
                      <a:pt x="426" y="221"/>
                    </a:lnTo>
                    <a:lnTo>
                      <a:pt x="426" y="221"/>
                    </a:lnTo>
                    <a:lnTo>
                      <a:pt x="422" y="223"/>
                    </a:lnTo>
                    <a:lnTo>
                      <a:pt x="421" y="224"/>
                    </a:lnTo>
                    <a:lnTo>
                      <a:pt x="419" y="231"/>
                    </a:lnTo>
                    <a:lnTo>
                      <a:pt x="419" y="231"/>
                    </a:lnTo>
                    <a:lnTo>
                      <a:pt x="417" y="235"/>
                    </a:lnTo>
                    <a:lnTo>
                      <a:pt x="412" y="238"/>
                    </a:lnTo>
                    <a:lnTo>
                      <a:pt x="412" y="238"/>
                    </a:lnTo>
                    <a:lnTo>
                      <a:pt x="402" y="243"/>
                    </a:lnTo>
                    <a:lnTo>
                      <a:pt x="394" y="250"/>
                    </a:lnTo>
                    <a:lnTo>
                      <a:pt x="394" y="250"/>
                    </a:lnTo>
                    <a:lnTo>
                      <a:pt x="305" y="187"/>
                    </a:lnTo>
                    <a:lnTo>
                      <a:pt x="305" y="187"/>
                    </a:lnTo>
                    <a:lnTo>
                      <a:pt x="305" y="189"/>
                    </a:lnTo>
                    <a:lnTo>
                      <a:pt x="232" y="201"/>
                    </a:lnTo>
                    <a:lnTo>
                      <a:pt x="221" y="185"/>
                    </a:lnTo>
                    <a:lnTo>
                      <a:pt x="221" y="185"/>
                    </a:lnTo>
                    <a:lnTo>
                      <a:pt x="212" y="185"/>
                    </a:lnTo>
                    <a:lnTo>
                      <a:pt x="212" y="185"/>
                    </a:lnTo>
                    <a:lnTo>
                      <a:pt x="210" y="184"/>
                    </a:lnTo>
                    <a:lnTo>
                      <a:pt x="210" y="182"/>
                    </a:lnTo>
                    <a:lnTo>
                      <a:pt x="209" y="177"/>
                    </a:lnTo>
                    <a:lnTo>
                      <a:pt x="149" y="180"/>
                    </a:lnTo>
                    <a:lnTo>
                      <a:pt x="149" y="180"/>
                    </a:lnTo>
                    <a:lnTo>
                      <a:pt x="144" y="184"/>
                    </a:lnTo>
                    <a:lnTo>
                      <a:pt x="139" y="185"/>
                    </a:lnTo>
                    <a:lnTo>
                      <a:pt x="139" y="185"/>
                    </a:lnTo>
                    <a:lnTo>
                      <a:pt x="127" y="185"/>
                    </a:lnTo>
                    <a:lnTo>
                      <a:pt x="127" y="185"/>
                    </a:lnTo>
                    <a:lnTo>
                      <a:pt x="122" y="189"/>
                    </a:lnTo>
                    <a:lnTo>
                      <a:pt x="119" y="192"/>
                    </a:lnTo>
                    <a:lnTo>
                      <a:pt x="119" y="192"/>
                    </a:lnTo>
                    <a:lnTo>
                      <a:pt x="115" y="192"/>
                    </a:lnTo>
                    <a:lnTo>
                      <a:pt x="112" y="192"/>
                    </a:lnTo>
                    <a:lnTo>
                      <a:pt x="107" y="194"/>
                    </a:lnTo>
                    <a:lnTo>
                      <a:pt x="107" y="194"/>
                    </a:lnTo>
                    <a:lnTo>
                      <a:pt x="105" y="196"/>
                    </a:lnTo>
                    <a:lnTo>
                      <a:pt x="102" y="196"/>
                    </a:lnTo>
                    <a:lnTo>
                      <a:pt x="102" y="196"/>
                    </a:lnTo>
                    <a:lnTo>
                      <a:pt x="97" y="197"/>
                    </a:lnTo>
                    <a:lnTo>
                      <a:pt x="97" y="197"/>
                    </a:lnTo>
                    <a:lnTo>
                      <a:pt x="92" y="199"/>
                    </a:lnTo>
                    <a:lnTo>
                      <a:pt x="86" y="201"/>
                    </a:lnTo>
                    <a:lnTo>
                      <a:pt x="86" y="201"/>
                    </a:lnTo>
                    <a:lnTo>
                      <a:pt x="83" y="204"/>
                    </a:lnTo>
                    <a:lnTo>
                      <a:pt x="83" y="204"/>
                    </a:lnTo>
                    <a:lnTo>
                      <a:pt x="46" y="213"/>
                    </a:lnTo>
                    <a:lnTo>
                      <a:pt x="0" y="219"/>
                    </a:lnTo>
                    <a:lnTo>
                      <a:pt x="0" y="219"/>
                    </a:lnTo>
                    <a:lnTo>
                      <a:pt x="0" y="214"/>
                    </a:lnTo>
                    <a:lnTo>
                      <a:pt x="0" y="214"/>
                    </a:lnTo>
                    <a:lnTo>
                      <a:pt x="0" y="209"/>
                    </a:lnTo>
                    <a:lnTo>
                      <a:pt x="0" y="209"/>
                    </a:lnTo>
                    <a:lnTo>
                      <a:pt x="0" y="207"/>
                    </a:lnTo>
                    <a:lnTo>
                      <a:pt x="0" y="207"/>
                    </a:lnTo>
                    <a:lnTo>
                      <a:pt x="0" y="207"/>
                    </a:lnTo>
                    <a:lnTo>
                      <a:pt x="0" y="207"/>
                    </a:lnTo>
                    <a:lnTo>
                      <a:pt x="0" y="207"/>
                    </a:lnTo>
                    <a:lnTo>
                      <a:pt x="2" y="206"/>
                    </a:lnTo>
                    <a:lnTo>
                      <a:pt x="2" y="206"/>
                    </a:lnTo>
                    <a:lnTo>
                      <a:pt x="2" y="204"/>
                    </a:lnTo>
                    <a:lnTo>
                      <a:pt x="3" y="202"/>
                    </a:lnTo>
                    <a:lnTo>
                      <a:pt x="3" y="202"/>
                    </a:lnTo>
                    <a:lnTo>
                      <a:pt x="2" y="197"/>
                    </a:lnTo>
                    <a:lnTo>
                      <a:pt x="2" y="197"/>
                    </a:lnTo>
                    <a:lnTo>
                      <a:pt x="2" y="196"/>
                    </a:lnTo>
                    <a:lnTo>
                      <a:pt x="2" y="196"/>
                    </a:lnTo>
                    <a:lnTo>
                      <a:pt x="3" y="196"/>
                    </a:lnTo>
                    <a:lnTo>
                      <a:pt x="3" y="196"/>
                    </a:lnTo>
                    <a:lnTo>
                      <a:pt x="5" y="192"/>
                    </a:lnTo>
                    <a:lnTo>
                      <a:pt x="7" y="190"/>
                    </a:lnTo>
                    <a:lnTo>
                      <a:pt x="12" y="187"/>
                    </a:lnTo>
                    <a:lnTo>
                      <a:pt x="12" y="187"/>
                    </a:lnTo>
                    <a:lnTo>
                      <a:pt x="12" y="187"/>
                    </a:lnTo>
                    <a:lnTo>
                      <a:pt x="12" y="187"/>
                    </a:lnTo>
                    <a:lnTo>
                      <a:pt x="14" y="185"/>
                    </a:lnTo>
                    <a:lnTo>
                      <a:pt x="14" y="185"/>
                    </a:lnTo>
                    <a:lnTo>
                      <a:pt x="19" y="177"/>
                    </a:lnTo>
                    <a:lnTo>
                      <a:pt x="19" y="177"/>
                    </a:lnTo>
                    <a:lnTo>
                      <a:pt x="20" y="175"/>
                    </a:lnTo>
                    <a:lnTo>
                      <a:pt x="20" y="175"/>
                    </a:lnTo>
                    <a:lnTo>
                      <a:pt x="22" y="170"/>
                    </a:lnTo>
                    <a:lnTo>
                      <a:pt x="22" y="170"/>
                    </a:lnTo>
                    <a:lnTo>
                      <a:pt x="27" y="165"/>
                    </a:lnTo>
                    <a:lnTo>
                      <a:pt x="27" y="165"/>
                    </a:lnTo>
                    <a:lnTo>
                      <a:pt x="30" y="163"/>
                    </a:lnTo>
                    <a:lnTo>
                      <a:pt x="34" y="163"/>
                    </a:lnTo>
                    <a:lnTo>
                      <a:pt x="34" y="163"/>
                    </a:lnTo>
                    <a:lnTo>
                      <a:pt x="37" y="162"/>
                    </a:lnTo>
                    <a:lnTo>
                      <a:pt x="37" y="162"/>
                    </a:lnTo>
                    <a:lnTo>
                      <a:pt x="39" y="162"/>
                    </a:lnTo>
                    <a:lnTo>
                      <a:pt x="39" y="162"/>
                    </a:lnTo>
                    <a:lnTo>
                      <a:pt x="41" y="162"/>
                    </a:lnTo>
                    <a:lnTo>
                      <a:pt x="41" y="162"/>
                    </a:lnTo>
                    <a:lnTo>
                      <a:pt x="41" y="162"/>
                    </a:lnTo>
                    <a:lnTo>
                      <a:pt x="46" y="160"/>
                    </a:lnTo>
                    <a:lnTo>
                      <a:pt x="46" y="160"/>
                    </a:lnTo>
                    <a:lnTo>
                      <a:pt x="49" y="160"/>
                    </a:lnTo>
                    <a:lnTo>
                      <a:pt x="53" y="158"/>
                    </a:lnTo>
                    <a:lnTo>
                      <a:pt x="53" y="158"/>
                    </a:lnTo>
                    <a:lnTo>
                      <a:pt x="53" y="158"/>
                    </a:lnTo>
                    <a:lnTo>
                      <a:pt x="53" y="158"/>
                    </a:lnTo>
                    <a:lnTo>
                      <a:pt x="54" y="158"/>
                    </a:lnTo>
                    <a:lnTo>
                      <a:pt x="54" y="158"/>
                    </a:lnTo>
                    <a:lnTo>
                      <a:pt x="54" y="157"/>
                    </a:lnTo>
                    <a:lnTo>
                      <a:pt x="54" y="157"/>
                    </a:lnTo>
                    <a:lnTo>
                      <a:pt x="56" y="157"/>
                    </a:lnTo>
                    <a:lnTo>
                      <a:pt x="56" y="157"/>
                    </a:lnTo>
                    <a:lnTo>
                      <a:pt x="56" y="157"/>
                    </a:lnTo>
                    <a:lnTo>
                      <a:pt x="56" y="157"/>
                    </a:lnTo>
                    <a:lnTo>
                      <a:pt x="58" y="153"/>
                    </a:lnTo>
                    <a:lnTo>
                      <a:pt x="58" y="153"/>
                    </a:lnTo>
                    <a:lnTo>
                      <a:pt x="58" y="153"/>
                    </a:lnTo>
                    <a:lnTo>
                      <a:pt x="58" y="153"/>
                    </a:lnTo>
                    <a:lnTo>
                      <a:pt x="63" y="148"/>
                    </a:lnTo>
                    <a:lnTo>
                      <a:pt x="63" y="148"/>
                    </a:lnTo>
                    <a:lnTo>
                      <a:pt x="63" y="148"/>
                    </a:lnTo>
                    <a:lnTo>
                      <a:pt x="63" y="148"/>
                    </a:lnTo>
                    <a:lnTo>
                      <a:pt x="64" y="148"/>
                    </a:lnTo>
                    <a:lnTo>
                      <a:pt x="64" y="148"/>
                    </a:lnTo>
                    <a:lnTo>
                      <a:pt x="66" y="146"/>
                    </a:lnTo>
                    <a:lnTo>
                      <a:pt x="66" y="146"/>
                    </a:lnTo>
                    <a:lnTo>
                      <a:pt x="66" y="146"/>
                    </a:lnTo>
                    <a:lnTo>
                      <a:pt x="68" y="146"/>
                    </a:lnTo>
                    <a:lnTo>
                      <a:pt x="68" y="146"/>
                    </a:lnTo>
                    <a:lnTo>
                      <a:pt x="73" y="145"/>
                    </a:lnTo>
                    <a:lnTo>
                      <a:pt x="73" y="145"/>
                    </a:lnTo>
                    <a:lnTo>
                      <a:pt x="78" y="141"/>
                    </a:lnTo>
                    <a:lnTo>
                      <a:pt x="78" y="141"/>
                    </a:lnTo>
                    <a:lnTo>
                      <a:pt x="80" y="140"/>
                    </a:lnTo>
                    <a:lnTo>
                      <a:pt x="80" y="140"/>
                    </a:lnTo>
                    <a:lnTo>
                      <a:pt x="80" y="138"/>
                    </a:lnTo>
                    <a:lnTo>
                      <a:pt x="80" y="138"/>
                    </a:lnTo>
                    <a:lnTo>
                      <a:pt x="81" y="136"/>
                    </a:lnTo>
                    <a:lnTo>
                      <a:pt x="81" y="136"/>
                    </a:lnTo>
                    <a:lnTo>
                      <a:pt x="81" y="134"/>
                    </a:lnTo>
                    <a:lnTo>
                      <a:pt x="81" y="134"/>
                    </a:lnTo>
                    <a:lnTo>
                      <a:pt x="85" y="124"/>
                    </a:lnTo>
                    <a:lnTo>
                      <a:pt x="85" y="124"/>
                    </a:lnTo>
                    <a:lnTo>
                      <a:pt x="86" y="123"/>
                    </a:lnTo>
                    <a:lnTo>
                      <a:pt x="86" y="123"/>
                    </a:lnTo>
                    <a:lnTo>
                      <a:pt x="88" y="119"/>
                    </a:lnTo>
                    <a:lnTo>
                      <a:pt x="88" y="119"/>
                    </a:lnTo>
                    <a:lnTo>
                      <a:pt x="88" y="119"/>
                    </a:lnTo>
                    <a:lnTo>
                      <a:pt x="88" y="119"/>
                    </a:lnTo>
                    <a:lnTo>
                      <a:pt x="90" y="118"/>
                    </a:lnTo>
                    <a:lnTo>
                      <a:pt x="90" y="118"/>
                    </a:lnTo>
                    <a:lnTo>
                      <a:pt x="93" y="114"/>
                    </a:lnTo>
                    <a:lnTo>
                      <a:pt x="93" y="114"/>
                    </a:lnTo>
                    <a:lnTo>
                      <a:pt x="97" y="114"/>
                    </a:lnTo>
                    <a:lnTo>
                      <a:pt x="97" y="114"/>
                    </a:lnTo>
                    <a:lnTo>
                      <a:pt x="97" y="114"/>
                    </a:lnTo>
                    <a:lnTo>
                      <a:pt x="97" y="114"/>
                    </a:lnTo>
                    <a:lnTo>
                      <a:pt x="97" y="118"/>
                    </a:lnTo>
                    <a:lnTo>
                      <a:pt x="97" y="118"/>
                    </a:lnTo>
                    <a:lnTo>
                      <a:pt x="97" y="118"/>
                    </a:lnTo>
                    <a:lnTo>
                      <a:pt x="97" y="118"/>
                    </a:lnTo>
                    <a:lnTo>
                      <a:pt x="97" y="118"/>
                    </a:lnTo>
                    <a:lnTo>
                      <a:pt x="97" y="118"/>
                    </a:lnTo>
                    <a:lnTo>
                      <a:pt x="97" y="119"/>
                    </a:lnTo>
                    <a:lnTo>
                      <a:pt x="97" y="119"/>
                    </a:lnTo>
                    <a:lnTo>
                      <a:pt x="97" y="119"/>
                    </a:lnTo>
                    <a:lnTo>
                      <a:pt x="97" y="119"/>
                    </a:lnTo>
                    <a:lnTo>
                      <a:pt x="97" y="121"/>
                    </a:lnTo>
                    <a:lnTo>
                      <a:pt x="97" y="121"/>
                    </a:lnTo>
                    <a:lnTo>
                      <a:pt x="97" y="121"/>
                    </a:lnTo>
                    <a:lnTo>
                      <a:pt x="97" y="121"/>
                    </a:lnTo>
                    <a:lnTo>
                      <a:pt x="97" y="121"/>
                    </a:lnTo>
                    <a:lnTo>
                      <a:pt x="97" y="121"/>
                    </a:lnTo>
                    <a:lnTo>
                      <a:pt x="97" y="123"/>
                    </a:lnTo>
                    <a:lnTo>
                      <a:pt x="97" y="123"/>
                    </a:lnTo>
                    <a:lnTo>
                      <a:pt x="97" y="123"/>
                    </a:lnTo>
                    <a:lnTo>
                      <a:pt x="97" y="123"/>
                    </a:lnTo>
                    <a:lnTo>
                      <a:pt x="97" y="124"/>
                    </a:lnTo>
                    <a:lnTo>
                      <a:pt x="97" y="124"/>
                    </a:lnTo>
                    <a:lnTo>
                      <a:pt x="97" y="126"/>
                    </a:lnTo>
                    <a:lnTo>
                      <a:pt x="97" y="126"/>
                    </a:lnTo>
                    <a:lnTo>
                      <a:pt x="97" y="128"/>
                    </a:lnTo>
                    <a:lnTo>
                      <a:pt x="97" y="128"/>
                    </a:lnTo>
                    <a:lnTo>
                      <a:pt x="97" y="128"/>
                    </a:lnTo>
                    <a:lnTo>
                      <a:pt x="97" y="128"/>
                    </a:lnTo>
                    <a:lnTo>
                      <a:pt x="98" y="128"/>
                    </a:lnTo>
                    <a:lnTo>
                      <a:pt x="102" y="128"/>
                    </a:lnTo>
                    <a:lnTo>
                      <a:pt x="102" y="128"/>
                    </a:lnTo>
                    <a:lnTo>
                      <a:pt x="102" y="128"/>
                    </a:lnTo>
                    <a:lnTo>
                      <a:pt x="102" y="128"/>
                    </a:lnTo>
                    <a:lnTo>
                      <a:pt x="102" y="128"/>
                    </a:lnTo>
                    <a:lnTo>
                      <a:pt x="102" y="128"/>
                    </a:lnTo>
                    <a:lnTo>
                      <a:pt x="103" y="128"/>
                    </a:lnTo>
                    <a:lnTo>
                      <a:pt x="103" y="128"/>
                    </a:lnTo>
                    <a:lnTo>
                      <a:pt x="105" y="126"/>
                    </a:lnTo>
                    <a:lnTo>
                      <a:pt x="105" y="126"/>
                    </a:lnTo>
                    <a:lnTo>
                      <a:pt x="107" y="126"/>
                    </a:lnTo>
                    <a:lnTo>
                      <a:pt x="107" y="126"/>
                    </a:lnTo>
                    <a:lnTo>
                      <a:pt x="109" y="124"/>
                    </a:lnTo>
                    <a:lnTo>
                      <a:pt x="109" y="124"/>
                    </a:lnTo>
                    <a:lnTo>
                      <a:pt x="114" y="118"/>
                    </a:lnTo>
                    <a:lnTo>
                      <a:pt x="114" y="118"/>
                    </a:lnTo>
                    <a:lnTo>
                      <a:pt x="117" y="114"/>
                    </a:lnTo>
                    <a:lnTo>
                      <a:pt x="120" y="112"/>
                    </a:lnTo>
                    <a:lnTo>
                      <a:pt x="120" y="112"/>
                    </a:lnTo>
                    <a:lnTo>
                      <a:pt x="124" y="111"/>
                    </a:lnTo>
                    <a:lnTo>
                      <a:pt x="127" y="109"/>
                    </a:lnTo>
                    <a:lnTo>
                      <a:pt x="127" y="109"/>
                    </a:lnTo>
                    <a:lnTo>
                      <a:pt x="129" y="106"/>
                    </a:lnTo>
                    <a:lnTo>
                      <a:pt x="129" y="104"/>
                    </a:lnTo>
                    <a:lnTo>
                      <a:pt x="131" y="102"/>
                    </a:lnTo>
                    <a:lnTo>
                      <a:pt x="126" y="65"/>
                    </a:lnTo>
                    <a:lnTo>
                      <a:pt x="126" y="65"/>
                    </a:lnTo>
                    <a:lnTo>
                      <a:pt x="127" y="65"/>
                    </a:lnTo>
                    <a:lnTo>
                      <a:pt x="127" y="65"/>
                    </a:lnTo>
                    <a:lnTo>
                      <a:pt x="129" y="65"/>
                    </a:lnTo>
                    <a:lnTo>
                      <a:pt x="129" y="65"/>
                    </a:lnTo>
                    <a:lnTo>
                      <a:pt x="163" y="60"/>
                    </a:lnTo>
                    <a:lnTo>
                      <a:pt x="163" y="60"/>
                    </a:lnTo>
                    <a:lnTo>
                      <a:pt x="200" y="53"/>
                    </a:lnTo>
                    <a:lnTo>
                      <a:pt x="200" y="53"/>
                    </a:lnTo>
                    <a:lnTo>
                      <a:pt x="205" y="53"/>
                    </a:lnTo>
                    <a:lnTo>
                      <a:pt x="205" y="53"/>
                    </a:lnTo>
                    <a:lnTo>
                      <a:pt x="288" y="39"/>
                    </a:lnTo>
                    <a:lnTo>
                      <a:pt x="288" y="39"/>
                    </a:lnTo>
                    <a:lnTo>
                      <a:pt x="292" y="39"/>
                    </a:lnTo>
                    <a:lnTo>
                      <a:pt x="292" y="39"/>
                    </a:lnTo>
                    <a:lnTo>
                      <a:pt x="292" y="39"/>
                    </a:lnTo>
                    <a:lnTo>
                      <a:pt x="292" y="39"/>
                    </a:lnTo>
                    <a:lnTo>
                      <a:pt x="389" y="22"/>
                    </a:lnTo>
                    <a:lnTo>
                      <a:pt x="389" y="22"/>
                    </a:lnTo>
                    <a:lnTo>
                      <a:pt x="390" y="22"/>
                    </a:lnTo>
                    <a:lnTo>
                      <a:pt x="390" y="22"/>
                    </a:lnTo>
                    <a:lnTo>
                      <a:pt x="519" y="0"/>
                    </a:lnTo>
                    <a:lnTo>
                      <a:pt x="519" y="0"/>
                    </a:lnTo>
                    <a:lnTo>
                      <a:pt x="519" y="0"/>
                    </a:lnTo>
                    <a:lnTo>
                      <a:pt x="519" y="0"/>
                    </a:lnTo>
                    <a:lnTo>
                      <a:pt x="521" y="0"/>
                    </a:lnTo>
                    <a:lnTo>
                      <a:pt x="521" y="0"/>
                    </a:lnTo>
                    <a:lnTo>
                      <a:pt x="521" y="0"/>
                    </a:lnTo>
                    <a:lnTo>
                      <a:pt x="521" y="0"/>
                    </a:lnTo>
                    <a:lnTo>
                      <a:pt x="521" y="0"/>
                    </a:lnTo>
                    <a:lnTo>
                      <a:pt x="521" y="0"/>
                    </a:lnTo>
                    <a:lnTo>
                      <a:pt x="521" y="0"/>
                    </a:lnTo>
                    <a:lnTo>
                      <a:pt x="521" y="4"/>
                    </a:lnTo>
                    <a:lnTo>
                      <a:pt x="521" y="4"/>
                    </a:lnTo>
                    <a:lnTo>
                      <a:pt x="523" y="4"/>
                    </a:lnTo>
                    <a:lnTo>
                      <a:pt x="523" y="4"/>
                    </a:lnTo>
                    <a:lnTo>
                      <a:pt x="523" y="7"/>
                    </a:lnTo>
                    <a:lnTo>
                      <a:pt x="523" y="12"/>
                    </a:lnTo>
                    <a:lnTo>
                      <a:pt x="524" y="16"/>
                    </a:lnTo>
                    <a:lnTo>
                      <a:pt x="528" y="17"/>
                    </a:lnTo>
                    <a:lnTo>
                      <a:pt x="528" y="17"/>
                    </a:lnTo>
                    <a:lnTo>
                      <a:pt x="529" y="12"/>
                    </a:lnTo>
                    <a:lnTo>
                      <a:pt x="529" y="7"/>
                    </a:lnTo>
                    <a:lnTo>
                      <a:pt x="529" y="7"/>
                    </a:lnTo>
                    <a:lnTo>
                      <a:pt x="533" y="9"/>
                    </a:lnTo>
                    <a:lnTo>
                      <a:pt x="534" y="12"/>
                    </a:lnTo>
                    <a:lnTo>
                      <a:pt x="534" y="19"/>
                    </a:lnTo>
                    <a:lnTo>
                      <a:pt x="534" y="19"/>
                    </a:lnTo>
                    <a:lnTo>
                      <a:pt x="540" y="28"/>
                    </a:lnTo>
                    <a:lnTo>
                      <a:pt x="540" y="28"/>
                    </a:lnTo>
                    <a:lnTo>
                      <a:pt x="534" y="28"/>
                    </a:lnTo>
                    <a:lnTo>
                      <a:pt x="529" y="26"/>
                    </a:lnTo>
                    <a:lnTo>
                      <a:pt x="524" y="24"/>
                    </a:lnTo>
                    <a:lnTo>
                      <a:pt x="523" y="24"/>
                    </a:lnTo>
                    <a:lnTo>
                      <a:pt x="523" y="26"/>
                    </a:lnTo>
                    <a:lnTo>
                      <a:pt x="523" y="26"/>
                    </a:lnTo>
                    <a:lnTo>
                      <a:pt x="521" y="26"/>
                    </a:lnTo>
                    <a:lnTo>
                      <a:pt x="517" y="24"/>
                    </a:lnTo>
                    <a:lnTo>
                      <a:pt x="514" y="21"/>
                    </a:lnTo>
                    <a:lnTo>
                      <a:pt x="514" y="21"/>
                    </a:lnTo>
                    <a:lnTo>
                      <a:pt x="512" y="21"/>
                    </a:lnTo>
                    <a:lnTo>
                      <a:pt x="511" y="22"/>
                    </a:lnTo>
                    <a:lnTo>
                      <a:pt x="511" y="28"/>
                    </a:lnTo>
                    <a:lnTo>
                      <a:pt x="509" y="36"/>
                    </a:lnTo>
                    <a:lnTo>
                      <a:pt x="509" y="36"/>
                    </a:lnTo>
                    <a:lnTo>
                      <a:pt x="506" y="36"/>
                    </a:lnTo>
                    <a:lnTo>
                      <a:pt x="504" y="36"/>
                    </a:lnTo>
                    <a:lnTo>
                      <a:pt x="501" y="33"/>
                    </a:lnTo>
                    <a:lnTo>
                      <a:pt x="501" y="33"/>
                    </a:lnTo>
                    <a:lnTo>
                      <a:pt x="495" y="29"/>
                    </a:lnTo>
                    <a:lnTo>
                      <a:pt x="489" y="28"/>
                    </a:lnTo>
                    <a:lnTo>
                      <a:pt x="489" y="28"/>
                    </a:lnTo>
                    <a:lnTo>
                      <a:pt x="489" y="31"/>
                    </a:lnTo>
                    <a:lnTo>
                      <a:pt x="490" y="33"/>
                    </a:lnTo>
                    <a:lnTo>
                      <a:pt x="494" y="38"/>
                    </a:lnTo>
                    <a:lnTo>
                      <a:pt x="495" y="39"/>
                    </a:lnTo>
                    <a:lnTo>
                      <a:pt x="495" y="41"/>
                    </a:lnTo>
                    <a:lnTo>
                      <a:pt x="494" y="43"/>
                    </a:lnTo>
                    <a:lnTo>
                      <a:pt x="489" y="45"/>
                    </a:lnTo>
                    <a:lnTo>
                      <a:pt x="489" y="45"/>
                    </a:lnTo>
                    <a:lnTo>
                      <a:pt x="482" y="45"/>
                    </a:lnTo>
                    <a:lnTo>
                      <a:pt x="480" y="45"/>
                    </a:lnTo>
                    <a:lnTo>
                      <a:pt x="477" y="43"/>
                    </a:lnTo>
                    <a:lnTo>
                      <a:pt x="477" y="43"/>
                    </a:lnTo>
                    <a:lnTo>
                      <a:pt x="475" y="39"/>
                    </a:lnTo>
                    <a:lnTo>
                      <a:pt x="475" y="36"/>
                    </a:lnTo>
                    <a:lnTo>
                      <a:pt x="473" y="34"/>
                    </a:lnTo>
                    <a:lnTo>
                      <a:pt x="470" y="33"/>
                    </a:lnTo>
                    <a:lnTo>
                      <a:pt x="470" y="33"/>
                    </a:lnTo>
                    <a:lnTo>
                      <a:pt x="470" y="36"/>
                    </a:lnTo>
                    <a:lnTo>
                      <a:pt x="472" y="39"/>
                    </a:lnTo>
                    <a:lnTo>
                      <a:pt x="472" y="39"/>
                    </a:lnTo>
                    <a:lnTo>
                      <a:pt x="468" y="39"/>
                    </a:lnTo>
                    <a:lnTo>
                      <a:pt x="468" y="39"/>
                    </a:lnTo>
                    <a:lnTo>
                      <a:pt x="468" y="43"/>
                    </a:lnTo>
                    <a:lnTo>
                      <a:pt x="467" y="48"/>
                    </a:lnTo>
                    <a:lnTo>
                      <a:pt x="467" y="51"/>
                    </a:lnTo>
                    <a:lnTo>
                      <a:pt x="467" y="55"/>
                    </a:lnTo>
                    <a:lnTo>
                      <a:pt x="467" y="55"/>
                    </a:lnTo>
                    <a:lnTo>
                      <a:pt x="468" y="56"/>
                    </a:lnTo>
                    <a:lnTo>
                      <a:pt x="470" y="56"/>
                    </a:lnTo>
                    <a:lnTo>
                      <a:pt x="473" y="55"/>
                    </a:lnTo>
                    <a:lnTo>
                      <a:pt x="480" y="50"/>
                    </a:lnTo>
                    <a:lnTo>
                      <a:pt x="480" y="50"/>
                    </a:lnTo>
                    <a:lnTo>
                      <a:pt x="485" y="50"/>
                    </a:lnTo>
                    <a:lnTo>
                      <a:pt x="489" y="50"/>
                    </a:lnTo>
                    <a:lnTo>
                      <a:pt x="497" y="50"/>
                    </a:lnTo>
                    <a:lnTo>
                      <a:pt x="497" y="50"/>
                    </a:lnTo>
                    <a:lnTo>
                      <a:pt x="506" y="48"/>
                    </a:lnTo>
                    <a:lnTo>
                      <a:pt x="514" y="45"/>
                    </a:lnTo>
                    <a:lnTo>
                      <a:pt x="514" y="45"/>
                    </a:lnTo>
                    <a:lnTo>
                      <a:pt x="521" y="43"/>
                    </a:lnTo>
                    <a:lnTo>
                      <a:pt x="529" y="41"/>
                    </a:lnTo>
                    <a:lnTo>
                      <a:pt x="536" y="43"/>
                    </a:lnTo>
                    <a:lnTo>
                      <a:pt x="540" y="45"/>
                    </a:lnTo>
                    <a:lnTo>
                      <a:pt x="543" y="46"/>
                    </a:lnTo>
                    <a:lnTo>
                      <a:pt x="543" y="46"/>
                    </a:lnTo>
                    <a:lnTo>
                      <a:pt x="545" y="50"/>
                    </a:lnTo>
                    <a:lnTo>
                      <a:pt x="545" y="55"/>
                    </a:lnTo>
                    <a:lnTo>
                      <a:pt x="545" y="63"/>
                    </a:lnTo>
                    <a:lnTo>
                      <a:pt x="545" y="6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1" name="Freeform 91">
                <a:extLst>
                  <a:ext uri="{FF2B5EF4-FFF2-40B4-BE49-F238E27FC236}">
                    <a16:creationId xmlns:a16="http://schemas.microsoft.com/office/drawing/2014/main" id="{CB342525-7609-3F44-BD17-7A5464853DE8}"/>
                  </a:ext>
                </a:extLst>
              </p:cNvPr>
              <p:cNvSpPr>
                <a:spLocks/>
              </p:cNvSpPr>
              <p:nvPr/>
            </p:nvSpPr>
            <p:spPr bwMode="auto">
              <a:xfrm>
                <a:off x="8408988" y="2309813"/>
                <a:ext cx="112712" cy="19050"/>
              </a:xfrm>
              <a:custGeom>
                <a:avLst/>
                <a:gdLst>
                  <a:gd name="T0" fmla="*/ 71 w 71"/>
                  <a:gd name="T1" fmla="*/ 0 h 12"/>
                  <a:gd name="T2" fmla="*/ 71 w 71"/>
                  <a:gd name="T3" fmla="*/ 0 h 12"/>
                  <a:gd name="T4" fmla="*/ 34 w 71"/>
                  <a:gd name="T5" fmla="*/ 7 h 12"/>
                  <a:gd name="T6" fmla="*/ 34 w 71"/>
                  <a:gd name="T7" fmla="*/ 7 h 12"/>
                  <a:gd name="T8" fmla="*/ 0 w 71"/>
                  <a:gd name="T9" fmla="*/ 12 h 12"/>
                  <a:gd name="T10" fmla="*/ 0 w 71"/>
                  <a:gd name="T11" fmla="*/ 12 h 12"/>
                  <a:gd name="T12" fmla="*/ 71 w 71"/>
                  <a:gd name="T13" fmla="*/ 0 h 12"/>
                  <a:gd name="T14" fmla="*/ 71 w 71"/>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2">
                    <a:moveTo>
                      <a:pt x="71" y="0"/>
                    </a:moveTo>
                    <a:lnTo>
                      <a:pt x="71" y="0"/>
                    </a:lnTo>
                    <a:lnTo>
                      <a:pt x="34" y="7"/>
                    </a:lnTo>
                    <a:lnTo>
                      <a:pt x="34" y="7"/>
                    </a:lnTo>
                    <a:lnTo>
                      <a:pt x="0" y="12"/>
                    </a:lnTo>
                    <a:lnTo>
                      <a:pt x="0" y="12"/>
                    </a:lnTo>
                    <a:lnTo>
                      <a:pt x="71" y="0"/>
                    </a:lnTo>
                    <a:lnTo>
                      <a:pt x="71" y="0"/>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 name="Freeform 92">
                <a:extLst>
                  <a:ext uri="{FF2B5EF4-FFF2-40B4-BE49-F238E27FC236}">
                    <a16:creationId xmlns:a16="http://schemas.microsoft.com/office/drawing/2014/main" id="{0741C022-8155-9F4D-B2D2-218EA6524E74}"/>
                  </a:ext>
                </a:extLst>
              </p:cNvPr>
              <p:cNvSpPr>
                <a:spLocks/>
              </p:cNvSpPr>
              <p:nvPr/>
            </p:nvSpPr>
            <p:spPr bwMode="auto">
              <a:xfrm>
                <a:off x="7466013" y="942976"/>
                <a:ext cx="568325" cy="304800"/>
              </a:xfrm>
              <a:custGeom>
                <a:avLst/>
                <a:gdLst>
                  <a:gd name="T0" fmla="*/ 344 w 358"/>
                  <a:gd name="T1" fmla="*/ 87 h 192"/>
                  <a:gd name="T2" fmla="*/ 326 w 358"/>
                  <a:gd name="T3" fmla="*/ 70 h 192"/>
                  <a:gd name="T4" fmla="*/ 307 w 358"/>
                  <a:gd name="T5" fmla="*/ 72 h 192"/>
                  <a:gd name="T6" fmla="*/ 299 w 358"/>
                  <a:gd name="T7" fmla="*/ 62 h 192"/>
                  <a:gd name="T8" fmla="*/ 288 w 358"/>
                  <a:gd name="T9" fmla="*/ 50 h 192"/>
                  <a:gd name="T10" fmla="*/ 268 w 358"/>
                  <a:gd name="T11" fmla="*/ 56 h 192"/>
                  <a:gd name="T12" fmla="*/ 244 w 358"/>
                  <a:gd name="T13" fmla="*/ 56 h 192"/>
                  <a:gd name="T14" fmla="*/ 227 w 358"/>
                  <a:gd name="T15" fmla="*/ 72 h 192"/>
                  <a:gd name="T16" fmla="*/ 216 w 358"/>
                  <a:gd name="T17" fmla="*/ 80 h 192"/>
                  <a:gd name="T18" fmla="*/ 204 w 358"/>
                  <a:gd name="T19" fmla="*/ 84 h 192"/>
                  <a:gd name="T20" fmla="*/ 199 w 358"/>
                  <a:gd name="T21" fmla="*/ 90 h 192"/>
                  <a:gd name="T22" fmla="*/ 190 w 358"/>
                  <a:gd name="T23" fmla="*/ 80 h 192"/>
                  <a:gd name="T24" fmla="*/ 178 w 358"/>
                  <a:gd name="T25" fmla="*/ 75 h 192"/>
                  <a:gd name="T26" fmla="*/ 165 w 358"/>
                  <a:gd name="T27" fmla="*/ 68 h 192"/>
                  <a:gd name="T28" fmla="*/ 154 w 358"/>
                  <a:gd name="T29" fmla="*/ 67 h 192"/>
                  <a:gd name="T30" fmla="*/ 149 w 358"/>
                  <a:gd name="T31" fmla="*/ 62 h 192"/>
                  <a:gd name="T32" fmla="*/ 143 w 358"/>
                  <a:gd name="T33" fmla="*/ 67 h 192"/>
                  <a:gd name="T34" fmla="*/ 139 w 358"/>
                  <a:gd name="T35" fmla="*/ 65 h 192"/>
                  <a:gd name="T36" fmla="*/ 132 w 358"/>
                  <a:gd name="T37" fmla="*/ 56 h 192"/>
                  <a:gd name="T38" fmla="*/ 126 w 358"/>
                  <a:gd name="T39" fmla="*/ 53 h 192"/>
                  <a:gd name="T40" fmla="*/ 119 w 358"/>
                  <a:gd name="T41" fmla="*/ 50 h 192"/>
                  <a:gd name="T42" fmla="*/ 109 w 358"/>
                  <a:gd name="T43" fmla="*/ 63 h 192"/>
                  <a:gd name="T44" fmla="*/ 104 w 358"/>
                  <a:gd name="T45" fmla="*/ 51 h 192"/>
                  <a:gd name="T46" fmla="*/ 117 w 358"/>
                  <a:gd name="T47" fmla="*/ 34 h 192"/>
                  <a:gd name="T48" fmla="*/ 134 w 358"/>
                  <a:gd name="T49" fmla="*/ 12 h 192"/>
                  <a:gd name="T50" fmla="*/ 146 w 358"/>
                  <a:gd name="T51" fmla="*/ 2 h 192"/>
                  <a:gd name="T52" fmla="*/ 122 w 358"/>
                  <a:gd name="T53" fmla="*/ 6 h 192"/>
                  <a:gd name="T54" fmla="*/ 83 w 358"/>
                  <a:gd name="T55" fmla="*/ 43 h 192"/>
                  <a:gd name="T56" fmla="*/ 58 w 358"/>
                  <a:gd name="T57" fmla="*/ 63 h 192"/>
                  <a:gd name="T58" fmla="*/ 27 w 358"/>
                  <a:gd name="T59" fmla="*/ 72 h 192"/>
                  <a:gd name="T60" fmla="*/ 0 w 358"/>
                  <a:gd name="T61" fmla="*/ 89 h 192"/>
                  <a:gd name="T62" fmla="*/ 5 w 358"/>
                  <a:gd name="T63" fmla="*/ 94 h 192"/>
                  <a:gd name="T64" fmla="*/ 17 w 358"/>
                  <a:gd name="T65" fmla="*/ 112 h 192"/>
                  <a:gd name="T66" fmla="*/ 36 w 358"/>
                  <a:gd name="T67" fmla="*/ 119 h 192"/>
                  <a:gd name="T68" fmla="*/ 64 w 358"/>
                  <a:gd name="T69" fmla="*/ 124 h 192"/>
                  <a:gd name="T70" fmla="*/ 90 w 358"/>
                  <a:gd name="T71" fmla="*/ 131 h 192"/>
                  <a:gd name="T72" fmla="*/ 104 w 358"/>
                  <a:gd name="T73" fmla="*/ 138 h 192"/>
                  <a:gd name="T74" fmla="*/ 122 w 358"/>
                  <a:gd name="T75" fmla="*/ 140 h 192"/>
                  <a:gd name="T76" fmla="*/ 131 w 358"/>
                  <a:gd name="T77" fmla="*/ 140 h 192"/>
                  <a:gd name="T78" fmla="*/ 134 w 358"/>
                  <a:gd name="T79" fmla="*/ 150 h 192"/>
                  <a:gd name="T80" fmla="*/ 149 w 358"/>
                  <a:gd name="T81" fmla="*/ 153 h 192"/>
                  <a:gd name="T82" fmla="*/ 156 w 358"/>
                  <a:gd name="T83" fmla="*/ 157 h 192"/>
                  <a:gd name="T84" fmla="*/ 151 w 358"/>
                  <a:gd name="T85" fmla="*/ 175 h 192"/>
                  <a:gd name="T86" fmla="*/ 153 w 358"/>
                  <a:gd name="T87" fmla="*/ 184 h 192"/>
                  <a:gd name="T88" fmla="*/ 163 w 358"/>
                  <a:gd name="T89" fmla="*/ 185 h 192"/>
                  <a:gd name="T90" fmla="*/ 178 w 358"/>
                  <a:gd name="T91" fmla="*/ 180 h 192"/>
                  <a:gd name="T92" fmla="*/ 183 w 358"/>
                  <a:gd name="T93" fmla="*/ 160 h 192"/>
                  <a:gd name="T94" fmla="*/ 192 w 358"/>
                  <a:gd name="T95" fmla="*/ 145 h 192"/>
                  <a:gd name="T96" fmla="*/ 199 w 358"/>
                  <a:gd name="T97" fmla="*/ 145 h 192"/>
                  <a:gd name="T98" fmla="*/ 212 w 358"/>
                  <a:gd name="T99" fmla="*/ 140 h 192"/>
                  <a:gd name="T100" fmla="*/ 222 w 358"/>
                  <a:gd name="T101" fmla="*/ 129 h 192"/>
                  <a:gd name="T102" fmla="*/ 219 w 358"/>
                  <a:gd name="T103" fmla="*/ 140 h 192"/>
                  <a:gd name="T104" fmla="*/ 221 w 358"/>
                  <a:gd name="T105" fmla="*/ 150 h 192"/>
                  <a:gd name="T106" fmla="*/ 231 w 358"/>
                  <a:gd name="T107" fmla="*/ 138 h 192"/>
                  <a:gd name="T108" fmla="*/ 256 w 358"/>
                  <a:gd name="T109" fmla="*/ 123 h 192"/>
                  <a:gd name="T110" fmla="*/ 273 w 358"/>
                  <a:gd name="T111" fmla="*/ 112 h 192"/>
                  <a:gd name="T112" fmla="*/ 285 w 358"/>
                  <a:gd name="T113" fmla="*/ 107 h 192"/>
                  <a:gd name="T114" fmla="*/ 300 w 358"/>
                  <a:gd name="T115" fmla="*/ 109 h 192"/>
                  <a:gd name="T116" fmla="*/ 321 w 358"/>
                  <a:gd name="T117" fmla="*/ 114 h 192"/>
                  <a:gd name="T118" fmla="*/ 328 w 358"/>
                  <a:gd name="T119" fmla="*/ 121 h 192"/>
                  <a:gd name="T120" fmla="*/ 333 w 358"/>
                  <a:gd name="T121" fmla="*/ 107 h 192"/>
                  <a:gd name="T122" fmla="*/ 341 w 358"/>
                  <a:gd name="T123" fmla="*/ 106 h 192"/>
                  <a:gd name="T124" fmla="*/ 356 w 358"/>
                  <a:gd name="T125" fmla="*/ 10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8" h="192">
                    <a:moveTo>
                      <a:pt x="353" y="92"/>
                    </a:moveTo>
                    <a:lnTo>
                      <a:pt x="353" y="92"/>
                    </a:lnTo>
                    <a:lnTo>
                      <a:pt x="348" y="90"/>
                    </a:lnTo>
                    <a:lnTo>
                      <a:pt x="344" y="87"/>
                    </a:lnTo>
                    <a:lnTo>
                      <a:pt x="344" y="87"/>
                    </a:lnTo>
                    <a:lnTo>
                      <a:pt x="343" y="79"/>
                    </a:lnTo>
                    <a:lnTo>
                      <a:pt x="343" y="79"/>
                    </a:lnTo>
                    <a:lnTo>
                      <a:pt x="341" y="75"/>
                    </a:lnTo>
                    <a:lnTo>
                      <a:pt x="336" y="72"/>
                    </a:lnTo>
                    <a:lnTo>
                      <a:pt x="326" y="70"/>
                    </a:lnTo>
                    <a:lnTo>
                      <a:pt x="316" y="72"/>
                    </a:lnTo>
                    <a:lnTo>
                      <a:pt x="307" y="72"/>
                    </a:lnTo>
                    <a:lnTo>
                      <a:pt x="307" y="72"/>
                    </a:lnTo>
                    <a:lnTo>
                      <a:pt x="307" y="72"/>
                    </a:lnTo>
                    <a:lnTo>
                      <a:pt x="307" y="72"/>
                    </a:lnTo>
                    <a:lnTo>
                      <a:pt x="302" y="70"/>
                    </a:lnTo>
                    <a:lnTo>
                      <a:pt x="299" y="67"/>
                    </a:lnTo>
                    <a:lnTo>
                      <a:pt x="299" y="67"/>
                    </a:lnTo>
                    <a:lnTo>
                      <a:pt x="299" y="63"/>
                    </a:lnTo>
                    <a:lnTo>
                      <a:pt x="299" y="62"/>
                    </a:lnTo>
                    <a:lnTo>
                      <a:pt x="299" y="56"/>
                    </a:lnTo>
                    <a:lnTo>
                      <a:pt x="299" y="56"/>
                    </a:lnTo>
                    <a:lnTo>
                      <a:pt x="297" y="51"/>
                    </a:lnTo>
                    <a:lnTo>
                      <a:pt x="294" y="50"/>
                    </a:lnTo>
                    <a:lnTo>
                      <a:pt x="288" y="50"/>
                    </a:lnTo>
                    <a:lnTo>
                      <a:pt x="285" y="50"/>
                    </a:lnTo>
                    <a:lnTo>
                      <a:pt x="285" y="50"/>
                    </a:lnTo>
                    <a:lnTo>
                      <a:pt x="277" y="53"/>
                    </a:lnTo>
                    <a:lnTo>
                      <a:pt x="272" y="55"/>
                    </a:lnTo>
                    <a:lnTo>
                      <a:pt x="268" y="56"/>
                    </a:lnTo>
                    <a:lnTo>
                      <a:pt x="268" y="56"/>
                    </a:lnTo>
                    <a:lnTo>
                      <a:pt x="258" y="55"/>
                    </a:lnTo>
                    <a:lnTo>
                      <a:pt x="249" y="55"/>
                    </a:lnTo>
                    <a:lnTo>
                      <a:pt x="249" y="55"/>
                    </a:lnTo>
                    <a:lnTo>
                      <a:pt x="244" y="56"/>
                    </a:lnTo>
                    <a:lnTo>
                      <a:pt x="241" y="60"/>
                    </a:lnTo>
                    <a:lnTo>
                      <a:pt x="234" y="67"/>
                    </a:lnTo>
                    <a:lnTo>
                      <a:pt x="234" y="67"/>
                    </a:lnTo>
                    <a:lnTo>
                      <a:pt x="231" y="68"/>
                    </a:lnTo>
                    <a:lnTo>
                      <a:pt x="227" y="72"/>
                    </a:lnTo>
                    <a:lnTo>
                      <a:pt x="227" y="72"/>
                    </a:lnTo>
                    <a:lnTo>
                      <a:pt x="224" y="73"/>
                    </a:lnTo>
                    <a:lnTo>
                      <a:pt x="219" y="77"/>
                    </a:lnTo>
                    <a:lnTo>
                      <a:pt x="219" y="77"/>
                    </a:lnTo>
                    <a:lnTo>
                      <a:pt x="216" y="80"/>
                    </a:lnTo>
                    <a:lnTo>
                      <a:pt x="210" y="82"/>
                    </a:lnTo>
                    <a:lnTo>
                      <a:pt x="210" y="82"/>
                    </a:lnTo>
                    <a:lnTo>
                      <a:pt x="207" y="82"/>
                    </a:lnTo>
                    <a:lnTo>
                      <a:pt x="205" y="82"/>
                    </a:lnTo>
                    <a:lnTo>
                      <a:pt x="204" y="84"/>
                    </a:lnTo>
                    <a:lnTo>
                      <a:pt x="204" y="84"/>
                    </a:lnTo>
                    <a:lnTo>
                      <a:pt x="202" y="89"/>
                    </a:lnTo>
                    <a:lnTo>
                      <a:pt x="200" y="90"/>
                    </a:lnTo>
                    <a:lnTo>
                      <a:pt x="199" y="90"/>
                    </a:lnTo>
                    <a:lnTo>
                      <a:pt x="199" y="90"/>
                    </a:lnTo>
                    <a:lnTo>
                      <a:pt x="197" y="89"/>
                    </a:lnTo>
                    <a:lnTo>
                      <a:pt x="195" y="87"/>
                    </a:lnTo>
                    <a:lnTo>
                      <a:pt x="193" y="82"/>
                    </a:lnTo>
                    <a:lnTo>
                      <a:pt x="193" y="82"/>
                    </a:lnTo>
                    <a:lnTo>
                      <a:pt x="190" y="80"/>
                    </a:lnTo>
                    <a:lnTo>
                      <a:pt x="185" y="80"/>
                    </a:lnTo>
                    <a:lnTo>
                      <a:pt x="180" y="79"/>
                    </a:lnTo>
                    <a:lnTo>
                      <a:pt x="178" y="77"/>
                    </a:lnTo>
                    <a:lnTo>
                      <a:pt x="178" y="75"/>
                    </a:lnTo>
                    <a:lnTo>
                      <a:pt x="178" y="75"/>
                    </a:lnTo>
                    <a:lnTo>
                      <a:pt x="175" y="75"/>
                    </a:lnTo>
                    <a:lnTo>
                      <a:pt x="173" y="73"/>
                    </a:lnTo>
                    <a:lnTo>
                      <a:pt x="170" y="72"/>
                    </a:lnTo>
                    <a:lnTo>
                      <a:pt x="170" y="72"/>
                    </a:lnTo>
                    <a:lnTo>
                      <a:pt x="165" y="68"/>
                    </a:lnTo>
                    <a:lnTo>
                      <a:pt x="161" y="67"/>
                    </a:lnTo>
                    <a:lnTo>
                      <a:pt x="161" y="67"/>
                    </a:lnTo>
                    <a:lnTo>
                      <a:pt x="158" y="67"/>
                    </a:lnTo>
                    <a:lnTo>
                      <a:pt x="156" y="67"/>
                    </a:lnTo>
                    <a:lnTo>
                      <a:pt x="154" y="67"/>
                    </a:lnTo>
                    <a:lnTo>
                      <a:pt x="153" y="65"/>
                    </a:lnTo>
                    <a:lnTo>
                      <a:pt x="153" y="65"/>
                    </a:lnTo>
                    <a:lnTo>
                      <a:pt x="151" y="63"/>
                    </a:lnTo>
                    <a:lnTo>
                      <a:pt x="149" y="62"/>
                    </a:lnTo>
                    <a:lnTo>
                      <a:pt x="149" y="62"/>
                    </a:lnTo>
                    <a:lnTo>
                      <a:pt x="148" y="63"/>
                    </a:lnTo>
                    <a:lnTo>
                      <a:pt x="146" y="65"/>
                    </a:lnTo>
                    <a:lnTo>
                      <a:pt x="146" y="65"/>
                    </a:lnTo>
                    <a:lnTo>
                      <a:pt x="144" y="67"/>
                    </a:lnTo>
                    <a:lnTo>
                      <a:pt x="143" y="67"/>
                    </a:lnTo>
                    <a:lnTo>
                      <a:pt x="137" y="67"/>
                    </a:lnTo>
                    <a:lnTo>
                      <a:pt x="137" y="67"/>
                    </a:lnTo>
                    <a:lnTo>
                      <a:pt x="137" y="67"/>
                    </a:lnTo>
                    <a:lnTo>
                      <a:pt x="137" y="67"/>
                    </a:lnTo>
                    <a:lnTo>
                      <a:pt x="139" y="65"/>
                    </a:lnTo>
                    <a:lnTo>
                      <a:pt x="139" y="62"/>
                    </a:lnTo>
                    <a:lnTo>
                      <a:pt x="139" y="62"/>
                    </a:lnTo>
                    <a:lnTo>
                      <a:pt x="136" y="56"/>
                    </a:lnTo>
                    <a:lnTo>
                      <a:pt x="136" y="56"/>
                    </a:lnTo>
                    <a:lnTo>
                      <a:pt x="132" y="56"/>
                    </a:lnTo>
                    <a:lnTo>
                      <a:pt x="131" y="58"/>
                    </a:lnTo>
                    <a:lnTo>
                      <a:pt x="129" y="60"/>
                    </a:lnTo>
                    <a:lnTo>
                      <a:pt x="126" y="60"/>
                    </a:lnTo>
                    <a:lnTo>
                      <a:pt x="126" y="60"/>
                    </a:lnTo>
                    <a:lnTo>
                      <a:pt x="126" y="53"/>
                    </a:lnTo>
                    <a:lnTo>
                      <a:pt x="126" y="50"/>
                    </a:lnTo>
                    <a:lnTo>
                      <a:pt x="122" y="48"/>
                    </a:lnTo>
                    <a:lnTo>
                      <a:pt x="122" y="48"/>
                    </a:lnTo>
                    <a:lnTo>
                      <a:pt x="120" y="48"/>
                    </a:lnTo>
                    <a:lnTo>
                      <a:pt x="119" y="50"/>
                    </a:lnTo>
                    <a:lnTo>
                      <a:pt x="115" y="55"/>
                    </a:lnTo>
                    <a:lnTo>
                      <a:pt x="115" y="55"/>
                    </a:lnTo>
                    <a:lnTo>
                      <a:pt x="110" y="62"/>
                    </a:lnTo>
                    <a:lnTo>
                      <a:pt x="110" y="62"/>
                    </a:lnTo>
                    <a:lnTo>
                      <a:pt x="109" y="63"/>
                    </a:lnTo>
                    <a:lnTo>
                      <a:pt x="107" y="63"/>
                    </a:lnTo>
                    <a:lnTo>
                      <a:pt x="105" y="62"/>
                    </a:lnTo>
                    <a:lnTo>
                      <a:pt x="104" y="60"/>
                    </a:lnTo>
                    <a:lnTo>
                      <a:pt x="104" y="60"/>
                    </a:lnTo>
                    <a:lnTo>
                      <a:pt x="104" y="51"/>
                    </a:lnTo>
                    <a:lnTo>
                      <a:pt x="107" y="43"/>
                    </a:lnTo>
                    <a:lnTo>
                      <a:pt x="107" y="43"/>
                    </a:lnTo>
                    <a:lnTo>
                      <a:pt x="112" y="39"/>
                    </a:lnTo>
                    <a:lnTo>
                      <a:pt x="117" y="34"/>
                    </a:lnTo>
                    <a:lnTo>
                      <a:pt x="117" y="34"/>
                    </a:lnTo>
                    <a:lnTo>
                      <a:pt x="122" y="31"/>
                    </a:lnTo>
                    <a:lnTo>
                      <a:pt x="126" y="26"/>
                    </a:lnTo>
                    <a:lnTo>
                      <a:pt x="126" y="26"/>
                    </a:lnTo>
                    <a:lnTo>
                      <a:pt x="129" y="19"/>
                    </a:lnTo>
                    <a:lnTo>
                      <a:pt x="134" y="12"/>
                    </a:lnTo>
                    <a:lnTo>
                      <a:pt x="134" y="12"/>
                    </a:lnTo>
                    <a:lnTo>
                      <a:pt x="139" y="9"/>
                    </a:lnTo>
                    <a:lnTo>
                      <a:pt x="146" y="4"/>
                    </a:lnTo>
                    <a:lnTo>
                      <a:pt x="146" y="4"/>
                    </a:lnTo>
                    <a:lnTo>
                      <a:pt x="146" y="2"/>
                    </a:lnTo>
                    <a:lnTo>
                      <a:pt x="146" y="0"/>
                    </a:lnTo>
                    <a:lnTo>
                      <a:pt x="139" y="0"/>
                    </a:lnTo>
                    <a:lnTo>
                      <a:pt x="129" y="2"/>
                    </a:lnTo>
                    <a:lnTo>
                      <a:pt x="129" y="2"/>
                    </a:lnTo>
                    <a:lnTo>
                      <a:pt x="122" y="6"/>
                    </a:lnTo>
                    <a:lnTo>
                      <a:pt x="117" y="9"/>
                    </a:lnTo>
                    <a:lnTo>
                      <a:pt x="107" y="19"/>
                    </a:lnTo>
                    <a:lnTo>
                      <a:pt x="107" y="19"/>
                    </a:lnTo>
                    <a:lnTo>
                      <a:pt x="95" y="31"/>
                    </a:lnTo>
                    <a:lnTo>
                      <a:pt x="83" y="43"/>
                    </a:lnTo>
                    <a:lnTo>
                      <a:pt x="83" y="43"/>
                    </a:lnTo>
                    <a:lnTo>
                      <a:pt x="73" y="51"/>
                    </a:lnTo>
                    <a:lnTo>
                      <a:pt x="63" y="60"/>
                    </a:lnTo>
                    <a:lnTo>
                      <a:pt x="63" y="60"/>
                    </a:lnTo>
                    <a:lnTo>
                      <a:pt x="58" y="63"/>
                    </a:lnTo>
                    <a:lnTo>
                      <a:pt x="51" y="67"/>
                    </a:lnTo>
                    <a:lnTo>
                      <a:pt x="39" y="67"/>
                    </a:lnTo>
                    <a:lnTo>
                      <a:pt x="39" y="67"/>
                    </a:lnTo>
                    <a:lnTo>
                      <a:pt x="32" y="70"/>
                    </a:lnTo>
                    <a:lnTo>
                      <a:pt x="27" y="72"/>
                    </a:lnTo>
                    <a:lnTo>
                      <a:pt x="17" y="80"/>
                    </a:lnTo>
                    <a:lnTo>
                      <a:pt x="17" y="80"/>
                    </a:lnTo>
                    <a:lnTo>
                      <a:pt x="9" y="85"/>
                    </a:lnTo>
                    <a:lnTo>
                      <a:pt x="0" y="89"/>
                    </a:lnTo>
                    <a:lnTo>
                      <a:pt x="0" y="89"/>
                    </a:lnTo>
                    <a:lnTo>
                      <a:pt x="0" y="90"/>
                    </a:lnTo>
                    <a:lnTo>
                      <a:pt x="0" y="90"/>
                    </a:lnTo>
                    <a:lnTo>
                      <a:pt x="0" y="90"/>
                    </a:lnTo>
                    <a:lnTo>
                      <a:pt x="0" y="90"/>
                    </a:lnTo>
                    <a:lnTo>
                      <a:pt x="5" y="94"/>
                    </a:lnTo>
                    <a:lnTo>
                      <a:pt x="5" y="94"/>
                    </a:lnTo>
                    <a:lnTo>
                      <a:pt x="10" y="102"/>
                    </a:lnTo>
                    <a:lnTo>
                      <a:pt x="10" y="102"/>
                    </a:lnTo>
                    <a:lnTo>
                      <a:pt x="14" y="107"/>
                    </a:lnTo>
                    <a:lnTo>
                      <a:pt x="17" y="112"/>
                    </a:lnTo>
                    <a:lnTo>
                      <a:pt x="20" y="116"/>
                    </a:lnTo>
                    <a:lnTo>
                      <a:pt x="27" y="118"/>
                    </a:lnTo>
                    <a:lnTo>
                      <a:pt x="27" y="118"/>
                    </a:lnTo>
                    <a:lnTo>
                      <a:pt x="36" y="119"/>
                    </a:lnTo>
                    <a:lnTo>
                      <a:pt x="36" y="119"/>
                    </a:lnTo>
                    <a:lnTo>
                      <a:pt x="48" y="121"/>
                    </a:lnTo>
                    <a:lnTo>
                      <a:pt x="48" y="121"/>
                    </a:lnTo>
                    <a:lnTo>
                      <a:pt x="59" y="124"/>
                    </a:lnTo>
                    <a:lnTo>
                      <a:pt x="59" y="124"/>
                    </a:lnTo>
                    <a:lnTo>
                      <a:pt x="64" y="124"/>
                    </a:lnTo>
                    <a:lnTo>
                      <a:pt x="64" y="124"/>
                    </a:lnTo>
                    <a:lnTo>
                      <a:pt x="71" y="126"/>
                    </a:lnTo>
                    <a:lnTo>
                      <a:pt x="71" y="126"/>
                    </a:lnTo>
                    <a:lnTo>
                      <a:pt x="85" y="129"/>
                    </a:lnTo>
                    <a:lnTo>
                      <a:pt x="90" y="131"/>
                    </a:lnTo>
                    <a:lnTo>
                      <a:pt x="97" y="135"/>
                    </a:lnTo>
                    <a:lnTo>
                      <a:pt x="97" y="135"/>
                    </a:lnTo>
                    <a:lnTo>
                      <a:pt x="100" y="138"/>
                    </a:lnTo>
                    <a:lnTo>
                      <a:pt x="104" y="138"/>
                    </a:lnTo>
                    <a:lnTo>
                      <a:pt x="104" y="138"/>
                    </a:lnTo>
                    <a:lnTo>
                      <a:pt x="109" y="138"/>
                    </a:lnTo>
                    <a:lnTo>
                      <a:pt x="114" y="136"/>
                    </a:lnTo>
                    <a:lnTo>
                      <a:pt x="114" y="136"/>
                    </a:lnTo>
                    <a:lnTo>
                      <a:pt x="117" y="138"/>
                    </a:lnTo>
                    <a:lnTo>
                      <a:pt x="122" y="140"/>
                    </a:lnTo>
                    <a:lnTo>
                      <a:pt x="122" y="140"/>
                    </a:lnTo>
                    <a:lnTo>
                      <a:pt x="127" y="138"/>
                    </a:lnTo>
                    <a:lnTo>
                      <a:pt x="129" y="138"/>
                    </a:lnTo>
                    <a:lnTo>
                      <a:pt x="131" y="140"/>
                    </a:lnTo>
                    <a:lnTo>
                      <a:pt x="131" y="140"/>
                    </a:lnTo>
                    <a:lnTo>
                      <a:pt x="132" y="141"/>
                    </a:lnTo>
                    <a:lnTo>
                      <a:pt x="132" y="145"/>
                    </a:lnTo>
                    <a:lnTo>
                      <a:pt x="132" y="148"/>
                    </a:lnTo>
                    <a:lnTo>
                      <a:pt x="132" y="148"/>
                    </a:lnTo>
                    <a:lnTo>
                      <a:pt x="134" y="150"/>
                    </a:lnTo>
                    <a:lnTo>
                      <a:pt x="136" y="150"/>
                    </a:lnTo>
                    <a:lnTo>
                      <a:pt x="141" y="150"/>
                    </a:lnTo>
                    <a:lnTo>
                      <a:pt x="141" y="150"/>
                    </a:lnTo>
                    <a:lnTo>
                      <a:pt x="146" y="152"/>
                    </a:lnTo>
                    <a:lnTo>
                      <a:pt x="149" y="153"/>
                    </a:lnTo>
                    <a:lnTo>
                      <a:pt x="149" y="153"/>
                    </a:lnTo>
                    <a:lnTo>
                      <a:pt x="153" y="153"/>
                    </a:lnTo>
                    <a:lnTo>
                      <a:pt x="154" y="155"/>
                    </a:lnTo>
                    <a:lnTo>
                      <a:pt x="156" y="157"/>
                    </a:lnTo>
                    <a:lnTo>
                      <a:pt x="156" y="157"/>
                    </a:lnTo>
                    <a:lnTo>
                      <a:pt x="154" y="160"/>
                    </a:lnTo>
                    <a:lnTo>
                      <a:pt x="153" y="165"/>
                    </a:lnTo>
                    <a:lnTo>
                      <a:pt x="153" y="165"/>
                    </a:lnTo>
                    <a:lnTo>
                      <a:pt x="151" y="175"/>
                    </a:lnTo>
                    <a:lnTo>
                      <a:pt x="151" y="175"/>
                    </a:lnTo>
                    <a:lnTo>
                      <a:pt x="151" y="179"/>
                    </a:lnTo>
                    <a:lnTo>
                      <a:pt x="151" y="182"/>
                    </a:lnTo>
                    <a:lnTo>
                      <a:pt x="151" y="184"/>
                    </a:lnTo>
                    <a:lnTo>
                      <a:pt x="151" y="184"/>
                    </a:lnTo>
                    <a:lnTo>
                      <a:pt x="153" y="184"/>
                    </a:lnTo>
                    <a:lnTo>
                      <a:pt x="154" y="182"/>
                    </a:lnTo>
                    <a:lnTo>
                      <a:pt x="158" y="182"/>
                    </a:lnTo>
                    <a:lnTo>
                      <a:pt x="160" y="182"/>
                    </a:lnTo>
                    <a:lnTo>
                      <a:pt x="160" y="182"/>
                    </a:lnTo>
                    <a:lnTo>
                      <a:pt x="163" y="185"/>
                    </a:lnTo>
                    <a:lnTo>
                      <a:pt x="166" y="189"/>
                    </a:lnTo>
                    <a:lnTo>
                      <a:pt x="166" y="189"/>
                    </a:lnTo>
                    <a:lnTo>
                      <a:pt x="173" y="192"/>
                    </a:lnTo>
                    <a:lnTo>
                      <a:pt x="173" y="192"/>
                    </a:lnTo>
                    <a:lnTo>
                      <a:pt x="178" y="180"/>
                    </a:lnTo>
                    <a:lnTo>
                      <a:pt x="182" y="174"/>
                    </a:lnTo>
                    <a:lnTo>
                      <a:pt x="182" y="168"/>
                    </a:lnTo>
                    <a:lnTo>
                      <a:pt x="182" y="168"/>
                    </a:lnTo>
                    <a:lnTo>
                      <a:pt x="182" y="163"/>
                    </a:lnTo>
                    <a:lnTo>
                      <a:pt x="183" y="160"/>
                    </a:lnTo>
                    <a:lnTo>
                      <a:pt x="183" y="160"/>
                    </a:lnTo>
                    <a:lnTo>
                      <a:pt x="187" y="157"/>
                    </a:lnTo>
                    <a:lnTo>
                      <a:pt x="190" y="153"/>
                    </a:lnTo>
                    <a:lnTo>
                      <a:pt x="190" y="153"/>
                    </a:lnTo>
                    <a:lnTo>
                      <a:pt x="192" y="145"/>
                    </a:lnTo>
                    <a:lnTo>
                      <a:pt x="193" y="141"/>
                    </a:lnTo>
                    <a:lnTo>
                      <a:pt x="195" y="141"/>
                    </a:lnTo>
                    <a:lnTo>
                      <a:pt x="197" y="141"/>
                    </a:lnTo>
                    <a:lnTo>
                      <a:pt x="197" y="141"/>
                    </a:lnTo>
                    <a:lnTo>
                      <a:pt x="199" y="145"/>
                    </a:lnTo>
                    <a:lnTo>
                      <a:pt x="200" y="146"/>
                    </a:lnTo>
                    <a:lnTo>
                      <a:pt x="207" y="145"/>
                    </a:lnTo>
                    <a:lnTo>
                      <a:pt x="207" y="145"/>
                    </a:lnTo>
                    <a:lnTo>
                      <a:pt x="210" y="143"/>
                    </a:lnTo>
                    <a:lnTo>
                      <a:pt x="212" y="140"/>
                    </a:lnTo>
                    <a:lnTo>
                      <a:pt x="216" y="131"/>
                    </a:lnTo>
                    <a:lnTo>
                      <a:pt x="216" y="131"/>
                    </a:lnTo>
                    <a:lnTo>
                      <a:pt x="219" y="128"/>
                    </a:lnTo>
                    <a:lnTo>
                      <a:pt x="221" y="128"/>
                    </a:lnTo>
                    <a:lnTo>
                      <a:pt x="222" y="129"/>
                    </a:lnTo>
                    <a:lnTo>
                      <a:pt x="222" y="129"/>
                    </a:lnTo>
                    <a:lnTo>
                      <a:pt x="222" y="131"/>
                    </a:lnTo>
                    <a:lnTo>
                      <a:pt x="221" y="135"/>
                    </a:lnTo>
                    <a:lnTo>
                      <a:pt x="219" y="140"/>
                    </a:lnTo>
                    <a:lnTo>
                      <a:pt x="219" y="140"/>
                    </a:lnTo>
                    <a:lnTo>
                      <a:pt x="217" y="145"/>
                    </a:lnTo>
                    <a:lnTo>
                      <a:pt x="217" y="148"/>
                    </a:lnTo>
                    <a:lnTo>
                      <a:pt x="219" y="150"/>
                    </a:lnTo>
                    <a:lnTo>
                      <a:pt x="219" y="150"/>
                    </a:lnTo>
                    <a:lnTo>
                      <a:pt x="221" y="150"/>
                    </a:lnTo>
                    <a:lnTo>
                      <a:pt x="222" y="148"/>
                    </a:lnTo>
                    <a:lnTo>
                      <a:pt x="226" y="145"/>
                    </a:lnTo>
                    <a:lnTo>
                      <a:pt x="226" y="145"/>
                    </a:lnTo>
                    <a:lnTo>
                      <a:pt x="231" y="138"/>
                    </a:lnTo>
                    <a:lnTo>
                      <a:pt x="231" y="138"/>
                    </a:lnTo>
                    <a:lnTo>
                      <a:pt x="238" y="129"/>
                    </a:lnTo>
                    <a:lnTo>
                      <a:pt x="238" y="129"/>
                    </a:lnTo>
                    <a:lnTo>
                      <a:pt x="241" y="126"/>
                    </a:lnTo>
                    <a:lnTo>
                      <a:pt x="246" y="124"/>
                    </a:lnTo>
                    <a:lnTo>
                      <a:pt x="256" y="123"/>
                    </a:lnTo>
                    <a:lnTo>
                      <a:pt x="256" y="123"/>
                    </a:lnTo>
                    <a:lnTo>
                      <a:pt x="261" y="121"/>
                    </a:lnTo>
                    <a:lnTo>
                      <a:pt x="266" y="119"/>
                    </a:lnTo>
                    <a:lnTo>
                      <a:pt x="266" y="119"/>
                    </a:lnTo>
                    <a:lnTo>
                      <a:pt x="273" y="112"/>
                    </a:lnTo>
                    <a:lnTo>
                      <a:pt x="273" y="112"/>
                    </a:lnTo>
                    <a:lnTo>
                      <a:pt x="277" y="111"/>
                    </a:lnTo>
                    <a:lnTo>
                      <a:pt x="280" y="107"/>
                    </a:lnTo>
                    <a:lnTo>
                      <a:pt x="280" y="107"/>
                    </a:lnTo>
                    <a:lnTo>
                      <a:pt x="285" y="107"/>
                    </a:lnTo>
                    <a:lnTo>
                      <a:pt x="292" y="107"/>
                    </a:lnTo>
                    <a:lnTo>
                      <a:pt x="292" y="107"/>
                    </a:lnTo>
                    <a:lnTo>
                      <a:pt x="295" y="107"/>
                    </a:lnTo>
                    <a:lnTo>
                      <a:pt x="300" y="109"/>
                    </a:lnTo>
                    <a:lnTo>
                      <a:pt x="300" y="109"/>
                    </a:lnTo>
                    <a:lnTo>
                      <a:pt x="305" y="111"/>
                    </a:lnTo>
                    <a:lnTo>
                      <a:pt x="311" y="111"/>
                    </a:lnTo>
                    <a:lnTo>
                      <a:pt x="311" y="111"/>
                    </a:lnTo>
                    <a:lnTo>
                      <a:pt x="316" y="112"/>
                    </a:lnTo>
                    <a:lnTo>
                      <a:pt x="321" y="114"/>
                    </a:lnTo>
                    <a:lnTo>
                      <a:pt x="321" y="114"/>
                    </a:lnTo>
                    <a:lnTo>
                      <a:pt x="324" y="119"/>
                    </a:lnTo>
                    <a:lnTo>
                      <a:pt x="326" y="121"/>
                    </a:lnTo>
                    <a:lnTo>
                      <a:pt x="328" y="121"/>
                    </a:lnTo>
                    <a:lnTo>
                      <a:pt x="328" y="121"/>
                    </a:lnTo>
                    <a:lnTo>
                      <a:pt x="331" y="121"/>
                    </a:lnTo>
                    <a:lnTo>
                      <a:pt x="333" y="121"/>
                    </a:lnTo>
                    <a:lnTo>
                      <a:pt x="333" y="116"/>
                    </a:lnTo>
                    <a:lnTo>
                      <a:pt x="331" y="109"/>
                    </a:lnTo>
                    <a:lnTo>
                      <a:pt x="333" y="107"/>
                    </a:lnTo>
                    <a:lnTo>
                      <a:pt x="334" y="107"/>
                    </a:lnTo>
                    <a:lnTo>
                      <a:pt x="334" y="107"/>
                    </a:lnTo>
                    <a:lnTo>
                      <a:pt x="336" y="107"/>
                    </a:lnTo>
                    <a:lnTo>
                      <a:pt x="338" y="107"/>
                    </a:lnTo>
                    <a:lnTo>
                      <a:pt x="341" y="106"/>
                    </a:lnTo>
                    <a:lnTo>
                      <a:pt x="341" y="106"/>
                    </a:lnTo>
                    <a:lnTo>
                      <a:pt x="346" y="104"/>
                    </a:lnTo>
                    <a:lnTo>
                      <a:pt x="351" y="104"/>
                    </a:lnTo>
                    <a:lnTo>
                      <a:pt x="351" y="104"/>
                    </a:lnTo>
                    <a:lnTo>
                      <a:pt x="356" y="102"/>
                    </a:lnTo>
                    <a:lnTo>
                      <a:pt x="358" y="99"/>
                    </a:lnTo>
                    <a:lnTo>
                      <a:pt x="356" y="96"/>
                    </a:lnTo>
                    <a:lnTo>
                      <a:pt x="353" y="92"/>
                    </a:lnTo>
                    <a:lnTo>
                      <a:pt x="353" y="92"/>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3" name="Freeform 93">
                <a:extLst>
                  <a:ext uri="{FF2B5EF4-FFF2-40B4-BE49-F238E27FC236}">
                    <a16:creationId xmlns:a16="http://schemas.microsoft.com/office/drawing/2014/main" id="{6518B253-AF82-C546-9D3D-E64E0CA38356}"/>
                  </a:ext>
                </a:extLst>
              </p:cNvPr>
              <p:cNvSpPr>
                <a:spLocks/>
              </p:cNvSpPr>
              <p:nvPr/>
            </p:nvSpPr>
            <p:spPr bwMode="auto">
              <a:xfrm>
                <a:off x="4260850" y="825501"/>
                <a:ext cx="823912" cy="696913"/>
              </a:xfrm>
              <a:custGeom>
                <a:avLst/>
                <a:gdLst>
                  <a:gd name="T0" fmla="*/ 509 w 519"/>
                  <a:gd name="T1" fmla="*/ 129 h 439"/>
                  <a:gd name="T2" fmla="*/ 509 w 519"/>
                  <a:gd name="T3" fmla="*/ 124 h 439"/>
                  <a:gd name="T4" fmla="*/ 499 w 519"/>
                  <a:gd name="T5" fmla="*/ 107 h 439"/>
                  <a:gd name="T6" fmla="*/ 382 w 519"/>
                  <a:gd name="T7" fmla="*/ 81 h 439"/>
                  <a:gd name="T8" fmla="*/ 360 w 519"/>
                  <a:gd name="T9" fmla="*/ 86 h 439"/>
                  <a:gd name="T10" fmla="*/ 348 w 519"/>
                  <a:gd name="T11" fmla="*/ 83 h 439"/>
                  <a:gd name="T12" fmla="*/ 337 w 519"/>
                  <a:gd name="T13" fmla="*/ 80 h 439"/>
                  <a:gd name="T14" fmla="*/ 319 w 519"/>
                  <a:gd name="T15" fmla="*/ 80 h 439"/>
                  <a:gd name="T16" fmla="*/ 314 w 519"/>
                  <a:gd name="T17" fmla="*/ 81 h 439"/>
                  <a:gd name="T18" fmla="*/ 307 w 519"/>
                  <a:gd name="T19" fmla="*/ 83 h 439"/>
                  <a:gd name="T20" fmla="*/ 298 w 519"/>
                  <a:gd name="T21" fmla="*/ 85 h 439"/>
                  <a:gd name="T22" fmla="*/ 287 w 519"/>
                  <a:gd name="T23" fmla="*/ 81 h 439"/>
                  <a:gd name="T24" fmla="*/ 273 w 519"/>
                  <a:gd name="T25" fmla="*/ 81 h 439"/>
                  <a:gd name="T26" fmla="*/ 258 w 519"/>
                  <a:gd name="T27" fmla="*/ 78 h 439"/>
                  <a:gd name="T28" fmla="*/ 244 w 519"/>
                  <a:gd name="T29" fmla="*/ 71 h 439"/>
                  <a:gd name="T30" fmla="*/ 229 w 519"/>
                  <a:gd name="T31" fmla="*/ 71 h 439"/>
                  <a:gd name="T32" fmla="*/ 212 w 519"/>
                  <a:gd name="T33" fmla="*/ 69 h 439"/>
                  <a:gd name="T34" fmla="*/ 198 w 519"/>
                  <a:gd name="T35" fmla="*/ 69 h 439"/>
                  <a:gd name="T36" fmla="*/ 188 w 519"/>
                  <a:gd name="T37" fmla="*/ 64 h 439"/>
                  <a:gd name="T38" fmla="*/ 178 w 519"/>
                  <a:gd name="T39" fmla="*/ 63 h 439"/>
                  <a:gd name="T40" fmla="*/ 175 w 519"/>
                  <a:gd name="T41" fmla="*/ 56 h 439"/>
                  <a:gd name="T42" fmla="*/ 171 w 519"/>
                  <a:gd name="T43" fmla="*/ 46 h 439"/>
                  <a:gd name="T44" fmla="*/ 171 w 519"/>
                  <a:gd name="T45" fmla="*/ 35 h 439"/>
                  <a:gd name="T46" fmla="*/ 175 w 519"/>
                  <a:gd name="T47" fmla="*/ 27 h 439"/>
                  <a:gd name="T48" fmla="*/ 171 w 519"/>
                  <a:gd name="T49" fmla="*/ 18 h 439"/>
                  <a:gd name="T50" fmla="*/ 171 w 519"/>
                  <a:gd name="T51" fmla="*/ 8 h 439"/>
                  <a:gd name="T52" fmla="*/ 163 w 519"/>
                  <a:gd name="T53" fmla="*/ 5 h 439"/>
                  <a:gd name="T54" fmla="*/ 158 w 519"/>
                  <a:gd name="T55" fmla="*/ 10 h 439"/>
                  <a:gd name="T56" fmla="*/ 151 w 519"/>
                  <a:gd name="T57" fmla="*/ 7 h 439"/>
                  <a:gd name="T58" fmla="*/ 144 w 519"/>
                  <a:gd name="T59" fmla="*/ 3 h 439"/>
                  <a:gd name="T60" fmla="*/ 142 w 519"/>
                  <a:gd name="T61" fmla="*/ 5 h 439"/>
                  <a:gd name="T62" fmla="*/ 124 w 519"/>
                  <a:gd name="T63" fmla="*/ 3 h 439"/>
                  <a:gd name="T64" fmla="*/ 113 w 519"/>
                  <a:gd name="T65" fmla="*/ 3 h 439"/>
                  <a:gd name="T66" fmla="*/ 105 w 519"/>
                  <a:gd name="T67" fmla="*/ 18 h 439"/>
                  <a:gd name="T68" fmla="*/ 100 w 519"/>
                  <a:gd name="T69" fmla="*/ 47 h 439"/>
                  <a:gd name="T70" fmla="*/ 91 w 519"/>
                  <a:gd name="T71" fmla="*/ 71 h 439"/>
                  <a:gd name="T72" fmla="*/ 81 w 519"/>
                  <a:gd name="T73" fmla="*/ 98 h 439"/>
                  <a:gd name="T74" fmla="*/ 69 w 519"/>
                  <a:gd name="T75" fmla="*/ 134 h 439"/>
                  <a:gd name="T76" fmla="*/ 57 w 519"/>
                  <a:gd name="T77" fmla="*/ 158 h 439"/>
                  <a:gd name="T78" fmla="*/ 44 w 519"/>
                  <a:gd name="T79" fmla="*/ 192 h 439"/>
                  <a:gd name="T80" fmla="*/ 34 w 519"/>
                  <a:gd name="T81" fmla="*/ 210 h 439"/>
                  <a:gd name="T82" fmla="*/ 13 w 519"/>
                  <a:gd name="T83" fmla="*/ 244 h 439"/>
                  <a:gd name="T84" fmla="*/ 1 w 519"/>
                  <a:gd name="T85" fmla="*/ 261 h 439"/>
                  <a:gd name="T86" fmla="*/ 1 w 519"/>
                  <a:gd name="T87" fmla="*/ 283 h 439"/>
                  <a:gd name="T88" fmla="*/ 0 w 519"/>
                  <a:gd name="T89" fmla="*/ 309 h 439"/>
                  <a:gd name="T90" fmla="*/ 3 w 519"/>
                  <a:gd name="T91" fmla="*/ 331 h 439"/>
                  <a:gd name="T92" fmla="*/ 253 w 519"/>
                  <a:gd name="T93" fmla="*/ 400 h 439"/>
                  <a:gd name="T94" fmla="*/ 465 w 519"/>
                  <a:gd name="T95" fmla="*/ 275 h 439"/>
                  <a:gd name="T96" fmla="*/ 466 w 519"/>
                  <a:gd name="T97" fmla="*/ 265 h 439"/>
                  <a:gd name="T98" fmla="*/ 468 w 519"/>
                  <a:gd name="T99" fmla="*/ 254 h 439"/>
                  <a:gd name="T100" fmla="*/ 470 w 519"/>
                  <a:gd name="T101" fmla="*/ 248 h 439"/>
                  <a:gd name="T102" fmla="*/ 468 w 519"/>
                  <a:gd name="T103" fmla="*/ 231 h 439"/>
                  <a:gd name="T104" fmla="*/ 470 w 519"/>
                  <a:gd name="T105" fmla="*/ 220 h 439"/>
                  <a:gd name="T106" fmla="*/ 472 w 519"/>
                  <a:gd name="T107" fmla="*/ 215 h 439"/>
                  <a:gd name="T108" fmla="*/ 480 w 519"/>
                  <a:gd name="T109" fmla="*/ 209 h 439"/>
                  <a:gd name="T110" fmla="*/ 485 w 519"/>
                  <a:gd name="T111" fmla="*/ 203 h 439"/>
                  <a:gd name="T112" fmla="*/ 487 w 519"/>
                  <a:gd name="T113" fmla="*/ 192 h 439"/>
                  <a:gd name="T114" fmla="*/ 495 w 519"/>
                  <a:gd name="T115" fmla="*/ 183 h 439"/>
                  <a:gd name="T116" fmla="*/ 500 w 519"/>
                  <a:gd name="T117" fmla="*/ 173 h 439"/>
                  <a:gd name="T118" fmla="*/ 507 w 519"/>
                  <a:gd name="T119" fmla="*/ 159 h 439"/>
                  <a:gd name="T120" fmla="*/ 516 w 519"/>
                  <a:gd name="T121" fmla="*/ 154 h 439"/>
                  <a:gd name="T122" fmla="*/ 519 w 519"/>
                  <a:gd name="T123" fmla="*/ 146 h 439"/>
                  <a:gd name="T124" fmla="*/ 517 w 519"/>
                  <a:gd name="T125" fmla="*/ 13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9" h="439">
                    <a:moveTo>
                      <a:pt x="516" y="134"/>
                    </a:moveTo>
                    <a:lnTo>
                      <a:pt x="516" y="134"/>
                    </a:lnTo>
                    <a:lnTo>
                      <a:pt x="512" y="132"/>
                    </a:lnTo>
                    <a:lnTo>
                      <a:pt x="509" y="129"/>
                    </a:lnTo>
                    <a:lnTo>
                      <a:pt x="509" y="129"/>
                    </a:lnTo>
                    <a:lnTo>
                      <a:pt x="509" y="125"/>
                    </a:lnTo>
                    <a:lnTo>
                      <a:pt x="509" y="124"/>
                    </a:lnTo>
                    <a:lnTo>
                      <a:pt x="509" y="124"/>
                    </a:lnTo>
                    <a:lnTo>
                      <a:pt x="505" y="113"/>
                    </a:lnTo>
                    <a:lnTo>
                      <a:pt x="502" y="110"/>
                    </a:lnTo>
                    <a:lnTo>
                      <a:pt x="499" y="105"/>
                    </a:lnTo>
                    <a:lnTo>
                      <a:pt x="499" y="107"/>
                    </a:lnTo>
                    <a:lnTo>
                      <a:pt x="387" y="83"/>
                    </a:lnTo>
                    <a:lnTo>
                      <a:pt x="387" y="83"/>
                    </a:lnTo>
                    <a:lnTo>
                      <a:pt x="385" y="83"/>
                    </a:lnTo>
                    <a:lnTo>
                      <a:pt x="382" y="81"/>
                    </a:lnTo>
                    <a:lnTo>
                      <a:pt x="376" y="83"/>
                    </a:lnTo>
                    <a:lnTo>
                      <a:pt x="366" y="86"/>
                    </a:lnTo>
                    <a:lnTo>
                      <a:pt x="366" y="86"/>
                    </a:lnTo>
                    <a:lnTo>
                      <a:pt x="360" y="86"/>
                    </a:lnTo>
                    <a:lnTo>
                      <a:pt x="354" y="85"/>
                    </a:lnTo>
                    <a:lnTo>
                      <a:pt x="354" y="85"/>
                    </a:lnTo>
                    <a:lnTo>
                      <a:pt x="348" y="83"/>
                    </a:lnTo>
                    <a:lnTo>
                      <a:pt x="348" y="83"/>
                    </a:lnTo>
                    <a:lnTo>
                      <a:pt x="344" y="80"/>
                    </a:lnTo>
                    <a:lnTo>
                      <a:pt x="344" y="80"/>
                    </a:lnTo>
                    <a:lnTo>
                      <a:pt x="337" y="80"/>
                    </a:lnTo>
                    <a:lnTo>
                      <a:pt x="337" y="80"/>
                    </a:lnTo>
                    <a:lnTo>
                      <a:pt x="336" y="76"/>
                    </a:lnTo>
                    <a:lnTo>
                      <a:pt x="332" y="76"/>
                    </a:lnTo>
                    <a:lnTo>
                      <a:pt x="332" y="76"/>
                    </a:lnTo>
                    <a:lnTo>
                      <a:pt x="319" y="80"/>
                    </a:lnTo>
                    <a:lnTo>
                      <a:pt x="319" y="80"/>
                    </a:lnTo>
                    <a:lnTo>
                      <a:pt x="317" y="80"/>
                    </a:lnTo>
                    <a:lnTo>
                      <a:pt x="314" y="81"/>
                    </a:lnTo>
                    <a:lnTo>
                      <a:pt x="314" y="81"/>
                    </a:lnTo>
                    <a:lnTo>
                      <a:pt x="312" y="83"/>
                    </a:lnTo>
                    <a:lnTo>
                      <a:pt x="309" y="85"/>
                    </a:lnTo>
                    <a:lnTo>
                      <a:pt x="309" y="85"/>
                    </a:lnTo>
                    <a:lnTo>
                      <a:pt x="307" y="83"/>
                    </a:lnTo>
                    <a:lnTo>
                      <a:pt x="304" y="83"/>
                    </a:lnTo>
                    <a:lnTo>
                      <a:pt x="304" y="83"/>
                    </a:lnTo>
                    <a:lnTo>
                      <a:pt x="302" y="83"/>
                    </a:lnTo>
                    <a:lnTo>
                      <a:pt x="298" y="85"/>
                    </a:lnTo>
                    <a:lnTo>
                      <a:pt x="298" y="85"/>
                    </a:lnTo>
                    <a:lnTo>
                      <a:pt x="295" y="85"/>
                    </a:lnTo>
                    <a:lnTo>
                      <a:pt x="293" y="83"/>
                    </a:lnTo>
                    <a:lnTo>
                      <a:pt x="287" y="81"/>
                    </a:lnTo>
                    <a:lnTo>
                      <a:pt x="287" y="81"/>
                    </a:lnTo>
                    <a:lnTo>
                      <a:pt x="280" y="81"/>
                    </a:lnTo>
                    <a:lnTo>
                      <a:pt x="273" y="81"/>
                    </a:lnTo>
                    <a:lnTo>
                      <a:pt x="273" y="81"/>
                    </a:lnTo>
                    <a:lnTo>
                      <a:pt x="268" y="81"/>
                    </a:lnTo>
                    <a:lnTo>
                      <a:pt x="268" y="81"/>
                    </a:lnTo>
                    <a:lnTo>
                      <a:pt x="258" y="78"/>
                    </a:lnTo>
                    <a:lnTo>
                      <a:pt x="258" y="78"/>
                    </a:lnTo>
                    <a:lnTo>
                      <a:pt x="253" y="76"/>
                    </a:lnTo>
                    <a:lnTo>
                      <a:pt x="248" y="73"/>
                    </a:lnTo>
                    <a:lnTo>
                      <a:pt x="248" y="73"/>
                    </a:lnTo>
                    <a:lnTo>
                      <a:pt x="244" y="71"/>
                    </a:lnTo>
                    <a:lnTo>
                      <a:pt x="242" y="71"/>
                    </a:lnTo>
                    <a:lnTo>
                      <a:pt x="236" y="73"/>
                    </a:lnTo>
                    <a:lnTo>
                      <a:pt x="236" y="73"/>
                    </a:lnTo>
                    <a:lnTo>
                      <a:pt x="229" y="71"/>
                    </a:lnTo>
                    <a:lnTo>
                      <a:pt x="224" y="69"/>
                    </a:lnTo>
                    <a:lnTo>
                      <a:pt x="224" y="69"/>
                    </a:lnTo>
                    <a:lnTo>
                      <a:pt x="217" y="69"/>
                    </a:lnTo>
                    <a:lnTo>
                      <a:pt x="212" y="69"/>
                    </a:lnTo>
                    <a:lnTo>
                      <a:pt x="212" y="69"/>
                    </a:lnTo>
                    <a:lnTo>
                      <a:pt x="205" y="68"/>
                    </a:lnTo>
                    <a:lnTo>
                      <a:pt x="205" y="68"/>
                    </a:lnTo>
                    <a:lnTo>
                      <a:pt x="198" y="69"/>
                    </a:lnTo>
                    <a:lnTo>
                      <a:pt x="195" y="69"/>
                    </a:lnTo>
                    <a:lnTo>
                      <a:pt x="192" y="66"/>
                    </a:lnTo>
                    <a:lnTo>
                      <a:pt x="192" y="66"/>
                    </a:lnTo>
                    <a:lnTo>
                      <a:pt x="188" y="64"/>
                    </a:lnTo>
                    <a:lnTo>
                      <a:pt x="185" y="63"/>
                    </a:lnTo>
                    <a:lnTo>
                      <a:pt x="185" y="63"/>
                    </a:lnTo>
                    <a:lnTo>
                      <a:pt x="178" y="63"/>
                    </a:lnTo>
                    <a:lnTo>
                      <a:pt x="178" y="63"/>
                    </a:lnTo>
                    <a:lnTo>
                      <a:pt x="175" y="61"/>
                    </a:lnTo>
                    <a:lnTo>
                      <a:pt x="175" y="59"/>
                    </a:lnTo>
                    <a:lnTo>
                      <a:pt x="175" y="59"/>
                    </a:lnTo>
                    <a:lnTo>
                      <a:pt x="175" y="56"/>
                    </a:lnTo>
                    <a:lnTo>
                      <a:pt x="175" y="56"/>
                    </a:lnTo>
                    <a:lnTo>
                      <a:pt x="175" y="51"/>
                    </a:lnTo>
                    <a:lnTo>
                      <a:pt x="175" y="51"/>
                    </a:lnTo>
                    <a:lnTo>
                      <a:pt x="171" y="46"/>
                    </a:lnTo>
                    <a:lnTo>
                      <a:pt x="169" y="42"/>
                    </a:lnTo>
                    <a:lnTo>
                      <a:pt x="169" y="42"/>
                    </a:lnTo>
                    <a:lnTo>
                      <a:pt x="169" y="39"/>
                    </a:lnTo>
                    <a:lnTo>
                      <a:pt x="171" y="35"/>
                    </a:lnTo>
                    <a:lnTo>
                      <a:pt x="171" y="35"/>
                    </a:lnTo>
                    <a:lnTo>
                      <a:pt x="175" y="30"/>
                    </a:lnTo>
                    <a:lnTo>
                      <a:pt x="175" y="27"/>
                    </a:lnTo>
                    <a:lnTo>
                      <a:pt x="175" y="27"/>
                    </a:lnTo>
                    <a:lnTo>
                      <a:pt x="171" y="24"/>
                    </a:lnTo>
                    <a:lnTo>
                      <a:pt x="169" y="20"/>
                    </a:lnTo>
                    <a:lnTo>
                      <a:pt x="169" y="20"/>
                    </a:lnTo>
                    <a:lnTo>
                      <a:pt x="171" y="18"/>
                    </a:lnTo>
                    <a:lnTo>
                      <a:pt x="173" y="15"/>
                    </a:lnTo>
                    <a:lnTo>
                      <a:pt x="173" y="15"/>
                    </a:lnTo>
                    <a:lnTo>
                      <a:pt x="173" y="12"/>
                    </a:lnTo>
                    <a:lnTo>
                      <a:pt x="171" y="8"/>
                    </a:lnTo>
                    <a:lnTo>
                      <a:pt x="171" y="8"/>
                    </a:lnTo>
                    <a:lnTo>
                      <a:pt x="168" y="5"/>
                    </a:lnTo>
                    <a:lnTo>
                      <a:pt x="166" y="3"/>
                    </a:lnTo>
                    <a:lnTo>
                      <a:pt x="163" y="5"/>
                    </a:lnTo>
                    <a:lnTo>
                      <a:pt x="163" y="5"/>
                    </a:lnTo>
                    <a:lnTo>
                      <a:pt x="161" y="8"/>
                    </a:lnTo>
                    <a:lnTo>
                      <a:pt x="159" y="10"/>
                    </a:lnTo>
                    <a:lnTo>
                      <a:pt x="158" y="10"/>
                    </a:lnTo>
                    <a:lnTo>
                      <a:pt x="158" y="10"/>
                    </a:lnTo>
                    <a:lnTo>
                      <a:pt x="154" y="8"/>
                    </a:lnTo>
                    <a:lnTo>
                      <a:pt x="154" y="8"/>
                    </a:lnTo>
                    <a:lnTo>
                      <a:pt x="151" y="7"/>
                    </a:lnTo>
                    <a:lnTo>
                      <a:pt x="151" y="7"/>
                    </a:lnTo>
                    <a:lnTo>
                      <a:pt x="147" y="3"/>
                    </a:lnTo>
                    <a:lnTo>
                      <a:pt x="147" y="3"/>
                    </a:lnTo>
                    <a:lnTo>
                      <a:pt x="144" y="3"/>
                    </a:lnTo>
                    <a:lnTo>
                      <a:pt x="144" y="3"/>
                    </a:lnTo>
                    <a:lnTo>
                      <a:pt x="139" y="0"/>
                    </a:lnTo>
                    <a:lnTo>
                      <a:pt x="139" y="0"/>
                    </a:lnTo>
                    <a:lnTo>
                      <a:pt x="142" y="5"/>
                    </a:lnTo>
                    <a:lnTo>
                      <a:pt x="142" y="5"/>
                    </a:lnTo>
                    <a:lnTo>
                      <a:pt x="129" y="5"/>
                    </a:lnTo>
                    <a:lnTo>
                      <a:pt x="129" y="5"/>
                    </a:lnTo>
                    <a:lnTo>
                      <a:pt x="124" y="3"/>
                    </a:lnTo>
                    <a:lnTo>
                      <a:pt x="119" y="1"/>
                    </a:lnTo>
                    <a:lnTo>
                      <a:pt x="119" y="1"/>
                    </a:lnTo>
                    <a:lnTo>
                      <a:pt x="115" y="1"/>
                    </a:lnTo>
                    <a:lnTo>
                      <a:pt x="113" y="3"/>
                    </a:lnTo>
                    <a:lnTo>
                      <a:pt x="112" y="10"/>
                    </a:lnTo>
                    <a:lnTo>
                      <a:pt x="112" y="10"/>
                    </a:lnTo>
                    <a:lnTo>
                      <a:pt x="108" y="15"/>
                    </a:lnTo>
                    <a:lnTo>
                      <a:pt x="105" y="18"/>
                    </a:lnTo>
                    <a:lnTo>
                      <a:pt x="105" y="18"/>
                    </a:lnTo>
                    <a:lnTo>
                      <a:pt x="103" y="25"/>
                    </a:lnTo>
                    <a:lnTo>
                      <a:pt x="102" y="34"/>
                    </a:lnTo>
                    <a:lnTo>
                      <a:pt x="100" y="47"/>
                    </a:lnTo>
                    <a:lnTo>
                      <a:pt x="100" y="47"/>
                    </a:lnTo>
                    <a:lnTo>
                      <a:pt x="98" y="54"/>
                    </a:lnTo>
                    <a:lnTo>
                      <a:pt x="97" y="59"/>
                    </a:lnTo>
                    <a:lnTo>
                      <a:pt x="91" y="71"/>
                    </a:lnTo>
                    <a:lnTo>
                      <a:pt x="91" y="71"/>
                    </a:lnTo>
                    <a:lnTo>
                      <a:pt x="86" y="85"/>
                    </a:lnTo>
                    <a:lnTo>
                      <a:pt x="81" y="98"/>
                    </a:lnTo>
                    <a:lnTo>
                      <a:pt x="81" y="98"/>
                    </a:lnTo>
                    <a:lnTo>
                      <a:pt x="76" y="110"/>
                    </a:lnTo>
                    <a:lnTo>
                      <a:pt x="71" y="120"/>
                    </a:lnTo>
                    <a:lnTo>
                      <a:pt x="71" y="120"/>
                    </a:lnTo>
                    <a:lnTo>
                      <a:pt x="69" y="134"/>
                    </a:lnTo>
                    <a:lnTo>
                      <a:pt x="68" y="139"/>
                    </a:lnTo>
                    <a:lnTo>
                      <a:pt x="64" y="146"/>
                    </a:lnTo>
                    <a:lnTo>
                      <a:pt x="64" y="146"/>
                    </a:lnTo>
                    <a:lnTo>
                      <a:pt x="57" y="158"/>
                    </a:lnTo>
                    <a:lnTo>
                      <a:pt x="54" y="170"/>
                    </a:lnTo>
                    <a:lnTo>
                      <a:pt x="54" y="170"/>
                    </a:lnTo>
                    <a:lnTo>
                      <a:pt x="49" y="181"/>
                    </a:lnTo>
                    <a:lnTo>
                      <a:pt x="44" y="192"/>
                    </a:lnTo>
                    <a:lnTo>
                      <a:pt x="44" y="192"/>
                    </a:lnTo>
                    <a:lnTo>
                      <a:pt x="39" y="200"/>
                    </a:lnTo>
                    <a:lnTo>
                      <a:pt x="34" y="210"/>
                    </a:lnTo>
                    <a:lnTo>
                      <a:pt x="34" y="210"/>
                    </a:lnTo>
                    <a:lnTo>
                      <a:pt x="29" y="219"/>
                    </a:lnTo>
                    <a:lnTo>
                      <a:pt x="24" y="227"/>
                    </a:lnTo>
                    <a:lnTo>
                      <a:pt x="24" y="227"/>
                    </a:lnTo>
                    <a:lnTo>
                      <a:pt x="13" y="244"/>
                    </a:lnTo>
                    <a:lnTo>
                      <a:pt x="13" y="244"/>
                    </a:lnTo>
                    <a:lnTo>
                      <a:pt x="7" y="253"/>
                    </a:lnTo>
                    <a:lnTo>
                      <a:pt x="5" y="256"/>
                    </a:lnTo>
                    <a:lnTo>
                      <a:pt x="1" y="261"/>
                    </a:lnTo>
                    <a:lnTo>
                      <a:pt x="1" y="261"/>
                    </a:lnTo>
                    <a:lnTo>
                      <a:pt x="1" y="266"/>
                    </a:lnTo>
                    <a:lnTo>
                      <a:pt x="1" y="273"/>
                    </a:lnTo>
                    <a:lnTo>
                      <a:pt x="1" y="283"/>
                    </a:lnTo>
                    <a:lnTo>
                      <a:pt x="1" y="283"/>
                    </a:lnTo>
                    <a:lnTo>
                      <a:pt x="0" y="297"/>
                    </a:lnTo>
                    <a:lnTo>
                      <a:pt x="0" y="309"/>
                    </a:lnTo>
                    <a:lnTo>
                      <a:pt x="0" y="309"/>
                    </a:lnTo>
                    <a:lnTo>
                      <a:pt x="3" y="329"/>
                    </a:lnTo>
                    <a:lnTo>
                      <a:pt x="3" y="329"/>
                    </a:lnTo>
                    <a:lnTo>
                      <a:pt x="3" y="331"/>
                    </a:lnTo>
                    <a:lnTo>
                      <a:pt x="3" y="331"/>
                    </a:lnTo>
                    <a:lnTo>
                      <a:pt x="97" y="360"/>
                    </a:lnTo>
                    <a:lnTo>
                      <a:pt x="166" y="378"/>
                    </a:lnTo>
                    <a:lnTo>
                      <a:pt x="253" y="400"/>
                    </a:lnTo>
                    <a:lnTo>
                      <a:pt x="253" y="400"/>
                    </a:lnTo>
                    <a:lnTo>
                      <a:pt x="337" y="419"/>
                    </a:lnTo>
                    <a:lnTo>
                      <a:pt x="432" y="439"/>
                    </a:lnTo>
                    <a:lnTo>
                      <a:pt x="465" y="275"/>
                    </a:lnTo>
                    <a:lnTo>
                      <a:pt x="465" y="275"/>
                    </a:lnTo>
                    <a:lnTo>
                      <a:pt x="466" y="271"/>
                    </a:lnTo>
                    <a:lnTo>
                      <a:pt x="466" y="271"/>
                    </a:lnTo>
                    <a:lnTo>
                      <a:pt x="468" y="268"/>
                    </a:lnTo>
                    <a:lnTo>
                      <a:pt x="466" y="265"/>
                    </a:lnTo>
                    <a:lnTo>
                      <a:pt x="466" y="265"/>
                    </a:lnTo>
                    <a:lnTo>
                      <a:pt x="466" y="258"/>
                    </a:lnTo>
                    <a:lnTo>
                      <a:pt x="466" y="258"/>
                    </a:lnTo>
                    <a:lnTo>
                      <a:pt x="468" y="254"/>
                    </a:lnTo>
                    <a:lnTo>
                      <a:pt x="468" y="254"/>
                    </a:lnTo>
                    <a:lnTo>
                      <a:pt x="470" y="251"/>
                    </a:lnTo>
                    <a:lnTo>
                      <a:pt x="470" y="248"/>
                    </a:lnTo>
                    <a:lnTo>
                      <a:pt x="470" y="248"/>
                    </a:lnTo>
                    <a:lnTo>
                      <a:pt x="468" y="241"/>
                    </a:lnTo>
                    <a:lnTo>
                      <a:pt x="468" y="241"/>
                    </a:lnTo>
                    <a:lnTo>
                      <a:pt x="466" y="234"/>
                    </a:lnTo>
                    <a:lnTo>
                      <a:pt x="468" y="231"/>
                    </a:lnTo>
                    <a:lnTo>
                      <a:pt x="470" y="227"/>
                    </a:lnTo>
                    <a:lnTo>
                      <a:pt x="470" y="227"/>
                    </a:lnTo>
                    <a:lnTo>
                      <a:pt x="470" y="224"/>
                    </a:lnTo>
                    <a:lnTo>
                      <a:pt x="470" y="220"/>
                    </a:lnTo>
                    <a:lnTo>
                      <a:pt x="470" y="220"/>
                    </a:lnTo>
                    <a:lnTo>
                      <a:pt x="472" y="217"/>
                    </a:lnTo>
                    <a:lnTo>
                      <a:pt x="472" y="215"/>
                    </a:lnTo>
                    <a:lnTo>
                      <a:pt x="472" y="215"/>
                    </a:lnTo>
                    <a:lnTo>
                      <a:pt x="475" y="212"/>
                    </a:lnTo>
                    <a:lnTo>
                      <a:pt x="475" y="212"/>
                    </a:lnTo>
                    <a:lnTo>
                      <a:pt x="480" y="209"/>
                    </a:lnTo>
                    <a:lnTo>
                      <a:pt x="480" y="209"/>
                    </a:lnTo>
                    <a:lnTo>
                      <a:pt x="483" y="207"/>
                    </a:lnTo>
                    <a:lnTo>
                      <a:pt x="483" y="207"/>
                    </a:lnTo>
                    <a:lnTo>
                      <a:pt x="485" y="205"/>
                    </a:lnTo>
                    <a:lnTo>
                      <a:pt x="485" y="203"/>
                    </a:lnTo>
                    <a:lnTo>
                      <a:pt x="485" y="203"/>
                    </a:lnTo>
                    <a:lnTo>
                      <a:pt x="485" y="197"/>
                    </a:lnTo>
                    <a:lnTo>
                      <a:pt x="485" y="195"/>
                    </a:lnTo>
                    <a:lnTo>
                      <a:pt x="487" y="192"/>
                    </a:lnTo>
                    <a:lnTo>
                      <a:pt x="487" y="192"/>
                    </a:lnTo>
                    <a:lnTo>
                      <a:pt x="495" y="183"/>
                    </a:lnTo>
                    <a:lnTo>
                      <a:pt x="495" y="183"/>
                    </a:lnTo>
                    <a:lnTo>
                      <a:pt x="495" y="183"/>
                    </a:lnTo>
                    <a:lnTo>
                      <a:pt x="499" y="181"/>
                    </a:lnTo>
                    <a:lnTo>
                      <a:pt x="500" y="178"/>
                    </a:lnTo>
                    <a:lnTo>
                      <a:pt x="500" y="173"/>
                    </a:lnTo>
                    <a:lnTo>
                      <a:pt x="500" y="173"/>
                    </a:lnTo>
                    <a:lnTo>
                      <a:pt x="502" y="168"/>
                    </a:lnTo>
                    <a:lnTo>
                      <a:pt x="505" y="163"/>
                    </a:lnTo>
                    <a:lnTo>
                      <a:pt x="505" y="163"/>
                    </a:lnTo>
                    <a:lnTo>
                      <a:pt x="507" y="159"/>
                    </a:lnTo>
                    <a:lnTo>
                      <a:pt x="511" y="158"/>
                    </a:lnTo>
                    <a:lnTo>
                      <a:pt x="511" y="158"/>
                    </a:lnTo>
                    <a:lnTo>
                      <a:pt x="514" y="156"/>
                    </a:lnTo>
                    <a:lnTo>
                      <a:pt x="516" y="154"/>
                    </a:lnTo>
                    <a:lnTo>
                      <a:pt x="516" y="154"/>
                    </a:lnTo>
                    <a:lnTo>
                      <a:pt x="517" y="151"/>
                    </a:lnTo>
                    <a:lnTo>
                      <a:pt x="517" y="151"/>
                    </a:lnTo>
                    <a:lnTo>
                      <a:pt x="519" y="146"/>
                    </a:lnTo>
                    <a:lnTo>
                      <a:pt x="519" y="146"/>
                    </a:lnTo>
                    <a:lnTo>
                      <a:pt x="517" y="139"/>
                    </a:lnTo>
                    <a:lnTo>
                      <a:pt x="517" y="139"/>
                    </a:lnTo>
                    <a:lnTo>
                      <a:pt x="517" y="136"/>
                    </a:lnTo>
                    <a:lnTo>
                      <a:pt x="516" y="134"/>
                    </a:lnTo>
                    <a:lnTo>
                      <a:pt x="516" y="134"/>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4" name="Freeform 94">
                <a:extLst>
                  <a:ext uri="{FF2B5EF4-FFF2-40B4-BE49-F238E27FC236}">
                    <a16:creationId xmlns:a16="http://schemas.microsoft.com/office/drawing/2014/main" id="{F16FB0DD-EA99-EF43-998B-846E32FB0AA8}"/>
                  </a:ext>
                </a:extLst>
              </p:cNvPr>
              <p:cNvSpPr>
                <a:spLocks/>
              </p:cNvSpPr>
              <p:nvPr/>
            </p:nvSpPr>
            <p:spPr bwMode="auto">
              <a:xfrm>
                <a:off x="6175375" y="1555751"/>
                <a:ext cx="862012" cy="433388"/>
              </a:xfrm>
              <a:custGeom>
                <a:avLst/>
                <a:gdLst>
                  <a:gd name="T0" fmla="*/ 538 w 543"/>
                  <a:gd name="T1" fmla="*/ 256 h 273"/>
                  <a:gd name="T2" fmla="*/ 530 w 543"/>
                  <a:gd name="T3" fmla="*/ 249 h 273"/>
                  <a:gd name="T4" fmla="*/ 523 w 543"/>
                  <a:gd name="T5" fmla="*/ 242 h 273"/>
                  <a:gd name="T6" fmla="*/ 519 w 543"/>
                  <a:gd name="T7" fmla="*/ 231 h 273"/>
                  <a:gd name="T8" fmla="*/ 518 w 543"/>
                  <a:gd name="T9" fmla="*/ 220 h 273"/>
                  <a:gd name="T10" fmla="*/ 518 w 543"/>
                  <a:gd name="T11" fmla="*/ 219 h 273"/>
                  <a:gd name="T12" fmla="*/ 509 w 543"/>
                  <a:gd name="T13" fmla="*/ 205 h 273"/>
                  <a:gd name="T14" fmla="*/ 506 w 543"/>
                  <a:gd name="T15" fmla="*/ 202 h 273"/>
                  <a:gd name="T16" fmla="*/ 506 w 543"/>
                  <a:gd name="T17" fmla="*/ 190 h 273"/>
                  <a:gd name="T18" fmla="*/ 503 w 543"/>
                  <a:gd name="T19" fmla="*/ 183 h 273"/>
                  <a:gd name="T20" fmla="*/ 503 w 543"/>
                  <a:gd name="T21" fmla="*/ 178 h 273"/>
                  <a:gd name="T22" fmla="*/ 503 w 543"/>
                  <a:gd name="T23" fmla="*/ 169 h 273"/>
                  <a:gd name="T24" fmla="*/ 501 w 543"/>
                  <a:gd name="T25" fmla="*/ 164 h 273"/>
                  <a:gd name="T26" fmla="*/ 496 w 543"/>
                  <a:gd name="T27" fmla="*/ 156 h 273"/>
                  <a:gd name="T28" fmla="*/ 496 w 543"/>
                  <a:gd name="T29" fmla="*/ 153 h 273"/>
                  <a:gd name="T30" fmla="*/ 496 w 543"/>
                  <a:gd name="T31" fmla="*/ 147 h 273"/>
                  <a:gd name="T32" fmla="*/ 494 w 543"/>
                  <a:gd name="T33" fmla="*/ 139 h 273"/>
                  <a:gd name="T34" fmla="*/ 487 w 543"/>
                  <a:gd name="T35" fmla="*/ 134 h 273"/>
                  <a:gd name="T36" fmla="*/ 487 w 543"/>
                  <a:gd name="T37" fmla="*/ 119 h 273"/>
                  <a:gd name="T38" fmla="*/ 486 w 543"/>
                  <a:gd name="T39" fmla="*/ 112 h 273"/>
                  <a:gd name="T40" fmla="*/ 482 w 543"/>
                  <a:gd name="T41" fmla="*/ 107 h 273"/>
                  <a:gd name="T42" fmla="*/ 480 w 543"/>
                  <a:gd name="T43" fmla="*/ 100 h 273"/>
                  <a:gd name="T44" fmla="*/ 480 w 543"/>
                  <a:gd name="T45" fmla="*/ 96 h 273"/>
                  <a:gd name="T46" fmla="*/ 477 w 543"/>
                  <a:gd name="T47" fmla="*/ 95 h 273"/>
                  <a:gd name="T48" fmla="*/ 477 w 543"/>
                  <a:gd name="T49" fmla="*/ 88 h 273"/>
                  <a:gd name="T50" fmla="*/ 477 w 543"/>
                  <a:gd name="T51" fmla="*/ 83 h 273"/>
                  <a:gd name="T52" fmla="*/ 477 w 543"/>
                  <a:gd name="T53" fmla="*/ 80 h 273"/>
                  <a:gd name="T54" fmla="*/ 472 w 543"/>
                  <a:gd name="T55" fmla="*/ 71 h 273"/>
                  <a:gd name="T56" fmla="*/ 470 w 543"/>
                  <a:gd name="T57" fmla="*/ 61 h 273"/>
                  <a:gd name="T58" fmla="*/ 469 w 543"/>
                  <a:gd name="T59" fmla="*/ 56 h 273"/>
                  <a:gd name="T60" fmla="*/ 467 w 543"/>
                  <a:gd name="T61" fmla="*/ 52 h 273"/>
                  <a:gd name="T62" fmla="*/ 465 w 543"/>
                  <a:gd name="T63" fmla="*/ 49 h 273"/>
                  <a:gd name="T64" fmla="*/ 465 w 543"/>
                  <a:gd name="T65" fmla="*/ 49 h 273"/>
                  <a:gd name="T66" fmla="*/ 458 w 543"/>
                  <a:gd name="T67" fmla="*/ 47 h 273"/>
                  <a:gd name="T68" fmla="*/ 452 w 543"/>
                  <a:gd name="T69" fmla="*/ 44 h 273"/>
                  <a:gd name="T70" fmla="*/ 447 w 543"/>
                  <a:gd name="T71" fmla="*/ 42 h 273"/>
                  <a:gd name="T72" fmla="*/ 445 w 543"/>
                  <a:gd name="T73" fmla="*/ 39 h 273"/>
                  <a:gd name="T74" fmla="*/ 438 w 543"/>
                  <a:gd name="T75" fmla="*/ 34 h 273"/>
                  <a:gd name="T76" fmla="*/ 431 w 543"/>
                  <a:gd name="T77" fmla="*/ 34 h 273"/>
                  <a:gd name="T78" fmla="*/ 426 w 543"/>
                  <a:gd name="T79" fmla="*/ 34 h 273"/>
                  <a:gd name="T80" fmla="*/ 419 w 543"/>
                  <a:gd name="T81" fmla="*/ 32 h 273"/>
                  <a:gd name="T82" fmla="*/ 414 w 543"/>
                  <a:gd name="T83" fmla="*/ 29 h 273"/>
                  <a:gd name="T84" fmla="*/ 409 w 543"/>
                  <a:gd name="T85" fmla="*/ 29 h 273"/>
                  <a:gd name="T86" fmla="*/ 396 w 543"/>
                  <a:gd name="T87" fmla="*/ 29 h 273"/>
                  <a:gd name="T88" fmla="*/ 384 w 543"/>
                  <a:gd name="T89" fmla="*/ 30 h 273"/>
                  <a:gd name="T90" fmla="*/ 377 w 543"/>
                  <a:gd name="T91" fmla="*/ 29 h 273"/>
                  <a:gd name="T92" fmla="*/ 372 w 543"/>
                  <a:gd name="T93" fmla="*/ 27 h 273"/>
                  <a:gd name="T94" fmla="*/ 367 w 543"/>
                  <a:gd name="T95" fmla="*/ 22 h 273"/>
                  <a:gd name="T96" fmla="*/ 360 w 543"/>
                  <a:gd name="T97" fmla="*/ 18 h 273"/>
                  <a:gd name="T98" fmla="*/ 355 w 543"/>
                  <a:gd name="T99" fmla="*/ 17 h 273"/>
                  <a:gd name="T100" fmla="*/ 351 w 543"/>
                  <a:gd name="T101" fmla="*/ 17 h 273"/>
                  <a:gd name="T102" fmla="*/ 321 w 543"/>
                  <a:gd name="T103" fmla="*/ 17 h 273"/>
                  <a:gd name="T104" fmla="*/ 173 w 543"/>
                  <a:gd name="T105" fmla="*/ 12 h 273"/>
                  <a:gd name="T106" fmla="*/ 0 w 543"/>
                  <a:gd name="T107" fmla="*/ 169 h 273"/>
                  <a:gd name="T108" fmla="*/ 68 w 543"/>
                  <a:gd name="T109" fmla="*/ 173 h 273"/>
                  <a:gd name="T110" fmla="*/ 122 w 543"/>
                  <a:gd name="T111" fmla="*/ 173 h 273"/>
                  <a:gd name="T112" fmla="*/ 117 w 543"/>
                  <a:gd name="T113" fmla="*/ 259 h 273"/>
                  <a:gd name="T114" fmla="*/ 311 w 543"/>
                  <a:gd name="T115" fmla="*/ 270 h 273"/>
                  <a:gd name="T116" fmla="*/ 436 w 543"/>
                  <a:gd name="T117" fmla="*/ 273 h 273"/>
                  <a:gd name="T118" fmla="*/ 543 w 543"/>
                  <a:gd name="T119" fmla="*/ 271 h 273"/>
                  <a:gd name="T120" fmla="*/ 542 w 543"/>
                  <a:gd name="T121" fmla="*/ 268 h 273"/>
                  <a:gd name="T122" fmla="*/ 540 w 543"/>
                  <a:gd name="T123" fmla="*/ 261 h 273"/>
                  <a:gd name="T124" fmla="*/ 538 w 543"/>
                  <a:gd name="T125" fmla="*/ 25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273">
                    <a:moveTo>
                      <a:pt x="538" y="256"/>
                    </a:moveTo>
                    <a:lnTo>
                      <a:pt x="538" y="256"/>
                    </a:lnTo>
                    <a:lnTo>
                      <a:pt x="533" y="253"/>
                    </a:lnTo>
                    <a:lnTo>
                      <a:pt x="530" y="249"/>
                    </a:lnTo>
                    <a:lnTo>
                      <a:pt x="525" y="246"/>
                    </a:lnTo>
                    <a:lnTo>
                      <a:pt x="523" y="242"/>
                    </a:lnTo>
                    <a:lnTo>
                      <a:pt x="523" y="242"/>
                    </a:lnTo>
                    <a:lnTo>
                      <a:pt x="519" y="231"/>
                    </a:lnTo>
                    <a:lnTo>
                      <a:pt x="518" y="220"/>
                    </a:lnTo>
                    <a:lnTo>
                      <a:pt x="518" y="220"/>
                    </a:lnTo>
                    <a:lnTo>
                      <a:pt x="518" y="219"/>
                    </a:lnTo>
                    <a:lnTo>
                      <a:pt x="518" y="219"/>
                    </a:lnTo>
                    <a:lnTo>
                      <a:pt x="514" y="212"/>
                    </a:lnTo>
                    <a:lnTo>
                      <a:pt x="509" y="205"/>
                    </a:lnTo>
                    <a:lnTo>
                      <a:pt x="509" y="205"/>
                    </a:lnTo>
                    <a:lnTo>
                      <a:pt x="506" y="202"/>
                    </a:lnTo>
                    <a:lnTo>
                      <a:pt x="504" y="198"/>
                    </a:lnTo>
                    <a:lnTo>
                      <a:pt x="506" y="190"/>
                    </a:lnTo>
                    <a:lnTo>
                      <a:pt x="506" y="190"/>
                    </a:lnTo>
                    <a:lnTo>
                      <a:pt x="503" y="183"/>
                    </a:lnTo>
                    <a:lnTo>
                      <a:pt x="503" y="183"/>
                    </a:lnTo>
                    <a:lnTo>
                      <a:pt x="503" y="178"/>
                    </a:lnTo>
                    <a:lnTo>
                      <a:pt x="503" y="173"/>
                    </a:lnTo>
                    <a:lnTo>
                      <a:pt x="503" y="169"/>
                    </a:lnTo>
                    <a:lnTo>
                      <a:pt x="501" y="164"/>
                    </a:lnTo>
                    <a:lnTo>
                      <a:pt x="501" y="164"/>
                    </a:lnTo>
                    <a:lnTo>
                      <a:pt x="497" y="161"/>
                    </a:lnTo>
                    <a:lnTo>
                      <a:pt x="496" y="156"/>
                    </a:lnTo>
                    <a:lnTo>
                      <a:pt x="496" y="156"/>
                    </a:lnTo>
                    <a:lnTo>
                      <a:pt x="496" y="153"/>
                    </a:lnTo>
                    <a:lnTo>
                      <a:pt x="496" y="147"/>
                    </a:lnTo>
                    <a:lnTo>
                      <a:pt x="496" y="147"/>
                    </a:lnTo>
                    <a:lnTo>
                      <a:pt x="496" y="142"/>
                    </a:lnTo>
                    <a:lnTo>
                      <a:pt x="494" y="139"/>
                    </a:lnTo>
                    <a:lnTo>
                      <a:pt x="487" y="134"/>
                    </a:lnTo>
                    <a:lnTo>
                      <a:pt x="487" y="134"/>
                    </a:lnTo>
                    <a:lnTo>
                      <a:pt x="489" y="127"/>
                    </a:lnTo>
                    <a:lnTo>
                      <a:pt x="487" y="119"/>
                    </a:lnTo>
                    <a:lnTo>
                      <a:pt x="487" y="119"/>
                    </a:lnTo>
                    <a:lnTo>
                      <a:pt x="486" y="112"/>
                    </a:lnTo>
                    <a:lnTo>
                      <a:pt x="482" y="107"/>
                    </a:lnTo>
                    <a:lnTo>
                      <a:pt x="482" y="107"/>
                    </a:lnTo>
                    <a:lnTo>
                      <a:pt x="480" y="103"/>
                    </a:lnTo>
                    <a:lnTo>
                      <a:pt x="480" y="100"/>
                    </a:lnTo>
                    <a:lnTo>
                      <a:pt x="480" y="100"/>
                    </a:lnTo>
                    <a:lnTo>
                      <a:pt x="480" y="96"/>
                    </a:lnTo>
                    <a:lnTo>
                      <a:pt x="477" y="95"/>
                    </a:lnTo>
                    <a:lnTo>
                      <a:pt x="477" y="95"/>
                    </a:lnTo>
                    <a:lnTo>
                      <a:pt x="475" y="91"/>
                    </a:lnTo>
                    <a:lnTo>
                      <a:pt x="477" y="88"/>
                    </a:lnTo>
                    <a:lnTo>
                      <a:pt x="477" y="86"/>
                    </a:lnTo>
                    <a:lnTo>
                      <a:pt x="477" y="83"/>
                    </a:lnTo>
                    <a:lnTo>
                      <a:pt x="477" y="83"/>
                    </a:lnTo>
                    <a:lnTo>
                      <a:pt x="477" y="80"/>
                    </a:lnTo>
                    <a:lnTo>
                      <a:pt x="475" y="76"/>
                    </a:lnTo>
                    <a:lnTo>
                      <a:pt x="472" y="71"/>
                    </a:lnTo>
                    <a:lnTo>
                      <a:pt x="472" y="71"/>
                    </a:lnTo>
                    <a:lnTo>
                      <a:pt x="470" y="61"/>
                    </a:lnTo>
                    <a:lnTo>
                      <a:pt x="470" y="61"/>
                    </a:lnTo>
                    <a:lnTo>
                      <a:pt x="469" y="56"/>
                    </a:lnTo>
                    <a:lnTo>
                      <a:pt x="467" y="52"/>
                    </a:lnTo>
                    <a:lnTo>
                      <a:pt x="467" y="52"/>
                    </a:lnTo>
                    <a:lnTo>
                      <a:pt x="465" y="49"/>
                    </a:lnTo>
                    <a:lnTo>
                      <a:pt x="465" y="49"/>
                    </a:lnTo>
                    <a:lnTo>
                      <a:pt x="465" y="49"/>
                    </a:lnTo>
                    <a:lnTo>
                      <a:pt x="465" y="49"/>
                    </a:lnTo>
                    <a:lnTo>
                      <a:pt x="465" y="49"/>
                    </a:lnTo>
                    <a:lnTo>
                      <a:pt x="458" y="47"/>
                    </a:lnTo>
                    <a:lnTo>
                      <a:pt x="458" y="47"/>
                    </a:lnTo>
                    <a:lnTo>
                      <a:pt x="452" y="44"/>
                    </a:lnTo>
                    <a:lnTo>
                      <a:pt x="452" y="44"/>
                    </a:lnTo>
                    <a:lnTo>
                      <a:pt x="447" y="42"/>
                    </a:lnTo>
                    <a:lnTo>
                      <a:pt x="445" y="39"/>
                    </a:lnTo>
                    <a:lnTo>
                      <a:pt x="445" y="39"/>
                    </a:lnTo>
                    <a:lnTo>
                      <a:pt x="441" y="35"/>
                    </a:lnTo>
                    <a:lnTo>
                      <a:pt x="438" y="34"/>
                    </a:lnTo>
                    <a:lnTo>
                      <a:pt x="438" y="34"/>
                    </a:lnTo>
                    <a:lnTo>
                      <a:pt x="431" y="34"/>
                    </a:lnTo>
                    <a:lnTo>
                      <a:pt x="431" y="34"/>
                    </a:lnTo>
                    <a:lnTo>
                      <a:pt x="426" y="34"/>
                    </a:lnTo>
                    <a:lnTo>
                      <a:pt x="419" y="32"/>
                    </a:lnTo>
                    <a:lnTo>
                      <a:pt x="419" y="32"/>
                    </a:lnTo>
                    <a:lnTo>
                      <a:pt x="418" y="30"/>
                    </a:lnTo>
                    <a:lnTo>
                      <a:pt x="414" y="29"/>
                    </a:lnTo>
                    <a:lnTo>
                      <a:pt x="414" y="29"/>
                    </a:lnTo>
                    <a:lnTo>
                      <a:pt x="409" y="29"/>
                    </a:lnTo>
                    <a:lnTo>
                      <a:pt x="409" y="29"/>
                    </a:lnTo>
                    <a:lnTo>
                      <a:pt x="396" y="29"/>
                    </a:lnTo>
                    <a:lnTo>
                      <a:pt x="396" y="29"/>
                    </a:lnTo>
                    <a:lnTo>
                      <a:pt x="384" y="30"/>
                    </a:lnTo>
                    <a:lnTo>
                      <a:pt x="384" y="30"/>
                    </a:lnTo>
                    <a:lnTo>
                      <a:pt x="377" y="29"/>
                    </a:lnTo>
                    <a:lnTo>
                      <a:pt x="377" y="29"/>
                    </a:lnTo>
                    <a:lnTo>
                      <a:pt x="372" y="27"/>
                    </a:lnTo>
                    <a:lnTo>
                      <a:pt x="372" y="27"/>
                    </a:lnTo>
                    <a:lnTo>
                      <a:pt x="367" y="22"/>
                    </a:lnTo>
                    <a:lnTo>
                      <a:pt x="367" y="22"/>
                    </a:lnTo>
                    <a:lnTo>
                      <a:pt x="360" y="18"/>
                    </a:lnTo>
                    <a:lnTo>
                      <a:pt x="360" y="18"/>
                    </a:lnTo>
                    <a:lnTo>
                      <a:pt x="355" y="17"/>
                    </a:lnTo>
                    <a:lnTo>
                      <a:pt x="355" y="17"/>
                    </a:lnTo>
                    <a:lnTo>
                      <a:pt x="351" y="17"/>
                    </a:lnTo>
                    <a:lnTo>
                      <a:pt x="351" y="17"/>
                    </a:lnTo>
                    <a:lnTo>
                      <a:pt x="321" y="17"/>
                    </a:lnTo>
                    <a:lnTo>
                      <a:pt x="279" y="15"/>
                    </a:lnTo>
                    <a:lnTo>
                      <a:pt x="173" y="12"/>
                    </a:lnTo>
                    <a:lnTo>
                      <a:pt x="12" y="0"/>
                    </a:lnTo>
                    <a:lnTo>
                      <a:pt x="0" y="169"/>
                    </a:lnTo>
                    <a:lnTo>
                      <a:pt x="0" y="169"/>
                    </a:lnTo>
                    <a:lnTo>
                      <a:pt x="68" y="173"/>
                    </a:lnTo>
                    <a:lnTo>
                      <a:pt x="97" y="173"/>
                    </a:lnTo>
                    <a:lnTo>
                      <a:pt x="122" y="173"/>
                    </a:lnTo>
                    <a:lnTo>
                      <a:pt x="117" y="259"/>
                    </a:lnTo>
                    <a:lnTo>
                      <a:pt x="117" y="259"/>
                    </a:lnTo>
                    <a:lnTo>
                      <a:pt x="194" y="265"/>
                    </a:lnTo>
                    <a:lnTo>
                      <a:pt x="311" y="270"/>
                    </a:lnTo>
                    <a:lnTo>
                      <a:pt x="374" y="273"/>
                    </a:lnTo>
                    <a:lnTo>
                      <a:pt x="436" y="273"/>
                    </a:lnTo>
                    <a:lnTo>
                      <a:pt x="494" y="273"/>
                    </a:lnTo>
                    <a:lnTo>
                      <a:pt x="543" y="271"/>
                    </a:lnTo>
                    <a:lnTo>
                      <a:pt x="543" y="271"/>
                    </a:lnTo>
                    <a:lnTo>
                      <a:pt x="542" y="268"/>
                    </a:lnTo>
                    <a:lnTo>
                      <a:pt x="542" y="268"/>
                    </a:lnTo>
                    <a:lnTo>
                      <a:pt x="540" y="261"/>
                    </a:lnTo>
                    <a:lnTo>
                      <a:pt x="538" y="256"/>
                    </a:lnTo>
                    <a:lnTo>
                      <a:pt x="538" y="256"/>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5" name="Freeform 95">
                <a:extLst>
                  <a:ext uri="{FF2B5EF4-FFF2-40B4-BE49-F238E27FC236}">
                    <a16:creationId xmlns:a16="http://schemas.microsoft.com/office/drawing/2014/main" id="{2CF1F505-5A70-1B42-8BBE-E5AD09B811DE}"/>
                  </a:ext>
                </a:extLst>
              </p:cNvPr>
              <p:cNvSpPr>
                <a:spLocks/>
              </p:cNvSpPr>
              <p:nvPr/>
            </p:nvSpPr>
            <p:spPr bwMode="auto">
              <a:xfrm>
                <a:off x="6240463" y="2360613"/>
                <a:ext cx="892175" cy="463550"/>
              </a:xfrm>
              <a:custGeom>
                <a:avLst/>
                <a:gdLst>
                  <a:gd name="T0" fmla="*/ 499 w 562"/>
                  <a:gd name="T1" fmla="*/ 16 h 292"/>
                  <a:gd name="T2" fmla="*/ 159 w 562"/>
                  <a:gd name="T3" fmla="*/ 7 h 292"/>
                  <a:gd name="T4" fmla="*/ 2 w 562"/>
                  <a:gd name="T5" fmla="*/ 0 h 292"/>
                  <a:gd name="T6" fmla="*/ 193 w 562"/>
                  <a:gd name="T7" fmla="*/ 51 h 292"/>
                  <a:gd name="T8" fmla="*/ 190 w 562"/>
                  <a:gd name="T9" fmla="*/ 209 h 292"/>
                  <a:gd name="T10" fmla="*/ 190 w 562"/>
                  <a:gd name="T11" fmla="*/ 209 h 292"/>
                  <a:gd name="T12" fmla="*/ 200 w 562"/>
                  <a:gd name="T13" fmla="*/ 216 h 292"/>
                  <a:gd name="T14" fmla="*/ 204 w 562"/>
                  <a:gd name="T15" fmla="*/ 219 h 292"/>
                  <a:gd name="T16" fmla="*/ 209 w 562"/>
                  <a:gd name="T17" fmla="*/ 224 h 292"/>
                  <a:gd name="T18" fmla="*/ 215 w 562"/>
                  <a:gd name="T19" fmla="*/ 224 h 292"/>
                  <a:gd name="T20" fmla="*/ 224 w 562"/>
                  <a:gd name="T21" fmla="*/ 228 h 292"/>
                  <a:gd name="T22" fmla="*/ 234 w 562"/>
                  <a:gd name="T23" fmla="*/ 228 h 292"/>
                  <a:gd name="T24" fmla="*/ 241 w 562"/>
                  <a:gd name="T25" fmla="*/ 229 h 292"/>
                  <a:gd name="T26" fmla="*/ 251 w 562"/>
                  <a:gd name="T27" fmla="*/ 243 h 292"/>
                  <a:gd name="T28" fmla="*/ 256 w 562"/>
                  <a:gd name="T29" fmla="*/ 248 h 292"/>
                  <a:gd name="T30" fmla="*/ 263 w 562"/>
                  <a:gd name="T31" fmla="*/ 248 h 292"/>
                  <a:gd name="T32" fmla="*/ 277 w 562"/>
                  <a:gd name="T33" fmla="*/ 250 h 292"/>
                  <a:gd name="T34" fmla="*/ 283 w 562"/>
                  <a:gd name="T35" fmla="*/ 251 h 292"/>
                  <a:gd name="T36" fmla="*/ 287 w 562"/>
                  <a:gd name="T37" fmla="*/ 250 h 292"/>
                  <a:gd name="T38" fmla="*/ 292 w 562"/>
                  <a:gd name="T39" fmla="*/ 253 h 292"/>
                  <a:gd name="T40" fmla="*/ 300 w 562"/>
                  <a:gd name="T41" fmla="*/ 257 h 292"/>
                  <a:gd name="T42" fmla="*/ 307 w 562"/>
                  <a:gd name="T43" fmla="*/ 258 h 292"/>
                  <a:gd name="T44" fmla="*/ 312 w 562"/>
                  <a:gd name="T45" fmla="*/ 258 h 292"/>
                  <a:gd name="T46" fmla="*/ 317 w 562"/>
                  <a:gd name="T47" fmla="*/ 258 h 292"/>
                  <a:gd name="T48" fmla="*/ 324 w 562"/>
                  <a:gd name="T49" fmla="*/ 265 h 292"/>
                  <a:gd name="T50" fmla="*/ 329 w 562"/>
                  <a:gd name="T51" fmla="*/ 274 h 292"/>
                  <a:gd name="T52" fmla="*/ 336 w 562"/>
                  <a:gd name="T53" fmla="*/ 277 h 292"/>
                  <a:gd name="T54" fmla="*/ 344 w 562"/>
                  <a:gd name="T55" fmla="*/ 270 h 292"/>
                  <a:gd name="T56" fmla="*/ 353 w 562"/>
                  <a:gd name="T57" fmla="*/ 272 h 292"/>
                  <a:gd name="T58" fmla="*/ 358 w 562"/>
                  <a:gd name="T59" fmla="*/ 277 h 292"/>
                  <a:gd name="T60" fmla="*/ 370 w 562"/>
                  <a:gd name="T61" fmla="*/ 279 h 292"/>
                  <a:gd name="T62" fmla="*/ 375 w 562"/>
                  <a:gd name="T63" fmla="*/ 275 h 292"/>
                  <a:gd name="T64" fmla="*/ 382 w 562"/>
                  <a:gd name="T65" fmla="*/ 272 h 292"/>
                  <a:gd name="T66" fmla="*/ 387 w 562"/>
                  <a:gd name="T67" fmla="*/ 274 h 292"/>
                  <a:gd name="T68" fmla="*/ 397 w 562"/>
                  <a:gd name="T69" fmla="*/ 274 h 292"/>
                  <a:gd name="T70" fmla="*/ 400 w 562"/>
                  <a:gd name="T71" fmla="*/ 277 h 292"/>
                  <a:gd name="T72" fmla="*/ 409 w 562"/>
                  <a:gd name="T73" fmla="*/ 275 h 292"/>
                  <a:gd name="T74" fmla="*/ 419 w 562"/>
                  <a:gd name="T75" fmla="*/ 274 h 292"/>
                  <a:gd name="T76" fmla="*/ 428 w 562"/>
                  <a:gd name="T77" fmla="*/ 279 h 292"/>
                  <a:gd name="T78" fmla="*/ 450 w 562"/>
                  <a:gd name="T79" fmla="*/ 277 h 292"/>
                  <a:gd name="T80" fmla="*/ 465 w 562"/>
                  <a:gd name="T81" fmla="*/ 275 h 292"/>
                  <a:gd name="T82" fmla="*/ 489 w 562"/>
                  <a:gd name="T83" fmla="*/ 272 h 292"/>
                  <a:gd name="T84" fmla="*/ 497 w 562"/>
                  <a:gd name="T85" fmla="*/ 275 h 292"/>
                  <a:gd name="T86" fmla="*/ 504 w 562"/>
                  <a:gd name="T87" fmla="*/ 274 h 292"/>
                  <a:gd name="T88" fmla="*/ 514 w 562"/>
                  <a:gd name="T89" fmla="*/ 270 h 292"/>
                  <a:gd name="T90" fmla="*/ 526 w 562"/>
                  <a:gd name="T91" fmla="*/ 275 h 292"/>
                  <a:gd name="T92" fmla="*/ 531 w 562"/>
                  <a:gd name="T93" fmla="*/ 279 h 292"/>
                  <a:gd name="T94" fmla="*/ 536 w 562"/>
                  <a:gd name="T95" fmla="*/ 279 h 292"/>
                  <a:gd name="T96" fmla="*/ 541 w 562"/>
                  <a:gd name="T97" fmla="*/ 282 h 292"/>
                  <a:gd name="T98" fmla="*/ 546 w 562"/>
                  <a:gd name="T99" fmla="*/ 284 h 292"/>
                  <a:gd name="T100" fmla="*/ 553 w 562"/>
                  <a:gd name="T101" fmla="*/ 285 h 292"/>
                  <a:gd name="T102" fmla="*/ 562 w 562"/>
                  <a:gd name="T103"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292">
                    <a:moveTo>
                      <a:pt x="551" y="14"/>
                    </a:moveTo>
                    <a:lnTo>
                      <a:pt x="551" y="14"/>
                    </a:lnTo>
                    <a:lnTo>
                      <a:pt x="499" y="16"/>
                    </a:lnTo>
                    <a:lnTo>
                      <a:pt x="395" y="14"/>
                    </a:lnTo>
                    <a:lnTo>
                      <a:pt x="246" y="10"/>
                    </a:lnTo>
                    <a:lnTo>
                      <a:pt x="159" y="7"/>
                    </a:lnTo>
                    <a:lnTo>
                      <a:pt x="64" y="4"/>
                    </a:lnTo>
                    <a:lnTo>
                      <a:pt x="64" y="4"/>
                    </a:lnTo>
                    <a:lnTo>
                      <a:pt x="2" y="0"/>
                    </a:lnTo>
                    <a:lnTo>
                      <a:pt x="0" y="44"/>
                    </a:lnTo>
                    <a:lnTo>
                      <a:pt x="0" y="44"/>
                    </a:lnTo>
                    <a:lnTo>
                      <a:pt x="193" y="51"/>
                    </a:lnTo>
                    <a:lnTo>
                      <a:pt x="188" y="207"/>
                    </a:lnTo>
                    <a:lnTo>
                      <a:pt x="188" y="207"/>
                    </a:lnTo>
                    <a:lnTo>
                      <a:pt x="190" y="209"/>
                    </a:lnTo>
                    <a:lnTo>
                      <a:pt x="190" y="209"/>
                    </a:lnTo>
                    <a:lnTo>
                      <a:pt x="190" y="209"/>
                    </a:lnTo>
                    <a:lnTo>
                      <a:pt x="190" y="209"/>
                    </a:lnTo>
                    <a:lnTo>
                      <a:pt x="197" y="211"/>
                    </a:lnTo>
                    <a:lnTo>
                      <a:pt x="200" y="216"/>
                    </a:lnTo>
                    <a:lnTo>
                      <a:pt x="200" y="216"/>
                    </a:lnTo>
                    <a:lnTo>
                      <a:pt x="202" y="218"/>
                    </a:lnTo>
                    <a:lnTo>
                      <a:pt x="204" y="219"/>
                    </a:lnTo>
                    <a:lnTo>
                      <a:pt x="204" y="219"/>
                    </a:lnTo>
                    <a:lnTo>
                      <a:pt x="205" y="223"/>
                    </a:lnTo>
                    <a:lnTo>
                      <a:pt x="209" y="224"/>
                    </a:lnTo>
                    <a:lnTo>
                      <a:pt x="209" y="224"/>
                    </a:lnTo>
                    <a:lnTo>
                      <a:pt x="212" y="226"/>
                    </a:lnTo>
                    <a:lnTo>
                      <a:pt x="215" y="224"/>
                    </a:lnTo>
                    <a:lnTo>
                      <a:pt x="215" y="224"/>
                    </a:lnTo>
                    <a:lnTo>
                      <a:pt x="217" y="224"/>
                    </a:lnTo>
                    <a:lnTo>
                      <a:pt x="221" y="226"/>
                    </a:lnTo>
                    <a:lnTo>
                      <a:pt x="224" y="228"/>
                    </a:lnTo>
                    <a:lnTo>
                      <a:pt x="226" y="229"/>
                    </a:lnTo>
                    <a:lnTo>
                      <a:pt x="226" y="229"/>
                    </a:lnTo>
                    <a:lnTo>
                      <a:pt x="234" y="228"/>
                    </a:lnTo>
                    <a:lnTo>
                      <a:pt x="238" y="228"/>
                    </a:lnTo>
                    <a:lnTo>
                      <a:pt x="241" y="229"/>
                    </a:lnTo>
                    <a:lnTo>
                      <a:pt x="241" y="229"/>
                    </a:lnTo>
                    <a:lnTo>
                      <a:pt x="244" y="233"/>
                    </a:lnTo>
                    <a:lnTo>
                      <a:pt x="248" y="236"/>
                    </a:lnTo>
                    <a:lnTo>
                      <a:pt x="251" y="243"/>
                    </a:lnTo>
                    <a:lnTo>
                      <a:pt x="251" y="243"/>
                    </a:lnTo>
                    <a:lnTo>
                      <a:pt x="253" y="246"/>
                    </a:lnTo>
                    <a:lnTo>
                      <a:pt x="256" y="248"/>
                    </a:lnTo>
                    <a:lnTo>
                      <a:pt x="256" y="248"/>
                    </a:lnTo>
                    <a:lnTo>
                      <a:pt x="263" y="248"/>
                    </a:lnTo>
                    <a:lnTo>
                      <a:pt x="263" y="248"/>
                    </a:lnTo>
                    <a:lnTo>
                      <a:pt x="270" y="250"/>
                    </a:lnTo>
                    <a:lnTo>
                      <a:pt x="270" y="250"/>
                    </a:lnTo>
                    <a:lnTo>
                      <a:pt x="277" y="250"/>
                    </a:lnTo>
                    <a:lnTo>
                      <a:pt x="280" y="250"/>
                    </a:lnTo>
                    <a:lnTo>
                      <a:pt x="283" y="251"/>
                    </a:lnTo>
                    <a:lnTo>
                      <a:pt x="283" y="251"/>
                    </a:lnTo>
                    <a:lnTo>
                      <a:pt x="285" y="250"/>
                    </a:lnTo>
                    <a:lnTo>
                      <a:pt x="287" y="250"/>
                    </a:lnTo>
                    <a:lnTo>
                      <a:pt x="287" y="250"/>
                    </a:lnTo>
                    <a:lnTo>
                      <a:pt x="290" y="251"/>
                    </a:lnTo>
                    <a:lnTo>
                      <a:pt x="292" y="253"/>
                    </a:lnTo>
                    <a:lnTo>
                      <a:pt x="292" y="253"/>
                    </a:lnTo>
                    <a:lnTo>
                      <a:pt x="295" y="257"/>
                    </a:lnTo>
                    <a:lnTo>
                      <a:pt x="299" y="258"/>
                    </a:lnTo>
                    <a:lnTo>
                      <a:pt x="300" y="257"/>
                    </a:lnTo>
                    <a:lnTo>
                      <a:pt x="300" y="257"/>
                    </a:lnTo>
                    <a:lnTo>
                      <a:pt x="304" y="258"/>
                    </a:lnTo>
                    <a:lnTo>
                      <a:pt x="307" y="258"/>
                    </a:lnTo>
                    <a:lnTo>
                      <a:pt x="307" y="258"/>
                    </a:lnTo>
                    <a:lnTo>
                      <a:pt x="310" y="260"/>
                    </a:lnTo>
                    <a:lnTo>
                      <a:pt x="312" y="258"/>
                    </a:lnTo>
                    <a:lnTo>
                      <a:pt x="312" y="258"/>
                    </a:lnTo>
                    <a:lnTo>
                      <a:pt x="316" y="258"/>
                    </a:lnTo>
                    <a:lnTo>
                      <a:pt x="317" y="258"/>
                    </a:lnTo>
                    <a:lnTo>
                      <a:pt x="317" y="258"/>
                    </a:lnTo>
                    <a:lnTo>
                      <a:pt x="321" y="260"/>
                    </a:lnTo>
                    <a:lnTo>
                      <a:pt x="324" y="265"/>
                    </a:lnTo>
                    <a:lnTo>
                      <a:pt x="324" y="265"/>
                    </a:lnTo>
                    <a:lnTo>
                      <a:pt x="327" y="272"/>
                    </a:lnTo>
                    <a:lnTo>
                      <a:pt x="329" y="274"/>
                    </a:lnTo>
                    <a:lnTo>
                      <a:pt x="333" y="277"/>
                    </a:lnTo>
                    <a:lnTo>
                      <a:pt x="333" y="277"/>
                    </a:lnTo>
                    <a:lnTo>
                      <a:pt x="336" y="277"/>
                    </a:lnTo>
                    <a:lnTo>
                      <a:pt x="339" y="275"/>
                    </a:lnTo>
                    <a:lnTo>
                      <a:pt x="344" y="270"/>
                    </a:lnTo>
                    <a:lnTo>
                      <a:pt x="344" y="270"/>
                    </a:lnTo>
                    <a:lnTo>
                      <a:pt x="348" y="267"/>
                    </a:lnTo>
                    <a:lnTo>
                      <a:pt x="350" y="268"/>
                    </a:lnTo>
                    <a:lnTo>
                      <a:pt x="353" y="272"/>
                    </a:lnTo>
                    <a:lnTo>
                      <a:pt x="353" y="272"/>
                    </a:lnTo>
                    <a:lnTo>
                      <a:pt x="358" y="277"/>
                    </a:lnTo>
                    <a:lnTo>
                      <a:pt x="358" y="277"/>
                    </a:lnTo>
                    <a:lnTo>
                      <a:pt x="360" y="279"/>
                    </a:lnTo>
                    <a:lnTo>
                      <a:pt x="363" y="280"/>
                    </a:lnTo>
                    <a:lnTo>
                      <a:pt x="370" y="279"/>
                    </a:lnTo>
                    <a:lnTo>
                      <a:pt x="370" y="279"/>
                    </a:lnTo>
                    <a:lnTo>
                      <a:pt x="373" y="279"/>
                    </a:lnTo>
                    <a:lnTo>
                      <a:pt x="375" y="275"/>
                    </a:lnTo>
                    <a:lnTo>
                      <a:pt x="378" y="274"/>
                    </a:lnTo>
                    <a:lnTo>
                      <a:pt x="382" y="272"/>
                    </a:lnTo>
                    <a:lnTo>
                      <a:pt x="382" y="272"/>
                    </a:lnTo>
                    <a:lnTo>
                      <a:pt x="383" y="274"/>
                    </a:lnTo>
                    <a:lnTo>
                      <a:pt x="387" y="274"/>
                    </a:lnTo>
                    <a:lnTo>
                      <a:pt x="387" y="274"/>
                    </a:lnTo>
                    <a:lnTo>
                      <a:pt x="394" y="274"/>
                    </a:lnTo>
                    <a:lnTo>
                      <a:pt x="394" y="274"/>
                    </a:lnTo>
                    <a:lnTo>
                      <a:pt x="397" y="274"/>
                    </a:lnTo>
                    <a:lnTo>
                      <a:pt x="397" y="275"/>
                    </a:lnTo>
                    <a:lnTo>
                      <a:pt x="399" y="277"/>
                    </a:lnTo>
                    <a:lnTo>
                      <a:pt x="400" y="277"/>
                    </a:lnTo>
                    <a:lnTo>
                      <a:pt x="400" y="277"/>
                    </a:lnTo>
                    <a:lnTo>
                      <a:pt x="404" y="275"/>
                    </a:lnTo>
                    <a:lnTo>
                      <a:pt x="409" y="275"/>
                    </a:lnTo>
                    <a:lnTo>
                      <a:pt x="409" y="275"/>
                    </a:lnTo>
                    <a:lnTo>
                      <a:pt x="416" y="274"/>
                    </a:lnTo>
                    <a:lnTo>
                      <a:pt x="419" y="274"/>
                    </a:lnTo>
                    <a:lnTo>
                      <a:pt x="421" y="275"/>
                    </a:lnTo>
                    <a:lnTo>
                      <a:pt x="421" y="275"/>
                    </a:lnTo>
                    <a:lnTo>
                      <a:pt x="428" y="279"/>
                    </a:lnTo>
                    <a:lnTo>
                      <a:pt x="434" y="279"/>
                    </a:lnTo>
                    <a:lnTo>
                      <a:pt x="434" y="279"/>
                    </a:lnTo>
                    <a:lnTo>
                      <a:pt x="450" y="277"/>
                    </a:lnTo>
                    <a:lnTo>
                      <a:pt x="450" y="277"/>
                    </a:lnTo>
                    <a:lnTo>
                      <a:pt x="458" y="277"/>
                    </a:lnTo>
                    <a:lnTo>
                      <a:pt x="465" y="275"/>
                    </a:lnTo>
                    <a:lnTo>
                      <a:pt x="465" y="275"/>
                    </a:lnTo>
                    <a:lnTo>
                      <a:pt x="489" y="272"/>
                    </a:lnTo>
                    <a:lnTo>
                      <a:pt x="489" y="272"/>
                    </a:lnTo>
                    <a:lnTo>
                      <a:pt x="492" y="272"/>
                    </a:lnTo>
                    <a:lnTo>
                      <a:pt x="494" y="274"/>
                    </a:lnTo>
                    <a:lnTo>
                      <a:pt x="497" y="275"/>
                    </a:lnTo>
                    <a:lnTo>
                      <a:pt x="501" y="275"/>
                    </a:lnTo>
                    <a:lnTo>
                      <a:pt x="501" y="275"/>
                    </a:lnTo>
                    <a:lnTo>
                      <a:pt x="504" y="274"/>
                    </a:lnTo>
                    <a:lnTo>
                      <a:pt x="507" y="270"/>
                    </a:lnTo>
                    <a:lnTo>
                      <a:pt x="507" y="270"/>
                    </a:lnTo>
                    <a:lnTo>
                      <a:pt x="514" y="270"/>
                    </a:lnTo>
                    <a:lnTo>
                      <a:pt x="514" y="270"/>
                    </a:lnTo>
                    <a:lnTo>
                      <a:pt x="519" y="272"/>
                    </a:lnTo>
                    <a:lnTo>
                      <a:pt x="526" y="275"/>
                    </a:lnTo>
                    <a:lnTo>
                      <a:pt x="526" y="275"/>
                    </a:lnTo>
                    <a:lnTo>
                      <a:pt x="528" y="277"/>
                    </a:lnTo>
                    <a:lnTo>
                      <a:pt x="531" y="279"/>
                    </a:lnTo>
                    <a:lnTo>
                      <a:pt x="531" y="279"/>
                    </a:lnTo>
                    <a:lnTo>
                      <a:pt x="534" y="279"/>
                    </a:lnTo>
                    <a:lnTo>
                      <a:pt x="536" y="279"/>
                    </a:lnTo>
                    <a:lnTo>
                      <a:pt x="536" y="279"/>
                    </a:lnTo>
                    <a:lnTo>
                      <a:pt x="540" y="279"/>
                    </a:lnTo>
                    <a:lnTo>
                      <a:pt x="541" y="282"/>
                    </a:lnTo>
                    <a:lnTo>
                      <a:pt x="545" y="284"/>
                    </a:lnTo>
                    <a:lnTo>
                      <a:pt x="546" y="284"/>
                    </a:lnTo>
                    <a:lnTo>
                      <a:pt x="546" y="284"/>
                    </a:lnTo>
                    <a:lnTo>
                      <a:pt x="550" y="284"/>
                    </a:lnTo>
                    <a:lnTo>
                      <a:pt x="553" y="285"/>
                    </a:lnTo>
                    <a:lnTo>
                      <a:pt x="553" y="285"/>
                    </a:lnTo>
                    <a:lnTo>
                      <a:pt x="558" y="290"/>
                    </a:lnTo>
                    <a:lnTo>
                      <a:pt x="558" y="290"/>
                    </a:lnTo>
                    <a:lnTo>
                      <a:pt x="562" y="292"/>
                    </a:lnTo>
                    <a:lnTo>
                      <a:pt x="553" y="58"/>
                    </a:lnTo>
                    <a:lnTo>
                      <a:pt x="551" y="14"/>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6" name="Freeform 96">
                <a:extLst>
                  <a:ext uri="{FF2B5EF4-FFF2-40B4-BE49-F238E27FC236}">
                    <a16:creationId xmlns:a16="http://schemas.microsoft.com/office/drawing/2014/main" id="{0FEFE19F-DACD-C942-BF46-896856F2EDBE}"/>
                  </a:ext>
                </a:extLst>
              </p:cNvPr>
              <p:cNvSpPr>
                <a:spLocks/>
              </p:cNvSpPr>
              <p:nvPr/>
            </p:nvSpPr>
            <p:spPr bwMode="auto">
              <a:xfrm>
                <a:off x="7640638" y="2039938"/>
                <a:ext cx="727075" cy="385763"/>
              </a:xfrm>
              <a:custGeom>
                <a:avLst/>
                <a:gdLst>
                  <a:gd name="T0" fmla="*/ 458 w 458"/>
                  <a:gd name="T1" fmla="*/ 114 h 243"/>
                  <a:gd name="T2" fmla="*/ 450 w 458"/>
                  <a:gd name="T3" fmla="*/ 124 h 243"/>
                  <a:gd name="T4" fmla="*/ 443 w 458"/>
                  <a:gd name="T5" fmla="*/ 128 h 243"/>
                  <a:gd name="T6" fmla="*/ 441 w 458"/>
                  <a:gd name="T7" fmla="*/ 129 h 243"/>
                  <a:gd name="T8" fmla="*/ 435 w 458"/>
                  <a:gd name="T9" fmla="*/ 136 h 243"/>
                  <a:gd name="T10" fmla="*/ 426 w 458"/>
                  <a:gd name="T11" fmla="*/ 150 h 243"/>
                  <a:gd name="T12" fmla="*/ 418 w 458"/>
                  <a:gd name="T13" fmla="*/ 163 h 243"/>
                  <a:gd name="T14" fmla="*/ 416 w 458"/>
                  <a:gd name="T15" fmla="*/ 165 h 243"/>
                  <a:gd name="T16" fmla="*/ 413 w 458"/>
                  <a:gd name="T17" fmla="*/ 167 h 243"/>
                  <a:gd name="T18" fmla="*/ 408 w 458"/>
                  <a:gd name="T19" fmla="*/ 168 h 243"/>
                  <a:gd name="T20" fmla="*/ 404 w 458"/>
                  <a:gd name="T21" fmla="*/ 168 h 243"/>
                  <a:gd name="T22" fmla="*/ 402 w 458"/>
                  <a:gd name="T23" fmla="*/ 170 h 243"/>
                  <a:gd name="T24" fmla="*/ 397 w 458"/>
                  <a:gd name="T25" fmla="*/ 173 h 243"/>
                  <a:gd name="T26" fmla="*/ 397 w 458"/>
                  <a:gd name="T27" fmla="*/ 175 h 243"/>
                  <a:gd name="T28" fmla="*/ 392 w 458"/>
                  <a:gd name="T29" fmla="*/ 177 h 243"/>
                  <a:gd name="T30" fmla="*/ 384 w 458"/>
                  <a:gd name="T31" fmla="*/ 182 h 243"/>
                  <a:gd name="T32" fmla="*/ 375 w 458"/>
                  <a:gd name="T33" fmla="*/ 185 h 243"/>
                  <a:gd name="T34" fmla="*/ 367 w 458"/>
                  <a:gd name="T35" fmla="*/ 189 h 243"/>
                  <a:gd name="T36" fmla="*/ 360 w 458"/>
                  <a:gd name="T37" fmla="*/ 194 h 243"/>
                  <a:gd name="T38" fmla="*/ 358 w 458"/>
                  <a:gd name="T39" fmla="*/ 195 h 243"/>
                  <a:gd name="T40" fmla="*/ 357 w 458"/>
                  <a:gd name="T41" fmla="*/ 197 h 243"/>
                  <a:gd name="T42" fmla="*/ 341 w 458"/>
                  <a:gd name="T43" fmla="*/ 201 h 243"/>
                  <a:gd name="T44" fmla="*/ 313 w 458"/>
                  <a:gd name="T45" fmla="*/ 204 h 243"/>
                  <a:gd name="T46" fmla="*/ 250 w 458"/>
                  <a:gd name="T47" fmla="*/ 211 h 243"/>
                  <a:gd name="T48" fmla="*/ 229 w 458"/>
                  <a:gd name="T49" fmla="*/ 212 h 243"/>
                  <a:gd name="T50" fmla="*/ 184 w 458"/>
                  <a:gd name="T51" fmla="*/ 216 h 243"/>
                  <a:gd name="T52" fmla="*/ 145 w 458"/>
                  <a:gd name="T53" fmla="*/ 219 h 243"/>
                  <a:gd name="T54" fmla="*/ 124 w 458"/>
                  <a:gd name="T55" fmla="*/ 219 h 243"/>
                  <a:gd name="T56" fmla="*/ 2 w 458"/>
                  <a:gd name="T57" fmla="*/ 240 h 243"/>
                  <a:gd name="T58" fmla="*/ 2 w 458"/>
                  <a:gd name="T59" fmla="*/ 238 h 243"/>
                  <a:gd name="T60" fmla="*/ 9 w 458"/>
                  <a:gd name="T61" fmla="*/ 235 h 243"/>
                  <a:gd name="T62" fmla="*/ 17 w 458"/>
                  <a:gd name="T63" fmla="*/ 216 h 243"/>
                  <a:gd name="T64" fmla="*/ 27 w 458"/>
                  <a:gd name="T65" fmla="*/ 187 h 243"/>
                  <a:gd name="T66" fmla="*/ 58 w 458"/>
                  <a:gd name="T67" fmla="*/ 185 h 243"/>
                  <a:gd name="T68" fmla="*/ 66 w 458"/>
                  <a:gd name="T69" fmla="*/ 170 h 243"/>
                  <a:gd name="T70" fmla="*/ 78 w 458"/>
                  <a:gd name="T71" fmla="*/ 160 h 243"/>
                  <a:gd name="T72" fmla="*/ 78 w 458"/>
                  <a:gd name="T73" fmla="*/ 141 h 243"/>
                  <a:gd name="T74" fmla="*/ 87 w 458"/>
                  <a:gd name="T75" fmla="*/ 126 h 243"/>
                  <a:gd name="T76" fmla="*/ 134 w 458"/>
                  <a:gd name="T77" fmla="*/ 114 h 243"/>
                  <a:gd name="T78" fmla="*/ 150 w 458"/>
                  <a:gd name="T79" fmla="*/ 112 h 243"/>
                  <a:gd name="T80" fmla="*/ 180 w 458"/>
                  <a:gd name="T81" fmla="*/ 102 h 243"/>
                  <a:gd name="T82" fmla="*/ 182 w 458"/>
                  <a:gd name="T83" fmla="*/ 87 h 243"/>
                  <a:gd name="T84" fmla="*/ 199 w 458"/>
                  <a:gd name="T85" fmla="*/ 95 h 243"/>
                  <a:gd name="T86" fmla="*/ 218 w 458"/>
                  <a:gd name="T87" fmla="*/ 97 h 243"/>
                  <a:gd name="T88" fmla="*/ 224 w 458"/>
                  <a:gd name="T89" fmla="*/ 75 h 243"/>
                  <a:gd name="T90" fmla="*/ 241 w 458"/>
                  <a:gd name="T91" fmla="*/ 48 h 243"/>
                  <a:gd name="T92" fmla="*/ 257 w 458"/>
                  <a:gd name="T93" fmla="*/ 34 h 243"/>
                  <a:gd name="T94" fmla="*/ 280 w 458"/>
                  <a:gd name="T95" fmla="*/ 24 h 243"/>
                  <a:gd name="T96" fmla="*/ 284 w 458"/>
                  <a:gd name="T97" fmla="*/ 5 h 243"/>
                  <a:gd name="T98" fmla="*/ 302 w 458"/>
                  <a:gd name="T99" fmla="*/ 4 h 243"/>
                  <a:gd name="T100" fmla="*/ 336 w 458"/>
                  <a:gd name="T101" fmla="*/ 17 h 243"/>
                  <a:gd name="T102" fmla="*/ 389 w 458"/>
                  <a:gd name="T103" fmla="*/ 17 h 243"/>
                  <a:gd name="T104" fmla="*/ 418 w 458"/>
                  <a:gd name="T105" fmla="*/ 34 h 243"/>
                  <a:gd name="T106" fmla="*/ 419 w 458"/>
                  <a:gd name="T107" fmla="*/ 43 h 243"/>
                  <a:gd name="T108" fmla="*/ 438 w 458"/>
                  <a:gd name="T109" fmla="*/ 80 h 243"/>
                  <a:gd name="T110" fmla="*/ 452 w 458"/>
                  <a:gd name="T111" fmla="*/ 9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8" h="243">
                    <a:moveTo>
                      <a:pt x="458" y="114"/>
                    </a:moveTo>
                    <a:lnTo>
                      <a:pt x="458" y="114"/>
                    </a:lnTo>
                    <a:lnTo>
                      <a:pt x="458" y="114"/>
                    </a:lnTo>
                    <a:lnTo>
                      <a:pt x="458" y="114"/>
                    </a:lnTo>
                    <a:lnTo>
                      <a:pt x="458" y="114"/>
                    </a:lnTo>
                    <a:lnTo>
                      <a:pt x="458" y="114"/>
                    </a:lnTo>
                    <a:lnTo>
                      <a:pt x="458" y="114"/>
                    </a:lnTo>
                    <a:lnTo>
                      <a:pt x="458" y="114"/>
                    </a:lnTo>
                    <a:lnTo>
                      <a:pt x="458" y="114"/>
                    </a:lnTo>
                    <a:lnTo>
                      <a:pt x="458" y="114"/>
                    </a:lnTo>
                    <a:lnTo>
                      <a:pt x="458" y="114"/>
                    </a:lnTo>
                    <a:lnTo>
                      <a:pt x="453" y="119"/>
                    </a:lnTo>
                    <a:lnTo>
                      <a:pt x="450" y="124"/>
                    </a:lnTo>
                    <a:lnTo>
                      <a:pt x="450" y="124"/>
                    </a:lnTo>
                    <a:lnTo>
                      <a:pt x="448" y="124"/>
                    </a:lnTo>
                    <a:lnTo>
                      <a:pt x="448" y="124"/>
                    </a:lnTo>
                    <a:lnTo>
                      <a:pt x="448" y="124"/>
                    </a:lnTo>
                    <a:lnTo>
                      <a:pt x="448" y="124"/>
                    </a:lnTo>
                    <a:lnTo>
                      <a:pt x="447" y="126"/>
                    </a:lnTo>
                    <a:lnTo>
                      <a:pt x="447" y="126"/>
                    </a:lnTo>
                    <a:lnTo>
                      <a:pt x="443" y="128"/>
                    </a:lnTo>
                    <a:lnTo>
                      <a:pt x="443" y="128"/>
                    </a:lnTo>
                    <a:lnTo>
                      <a:pt x="441" y="129"/>
                    </a:lnTo>
                    <a:lnTo>
                      <a:pt x="441" y="129"/>
                    </a:lnTo>
                    <a:lnTo>
                      <a:pt x="441" y="129"/>
                    </a:lnTo>
                    <a:lnTo>
                      <a:pt x="441" y="129"/>
                    </a:lnTo>
                    <a:lnTo>
                      <a:pt x="441" y="129"/>
                    </a:lnTo>
                    <a:lnTo>
                      <a:pt x="441" y="129"/>
                    </a:lnTo>
                    <a:lnTo>
                      <a:pt x="440" y="131"/>
                    </a:lnTo>
                    <a:lnTo>
                      <a:pt x="440" y="131"/>
                    </a:lnTo>
                    <a:lnTo>
                      <a:pt x="438" y="133"/>
                    </a:lnTo>
                    <a:lnTo>
                      <a:pt x="438" y="133"/>
                    </a:lnTo>
                    <a:lnTo>
                      <a:pt x="436" y="134"/>
                    </a:lnTo>
                    <a:lnTo>
                      <a:pt x="436" y="134"/>
                    </a:lnTo>
                    <a:lnTo>
                      <a:pt x="435" y="136"/>
                    </a:lnTo>
                    <a:lnTo>
                      <a:pt x="435" y="136"/>
                    </a:lnTo>
                    <a:lnTo>
                      <a:pt x="435" y="136"/>
                    </a:lnTo>
                    <a:lnTo>
                      <a:pt x="435" y="136"/>
                    </a:lnTo>
                    <a:lnTo>
                      <a:pt x="431" y="139"/>
                    </a:lnTo>
                    <a:lnTo>
                      <a:pt x="431" y="139"/>
                    </a:lnTo>
                    <a:lnTo>
                      <a:pt x="428" y="145"/>
                    </a:lnTo>
                    <a:lnTo>
                      <a:pt x="426" y="150"/>
                    </a:lnTo>
                    <a:lnTo>
                      <a:pt x="421" y="160"/>
                    </a:lnTo>
                    <a:lnTo>
                      <a:pt x="421" y="160"/>
                    </a:lnTo>
                    <a:lnTo>
                      <a:pt x="419" y="163"/>
                    </a:lnTo>
                    <a:lnTo>
                      <a:pt x="419" y="163"/>
                    </a:lnTo>
                    <a:lnTo>
                      <a:pt x="418" y="163"/>
                    </a:lnTo>
                    <a:lnTo>
                      <a:pt x="418" y="163"/>
                    </a:lnTo>
                    <a:lnTo>
                      <a:pt x="418" y="163"/>
                    </a:lnTo>
                    <a:lnTo>
                      <a:pt x="418" y="163"/>
                    </a:lnTo>
                    <a:lnTo>
                      <a:pt x="418" y="165"/>
                    </a:lnTo>
                    <a:lnTo>
                      <a:pt x="418" y="165"/>
                    </a:lnTo>
                    <a:lnTo>
                      <a:pt x="418" y="165"/>
                    </a:lnTo>
                    <a:lnTo>
                      <a:pt x="418" y="165"/>
                    </a:lnTo>
                    <a:lnTo>
                      <a:pt x="416" y="165"/>
                    </a:lnTo>
                    <a:lnTo>
                      <a:pt x="416" y="165"/>
                    </a:lnTo>
                    <a:lnTo>
                      <a:pt x="416" y="167"/>
                    </a:lnTo>
                    <a:lnTo>
                      <a:pt x="416" y="167"/>
                    </a:lnTo>
                    <a:lnTo>
                      <a:pt x="414" y="167"/>
                    </a:lnTo>
                    <a:lnTo>
                      <a:pt x="414" y="167"/>
                    </a:lnTo>
                    <a:lnTo>
                      <a:pt x="414" y="167"/>
                    </a:lnTo>
                    <a:lnTo>
                      <a:pt x="414" y="167"/>
                    </a:lnTo>
                    <a:lnTo>
                      <a:pt x="413" y="167"/>
                    </a:lnTo>
                    <a:lnTo>
                      <a:pt x="413" y="167"/>
                    </a:lnTo>
                    <a:lnTo>
                      <a:pt x="411" y="167"/>
                    </a:lnTo>
                    <a:lnTo>
                      <a:pt x="411" y="167"/>
                    </a:lnTo>
                    <a:lnTo>
                      <a:pt x="408" y="168"/>
                    </a:lnTo>
                    <a:lnTo>
                      <a:pt x="408" y="168"/>
                    </a:lnTo>
                    <a:lnTo>
                      <a:pt x="408" y="168"/>
                    </a:lnTo>
                    <a:lnTo>
                      <a:pt x="408" y="168"/>
                    </a:lnTo>
                    <a:lnTo>
                      <a:pt x="406" y="168"/>
                    </a:lnTo>
                    <a:lnTo>
                      <a:pt x="406" y="168"/>
                    </a:lnTo>
                    <a:lnTo>
                      <a:pt x="406" y="168"/>
                    </a:lnTo>
                    <a:lnTo>
                      <a:pt x="406" y="168"/>
                    </a:lnTo>
                    <a:lnTo>
                      <a:pt x="404" y="168"/>
                    </a:lnTo>
                    <a:lnTo>
                      <a:pt x="404" y="168"/>
                    </a:lnTo>
                    <a:lnTo>
                      <a:pt x="404" y="168"/>
                    </a:lnTo>
                    <a:lnTo>
                      <a:pt x="404" y="168"/>
                    </a:lnTo>
                    <a:lnTo>
                      <a:pt x="404" y="168"/>
                    </a:lnTo>
                    <a:lnTo>
                      <a:pt x="404" y="168"/>
                    </a:lnTo>
                    <a:lnTo>
                      <a:pt x="404" y="168"/>
                    </a:lnTo>
                    <a:lnTo>
                      <a:pt x="404" y="168"/>
                    </a:lnTo>
                    <a:lnTo>
                      <a:pt x="402" y="170"/>
                    </a:lnTo>
                    <a:lnTo>
                      <a:pt x="402" y="170"/>
                    </a:lnTo>
                    <a:lnTo>
                      <a:pt x="402" y="170"/>
                    </a:lnTo>
                    <a:lnTo>
                      <a:pt x="402" y="170"/>
                    </a:lnTo>
                    <a:lnTo>
                      <a:pt x="399" y="173"/>
                    </a:lnTo>
                    <a:lnTo>
                      <a:pt x="399" y="173"/>
                    </a:lnTo>
                    <a:lnTo>
                      <a:pt x="399" y="173"/>
                    </a:lnTo>
                    <a:lnTo>
                      <a:pt x="399" y="173"/>
                    </a:lnTo>
                    <a:lnTo>
                      <a:pt x="397" y="173"/>
                    </a:lnTo>
                    <a:lnTo>
                      <a:pt x="397" y="173"/>
                    </a:lnTo>
                    <a:lnTo>
                      <a:pt x="397" y="175"/>
                    </a:lnTo>
                    <a:lnTo>
                      <a:pt x="397" y="175"/>
                    </a:lnTo>
                    <a:lnTo>
                      <a:pt x="397" y="175"/>
                    </a:lnTo>
                    <a:lnTo>
                      <a:pt x="397" y="175"/>
                    </a:lnTo>
                    <a:lnTo>
                      <a:pt x="397" y="175"/>
                    </a:lnTo>
                    <a:lnTo>
                      <a:pt x="397" y="175"/>
                    </a:lnTo>
                    <a:lnTo>
                      <a:pt x="396" y="175"/>
                    </a:lnTo>
                    <a:lnTo>
                      <a:pt x="396" y="175"/>
                    </a:lnTo>
                    <a:lnTo>
                      <a:pt x="394" y="177"/>
                    </a:lnTo>
                    <a:lnTo>
                      <a:pt x="394" y="177"/>
                    </a:lnTo>
                    <a:lnTo>
                      <a:pt x="394" y="177"/>
                    </a:lnTo>
                    <a:lnTo>
                      <a:pt x="394" y="177"/>
                    </a:lnTo>
                    <a:lnTo>
                      <a:pt x="392" y="177"/>
                    </a:lnTo>
                    <a:lnTo>
                      <a:pt x="392" y="177"/>
                    </a:lnTo>
                    <a:lnTo>
                      <a:pt x="391" y="178"/>
                    </a:lnTo>
                    <a:lnTo>
                      <a:pt x="391" y="178"/>
                    </a:lnTo>
                    <a:lnTo>
                      <a:pt x="385" y="180"/>
                    </a:lnTo>
                    <a:lnTo>
                      <a:pt x="385" y="180"/>
                    </a:lnTo>
                    <a:lnTo>
                      <a:pt x="384" y="182"/>
                    </a:lnTo>
                    <a:lnTo>
                      <a:pt x="384" y="182"/>
                    </a:lnTo>
                    <a:lnTo>
                      <a:pt x="380" y="184"/>
                    </a:lnTo>
                    <a:lnTo>
                      <a:pt x="380" y="184"/>
                    </a:lnTo>
                    <a:lnTo>
                      <a:pt x="379" y="185"/>
                    </a:lnTo>
                    <a:lnTo>
                      <a:pt x="379" y="185"/>
                    </a:lnTo>
                    <a:lnTo>
                      <a:pt x="377" y="185"/>
                    </a:lnTo>
                    <a:lnTo>
                      <a:pt x="377" y="185"/>
                    </a:lnTo>
                    <a:lnTo>
                      <a:pt x="375" y="185"/>
                    </a:lnTo>
                    <a:lnTo>
                      <a:pt x="375" y="185"/>
                    </a:lnTo>
                    <a:lnTo>
                      <a:pt x="372" y="187"/>
                    </a:lnTo>
                    <a:lnTo>
                      <a:pt x="372" y="187"/>
                    </a:lnTo>
                    <a:lnTo>
                      <a:pt x="372" y="187"/>
                    </a:lnTo>
                    <a:lnTo>
                      <a:pt x="372" y="187"/>
                    </a:lnTo>
                    <a:lnTo>
                      <a:pt x="367" y="189"/>
                    </a:lnTo>
                    <a:lnTo>
                      <a:pt x="367" y="189"/>
                    </a:lnTo>
                    <a:lnTo>
                      <a:pt x="365" y="190"/>
                    </a:lnTo>
                    <a:lnTo>
                      <a:pt x="365" y="190"/>
                    </a:lnTo>
                    <a:lnTo>
                      <a:pt x="362" y="192"/>
                    </a:lnTo>
                    <a:lnTo>
                      <a:pt x="362" y="192"/>
                    </a:lnTo>
                    <a:lnTo>
                      <a:pt x="362" y="192"/>
                    </a:lnTo>
                    <a:lnTo>
                      <a:pt x="362" y="192"/>
                    </a:lnTo>
                    <a:lnTo>
                      <a:pt x="360" y="194"/>
                    </a:lnTo>
                    <a:lnTo>
                      <a:pt x="360" y="194"/>
                    </a:lnTo>
                    <a:lnTo>
                      <a:pt x="360" y="194"/>
                    </a:lnTo>
                    <a:lnTo>
                      <a:pt x="360" y="194"/>
                    </a:lnTo>
                    <a:lnTo>
                      <a:pt x="360" y="195"/>
                    </a:lnTo>
                    <a:lnTo>
                      <a:pt x="360" y="195"/>
                    </a:lnTo>
                    <a:lnTo>
                      <a:pt x="358" y="195"/>
                    </a:lnTo>
                    <a:lnTo>
                      <a:pt x="358" y="195"/>
                    </a:lnTo>
                    <a:lnTo>
                      <a:pt x="358" y="195"/>
                    </a:lnTo>
                    <a:lnTo>
                      <a:pt x="358" y="195"/>
                    </a:lnTo>
                    <a:lnTo>
                      <a:pt x="358" y="195"/>
                    </a:lnTo>
                    <a:lnTo>
                      <a:pt x="358" y="195"/>
                    </a:lnTo>
                    <a:lnTo>
                      <a:pt x="358" y="195"/>
                    </a:lnTo>
                    <a:lnTo>
                      <a:pt x="357" y="197"/>
                    </a:lnTo>
                    <a:lnTo>
                      <a:pt x="357" y="197"/>
                    </a:lnTo>
                    <a:lnTo>
                      <a:pt x="357" y="197"/>
                    </a:lnTo>
                    <a:lnTo>
                      <a:pt x="357" y="197"/>
                    </a:lnTo>
                    <a:lnTo>
                      <a:pt x="357" y="199"/>
                    </a:lnTo>
                    <a:lnTo>
                      <a:pt x="357" y="199"/>
                    </a:lnTo>
                    <a:lnTo>
                      <a:pt x="357" y="199"/>
                    </a:lnTo>
                    <a:lnTo>
                      <a:pt x="341" y="201"/>
                    </a:lnTo>
                    <a:lnTo>
                      <a:pt x="341" y="201"/>
                    </a:lnTo>
                    <a:lnTo>
                      <a:pt x="329" y="202"/>
                    </a:lnTo>
                    <a:lnTo>
                      <a:pt x="329" y="202"/>
                    </a:lnTo>
                    <a:lnTo>
                      <a:pt x="326" y="202"/>
                    </a:lnTo>
                    <a:lnTo>
                      <a:pt x="326" y="202"/>
                    </a:lnTo>
                    <a:lnTo>
                      <a:pt x="321" y="202"/>
                    </a:lnTo>
                    <a:lnTo>
                      <a:pt x="321" y="202"/>
                    </a:lnTo>
                    <a:lnTo>
                      <a:pt x="313" y="204"/>
                    </a:lnTo>
                    <a:lnTo>
                      <a:pt x="313" y="204"/>
                    </a:lnTo>
                    <a:lnTo>
                      <a:pt x="307" y="204"/>
                    </a:lnTo>
                    <a:lnTo>
                      <a:pt x="307" y="204"/>
                    </a:lnTo>
                    <a:lnTo>
                      <a:pt x="257" y="211"/>
                    </a:lnTo>
                    <a:lnTo>
                      <a:pt x="257" y="211"/>
                    </a:lnTo>
                    <a:lnTo>
                      <a:pt x="250" y="211"/>
                    </a:lnTo>
                    <a:lnTo>
                      <a:pt x="250" y="211"/>
                    </a:lnTo>
                    <a:lnTo>
                      <a:pt x="248" y="211"/>
                    </a:lnTo>
                    <a:lnTo>
                      <a:pt x="248" y="211"/>
                    </a:lnTo>
                    <a:lnTo>
                      <a:pt x="236" y="212"/>
                    </a:lnTo>
                    <a:lnTo>
                      <a:pt x="236" y="212"/>
                    </a:lnTo>
                    <a:lnTo>
                      <a:pt x="236" y="212"/>
                    </a:lnTo>
                    <a:lnTo>
                      <a:pt x="236" y="212"/>
                    </a:lnTo>
                    <a:lnTo>
                      <a:pt x="229" y="212"/>
                    </a:lnTo>
                    <a:lnTo>
                      <a:pt x="229" y="212"/>
                    </a:lnTo>
                    <a:lnTo>
                      <a:pt x="211" y="214"/>
                    </a:lnTo>
                    <a:lnTo>
                      <a:pt x="211" y="214"/>
                    </a:lnTo>
                    <a:lnTo>
                      <a:pt x="204" y="216"/>
                    </a:lnTo>
                    <a:lnTo>
                      <a:pt x="204" y="216"/>
                    </a:lnTo>
                    <a:lnTo>
                      <a:pt x="184" y="216"/>
                    </a:lnTo>
                    <a:lnTo>
                      <a:pt x="184" y="216"/>
                    </a:lnTo>
                    <a:lnTo>
                      <a:pt x="177" y="218"/>
                    </a:lnTo>
                    <a:lnTo>
                      <a:pt x="177" y="218"/>
                    </a:lnTo>
                    <a:lnTo>
                      <a:pt x="172" y="218"/>
                    </a:lnTo>
                    <a:lnTo>
                      <a:pt x="172" y="218"/>
                    </a:lnTo>
                    <a:lnTo>
                      <a:pt x="165" y="218"/>
                    </a:lnTo>
                    <a:lnTo>
                      <a:pt x="165" y="218"/>
                    </a:lnTo>
                    <a:lnTo>
                      <a:pt x="145" y="219"/>
                    </a:lnTo>
                    <a:lnTo>
                      <a:pt x="145" y="219"/>
                    </a:lnTo>
                    <a:lnTo>
                      <a:pt x="138" y="219"/>
                    </a:lnTo>
                    <a:lnTo>
                      <a:pt x="138" y="219"/>
                    </a:lnTo>
                    <a:lnTo>
                      <a:pt x="131" y="219"/>
                    </a:lnTo>
                    <a:lnTo>
                      <a:pt x="131" y="219"/>
                    </a:lnTo>
                    <a:lnTo>
                      <a:pt x="124" y="219"/>
                    </a:lnTo>
                    <a:lnTo>
                      <a:pt x="124" y="219"/>
                    </a:lnTo>
                    <a:lnTo>
                      <a:pt x="99" y="219"/>
                    </a:lnTo>
                    <a:lnTo>
                      <a:pt x="99" y="219"/>
                    </a:lnTo>
                    <a:lnTo>
                      <a:pt x="99" y="241"/>
                    </a:lnTo>
                    <a:lnTo>
                      <a:pt x="99" y="241"/>
                    </a:lnTo>
                    <a:lnTo>
                      <a:pt x="0" y="243"/>
                    </a:lnTo>
                    <a:lnTo>
                      <a:pt x="0" y="243"/>
                    </a:lnTo>
                    <a:lnTo>
                      <a:pt x="2" y="240"/>
                    </a:lnTo>
                    <a:lnTo>
                      <a:pt x="2" y="240"/>
                    </a:lnTo>
                    <a:lnTo>
                      <a:pt x="2" y="240"/>
                    </a:lnTo>
                    <a:lnTo>
                      <a:pt x="2" y="240"/>
                    </a:lnTo>
                    <a:lnTo>
                      <a:pt x="2" y="240"/>
                    </a:lnTo>
                    <a:lnTo>
                      <a:pt x="2" y="238"/>
                    </a:lnTo>
                    <a:lnTo>
                      <a:pt x="2" y="238"/>
                    </a:lnTo>
                    <a:lnTo>
                      <a:pt x="2" y="238"/>
                    </a:lnTo>
                    <a:lnTo>
                      <a:pt x="2" y="238"/>
                    </a:lnTo>
                    <a:lnTo>
                      <a:pt x="2" y="238"/>
                    </a:lnTo>
                    <a:lnTo>
                      <a:pt x="2" y="238"/>
                    </a:lnTo>
                    <a:lnTo>
                      <a:pt x="4" y="236"/>
                    </a:lnTo>
                    <a:lnTo>
                      <a:pt x="4" y="236"/>
                    </a:lnTo>
                    <a:lnTo>
                      <a:pt x="5" y="235"/>
                    </a:lnTo>
                    <a:lnTo>
                      <a:pt x="9" y="235"/>
                    </a:lnTo>
                    <a:lnTo>
                      <a:pt x="10" y="235"/>
                    </a:lnTo>
                    <a:lnTo>
                      <a:pt x="14" y="235"/>
                    </a:lnTo>
                    <a:lnTo>
                      <a:pt x="14" y="235"/>
                    </a:lnTo>
                    <a:lnTo>
                      <a:pt x="17" y="231"/>
                    </a:lnTo>
                    <a:lnTo>
                      <a:pt x="17" y="226"/>
                    </a:lnTo>
                    <a:lnTo>
                      <a:pt x="17" y="216"/>
                    </a:lnTo>
                    <a:lnTo>
                      <a:pt x="17" y="216"/>
                    </a:lnTo>
                    <a:lnTo>
                      <a:pt x="16" y="209"/>
                    </a:lnTo>
                    <a:lnTo>
                      <a:pt x="14" y="204"/>
                    </a:lnTo>
                    <a:lnTo>
                      <a:pt x="14" y="204"/>
                    </a:lnTo>
                    <a:lnTo>
                      <a:pt x="19" y="199"/>
                    </a:lnTo>
                    <a:lnTo>
                      <a:pt x="22" y="195"/>
                    </a:lnTo>
                    <a:lnTo>
                      <a:pt x="22" y="195"/>
                    </a:lnTo>
                    <a:lnTo>
                      <a:pt x="27" y="187"/>
                    </a:lnTo>
                    <a:lnTo>
                      <a:pt x="31" y="185"/>
                    </a:lnTo>
                    <a:lnTo>
                      <a:pt x="34" y="184"/>
                    </a:lnTo>
                    <a:lnTo>
                      <a:pt x="34" y="184"/>
                    </a:lnTo>
                    <a:lnTo>
                      <a:pt x="44" y="184"/>
                    </a:lnTo>
                    <a:lnTo>
                      <a:pt x="53" y="185"/>
                    </a:lnTo>
                    <a:lnTo>
                      <a:pt x="53" y="185"/>
                    </a:lnTo>
                    <a:lnTo>
                      <a:pt x="58" y="185"/>
                    </a:lnTo>
                    <a:lnTo>
                      <a:pt x="61" y="184"/>
                    </a:lnTo>
                    <a:lnTo>
                      <a:pt x="63" y="180"/>
                    </a:lnTo>
                    <a:lnTo>
                      <a:pt x="65" y="175"/>
                    </a:lnTo>
                    <a:lnTo>
                      <a:pt x="65" y="175"/>
                    </a:lnTo>
                    <a:lnTo>
                      <a:pt x="65" y="172"/>
                    </a:lnTo>
                    <a:lnTo>
                      <a:pt x="66" y="170"/>
                    </a:lnTo>
                    <a:lnTo>
                      <a:pt x="66" y="170"/>
                    </a:lnTo>
                    <a:lnTo>
                      <a:pt x="63" y="167"/>
                    </a:lnTo>
                    <a:lnTo>
                      <a:pt x="61" y="163"/>
                    </a:lnTo>
                    <a:lnTo>
                      <a:pt x="61" y="163"/>
                    </a:lnTo>
                    <a:lnTo>
                      <a:pt x="63" y="162"/>
                    </a:lnTo>
                    <a:lnTo>
                      <a:pt x="65" y="160"/>
                    </a:lnTo>
                    <a:lnTo>
                      <a:pt x="72" y="160"/>
                    </a:lnTo>
                    <a:lnTo>
                      <a:pt x="78" y="160"/>
                    </a:lnTo>
                    <a:lnTo>
                      <a:pt x="80" y="158"/>
                    </a:lnTo>
                    <a:lnTo>
                      <a:pt x="82" y="155"/>
                    </a:lnTo>
                    <a:lnTo>
                      <a:pt x="82" y="155"/>
                    </a:lnTo>
                    <a:lnTo>
                      <a:pt x="78" y="150"/>
                    </a:lnTo>
                    <a:lnTo>
                      <a:pt x="77" y="145"/>
                    </a:lnTo>
                    <a:lnTo>
                      <a:pt x="77" y="145"/>
                    </a:lnTo>
                    <a:lnTo>
                      <a:pt x="78" y="141"/>
                    </a:lnTo>
                    <a:lnTo>
                      <a:pt x="80" y="139"/>
                    </a:lnTo>
                    <a:lnTo>
                      <a:pt x="85" y="136"/>
                    </a:lnTo>
                    <a:lnTo>
                      <a:pt x="85" y="136"/>
                    </a:lnTo>
                    <a:lnTo>
                      <a:pt x="87" y="133"/>
                    </a:lnTo>
                    <a:lnTo>
                      <a:pt x="87" y="129"/>
                    </a:lnTo>
                    <a:lnTo>
                      <a:pt x="87" y="129"/>
                    </a:lnTo>
                    <a:lnTo>
                      <a:pt x="87" y="126"/>
                    </a:lnTo>
                    <a:lnTo>
                      <a:pt x="87" y="126"/>
                    </a:lnTo>
                    <a:lnTo>
                      <a:pt x="89" y="119"/>
                    </a:lnTo>
                    <a:lnTo>
                      <a:pt x="94" y="116"/>
                    </a:lnTo>
                    <a:lnTo>
                      <a:pt x="107" y="114"/>
                    </a:lnTo>
                    <a:lnTo>
                      <a:pt x="107" y="114"/>
                    </a:lnTo>
                    <a:lnTo>
                      <a:pt x="121" y="112"/>
                    </a:lnTo>
                    <a:lnTo>
                      <a:pt x="134" y="114"/>
                    </a:lnTo>
                    <a:lnTo>
                      <a:pt x="134" y="114"/>
                    </a:lnTo>
                    <a:lnTo>
                      <a:pt x="139" y="116"/>
                    </a:lnTo>
                    <a:lnTo>
                      <a:pt x="143" y="116"/>
                    </a:lnTo>
                    <a:lnTo>
                      <a:pt x="143" y="116"/>
                    </a:lnTo>
                    <a:lnTo>
                      <a:pt x="146" y="114"/>
                    </a:lnTo>
                    <a:lnTo>
                      <a:pt x="150" y="112"/>
                    </a:lnTo>
                    <a:lnTo>
                      <a:pt x="150" y="112"/>
                    </a:lnTo>
                    <a:lnTo>
                      <a:pt x="153" y="112"/>
                    </a:lnTo>
                    <a:lnTo>
                      <a:pt x="156" y="112"/>
                    </a:lnTo>
                    <a:lnTo>
                      <a:pt x="163" y="114"/>
                    </a:lnTo>
                    <a:lnTo>
                      <a:pt x="163" y="114"/>
                    </a:lnTo>
                    <a:lnTo>
                      <a:pt x="170" y="112"/>
                    </a:lnTo>
                    <a:lnTo>
                      <a:pt x="177" y="109"/>
                    </a:lnTo>
                    <a:lnTo>
                      <a:pt x="180" y="102"/>
                    </a:lnTo>
                    <a:lnTo>
                      <a:pt x="180" y="95"/>
                    </a:lnTo>
                    <a:lnTo>
                      <a:pt x="180" y="95"/>
                    </a:lnTo>
                    <a:lnTo>
                      <a:pt x="178" y="94"/>
                    </a:lnTo>
                    <a:lnTo>
                      <a:pt x="178" y="94"/>
                    </a:lnTo>
                    <a:lnTo>
                      <a:pt x="178" y="92"/>
                    </a:lnTo>
                    <a:lnTo>
                      <a:pt x="180" y="89"/>
                    </a:lnTo>
                    <a:lnTo>
                      <a:pt x="182" y="87"/>
                    </a:lnTo>
                    <a:lnTo>
                      <a:pt x="185" y="85"/>
                    </a:lnTo>
                    <a:lnTo>
                      <a:pt x="185" y="85"/>
                    </a:lnTo>
                    <a:lnTo>
                      <a:pt x="187" y="85"/>
                    </a:lnTo>
                    <a:lnTo>
                      <a:pt x="190" y="87"/>
                    </a:lnTo>
                    <a:lnTo>
                      <a:pt x="194" y="90"/>
                    </a:lnTo>
                    <a:lnTo>
                      <a:pt x="194" y="90"/>
                    </a:lnTo>
                    <a:lnTo>
                      <a:pt x="199" y="95"/>
                    </a:lnTo>
                    <a:lnTo>
                      <a:pt x="204" y="97"/>
                    </a:lnTo>
                    <a:lnTo>
                      <a:pt x="204" y="97"/>
                    </a:lnTo>
                    <a:lnTo>
                      <a:pt x="209" y="97"/>
                    </a:lnTo>
                    <a:lnTo>
                      <a:pt x="212" y="94"/>
                    </a:lnTo>
                    <a:lnTo>
                      <a:pt x="212" y="94"/>
                    </a:lnTo>
                    <a:lnTo>
                      <a:pt x="216" y="95"/>
                    </a:lnTo>
                    <a:lnTo>
                      <a:pt x="218" y="97"/>
                    </a:lnTo>
                    <a:lnTo>
                      <a:pt x="219" y="95"/>
                    </a:lnTo>
                    <a:lnTo>
                      <a:pt x="223" y="94"/>
                    </a:lnTo>
                    <a:lnTo>
                      <a:pt x="223" y="94"/>
                    </a:lnTo>
                    <a:lnTo>
                      <a:pt x="223" y="87"/>
                    </a:lnTo>
                    <a:lnTo>
                      <a:pt x="223" y="82"/>
                    </a:lnTo>
                    <a:lnTo>
                      <a:pt x="223" y="82"/>
                    </a:lnTo>
                    <a:lnTo>
                      <a:pt x="224" y="75"/>
                    </a:lnTo>
                    <a:lnTo>
                      <a:pt x="226" y="72"/>
                    </a:lnTo>
                    <a:lnTo>
                      <a:pt x="231" y="68"/>
                    </a:lnTo>
                    <a:lnTo>
                      <a:pt x="236" y="66"/>
                    </a:lnTo>
                    <a:lnTo>
                      <a:pt x="236" y="66"/>
                    </a:lnTo>
                    <a:lnTo>
                      <a:pt x="240" y="56"/>
                    </a:lnTo>
                    <a:lnTo>
                      <a:pt x="241" y="48"/>
                    </a:lnTo>
                    <a:lnTo>
                      <a:pt x="241" y="48"/>
                    </a:lnTo>
                    <a:lnTo>
                      <a:pt x="241" y="39"/>
                    </a:lnTo>
                    <a:lnTo>
                      <a:pt x="243" y="36"/>
                    </a:lnTo>
                    <a:lnTo>
                      <a:pt x="248" y="34"/>
                    </a:lnTo>
                    <a:lnTo>
                      <a:pt x="248" y="34"/>
                    </a:lnTo>
                    <a:lnTo>
                      <a:pt x="251" y="34"/>
                    </a:lnTo>
                    <a:lnTo>
                      <a:pt x="257" y="34"/>
                    </a:lnTo>
                    <a:lnTo>
                      <a:pt x="257" y="34"/>
                    </a:lnTo>
                    <a:lnTo>
                      <a:pt x="260" y="31"/>
                    </a:lnTo>
                    <a:lnTo>
                      <a:pt x="263" y="29"/>
                    </a:lnTo>
                    <a:lnTo>
                      <a:pt x="263" y="29"/>
                    </a:lnTo>
                    <a:lnTo>
                      <a:pt x="267" y="27"/>
                    </a:lnTo>
                    <a:lnTo>
                      <a:pt x="272" y="27"/>
                    </a:lnTo>
                    <a:lnTo>
                      <a:pt x="277" y="27"/>
                    </a:lnTo>
                    <a:lnTo>
                      <a:pt x="280" y="24"/>
                    </a:lnTo>
                    <a:lnTo>
                      <a:pt x="280" y="24"/>
                    </a:lnTo>
                    <a:lnTo>
                      <a:pt x="282" y="21"/>
                    </a:lnTo>
                    <a:lnTo>
                      <a:pt x="282" y="16"/>
                    </a:lnTo>
                    <a:lnTo>
                      <a:pt x="280" y="12"/>
                    </a:lnTo>
                    <a:lnTo>
                      <a:pt x="280" y="9"/>
                    </a:lnTo>
                    <a:lnTo>
                      <a:pt x="280" y="9"/>
                    </a:lnTo>
                    <a:lnTo>
                      <a:pt x="284" y="5"/>
                    </a:lnTo>
                    <a:lnTo>
                      <a:pt x="287" y="4"/>
                    </a:lnTo>
                    <a:lnTo>
                      <a:pt x="287" y="4"/>
                    </a:lnTo>
                    <a:lnTo>
                      <a:pt x="296" y="0"/>
                    </a:lnTo>
                    <a:lnTo>
                      <a:pt x="296" y="0"/>
                    </a:lnTo>
                    <a:lnTo>
                      <a:pt x="299" y="2"/>
                    </a:lnTo>
                    <a:lnTo>
                      <a:pt x="302" y="4"/>
                    </a:lnTo>
                    <a:lnTo>
                      <a:pt x="302" y="4"/>
                    </a:lnTo>
                    <a:lnTo>
                      <a:pt x="307" y="4"/>
                    </a:lnTo>
                    <a:lnTo>
                      <a:pt x="313" y="4"/>
                    </a:lnTo>
                    <a:lnTo>
                      <a:pt x="313" y="4"/>
                    </a:lnTo>
                    <a:lnTo>
                      <a:pt x="321" y="7"/>
                    </a:lnTo>
                    <a:lnTo>
                      <a:pt x="328" y="12"/>
                    </a:lnTo>
                    <a:lnTo>
                      <a:pt x="328" y="12"/>
                    </a:lnTo>
                    <a:lnTo>
                      <a:pt x="336" y="17"/>
                    </a:lnTo>
                    <a:lnTo>
                      <a:pt x="345" y="19"/>
                    </a:lnTo>
                    <a:lnTo>
                      <a:pt x="345" y="19"/>
                    </a:lnTo>
                    <a:lnTo>
                      <a:pt x="355" y="21"/>
                    </a:lnTo>
                    <a:lnTo>
                      <a:pt x="363" y="19"/>
                    </a:lnTo>
                    <a:lnTo>
                      <a:pt x="363" y="19"/>
                    </a:lnTo>
                    <a:lnTo>
                      <a:pt x="380" y="17"/>
                    </a:lnTo>
                    <a:lnTo>
                      <a:pt x="389" y="17"/>
                    </a:lnTo>
                    <a:lnTo>
                      <a:pt x="397" y="19"/>
                    </a:lnTo>
                    <a:lnTo>
                      <a:pt x="397" y="19"/>
                    </a:lnTo>
                    <a:lnTo>
                      <a:pt x="409" y="26"/>
                    </a:lnTo>
                    <a:lnTo>
                      <a:pt x="414" y="29"/>
                    </a:lnTo>
                    <a:lnTo>
                      <a:pt x="416" y="33"/>
                    </a:lnTo>
                    <a:lnTo>
                      <a:pt x="416" y="33"/>
                    </a:lnTo>
                    <a:lnTo>
                      <a:pt x="418" y="34"/>
                    </a:lnTo>
                    <a:lnTo>
                      <a:pt x="418" y="34"/>
                    </a:lnTo>
                    <a:lnTo>
                      <a:pt x="418" y="36"/>
                    </a:lnTo>
                    <a:lnTo>
                      <a:pt x="418" y="36"/>
                    </a:lnTo>
                    <a:lnTo>
                      <a:pt x="418" y="36"/>
                    </a:lnTo>
                    <a:lnTo>
                      <a:pt x="418" y="36"/>
                    </a:lnTo>
                    <a:lnTo>
                      <a:pt x="419" y="43"/>
                    </a:lnTo>
                    <a:lnTo>
                      <a:pt x="419" y="43"/>
                    </a:lnTo>
                    <a:lnTo>
                      <a:pt x="421" y="49"/>
                    </a:lnTo>
                    <a:lnTo>
                      <a:pt x="425" y="56"/>
                    </a:lnTo>
                    <a:lnTo>
                      <a:pt x="431" y="70"/>
                    </a:lnTo>
                    <a:lnTo>
                      <a:pt x="431" y="70"/>
                    </a:lnTo>
                    <a:lnTo>
                      <a:pt x="433" y="73"/>
                    </a:lnTo>
                    <a:lnTo>
                      <a:pt x="433" y="73"/>
                    </a:lnTo>
                    <a:lnTo>
                      <a:pt x="438" y="80"/>
                    </a:lnTo>
                    <a:lnTo>
                      <a:pt x="438" y="80"/>
                    </a:lnTo>
                    <a:lnTo>
                      <a:pt x="440" y="83"/>
                    </a:lnTo>
                    <a:lnTo>
                      <a:pt x="440" y="83"/>
                    </a:lnTo>
                    <a:lnTo>
                      <a:pt x="445" y="90"/>
                    </a:lnTo>
                    <a:lnTo>
                      <a:pt x="445" y="90"/>
                    </a:lnTo>
                    <a:lnTo>
                      <a:pt x="452" y="99"/>
                    </a:lnTo>
                    <a:lnTo>
                      <a:pt x="452" y="99"/>
                    </a:lnTo>
                    <a:lnTo>
                      <a:pt x="457" y="106"/>
                    </a:lnTo>
                    <a:lnTo>
                      <a:pt x="458" y="114"/>
                    </a:lnTo>
                    <a:lnTo>
                      <a:pt x="458" y="114"/>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Freeform 97">
                <a:extLst>
                  <a:ext uri="{FF2B5EF4-FFF2-40B4-BE49-F238E27FC236}">
                    <a16:creationId xmlns:a16="http://schemas.microsoft.com/office/drawing/2014/main" id="{7C327907-2ACB-4244-91B3-50C14A8064F7}"/>
                  </a:ext>
                </a:extLst>
              </p:cNvPr>
              <p:cNvSpPr>
                <a:spLocks/>
              </p:cNvSpPr>
              <p:nvPr/>
            </p:nvSpPr>
            <p:spPr bwMode="auto">
              <a:xfrm>
                <a:off x="3225051" y="2885428"/>
                <a:ext cx="1757362" cy="1492250"/>
              </a:xfrm>
              <a:custGeom>
                <a:avLst/>
                <a:gdLst>
                  <a:gd name="T0" fmla="*/ 969 w 1107"/>
                  <a:gd name="T1" fmla="*/ 719 h 940"/>
                  <a:gd name="T2" fmla="*/ 903 w 1107"/>
                  <a:gd name="T3" fmla="*/ 660 h 940"/>
                  <a:gd name="T4" fmla="*/ 852 w 1107"/>
                  <a:gd name="T5" fmla="*/ 689 h 940"/>
                  <a:gd name="T6" fmla="*/ 786 w 1107"/>
                  <a:gd name="T7" fmla="*/ 641 h 940"/>
                  <a:gd name="T8" fmla="*/ 735 w 1107"/>
                  <a:gd name="T9" fmla="*/ 105 h 940"/>
                  <a:gd name="T10" fmla="*/ 630 w 1107"/>
                  <a:gd name="T11" fmla="*/ 91 h 940"/>
                  <a:gd name="T12" fmla="*/ 543 w 1107"/>
                  <a:gd name="T13" fmla="*/ 46 h 940"/>
                  <a:gd name="T14" fmla="*/ 506 w 1107"/>
                  <a:gd name="T15" fmla="*/ 24 h 940"/>
                  <a:gd name="T16" fmla="*/ 438 w 1107"/>
                  <a:gd name="T17" fmla="*/ 18 h 940"/>
                  <a:gd name="T18" fmla="*/ 362 w 1107"/>
                  <a:gd name="T19" fmla="*/ 32 h 940"/>
                  <a:gd name="T20" fmla="*/ 273 w 1107"/>
                  <a:gd name="T21" fmla="*/ 81 h 940"/>
                  <a:gd name="T22" fmla="*/ 272 w 1107"/>
                  <a:gd name="T23" fmla="*/ 168 h 940"/>
                  <a:gd name="T24" fmla="*/ 290 w 1107"/>
                  <a:gd name="T25" fmla="*/ 212 h 940"/>
                  <a:gd name="T26" fmla="*/ 270 w 1107"/>
                  <a:gd name="T27" fmla="*/ 244 h 940"/>
                  <a:gd name="T28" fmla="*/ 243 w 1107"/>
                  <a:gd name="T29" fmla="*/ 200 h 940"/>
                  <a:gd name="T30" fmla="*/ 190 w 1107"/>
                  <a:gd name="T31" fmla="*/ 209 h 940"/>
                  <a:gd name="T32" fmla="*/ 168 w 1107"/>
                  <a:gd name="T33" fmla="*/ 259 h 940"/>
                  <a:gd name="T34" fmla="*/ 214 w 1107"/>
                  <a:gd name="T35" fmla="*/ 314 h 940"/>
                  <a:gd name="T36" fmla="*/ 287 w 1107"/>
                  <a:gd name="T37" fmla="*/ 319 h 940"/>
                  <a:gd name="T38" fmla="*/ 273 w 1107"/>
                  <a:gd name="T39" fmla="*/ 380 h 940"/>
                  <a:gd name="T40" fmla="*/ 212 w 1107"/>
                  <a:gd name="T41" fmla="*/ 395 h 940"/>
                  <a:gd name="T42" fmla="*/ 150 w 1107"/>
                  <a:gd name="T43" fmla="*/ 407 h 940"/>
                  <a:gd name="T44" fmla="*/ 119 w 1107"/>
                  <a:gd name="T45" fmla="*/ 484 h 940"/>
                  <a:gd name="T46" fmla="*/ 119 w 1107"/>
                  <a:gd name="T47" fmla="*/ 540 h 940"/>
                  <a:gd name="T48" fmla="*/ 180 w 1107"/>
                  <a:gd name="T49" fmla="*/ 558 h 940"/>
                  <a:gd name="T50" fmla="*/ 184 w 1107"/>
                  <a:gd name="T51" fmla="*/ 602 h 940"/>
                  <a:gd name="T52" fmla="*/ 155 w 1107"/>
                  <a:gd name="T53" fmla="*/ 641 h 940"/>
                  <a:gd name="T54" fmla="*/ 206 w 1107"/>
                  <a:gd name="T55" fmla="*/ 640 h 940"/>
                  <a:gd name="T56" fmla="*/ 238 w 1107"/>
                  <a:gd name="T57" fmla="*/ 652 h 940"/>
                  <a:gd name="T58" fmla="*/ 251 w 1107"/>
                  <a:gd name="T59" fmla="*/ 669 h 940"/>
                  <a:gd name="T60" fmla="*/ 297 w 1107"/>
                  <a:gd name="T61" fmla="*/ 660 h 940"/>
                  <a:gd name="T62" fmla="*/ 257 w 1107"/>
                  <a:gd name="T63" fmla="*/ 733 h 940"/>
                  <a:gd name="T64" fmla="*/ 217 w 1107"/>
                  <a:gd name="T65" fmla="*/ 764 h 940"/>
                  <a:gd name="T66" fmla="*/ 143 w 1107"/>
                  <a:gd name="T67" fmla="*/ 787 h 940"/>
                  <a:gd name="T68" fmla="*/ 51 w 1107"/>
                  <a:gd name="T69" fmla="*/ 813 h 940"/>
                  <a:gd name="T70" fmla="*/ 19 w 1107"/>
                  <a:gd name="T71" fmla="*/ 833 h 940"/>
                  <a:gd name="T72" fmla="*/ 97 w 1107"/>
                  <a:gd name="T73" fmla="*/ 821 h 940"/>
                  <a:gd name="T74" fmla="*/ 165 w 1107"/>
                  <a:gd name="T75" fmla="*/ 811 h 940"/>
                  <a:gd name="T76" fmla="*/ 214 w 1107"/>
                  <a:gd name="T77" fmla="*/ 811 h 940"/>
                  <a:gd name="T78" fmla="*/ 243 w 1107"/>
                  <a:gd name="T79" fmla="*/ 774 h 940"/>
                  <a:gd name="T80" fmla="*/ 399 w 1107"/>
                  <a:gd name="T81" fmla="*/ 686 h 940"/>
                  <a:gd name="T82" fmla="*/ 433 w 1107"/>
                  <a:gd name="T83" fmla="*/ 635 h 940"/>
                  <a:gd name="T84" fmla="*/ 520 w 1107"/>
                  <a:gd name="T85" fmla="*/ 579 h 940"/>
                  <a:gd name="T86" fmla="*/ 474 w 1107"/>
                  <a:gd name="T87" fmla="*/ 609 h 940"/>
                  <a:gd name="T88" fmla="*/ 469 w 1107"/>
                  <a:gd name="T89" fmla="*/ 662 h 940"/>
                  <a:gd name="T90" fmla="*/ 492 w 1107"/>
                  <a:gd name="T91" fmla="*/ 674 h 940"/>
                  <a:gd name="T92" fmla="*/ 550 w 1107"/>
                  <a:gd name="T93" fmla="*/ 653 h 940"/>
                  <a:gd name="T94" fmla="*/ 584 w 1107"/>
                  <a:gd name="T95" fmla="*/ 602 h 940"/>
                  <a:gd name="T96" fmla="*/ 581 w 1107"/>
                  <a:gd name="T97" fmla="*/ 660 h 940"/>
                  <a:gd name="T98" fmla="*/ 664 w 1107"/>
                  <a:gd name="T99" fmla="*/ 648 h 940"/>
                  <a:gd name="T100" fmla="*/ 772 w 1107"/>
                  <a:gd name="T101" fmla="*/ 675 h 940"/>
                  <a:gd name="T102" fmla="*/ 784 w 1107"/>
                  <a:gd name="T103" fmla="*/ 687 h 940"/>
                  <a:gd name="T104" fmla="*/ 881 w 1107"/>
                  <a:gd name="T105" fmla="*/ 752 h 940"/>
                  <a:gd name="T106" fmla="*/ 896 w 1107"/>
                  <a:gd name="T107" fmla="*/ 784 h 940"/>
                  <a:gd name="T108" fmla="*/ 940 w 1107"/>
                  <a:gd name="T109" fmla="*/ 864 h 940"/>
                  <a:gd name="T110" fmla="*/ 964 w 1107"/>
                  <a:gd name="T111" fmla="*/ 867 h 940"/>
                  <a:gd name="T112" fmla="*/ 988 w 1107"/>
                  <a:gd name="T113" fmla="*/ 882 h 940"/>
                  <a:gd name="T114" fmla="*/ 1008 w 1107"/>
                  <a:gd name="T115" fmla="*/ 927 h 940"/>
                  <a:gd name="T116" fmla="*/ 1034 w 1107"/>
                  <a:gd name="T117" fmla="*/ 935 h 940"/>
                  <a:gd name="T118" fmla="*/ 1047 w 1107"/>
                  <a:gd name="T119" fmla="*/ 893 h 940"/>
                  <a:gd name="T120" fmla="*/ 1107 w 1107"/>
                  <a:gd name="T121" fmla="*/ 871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7" h="940">
                    <a:moveTo>
                      <a:pt x="1091" y="838"/>
                    </a:moveTo>
                    <a:lnTo>
                      <a:pt x="1091" y="838"/>
                    </a:lnTo>
                    <a:lnTo>
                      <a:pt x="1069" y="831"/>
                    </a:lnTo>
                    <a:lnTo>
                      <a:pt x="1061" y="826"/>
                    </a:lnTo>
                    <a:lnTo>
                      <a:pt x="1052" y="821"/>
                    </a:lnTo>
                    <a:lnTo>
                      <a:pt x="1044" y="815"/>
                    </a:lnTo>
                    <a:lnTo>
                      <a:pt x="1035" y="806"/>
                    </a:lnTo>
                    <a:lnTo>
                      <a:pt x="1027" y="796"/>
                    </a:lnTo>
                    <a:lnTo>
                      <a:pt x="1018" y="784"/>
                    </a:lnTo>
                    <a:lnTo>
                      <a:pt x="1018" y="784"/>
                    </a:lnTo>
                    <a:lnTo>
                      <a:pt x="1001" y="757"/>
                    </a:lnTo>
                    <a:lnTo>
                      <a:pt x="984" y="736"/>
                    </a:lnTo>
                    <a:lnTo>
                      <a:pt x="969" y="719"/>
                    </a:lnTo>
                    <a:lnTo>
                      <a:pt x="962" y="714"/>
                    </a:lnTo>
                    <a:lnTo>
                      <a:pt x="957" y="709"/>
                    </a:lnTo>
                    <a:lnTo>
                      <a:pt x="957" y="709"/>
                    </a:lnTo>
                    <a:lnTo>
                      <a:pt x="947" y="702"/>
                    </a:lnTo>
                    <a:lnTo>
                      <a:pt x="940" y="696"/>
                    </a:lnTo>
                    <a:lnTo>
                      <a:pt x="935" y="686"/>
                    </a:lnTo>
                    <a:lnTo>
                      <a:pt x="928" y="675"/>
                    </a:lnTo>
                    <a:lnTo>
                      <a:pt x="928" y="675"/>
                    </a:lnTo>
                    <a:lnTo>
                      <a:pt x="925" y="669"/>
                    </a:lnTo>
                    <a:lnTo>
                      <a:pt x="920" y="665"/>
                    </a:lnTo>
                    <a:lnTo>
                      <a:pt x="915" y="662"/>
                    </a:lnTo>
                    <a:lnTo>
                      <a:pt x="910" y="660"/>
                    </a:lnTo>
                    <a:lnTo>
                      <a:pt x="903" y="660"/>
                    </a:lnTo>
                    <a:lnTo>
                      <a:pt x="898" y="662"/>
                    </a:lnTo>
                    <a:lnTo>
                      <a:pt x="891" y="665"/>
                    </a:lnTo>
                    <a:lnTo>
                      <a:pt x="886" y="670"/>
                    </a:lnTo>
                    <a:lnTo>
                      <a:pt x="886" y="670"/>
                    </a:lnTo>
                    <a:lnTo>
                      <a:pt x="883" y="675"/>
                    </a:lnTo>
                    <a:lnTo>
                      <a:pt x="879" y="680"/>
                    </a:lnTo>
                    <a:lnTo>
                      <a:pt x="874" y="692"/>
                    </a:lnTo>
                    <a:lnTo>
                      <a:pt x="871" y="697"/>
                    </a:lnTo>
                    <a:lnTo>
                      <a:pt x="869" y="699"/>
                    </a:lnTo>
                    <a:lnTo>
                      <a:pt x="866" y="701"/>
                    </a:lnTo>
                    <a:lnTo>
                      <a:pt x="862" y="699"/>
                    </a:lnTo>
                    <a:lnTo>
                      <a:pt x="862" y="699"/>
                    </a:lnTo>
                    <a:lnTo>
                      <a:pt x="852" y="689"/>
                    </a:lnTo>
                    <a:lnTo>
                      <a:pt x="837" y="675"/>
                    </a:lnTo>
                    <a:lnTo>
                      <a:pt x="825" y="662"/>
                    </a:lnTo>
                    <a:lnTo>
                      <a:pt x="822" y="655"/>
                    </a:lnTo>
                    <a:lnTo>
                      <a:pt x="818" y="648"/>
                    </a:lnTo>
                    <a:lnTo>
                      <a:pt x="818" y="648"/>
                    </a:lnTo>
                    <a:lnTo>
                      <a:pt x="816" y="640"/>
                    </a:lnTo>
                    <a:lnTo>
                      <a:pt x="815" y="636"/>
                    </a:lnTo>
                    <a:lnTo>
                      <a:pt x="811" y="635"/>
                    </a:lnTo>
                    <a:lnTo>
                      <a:pt x="803" y="635"/>
                    </a:lnTo>
                    <a:lnTo>
                      <a:pt x="803" y="635"/>
                    </a:lnTo>
                    <a:lnTo>
                      <a:pt x="798" y="636"/>
                    </a:lnTo>
                    <a:lnTo>
                      <a:pt x="793" y="640"/>
                    </a:lnTo>
                    <a:lnTo>
                      <a:pt x="786" y="641"/>
                    </a:lnTo>
                    <a:lnTo>
                      <a:pt x="779" y="643"/>
                    </a:lnTo>
                    <a:lnTo>
                      <a:pt x="774" y="643"/>
                    </a:lnTo>
                    <a:lnTo>
                      <a:pt x="772" y="640"/>
                    </a:lnTo>
                    <a:lnTo>
                      <a:pt x="769" y="636"/>
                    </a:lnTo>
                    <a:lnTo>
                      <a:pt x="767" y="626"/>
                    </a:lnTo>
                    <a:lnTo>
                      <a:pt x="766" y="609"/>
                    </a:lnTo>
                    <a:lnTo>
                      <a:pt x="766" y="609"/>
                    </a:lnTo>
                    <a:lnTo>
                      <a:pt x="767" y="509"/>
                    </a:lnTo>
                    <a:lnTo>
                      <a:pt x="767" y="346"/>
                    </a:lnTo>
                    <a:lnTo>
                      <a:pt x="766" y="127"/>
                    </a:lnTo>
                    <a:lnTo>
                      <a:pt x="766" y="127"/>
                    </a:lnTo>
                    <a:lnTo>
                      <a:pt x="749" y="114"/>
                    </a:lnTo>
                    <a:lnTo>
                      <a:pt x="735" y="105"/>
                    </a:lnTo>
                    <a:lnTo>
                      <a:pt x="730" y="102"/>
                    </a:lnTo>
                    <a:lnTo>
                      <a:pt x="725" y="100"/>
                    </a:lnTo>
                    <a:lnTo>
                      <a:pt x="725" y="100"/>
                    </a:lnTo>
                    <a:lnTo>
                      <a:pt x="691" y="100"/>
                    </a:lnTo>
                    <a:lnTo>
                      <a:pt x="671" y="100"/>
                    </a:lnTo>
                    <a:lnTo>
                      <a:pt x="662" y="98"/>
                    </a:lnTo>
                    <a:lnTo>
                      <a:pt x="657" y="97"/>
                    </a:lnTo>
                    <a:lnTo>
                      <a:pt x="657" y="97"/>
                    </a:lnTo>
                    <a:lnTo>
                      <a:pt x="654" y="93"/>
                    </a:lnTo>
                    <a:lnTo>
                      <a:pt x="650" y="93"/>
                    </a:lnTo>
                    <a:lnTo>
                      <a:pt x="643" y="93"/>
                    </a:lnTo>
                    <a:lnTo>
                      <a:pt x="635" y="93"/>
                    </a:lnTo>
                    <a:lnTo>
                      <a:pt x="630" y="91"/>
                    </a:lnTo>
                    <a:lnTo>
                      <a:pt x="626" y="88"/>
                    </a:lnTo>
                    <a:lnTo>
                      <a:pt x="626" y="88"/>
                    </a:lnTo>
                    <a:lnTo>
                      <a:pt x="615" y="80"/>
                    </a:lnTo>
                    <a:lnTo>
                      <a:pt x="603" y="71"/>
                    </a:lnTo>
                    <a:lnTo>
                      <a:pt x="587" y="66"/>
                    </a:lnTo>
                    <a:lnTo>
                      <a:pt x="574" y="64"/>
                    </a:lnTo>
                    <a:lnTo>
                      <a:pt x="574" y="64"/>
                    </a:lnTo>
                    <a:lnTo>
                      <a:pt x="562" y="63"/>
                    </a:lnTo>
                    <a:lnTo>
                      <a:pt x="553" y="61"/>
                    </a:lnTo>
                    <a:lnTo>
                      <a:pt x="550" y="59"/>
                    </a:lnTo>
                    <a:lnTo>
                      <a:pt x="547" y="56"/>
                    </a:lnTo>
                    <a:lnTo>
                      <a:pt x="545" y="52"/>
                    </a:lnTo>
                    <a:lnTo>
                      <a:pt x="543" y="46"/>
                    </a:lnTo>
                    <a:lnTo>
                      <a:pt x="543" y="46"/>
                    </a:lnTo>
                    <a:lnTo>
                      <a:pt x="542" y="37"/>
                    </a:lnTo>
                    <a:lnTo>
                      <a:pt x="540" y="34"/>
                    </a:lnTo>
                    <a:lnTo>
                      <a:pt x="538" y="32"/>
                    </a:lnTo>
                    <a:lnTo>
                      <a:pt x="535" y="30"/>
                    </a:lnTo>
                    <a:lnTo>
                      <a:pt x="531" y="30"/>
                    </a:lnTo>
                    <a:lnTo>
                      <a:pt x="520" y="34"/>
                    </a:lnTo>
                    <a:lnTo>
                      <a:pt x="520" y="34"/>
                    </a:lnTo>
                    <a:lnTo>
                      <a:pt x="509" y="34"/>
                    </a:lnTo>
                    <a:lnTo>
                      <a:pt x="508" y="34"/>
                    </a:lnTo>
                    <a:lnTo>
                      <a:pt x="506" y="32"/>
                    </a:lnTo>
                    <a:lnTo>
                      <a:pt x="506" y="27"/>
                    </a:lnTo>
                    <a:lnTo>
                      <a:pt x="506" y="24"/>
                    </a:lnTo>
                    <a:lnTo>
                      <a:pt x="504" y="20"/>
                    </a:lnTo>
                    <a:lnTo>
                      <a:pt x="504" y="20"/>
                    </a:lnTo>
                    <a:lnTo>
                      <a:pt x="496" y="12"/>
                    </a:lnTo>
                    <a:lnTo>
                      <a:pt x="489" y="7"/>
                    </a:lnTo>
                    <a:lnTo>
                      <a:pt x="482" y="3"/>
                    </a:lnTo>
                    <a:lnTo>
                      <a:pt x="475" y="0"/>
                    </a:lnTo>
                    <a:lnTo>
                      <a:pt x="469" y="0"/>
                    </a:lnTo>
                    <a:lnTo>
                      <a:pt x="462" y="3"/>
                    </a:lnTo>
                    <a:lnTo>
                      <a:pt x="457" y="8"/>
                    </a:lnTo>
                    <a:lnTo>
                      <a:pt x="457" y="8"/>
                    </a:lnTo>
                    <a:lnTo>
                      <a:pt x="452" y="13"/>
                    </a:lnTo>
                    <a:lnTo>
                      <a:pt x="445" y="17"/>
                    </a:lnTo>
                    <a:lnTo>
                      <a:pt x="438" y="18"/>
                    </a:lnTo>
                    <a:lnTo>
                      <a:pt x="431" y="18"/>
                    </a:lnTo>
                    <a:lnTo>
                      <a:pt x="421" y="18"/>
                    </a:lnTo>
                    <a:lnTo>
                      <a:pt x="418" y="17"/>
                    </a:lnTo>
                    <a:lnTo>
                      <a:pt x="418" y="17"/>
                    </a:lnTo>
                    <a:lnTo>
                      <a:pt x="408" y="18"/>
                    </a:lnTo>
                    <a:lnTo>
                      <a:pt x="399" y="22"/>
                    </a:lnTo>
                    <a:lnTo>
                      <a:pt x="392" y="25"/>
                    </a:lnTo>
                    <a:lnTo>
                      <a:pt x="392" y="25"/>
                    </a:lnTo>
                    <a:lnTo>
                      <a:pt x="384" y="30"/>
                    </a:lnTo>
                    <a:lnTo>
                      <a:pt x="375" y="32"/>
                    </a:lnTo>
                    <a:lnTo>
                      <a:pt x="368" y="32"/>
                    </a:lnTo>
                    <a:lnTo>
                      <a:pt x="362" y="32"/>
                    </a:lnTo>
                    <a:lnTo>
                      <a:pt x="362" y="32"/>
                    </a:lnTo>
                    <a:lnTo>
                      <a:pt x="355" y="30"/>
                    </a:lnTo>
                    <a:lnTo>
                      <a:pt x="348" y="34"/>
                    </a:lnTo>
                    <a:lnTo>
                      <a:pt x="341" y="41"/>
                    </a:lnTo>
                    <a:lnTo>
                      <a:pt x="335" y="51"/>
                    </a:lnTo>
                    <a:lnTo>
                      <a:pt x="335" y="51"/>
                    </a:lnTo>
                    <a:lnTo>
                      <a:pt x="326" y="64"/>
                    </a:lnTo>
                    <a:lnTo>
                      <a:pt x="319" y="74"/>
                    </a:lnTo>
                    <a:lnTo>
                      <a:pt x="314" y="80"/>
                    </a:lnTo>
                    <a:lnTo>
                      <a:pt x="309" y="81"/>
                    </a:lnTo>
                    <a:lnTo>
                      <a:pt x="302" y="83"/>
                    </a:lnTo>
                    <a:lnTo>
                      <a:pt x="294" y="83"/>
                    </a:lnTo>
                    <a:lnTo>
                      <a:pt x="294" y="83"/>
                    </a:lnTo>
                    <a:lnTo>
                      <a:pt x="273" y="81"/>
                    </a:lnTo>
                    <a:lnTo>
                      <a:pt x="263" y="81"/>
                    </a:lnTo>
                    <a:lnTo>
                      <a:pt x="253" y="81"/>
                    </a:lnTo>
                    <a:lnTo>
                      <a:pt x="246" y="83"/>
                    </a:lnTo>
                    <a:lnTo>
                      <a:pt x="240" y="88"/>
                    </a:lnTo>
                    <a:lnTo>
                      <a:pt x="240" y="91"/>
                    </a:lnTo>
                    <a:lnTo>
                      <a:pt x="240" y="95"/>
                    </a:lnTo>
                    <a:lnTo>
                      <a:pt x="240" y="100"/>
                    </a:lnTo>
                    <a:lnTo>
                      <a:pt x="243" y="105"/>
                    </a:lnTo>
                    <a:lnTo>
                      <a:pt x="243" y="105"/>
                    </a:lnTo>
                    <a:lnTo>
                      <a:pt x="255" y="125"/>
                    </a:lnTo>
                    <a:lnTo>
                      <a:pt x="263" y="146"/>
                    </a:lnTo>
                    <a:lnTo>
                      <a:pt x="270" y="161"/>
                    </a:lnTo>
                    <a:lnTo>
                      <a:pt x="272" y="168"/>
                    </a:lnTo>
                    <a:lnTo>
                      <a:pt x="272" y="173"/>
                    </a:lnTo>
                    <a:lnTo>
                      <a:pt x="272" y="173"/>
                    </a:lnTo>
                    <a:lnTo>
                      <a:pt x="272" y="178"/>
                    </a:lnTo>
                    <a:lnTo>
                      <a:pt x="272" y="181"/>
                    </a:lnTo>
                    <a:lnTo>
                      <a:pt x="277" y="187"/>
                    </a:lnTo>
                    <a:lnTo>
                      <a:pt x="282" y="190"/>
                    </a:lnTo>
                    <a:lnTo>
                      <a:pt x="284" y="190"/>
                    </a:lnTo>
                    <a:lnTo>
                      <a:pt x="284" y="190"/>
                    </a:lnTo>
                    <a:lnTo>
                      <a:pt x="287" y="193"/>
                    </a:lnTo>
                    <a:lnTo>
                      <a:pt x="289" y="197"/>
                    </a:lnTo>
                    <a:lnTo>
                      <a:pt x="290" y="203"/>
                    </a:lnTo>
                    <a:lnTo>
                      <a:pt x="290" y="203"/>
                    </a:lnTo>
                    <a:lnTo>
                      <a:pt x="290" y="212"/>
                    </a:lnTo>
                    <a:lnTo>
                      <a:pt x="292" y="220"/>
                    </a:lnTo>
                    <a:lnTo>
                      <a:pt x="296" y="229"/>
                    </a:lnTo>
                    <a:lnTo>
                      <a:pt x="299" y="234"/>
                    </a:lnTo>
                    <a:lnTo>
                      <a:pt x="299" y="234"/>
                    </a:lnTo>
                    <a:lnTo>
                      <a:pt x="302" y="239"/>
                    </a:lnTo>
                    <a:lnTo>
                      <a:pt x="304" y="243"/>
                    </a:lnTo>
                    <a:lnTo>
                      <a:pt x="304" y="248"/>
                    </a:lnTo>
                    <a:lnTo>
                      <a:pt x="302" y="251"/>
                    </a:lnTo>
                    <a:lnTo>
                      <a:pt x="299" y="253"/>
                    </a:lnTo>
                    <a:lnTo>
                      <a:pt x="294" y="253"/>
                    </a:lnTo>
                    <a:lnTo>
                      <a:pt x="287" y="251"/>
                    </a:lnTo>
                    <a:lnTo>
                      <a:pt x="287" y="251"/>
                    </a:lnTo>
                    <a:lnTo>
                      <a:pt x="270" y="244"/>
                    </a:lnTo>
                    <a:lnTo>
                      <a:pt x="258" y="237"/>
                    </a:lnTo>
                    <a:lnTo>
                      <a:pt x="255" y="234"/>
                    </a:lnTo>
                    <a:lnTo>
                      <a:pt x="253" y="231"/>
                    </a:lnTo>
                    <a:lnTo>
                      <a:pt x="253" y="226"/>
                    </a:lnTo>
                    <a:lnTo>
                      <a:pt x="255" y="219"/>
                    </a:lnTo>
                    <a:lnTo>
                      <a:pt x="255" y="219"/>
                    </a:lnTo>
                    <a:lnTo>
                      <a:pt x="257" y="214"/>
                    </a:lnTo>
                    <a:lnTo>
                      <a:pt x="257" y="209"/>
                    </a:lnTo>
                    <a:lnTo>
                      <a:pt x="255" y="205"/>
                    </a:lnTo>
                    <a:lnTo>
                      <a:pt x="251" y="203"/>
                    </a:lnTo>
                    <a:lnTo>
                      <a:pt x="246" y="202"/>
                    </a:lnTo>
                    <a:lnTo>
                      <a:pt x="243" y="200"/>
                    </a:lnTo>
                    <a:lnTo>
                      <a:pt x="243" y="200"/>
                    </a:lnTo>
                    <a:lnTo>
                      <a:pt x="238" y="200"/>
                    </a:lnTo>
                    <a:lnTo>
                      <a:pt x="228" y="198"/>
                    </a:lnTo>
                    <a:lnTo>
                      <a:pt x="223" y="200"/>
                    </a:lnTo>
                    <a:lnTo>
                      <a:pt x="217" y="200"/>
                    </a:lnTo>
                    <a:lnTo>
                      <a:pt x="214" y="203"/>
                    </a:lnTo>
                    <a:lnTo>
                      <a:pt x="212" y="207"/>
                    </a:lnTo>
                    <a:lnTo>
                      <a:pt x="212" y="207"/>
                    </a:lnTo>
                    <a:lnTo>
                      <a:pt x="211" y="210"/>
                    </a:lnTo>
                    <a:lnTo>
                      <a:pt x="209" y="212"/>
                    </a:lnTo>
                    <a:lnTo>
                      <a:pt x="206" y="214"/>
                    </a:lnTo>
                    <a:lnTo>
                      <a:pt x="201" y="212"/>
                    </a:lnTo>
                    <a:lnTo>
                      <a:pt x="194" y="210"/>
                    </a:lnTo>
                    <a:lnTo>
                      <a:pt x="190" y="209"/>
                    </a:lnTo>
                    <a:lnTo>
                      <a:pt x="190" y="209"/>
                    </a:lnTo>
                    <a:lnTo>
                      <a:pt x="180" y="209"/>
                    </a:lnTo>
                    <a:lnTo>
                      <a:pt x="161" y="210"/>
                    </a:lnTo>
                    <a:lnTo>
                      <a:pt x="153" y="212"/>
                    </a:lnTo>
                    <a:lnTo>
                      <a:pt x="146" y="215"/>
                    </a:lnTo>
                    <a:lnTo>
                      <a:pt x="145" y="217"/>
                    </a:lnTo>
                    <a:lnTo>
                      <a:pt x="145" y="220"/>
                    </a:lnTo>
                    <a:lnTo>
                      <a:pt x="146" y="226"/>
                    </a:lnTo>
                    <a:lnTo>
                      <a:pt x="150" y="229"/>
                    </a:lnTo>
                    <a:lnTo>
                      <a:pt x="150" y="229"/>
                    </a:lnTo>
                    <a:lnTo>
                      <a:pt x="158" y="239"/>
                    </a:lnTo>
                    <a:lnTo>
                      <a:pt x="163" y="246"/>
                    </a:lnTo>
                    <a:lnTo>
                      <a:pt x="168" y="259"/>
                    </a:lnTo>
                    <a:lnTo>
                      <a:pt x="168" y="266"/>
                    </a:lnTo>
                    <a:lnTo>
                      <a:pt x="168" y="270"/>
                    </a:lnTo>
                    <a:lnTo>
                      <a:pt x="168" y="270"/>
                    </a:lnTo>
                    <a:lnTo>
                      <a:pt x="168" y="273"/>
                    </a:lnTo>
                    <a:lnTo>
                      <a:pt x="167" y="283"/>
                    </a:lnTo>
                    <a:lnTo>
                      <a:pt x="168" y="295"/>
                    </a:lnTo>
                    <a:lnTo>
                      <a:pt x="172" y="299"/>
                    </a:lnTo>
                    <a:lnTo>
                      <a:pt x="175" y="302"/>
                    </a:lnTo>
                    <a:lnTo>
                      <a:pt x="175" y="302"/>
                    </a:lnTo>
                    <a:lnTo>
                      <a:pt x="185" y="307"/>
                    </a:lnTo>
                    <a:lnTo>
                      <a:pt x="195" y="310"/>
                    </a:lnTo>
                    <a:lnTo>
                      <a:pt x="207" y="314"/>
                    </a:lnTo>
                    <a:lnTo>
                      <a:pt x="214" y="314"/>
                    </a:lnTo>
                    <a:lnTo>
                      <a:pt x="214" y="314"/>
                    </a:lnTo>
                    <a:lnTo>
                      <a:pt x="221" y="316"/>
                    </a:lnTo>
                    <a:lnTo>
                      <a:pt x="226" y="317"/>
                    </a:lnTo>
                    <a:lnTo>
                      <a:pt x="236" y="324"/>
                    </a:lnTo>
                    <a:lnTo>
                      <a:pt x="236" y="324"/>
                    </a:lnTo>
                    <a:lnTo>
                      <a:pt x="243" y="326"/>
                    </a:lnTo>
                    <a:lnTo>
                      <a:pt x="248" y="327"/>
                    </a:lnTo>
                    <a:lnTo>
                      <a:pt x="253" y="326"/>
                    </a:lnTo>
                    <a:lnTo>
                      <a:pt x="257" y="324"/>
                    </a:lnTo>
                    <a:lnTo>
                      <a:pt x="257" y="324"/>
                    </a:lnTo>
                    <a:lnTo>
                      <a:pt x="265" y="321"/>
                    </a:lnTo>
                    <a:lnTo>
                      <a:pt x="280" y="319"/>
                    </a:lnTo>
                    <a:lnTo>
                      <a:pt x="287" y="319"/>
                    </a:lnTo>
                    <a:lnTo>
                      <a:pt x="292" y="321"/>
                    </a:lnTo>
                    <a:lnTo>
                      <a:pt x="292" y="322"/>
                    </a:lnTo>
                    <a:lnTo>
                      <a:pt x="294" y="324"/>
                    </a:lnTo>
                    <a:lnTo>
                      <a:pt x="290" y="331"/>
                    </a:lnTo>
                    <a:lnTo>
                      <a:pt x="290" y="331"/>
                    </a:lnTo>
                    <a:lnTo>
                      <a:pt x="284" y="343"/>
                    </a:lnTo>
                    <a:lnTo>
                      <a:pt x="280" y="353"/>
                    </a:lnTo>
                    <a:lnTo>
                      <a:pt x="279" y="358"/>
                    </a:lnTo>
                    <a:lnTo>
                      <a:pt x="279" y="360"/>
                    </a:lnTo>
                    <a:lnTo>
                      <a:pt x="279" y="360"/>
                    </a:lnTo>
                    <a:lnTo>
                      <a:pt x="279" y="365"/>
                    </a:lnTo>
                    <a:lnTo>
                      <a:pt x="277" y="375"/>
                    </a:lnTo>
                    <a:lnTo>
                      <a:pt x="273" y="380"/>
                    </a:lnTo>
                    <a:lnTo>
                      <a:pt x="270" y="385"/>
                    </a:lnTo>
                    <a:lnTo>
                      <a:pt x="265" y="388"/>
                    </a:lnTo>
                    <a:lnTo>
                      <a:pt x="260" y="390"/>
                    </a:lnTo>
                    <a:lnTo>
                      <a:pt x="260" y="390"/>
                    </a:lnTo>
                    <a:lnTo>
                      <a:pt x="253" y="390"/>
                    </a:lnTo>
                    <a:lnTo>
                      <a:pt x="248" y="388"/>
                    </a:lnTo>
                    <a:lnTo>
                      <a:pt x="241" y="385"/>
                    </a:lnTo>
                    <a:lnTo>
                      <a:pt x="234" y="383"/>
                    </a:lnTo>
                    <a:lnTo>
                      <a:pt x="231" y="385"/>
                    </a:lnTo>
                    <a:lnTo>
                      <a:pt x="228" y="387"/>
                    </a:lnTo>
                    <a:lnTo>
                      <a:pt x="228" y="387"/>
                    </a:lnTo>
                    <a:lnTo>
                      <a:pt x="219" y="392"/>
                    </a:lnTo>
                    <a:lnTo>
                      <a:pt x="212" y="395"/>
                    </a:lnTo>
                    <a:lnTo>
                      <a:pt x="211" y="395"/>
                    </a:lnTo>
                    <a:lnTo>
                      <a:pt x="207" y="395"/>
                    </a:lnTo>
                    <a:lnTo>
                      <a:pt x="204" y="390"/>
                    </a:lnTo>
                    <a:lnTo>
                      <a:pt x="204" y="390"/>
                    </a:lnTo>
                    <a:lnTo>
                      <a:pt x="197" y="382"/>
                    </a:lnTo>
                    <a:lnTo>
                      <a:pt x="192" y="378"/>
                    </a:lnTo>
                    <a:lnTo>
                      <a:pt x="189" y="377"/>
                    </a:lnTo>
                    <a:lnTo>
                      <a:pt x="184" y="377"/>
                    </a:lnTo>
                    <a:lnTo>
                      <a:pt x="178" y="377"/>
                    </a:lnTo>
                    <a:lnTo>
                      <a:pt x="173" y="380"/>
                    </a:lnTo>
                    <a:lnTo>
                      <a:pt x="168" y="383"/>
                    </a:lnTo>
                    <a:lnTo>
                      <a:pt x="168" y="383"/>
                    </a:lnTo>
                    <a:lnTo>
                      <a:pt x="150" y="407"/>
                    </a:lnTo>
                    <a:lnTo>
                      <a:pt x="138" y="417"/>
                    </a:lnTo>
                    <a:lnTo>
                      <a:pt x="122" y="428"/>
                    </a:lnTo>
                    <a:lnTo>
                      <a:pt x="122" y="428"/>
                    </a:lnTo>
                    <a:lnTo>
                      <a:pt x="114" y="434"/>
                    </a:lnTo>
                    <a:lnTo>
                      <a:pt x="109" y="443"/>
                    </a:lnTo>
                    <a:lnTo>
                      <a:pt x="105" y="451"/>
                    </a:lnTo>
                    <a:lnTo>
                      <a:pt x="105" y="461"/>
                    </a:lnTo>
                    <a:lnTo>
                      <a:pt x="105" y="468"/>
                    </a:lnTo>
                    <a:lnTo>
                      <a:pt x="107" y="477"/>
                    </a:lnTo>
                    <a:lnTo>
                      <a:pt x="109" y="482"/>
                    </a:lnTo>
                    <a:lnTo>
                      <a:pt x="111" y="484"/>
                    </a:lnTo>
                    <a:lnTo>
                      <a:pt x="111" y="484"/>
                    </a:lnTo>
                    <a:lnTo>
                      <a:pt x="119" y="484"/>
                    </a:lnTo>
                    <a:lnTo>
                      <a:pt x="126" y="484"/>
                    </a:lnTo>
                    <a:lnTo>
                      <a:pt x="128" y="484"/>
                    </a:lnTo>
                    <a:lnTo>
                      <a:pt x="128" y="487"/>
                    </a:lnTo>
                    <a:lnTo>
                      <a:pt x="124" y="490"/>
                    </a:lnTo>
                    <a:lnTo>
                      <a:pt x="117" y="497"/>
                    </a:lnTo>
                    <a:lnTo>
                      <a:pt x="117" y="497"/>
                    </a:lnTo>
                    <a:lnTo>
                      <a:pt x="105" y="509"/>
                    </a:lnTo>
                    <a:lnTo>
                      <a:pt x="102" y="514"/>
                    </a:lnTo>
                    <a:lnTo>
                      <a:pt x="104" y="517"/>
                    </a:lnTo>
                    <a:lnTo>
                      <a:pt x="109" y="523"/>
                    </a:lnTo>
                    <a:lnTo>
                      <a:pt x="109" y="523"/>
                    </a:lnTo>
                    <a:lnTo>
                      <a:pt x="117" y="536"/>
                    </a:lnTo>
                    <a:lnTo>
                      <a:pt x="119" y="540"/>
                    </a:lnTo>
                    <a:lnTo>
                      <a:pt x="119" y="545"/>
                    </a:lnTo>
                    <a:lnTo>
                      <a:pt x="119" y="545"/>
                    </a:lnTo>
                    <a:lnTo>
                      <a:pt x="121" y="551"/>
                    </a:lnTo>
                    <a:lnTo>
                      <a:pt x="124" y="562"/>
                    </a:lnTo>
                    <a:lnTo>
                      <a:pt x="128" y="565"/>
                    </a:lnTo>
                    <a:lnTo>
                      <a:pt x="131" y="568"/>
                    </a:lnTo>
                    <a:lnTo>
                      <a:pt x="136" y="570"/>
                    </a:lnTo>
                    <a:lnTo>
                      <a:pt x="143" y="570"/>
                    </a:lnTo>
                    <a:lnTo>
                      <a:pt x="143" y="570"/>
                    </a:lnTo>
                    <a:lnTo>
                      <a:pt x="156" y="565"/>
                    </a:lnTo>
                    <a:lnTo>
                      <a:pt x="170" y="560"/>
                    </a:lnTo>
                    <a:lnTo>
                      <a:pt x="175" y="558"/>
                    </a:lnTo>
                    <a:lnTo>
                      <a:pt x="180" y="558"/>
                    </a:lnTo>
                    <a:lnTo>
                      <a:pt x="182" y="560"/>
                    </a:lnTo>
                    <a:lnTo>
                      <a:pt x="184" y="563"/>
                    </a:lnTo>
                    <a:lnTo>
                      <a:pt x="184" y="563"/>
                    </a:lnTo>
                    <a:lnTo>
                      <a:pt x="182" y="575"/>
                    </a:lnTo>
                    <a:lnTo>
                      <a:pt x="178" y="585"/>
                    </a:lnTo>
                    <a:lnTo>
                      <a:pt x="178" y="592"/>
                    </a:lnTo>
                    <a:lnTo>
                      <a:pt x="180" y="596"/>
                    </a:lnTo>
                    <a:lnTo>
                      <a:pt x="182" y="597"/>
                    </a:lnTo>
                    <a:lnTo>
                      <a:pt x="182" y="597"/>
                    </a:lnTo>
                    <a:lnTo>
                      <a:pt x="187" y="599"/>
                    </a:lnTo>
                    <a:lnTo>
                      <a:pt x="187" y="599"/>
                    </a:lnTo>
                    <a:lnTo>
                      <a:pt x="187" y="601"/>
                    </a:lnTo>
                    <a:lnTo>
                      <a:pt x="184" y="602"/>
                    </a:lnTo>
                    <a:lnTo>
                      <a:pt x="173" y="602"/>
                    </a:lnTo>
                    <a:lnTo>
                      <a:pt x="173" y="602"/>
                    </a:lnTo>
                    <a:lnTo>
                      <a:pt x="165" y="604"/>
                    </a:lnTo>
                    <a:lnTo>
                      <a:pt x="165" y="606"/>
                    </a:lnTo>
                    <a:lnTo>
                      <a:pt x="165" y="607"/>
                    </a:lnTo>
                    <a:lnTo>
                      <a:pt x="167" y="611"/>
                    </a:lnTo>
                    <a:lnTo>
                      <a:pt x="168" y="614"/>
                    </a:lnTo>
                    <a:lnTo>
                      <a:pt x="168" y="614"/>
                    </a:lnTo>
                    <a:lnTo>
                      <a:pt x="167" y="619"/>
                    </a:lnTo>
                    <a:lnTo>
                      <a:pt x="165" y="630"/>
                    </a:lnTo>
                    <a:lnTo>
                      <a:pt x="161" y="636"/>
                    </a:lnTo>
                    <a:lnTo>
                      <a:pt x="158" y="640"/>
                    </a:lnTo>
                    <a:lnTo>
                      <a:pt x="155" y="641"/>
                    </a:lnTo>
                    <a:lnTo>
                      <a:pt x="155" y="641"/>
                    </a:lnTo>
                    <a:lnTo>
                      <a:pt x="150" y="643"/>
                    </a:lnTo>
                    <a:lnTo>
                      <a:pt x="150" y="643"/>
                    </a:lnTo>
                    <a:lnTo>
                      <a:pt x="150" y="645"/>
                    </a:lnTo>
                    <a:lnTo>
                      <a:pt x="155" y="646"/>
                    </a:lnTo>
                    <a:lnTo>
                      <a:pt x="167" y="648"/>
                    </a:lnTo>
                    <a:lnTo>
                      <a:pt x="167" y="648"/>
                    </a:lnTo>
                    <a:lnTo>
                      <a:pt x="175" y="646"/>
                    </a:lnTo>
                    <a:lnTo>
                      <a:pt x="178" y="643"/>
                    </a:lnTo>
                    <a:lnTo>
                      <a:pt x="180" y="640"/>
                    </a:lnTo>
                    <a:lnTo>
                      <a:pt x="185" y="640"/>
                    </a:lnTo>
                    <a:lnTo>
                      <a:pt x="185" y="640"/>
                    </a:lnTo>
                    <a:lnTo>
                      <a:pt x="206" y="640"/>
                    </a:lnTo>
                    <a:lnTo>
                      <a:pt x="212" y="641"/>
                    </a:lnTo>
                    <a:lnTo>
                      <a:pt x="216" y="643"/>
                    </a:lnTo>
                    <a:lnTo>
                      <a:pt x="216" y="645"/>
                    </a:lnTo>
                    <a:lnTo>
                      <a:pt x="216" y="645"/>
                    </a:lnTo>
                    <a:lnTo>
                      <a:pt x="214" y="650"/>
                    </a:lnTo>
                    <a:lnTo>
                      <a:pt x="214" y="652"/>
                    </a:lnTo>
                    <a:lnTo>
                      <a:pt x="217" y="653"/>
                    </a:lnTo>
                    <a:lnTo>
                      <a:pt x="223" y="653"/>
                    </a:lnTo>
                    <a:lnTo>
                      <a:pt x="223" y="653"/>
                    </a:lnTo>
                    <a:lnTo>
                      <a:pt x="229" y="652"/>
                    </a:lnTo>
                    <a:lnTo>
                      <a:pt x="234" y="650"/>
                    </a:lnTo>
                    <a:lnTo>
                      <a:pt x="236" y="650"/>
                    </a:lnTo>
                    <a:lnTo>
                      <a:pt x="238" y="652"/>
                    </a:lnTo>
                    <a:lnTo>
                      <a:pt x="238" y="657"/>
                    </a:lnTo>
                    <a:lnTo>
                      <a:pt x="236" y="662"/>
                    </a:lnTo>
                    <a:lnTo>
                      <a:pt x="236" y="662"/>
                    </a:lnTo>
                    <a:lnTo>
                      <a:pt x="236" y="670"/>
                    </a:lnTo>
                    <a:lnTo>
                      <a:pt x="236" y="675"/>
                    </a:lnTo>
                    <a:lnTo>
                      <a:pt x="238" y="680"/>
                    </a:lnTo>
                    <a:lnTo>
                      <a:pt x="240" y="682"/>
                    </a:lnTo>
                    <a:lnTo>
                      <a:pt x="243" y="684"/>
                    </a:lnTo>
                    <a:lnTo>
                      <a:pt x="246" y="684"/>
                    </a:lnTo>
                    <a:lnTo>
                      <a:pt x="248" y="682"/>
                    </a:lnTo>
                    <a:lnTo>
                      <a:pt x="250" y="677"/>
                    </a:lnTo>
                    <a:lnTo>
                      <a:pt x="250" y="677"/>
                    </a:lnTo>
                    <a:lnTo>
                      <a:pt x="251" y="669"/>
                    </a:lnTo>
                    <a:lnTo>
                      <a:pt x="257" y="663"/>
                    </a:lnTo>
                    <a:lnTo>
                      <a:pt x="258" y="663"/>
                    </a:lnTo>
                    <a:lnTo>
                      <a:pt x="262" y="663"/>
                    </a:lnTo>
                    <a:lnTo>
                      <a:pt x="263" y="665"/>
                    </a:lnTo>
                    <a:lnTo>
                      <a:pt x="265" y="667"/>
                    </a:lnTo>
                    <a:lnTo>
                      <a:pt x="265" y="667"/>
                    </a:lnTo>
                    <a:lnTo>
                      <a:pt x="267" y="674"/>
                    </a:lnTo>
                    <a:lnTo>
                      <a:pt x="268" y="675"/>
                    </a:lnTo>
                    <a:lnTo>
                      <a:pt x="272" y="675"/>
                    </a:lnTo>
                    <a:lnTo>
                      <a:pt x="277" y="674"/>
                    </a:lnTo>
                    <a:lnTo>
                      <a:pt x="277" y="674"/>
                    </a:lnTo>
                    <a:lnTo>
                      <a:pt x="294" y="662"/>
                    </a:lnTo>
                    <a:lnTo>
                      <a:pt x="297" y="660"/>
                    </a:lnTo>
                    <a:lnTo>
                      <a:pt x="299" y="660"/>
                    </a:lnTo>
                    <a:lnTo>
                      <a:pt x="299" y="663"/>
                    </a:lnTo>
                    <a:lnTo>
                      <a:pt x="297" y="667"/>
                    </a:lnTo>
                    <a:lnTo>
                      <a:pt x="297" y="667"/>
                    </a:lnTo>
                    <a:lnTo>
                      <a:pt x="292" y="677"/>
                    </a:lnTo>
                    <a:lnTo>
                      <a:pt x="287" y="684"/>
                    </a:lnTo>
                    <a:lnTo>
                      <a:pt x="280" y="691"/>
                    </a:lnTo>
                    <a:lnTo>
                      <a:pt x="280" y="691"/>
                    </a:lnTo>
                    <a:lnTo>
                      <a:pt x="272" y="706"/>
                    </a:lnTo>
                    <a:lnTo>
                      <a:pt x="265" y="723"/>
                    </a:lnTo>
                    <a:lnTo>
                      <a:pt x="265" y="723"/>
                    </a:lnTo>
                    <a:lnTo>
                      <a:pt x="260" y="730"/>
                    </a:lnTo>
                    <a:lnTo>
                      <a:pt x="257" y="733"/>
                    </a:lnTo>
                    <a:lnTo>
                      <a:pt x="251" y="736"/>
                    </a:lnTo>
                    <a:lnTo>
                      <a:pt x="245" y="736"/>
                    </a:lnTo>
                    <a:lnTo>
                      <a:pt x="245" y="736"/>
                    </a:lnTo>
                    <a:lnTo>
                      <a:pt x="238" y="738"/>
                    </a:lnTo>
                    <a:lnTo>
                      <a:pt x="233" y="738"/>
                    </a:lnTo>
                    <a:lnTo>
                      <a:pt x="229" y="742"/>
                    </a:lnTo>
                    <a:lnTo>
                      <a:pt x="228" y="747"/>
                    </a:lnTo>
                    <a:lnTo>
                      <a:pt x="228" y="747"/>
                    </a:lnTo>
                    <a:lnTo>
                      <a:pt x="226" y="753"/>
                    </a:lnTo>
                    <a:lnTo>
                      <a:pt x="226" y="759"/>
                    </a:lnTo>
                    <a:lnTo>
                      <a:pt x="224" y="762"/>
                    </a:lnTo>
                    <a:lnTo>
                      <a:pt x="221" y="762"/>
                    </a:lnTo>
                    <a:lnTo>
                      <a:pt x="217" y="764"/>
                    </a:lnTo>
                    <a:lnTo>
                      <a:pt x="212" y="762"/>
                    </a:lnTo>
                    <a:lnTo>
                      <a:pt x="212" y="762"/>
                    </a:lnTo>
                    <a:lnTo>
                      <a:pt x="206" y="762"/>
                    </a:lnTo>
                    <a:lnTo>
                      <a:pt x="197" y="762"/>
                    </a:lnTo>
                    <a:lnTo>
                      <a:pt x="180" y="767"/>
                    </a:lnTo>
                    <a:lnTo>
                      <a:pt x="167" y="775"/>
                    </a:lnTo>
                    <a:lnTo>
                      <a:pt x="161" y="779"/>
                    </a:lnTo>
                    <a:lnTo>
                      <a:pt x="160" y="782"/>
                    </a:lnTo>
                    <a:lnTo>
                      <a:pt x="160" y="782"/>
                    </a:lnTo>
                    <a:lnTo>
                      <a:pt x="158" y="786"/>
                    </a:lnTo>
                    <a:lnTo>
                      <a:pt x="155" y="789"/>
                    </a:lnTo>
                    <a:lnTo>
                      <a:pt x="150" y="789"/>
                    </a:lnTo>
                    <a:lnTo>
                      <a:pt x="143" y="787"/>
                    </a:lnTo>
                    <a:lnTo>
                      <a:pt x="143" y="787"/>
                    </a:lnTo>
                    <a:lnTo>
                      <a:pt x="139" y="786"/>
                    </a:lnTo>
                    <a:lnTo>
                      <a:pt x="134" y="784"/>
                    </a:lnTo>
                    <a:lnTo>
                      <a:pt x="122" y="784"/>
                    </a:lnTo>
                    <a:lnTo>
                      <a:pt x="109" y="787"/>
                    </a:lnTo>
                    <a:lnTo>
                      <a:pt x="95" y="792"/>
                    </a:lnTo>
                    <a:lnTo>
                      <a:pt x="95" y="792"/>
                    </a:lnTo>
                    <a:lnTo>
                      <a:pt x="83" y="801"/>
                    </a:lnTo>
                    <a:lnTo>
                      <a:pt x="73" y="809"/>
                    </a:lnTo>
                    <a:lnTo>
                      <a:pt x="61" y="813"/>
                    </a:lnTo>
                    <a:lnTo>
                      <a:pt x="56" y="815"/>
                    </a:lnTo>
                    <a:lnTo>
                      <a:pt x="51" y="813"/>
                    </a:lnTo>
                    <a:lnTo>
                      <a:pt x="51" y="813"/>
                    </a:lnTo>
                    <a:lnTo>
                      <a:pt x="44" y="811"/>
                    </a:lnTo>
                    <a:lnTo>
                      <a:pt x="36" y="811"/>
                    </a:lnTo>
                    <a:lnTo>
                      <a:pt x="19" y="813"/>
                    </a:lnTo>
                    <a:lnTo>
                      <a:pt x="12" y="815"/>
                    </a:lnTo>
                    <a:lnTo>
                      <a:pt x="5" y="818"/>
                    </a:lnTo>
                    <a:lnTo>
                      <a:pt x="2" y="820"/>
                    </a:lnTo>
                    <a:lnTo>
                      <a:pt x="0" y="825"/>
                    </a:lnTo>
                    <a:lnTo>
                      <a:pt x="0" y="825"/>
                    </a:lnTo>
                    <a:lnTo>
                      <a:pt x="0" y="831"/>
                    </a:lnTo>
                    <a:lnTo>
                      <a:pt x="4" y="835"/>
                    </a:lnTo>
                    <a:lnTo>
                      <a:pt x="5" y="835"/>
                    </a:lnTo>
                    <a:lnTo>
                      <a:pt x="9" y="835"/>
                    </a:lnTo>
                    <a:lnTo>
                      <a:pt x="19" y="833"/>
                    </a:lnTo>
                    <a:lnTo>
                      <a:pt x="19" y="833"/>
                    </a:lnTo>
                    <a:lnTo>
                      <a:pt x="24" y="831"/>
                    </a:lnTo>
                    <a:lnTo>
                      <a:pt x="27" y="830"/>
                    </a:lnTo>
                    <a:lnTo>
                      <a:pt x="34" y="833"/>
                    </a:lnTo>
                    <a:lnTo>
                      <a:pt x="39" y="835"/>
                    </a:lnTo>
                    <a:lnTo>
                      <a:pt x="43" y="837"/>
                    </a:lnTo>
                    <a:lnTo>
                      <a:pt x="46" y="837"/>
                    </a:lnTo>
                    <a:lnTo>
                      <a:pt x="46" y="837"/>
                    </a:lnTo>
                    <a:lnTo>
                      <a:pt x="65" y="830"/>
                    </a:lnTo>
                    <a:lnTo>
                      <a:pt x="77" y="826"/>
                    </a:lnTo>
                    <a:lnTo>
                      <a:pt x="89" y="825"/>
                    </a:lnTo>
                    <a:lnTo>
                      <a:pt x="89" y="825"/>
                    </a:lnTo>
                    <a:lnTo>
                      <a:pt x="97" y="821"/>
                    </a:lnTo>
                    <a:lnTo>
                      <a:pt x="104" y="818"/>
                    </a:lnTo>
                    <a:lnTo>
                      <a:pt x="111" y="815"/>
                    </a:lnTo>
                    <a:lnTo>
                      <a:pt x="116" y="813"/>
                    </a:lnTo>
                    <a:lnTo>
                      <a:pt x="116" y="813"/>
                    </a:lnTo>
                    <a:lnTo>
                      <a:pt x="122" y="815"/>
                    </a:lnTo>
                    <a:lnTo>
                      <a:pt x="129" y="818"/>
                    </a:lnTo>
                    <a:lnTo>
                      <a:pt x="134" y="820"/>
                    </a:lnTo>
                    <a:lnTo>
                      <a:pt x="138" y="820"/>
                    </a:lnTo>
                    <a:lnTo>
                      <a:pt x="143" y="818"/>
                    </a:lnTo>
                    <a:lnTo>
                      <a:pt x="143" y="818"/>
                    </a:lnTo>
                    <a:lnTo>
                      <a:pt x="150" y="815"/>
                    </a:lnTo>
                    <a:lnTo>
                      <a:pt x="158" y="811"/>
                    </a:lnTo>
                    <a:lnTo>
                      <a:pt x="165" y="811"/>
                    </a:lnTo>
                    <a:lnTo>
                      <a:pt x="168" y="813"/>
                    </a:lnTo>
                    <a:lnTo>
                      <a:pt x="172" y="816"/>
                    </a:lnTo>
                    <a:lnTo>
                      <a:pt x="172" y="816"/>
                    </a:lnTo>
                    <a:lnTo>
                      <a:pt x="173" y="818"/>
                    </a:lnTo>
                    <a:lnTo>
                      <a:pt x="177" y="818"/>
                    </a:lnTo>
                    <a:lnTo>
                      <a:pt x="182" y="815"/>
                    </a:lnTo>
                    <a:lnTo>
                      <a:pt x="189" y="808"/>
                    </a:lnTo>
                    <a:lnTo>
                      <a:pt x="192" y="806"/>
                    </a:lnTo>
                    <a:lnTo>
                      <a:pt x="197" y="804"/>
                    </a:lnTo>
                    <a:lnTo>
                      <a:pt x="197" y="804"/>
                    </a:lnTo>
                    <a:lnTo>
                      <a:pt x="202" y="804"/>
                    </a:lnTo>
                    <a:lnTo>
                      <a:pt x="207" y="806"/>
                    </a:lnTo>
                    <a:lnTo>
                      <a:pt x="214" y="811"/>
                    </a:lnTo>
                    <a:lnTo>
                      <a:pt x="217" y="813"/>
                    </a:lnTo>
                    <a:lnTo>
                      <a:pt x="221" y="813"/>
                    </a:lnTo>
                    <a:lnTo>
                      <a:pt x="224" y="813"/>
                    </a:lnTo>
                    <a:lnTo>
                      <a:pt x="228" y="809"/>
                    </a:lnTo>
                    <a:lnTo>
                      <a:pt x="228" y="809"/>
                    </a:lnTo>
                    <a:lnTo>
                      <a:pt x="229" y="804"/>
                    </a:lnTo>
                    <a:lnTo>
                      <a:pt x="229" y="799"/>
                    </a:lnTo>
                    <a:lnTo>
                      <a:pt x="228" y="787"/>
                    </a:lnTo>
                    <a:lnTo>
                      <a:pt x="229" y="781"/>
                    </a:lnTo>
                    <a:lnTo>
                      <a:pt x="231" y="777"/>
                    </a:lnTo>
                    <a:lnTo>
                      <a:pt x="234" y="775"/>
                    </a:lnTo>
                    <a:lnTo>
                      <a:pt x="243" y="774"/>
                    </a:lnTo>
                    <a:lnTo>
                      <a:pt x="243" y="774"/>
                    </a:lnTo>
                    <a:lnTo>
                      <a:pt x="260" y="775"/>
                    </a:lnTo>
                    <a:lnTo>
                      <a:pt x="273" y="774"/>
                    </a:lnTo>
                    <a:lnTo>
                      <a:pt x="284" y="770"/>
                    </a:lnTo>
                    <a:lnTo>
                      <a:pt x="292" y="765"/>
                    </a:lnTo>
                    <a:lnTo>
                      <a:pt x="292" y="765"/>
                    </a:lnTo>
                    <a:lnTo>
                      <a:pt x="316" y="752"/>
                    </a:lnTo>
                    <a:lnTo>
                      <a:pt x="357" y="730"/>
                    </a:lnTo>
                    <a:lnTo>
                      <a:pt x="375" y="718"/>
                    </a:lnTo>
                    <a:lnTo>
                      <a:pt x="391" y="704"/>
                    </a:lnTo>
                    <a:lnTo>
                      <a:pt x="396" y="699"/>
                    </a:lnTo>
                    <a:lnTo>
                      <a:pt x="399" y="694"/>
                    </a:lnTo>
                    <a:lnTo>
                      <a:pt x="401" y="691"/>
                    </a:lnTo>
                    <a:lnTo>
                      <a:pt x="399" y="686"/>
                    </a:lnTo>
                    <a:lnTo>
                      <a:pt x="399" y="686"/>
                    </a:lnTo>
                    <a:lnTo>
                      <a:pt x="394" y="679"/>
                    </a:lnTo>
                    <a:lnTo>
                      <a:pt x="391" y="674"/>
                    </a:lnTo>
                    <a:lnTo>
                      <a:pt x="389" y="669"/>
                    </a:lnTo>
                    <a:lnTo>
                      <a:pt x="389" y="663"/>
                    </a:lnTo>
                    <a:lnTo>
                      <a:pt x="391" y="660"/>
                    </a:lnTo>
                    <a:lnTo>
                      <a:pt x="392" y="657"/>
                    </a:lnTo>
                    <a:lnTo>
                      <a:pt x="399" y="653"/>
                    </a:lnTo>
                    <a:lnTo>
                      <a:pt x="399" y="653"/>
                    </a:lnTo>
                    <a:lnTo>
                      <a:pt x="408" y="650"/>
                    </a:lnTo>
                    <a:lnTo>
                      <a:pt x="418" y="645"/>
                    </a:lnTo>
                    <a:lnTo>
                      <a:pt x="428" y="638"/>
                    </a:lnTo>
                    <a:lnTo>
                      <a:pt x="433" y="635"/>
                    </a:lnTo>
                    <a:lnTo>
                      <a:pt x="436" y="630"/>
                    </a:lnTo>
                    <a:lnTo>
                      <a:pt x="436" y="630"/>
                    </a:lnTo>
                    <a:lnTo>
                      <a:pt x="445" y="614"/>
                    </a:lnTo>
                    <a:lnTo>
                      <a:pt x="452" y="606"/>
                    </a:lnTo>
                    <a:lnTo>
                      <a:pt x="458" y="596"/>
                    </a:lnTo>
                    <a:lnTo>
                      <a:pt x="467" y="587"/>
                    </a:lnTo>
                    <a:lnTo>
                      <a:pt x="477" y="580"/>
                    </a:lnTo>
                    <a:lnTo>
                      <a:pt x="489" y="575"/>
                    </a:lnTo>
                    <a:lnTo>
                      <a:pt x="496" y="573"/>
                    </a:lnTo>
                    <a:lnTo>
                      <a:pt x="501" y="575"/>
                    </a:lnTo>
                    <a:lnTo>
                      <a:pt x="501" y="575"/>
                    </a:lnTo>
                    <a:lnTo>
                      <a:pt x="513" y="577"/>
                    </a:lnTo>
                    <a:lnTo>
                      <a:pt x="520" y="579"/>
                    </a:lnTo>
                    <a:lnTo>
                      <a:pt x="523" y="582"/>
                    </a:lnTo>
                    <a:lnTo>
                      <a:pt x="525" y="585"/>
                    </a:lnTo>
                    <a:lnTo>
                      <a:pt x="525" y="587"/>
                    </a:lnTo>
                    <a:lnTo>
                      <a:pt x="521" y="590"/>
                    </a:lnTo>
                    <a:lnTo>
                      <a:pt x="516" y="590"/>
                    </a:lnTo>
                    <a:lnTo>
                      <a:pt x="511" y="590"/>
                    </a:lnTo>
                    <a:lnTo>
                      <a:pt x="511" y="590"/>
                    </a:lnTo>
                    <a:lnTo>
                      <a:pt x="504" y="589"/>
                    </a:lnTo>
                    <a:lnTo>
                      <a:pt x="497" y="590"/>
                    </a:lnTo>
                    <a:lnTo>
                      <a:pt x="491" y="592"/>
                    </a:lnTo>
                    <a:lnTo>
                      <a:pt x="484" y="597"/>
                    </a:lnTo>
                    <a:lnTo>
                      <a:pt x="479" y="602"/>
                    </a:lnTo>
                    <a:lnTo>
                      <a:pt x="474" y="609"/>
                    </a:lnTo>
                    <a:lnTo>
                      <a:pt x="469" y="616"/>
                    </a:lnTo>
                    <a:lnTo>
                      <a:pt x="465" y="624"/>
                    </a:lnTo>
                    <a:lnTo>
                      <a:pt x="465" y="624"/>
                    </a:lnTo>
                    <a:lnTo>
                      <a:pt x="462" y="640"/>
                    </a:lnTo>
                    <a:lnTo>
                      <a:pt x="457" y="650"/>
                    </a:lnTo>
                    <a:lnTo>
                      <a:pt x="455" y="655"/>
                    </a:lnTo>
                    <a:lnTo>
                      <a:pt x="457" y="655"/>
                    </a:lnTo>
                    <a:lnTo>
                      <a:pt x="460" y="655"/>
                    </a:lnTo>
                    <a:lnTo>
                      <a:pt x="460" y="655"/>
                    </a:lnTo>
                    <a:lnTo>
                      <a:pt x="467" y="657"/>
                    </a:lnTo>
                    <a:lnTo>
                      <a:pt x="469" y="658"/>
                    </a:lnTo>
                    <a:lnTo>
                      <a:pt x="469" y="660"/>
                    </a:lnTo>
                    <a:lnTo>
                      <a:pt x="469" y="662"/>
                    </a:lnTo>
                    <a:lnTo>
                      <a:pt x="460" y="665"/>
                    </a:lnTo>
                    <a:lnTo>
                      <a:pt x="460" y="665"/>
                    </a:lnTo>
                    <a:lnTo>
                      <a:pt x="452" y="669"/>
                    </a:lnTo>
                    <a:lnTo>
                      <a:pt x="447" y="674"/>
                    </a:lnTo>
                    <a:lnTo>
                      <a:pt x="447" y="675"/>
                    </a:lnTo>
                    <a:lnTo>
                      <a:pt x="447" y="679"/>
                    </a:lnTo>
                    <a:lnTo>
                      <a:pt x="450" y="680"/>
                    </a:lnTo>
                    <a:lnTo>
                      <a:pt x="453" y="682"/>
                    </a:lnTo>
                    <a:lnTo>
                      <a:pt x="453" y="682"/>
                    </a:lnTo>
                    <a:lnTo>
                      <a:pt x="458" y="682"/>
                    </a:lnTo>
                    <a:lnTo>
                      <a:pt x="465" y="682"/>
                    </a:lnTo>
                    <a:lnTo>
                      <a:pt x="480" y="679"/>
                    </a:lnTo>
                    <a:lnTo>
                      <a:pt x="492" y="674"/>
                    </a:lnTo>
                    <a:lnTo>
                      <a:pt x="499" y="667"/>
                    </a:lnTo>
                    <a:lnTo>
                      <a:pt x="499" y="667"/>
                    </a:lnTo>
                    <a:lnTo>
                      <a:pt x="503" y="662"/>
                    </a:lnTo>
                    <a:lnTo>
                      <a:pt x="506" y="653"/>
                    </a:lnTo>
                    <a:lnTo>
                      <a:pt x="509" y="650"/>
                    </a:lnTo>
                    <a:lnTo>
                      <a:pt x="513" y="648"/>
                    </a:lnTo>
                    <a:lnTo>
                      <a:pt x="518" y="645"/>
                    </a:lnTo>
                    <a:lnTo>
                      <a:pt x="523" y="645"/>
                    </a:lnTo>
                    <a:lnTo>
                      <a:pt x="523" y="645"/>
                    </a:lnTo>
                    <a:lnTo>
                      <a:pt x="530" y="646"/>
                    </a:lnTo>
                    <a:lnTo>
                      <a:pt x="535" y="648"/>
                    </a:lnTo>
                    <a:lnTo>
                      <a:pt x="545" y="653"/>
                    </a:lnTo>
                    <a:lnTo>
                      <a:pt x="550" y="653"/>
                    </a:lnTo>
                    <a:lnTo>
                      <a:pt x="553" y="655"/>
                    </a:lnTo>
                    <a:lnTo>
                      <a:pt x="557" y="653"/>
                    </a:lnTo>
                    <a:lnTo>
                      <a:pt x="560" y="650"/>
                    </a:lnTo>
                    <a:lnTo>
                      <a:pt x="560" y="650"/>
                    </a:lnTo>
                    <a:lnTo>
                      <a:pt x="562" y="645"/>
                    </a:lnTo>
                    <a:lnTo>
                      <a:pt x="564" y="638"/>
                    </a:lnTo>
                    <a:lnTo>
                      <a:pt x="564" y="623"/>
                    </a:lnTo>
                    <a:lnTo>
                      <a:pt x="564" y="616"/>
                    </a:lnTo>
                    <a:lnTo>
                      <a:pt x="564" y="609"/>
                    </a:lnTo>
                    <a:lnTo>
                      <a:pt x="567" y="604"/>
                    </a:lnTo>
                    <a:lnTo>
                      <a:pt x="570" y="602"/>
                    </a:lnTo>
                    <a:lnTo>
                      <a:pt x="570" y="602"/>
                    </a:lnTo>
                    <a:lnTo>
                      <a:pt x="584" y="602"/>
                    </a:lnTo>
                    <a:lnTo>
                      <a:pt x="601" y="601"/>
                    </a:lnTo>
                    <a:lnTo>
                      <a:pt x="608" y="602"/>
                    </a:lnTo>
                    <a:lnTo>
                      <a:pt x="613" y="604"/>
                    </a:lnTo>
                    <a:lnTo>
                      <a:pt x="615" y="607"/>
                    </a:lnTo>
                    <a:lnTo>
                      <a:pt x="613" y="613"/>
                    </a:lnTo>
                    <a:lnTo>
                      <a:pt x="613" y="613"/>
                    </a:lnTo>
                    <a:lnTo>
                      <a:pt x="598" y="631"/>
                    </a:lnTo>
                    <a:lnTo>
                      <a:pt x="579" y="653"/>
                    </a:lnTo>
                    <a:lnTo>
                      <a:pt x="564" y="669"/>
                    </a:lnTo>
                    <a:lnTo>
                      <a:pt x="562" y="672"/>
                    </a:lnTo>
                    <a:lnTo>
                      <a:pt x="567" y="670"/>
                    </a:lnTo>
                    <a:lnTo>
                      <a:pt x="567" y="670"/>
                    </a:lnTo>
                    <a:lnTo>
                      <a:pt x="581" y="660"/>
                    </a:lnTo>
                    <a:lnTo>
                      <a:pt x="594" y="648"/>
                    </a:lnTo>
                    <a:lnTo>
                      <a:pt x="604" y="640"/>
                    </a:lnTo>
                    <a:lnTo>
                      <a:pt x="609" y="638"/>
                    </a:lnTo>
                    <a:lnTo>
                      <a:pt x="615" y="640"/>
                    </a:lnTo>
                    <a:lnTo>
                      <a:pt x="615" y="640"/>
                    </a:lnTo>
                    <a:lnTo>
                      <a:pt x="618" y="641"/>
                    </a:lnTo>
                    <a:lnTo>
                      <a:pt x="620" y="640"/>
                    </a:lnTo>
                    <a:lnTo>
                      <a:pt x="623" y="638"/>
                    </a:lnTo>
                    <a:lnTo>
                      <a:pt x="628" y="636"/>
                    </a:lnTo>
                    <a:lnTo>
                      <a:pt x="632" y="636"/>
                    </a:lnTo>
                    <a:lnTo>
                      <a:pt x="635" y="636"/>
                    </a:lnTo>
                    <a:lnTo>
                      <a:pt x="635" y="636"/>
                    </a:lnTo>
                    <a:lnTo>
                      <a:pt x="664" y="648"/>
                    </a:lnTo>
                    <a:lnTo>
                      <a:pt x="681" y="653"/>
                    </a:lnTo>
                    <a:lnTo>
                      <a:pt x="689" y="655"/>
                    </a:lnTo>
                    <a:lnTo>
                      <a:pt x="699" y="655"/>
                    </a:lnTo>
                    <a:lnTo>
                      <a:pt x="699" y="655"/>
                    </a:lnTo>
                    <a:lnTo>
                      <a:pt x="708" y="655"/>
                    </a:lnTo>
                    <a:lnTo>
                      <a:pt x="715" y="657"/>
                    </a:lnTo>
                    <a:lnTo>
                      <a:pt x="725" y="662"/>
                    </a:lnTo>
                    <a:lnTo>
                      <a:pt x="733" y="667"/>
                    </a:lnTo>
                    <a:lnTo>
                      <a:pt x="740" y="670"/>
                    </a:lnTo>
                    <a:lnTo>
                      <a:pt x="747" y="672"/>
                    </a:lnTo>
                    <a:lnTo>
                      <a:pt x="747" y="672"/>
                    </a:lnTo>
                    <a:lnTo>
                      <a:pt x="760" y="674"/>
                    </a:lnTo>
                    <a:lnTo>
                      <a:pt x="772" y="675"/>
                    </a:lnTo>
                    <a:lnTo>
                      <a:pt x="781" y="674"/>
                    </a:lnTo>
                    <a:lnTo>
                      <a:pt x="784" y="672"/>
                    </a:lnTo>
                    <a:lnTo>
                      <a:pt x="788" y="669"/>
                    </a:lnTo>
                    <a:lnTo>
                      <a:pt x="788" y="669"/>
                    </a:lnTo>
                    <a:lnTo>
                      <a:pt x="794" y="663"/>
                    </a:lnTo>
                    <a:lnTo>
                      <a:pt x="801" y="660"/>
                    </a:lnTo>
                    <a:lnTo>
                      <a:pt x="803" y="660"/>
                    </a:lnTo>
                    <a:lnTo>
                      <a:pt x="805" y="662"/>
                    </a:lnTo>
                    <a:lnTo>
                      <a:pt x="805" y="665"/>
                    </a:lnTo>
                    <a:lnTo>
                      <a:pt x="801" y="669"/>
                    </a:lnTo>
                    <a:lnTo>
                      <a:pt x="801" y="669"/>
                    </a:lnTo>
                    <a:lnTo>
                      <a:pt x="786" y="684"/>
                    </a:lnTo>
                    <a:lnTo>
                      <a:pt x="784" y="687"/>
                    </a:lnTo>
                    <a:lnTo>
                      <a:pt x="784" y="689"/>
                    </a:lnTo>
                    <a:lnTo>
                      <a:pt x="786" y="692"/>
                    </a:lnTo>
                    <a:lnTo>
                      <a:pt x="789" y="694"/>
                    </a:lnTo>
                    <a:lnTo>
                      <a:pt x="789" y="694"/>
                    </a:lnTo>
                    <a:lnTo>
                      <a:pt x="808" y="701"/>
                    </a:lnTo>
                    <a:lnTo>
                      <a:pt x="833" y="713"/>
                    </a:lnTo>
                    <a:lnTo>
                      <a:pt x="847" y="719"/>
                    </a:lnTo>
                    <a:lnTo>
                      <a:pt x="859" y="728"/>
                    </a:lnTo>
                    <a:lnTo>
                      <a:pt x="867" y="735"/>
                    </a:lnTo>
                    <a:lnTo>
                      <a:pt x="872" y="742"/>
                    </a:lnTo>
                    <a:lnTo>
                      <a:pt x="872" y="742"/>
                    </a:lnTo>
                    <a:lnTo>
                      <a:pt x="879" y="750"/>
                    </a:lnTo>
                    <a:lnTo>
                      <a:pt x="881" y="752"/>
                    </a:lnTo>
                    <a:lnTo>
                      <a:pt x="883" y="752"/>
                    </a:lnTo>
                    <a:lnTo>
                      <a:pt x="888" y="750"/>
                    </a:lnTo>
                    <a:lnTo>
                      <a:pt x="891" y="747"/>
                    </a:lnTo>
                    <a:lnTo>
                      <a:pt x="891" y="747"/>
                    </a:lnTo>
                    <a:lnTo>
                      <a:pt x="895" y="745"/>
                    </a:lnTo>
                    <a:lnTo>
                      <a:pt x="895" y="745"/>
                    </a:lnTo>
                    <a:lnTo>
                      <a:pt x="895" y="747"/>
                    </a:lnTo>
                    <a:lnTo>
                      <a:pt x="893" y="753"/>
                    </a:lnTo>
                    <a:lnTo>
                      <a:pt x="886" y="765"/>
                    </a:lnTo>
                    <a:lnTo>
                      <a:pt x="886" y="765"/>
                    </a:lnTo>
                    <a:lnTo>
                      <a:pt x="888" y="770"/>
                    </a:lnTo>
                    <a:lnTo>
                      <a:pt x="896" y="784"/>
                    </a:lnTo>
                    <a:lnTo>
                      <a:pt x="896" y="784"/>
                    </a:lnTo>
                    <a:lnTo>
                      <a:pt x="900" y="796"/>
                    </a:lnTo>
                    <a:lnTo>
                      <a:pt x="903" y="806"/>
                    </a:lnTo>
                    <a:lnTo>
                      <a:pt x="908" y="816"/>
                    </a:lnTo>
                    <a:lnTo>
                      <a:pt x="910" y="820"/>
                    </a:lnTo>
                    <a:lnTo>
                      <a:pt x="915" y="823"/>
                    </a:lnTo>
                    <a:lnTo>
                      <a:pt x="915" y="823"/>
                    </a:lnTo>
                    <a:lnTo>
                      <a:pt x="918" y="825"/>
                    </a:lnTo>
                    <a:lnTo>
                      <a:pt x="922" y="830"/>
                    </a:lnTo>
                    <a:lnTo>
                      <a:pt x="927" y="840"/>
                    </a:lnTo>
                    <a:lnTo>
                      <a:pt x="932" y="854"/>
                    </a:lnTo>
                    <a:lnTo>
                      <a:pt x="935" y="859"/>
                    </a:lnTo>
                    <a:lnTo>
                      <a:pt x="940" y="864"/>
                    </a:lnTo>
                    <a:lnTo>
                      <a:pt x="940" y="864"/>
                    </a:lnTo>
                    <a:lnTo>
                      <a:pt x="944" y="864"/>
                    </a:lnTo>
                    <a:lnTo>
                      <a:pt x="945" y="864"/>
                    </a:lnTo>
                    <a:lnTo>
                      <a:pt x="947" y="862"/>
                    </a:lnTo>
                    <a:lnTo>
                      <a:pt x="949" y="859"/>
                    </a:lnTo>
                    <a:lnTo>
                      <a:pt x="949" y="850"/>
                    </a:lnTo>
                    <a:lnTo>
                      <a:pt x="949" y="840"/>
                    </a:lnTo>
                    <a:lnTo>
                      <a:pt x="949" y="825"/>
                    </a:lnTo>
                    <a:lnTo>
                      <a:pt x="949" y="823"/>
                    </a:lnTo>
                    <a:lnTo>
                      <a:pt x="951" y="825"/>
                    </a:lnTo>
                    <a:lnTo>
                      <a:pt x="952" y="831"/>
                    </a:lnTo>
                    <a:lnTo>
                      <a:pt x="952" y="831"/>
                    </a:lnTo>
                    <a:lnTo>
                      <a:pt x="962" y="864"/>
                    </a:lnTo>
                    <a:lnTo>
                      <a:pt x="964" y="867"/>
                    </a:lnTo>
                    <a:lnTo>
                      <a:pt x="966" y="867"/>
                    </a:lnTo>
                    <a:lnTo>
                      <a:pt x="967" y="860"/>
                    </a:lnTo>
                    <a:lnTo>
                      <a:pt x="967" y="860"/>
                    </a:lnTo>
                    <a:lnTo>
                      <a:pt x="973" y="850"/>
                    </a:lnTo>
                    <a:lnTo>
                      <a:pt x="976" y="845"/>
                    </a:lnTo>
                    <a:lnTo>
                      <a:pt x="979" y="845"/>
                    </a:lnTo>
                    <a:lnTo>
                      <a:pt x="981" y="847"/>
                    </a:lnTo>
                    <a:lnTo>
                      <a:pt x="981" y="852"/>
                    </a:lnTo>
                    <a:lnTo>
                      <a:pt x="981" y="859"/>
                    </a:lnTo>
                    <a:lnTo>
                      <a:pt x="981" y="859"/>
                    </a:lnTo>
                    <a:lnTo>
                      <a:pt x="981" y="867"/>
                    </a:lnTo>
                    <a:lnTo>
                      <a:pt x="983" y="874"/>
                    </a:lnTo>
                    <a:lnTo>
                      <a:pt x="988" y="882"/>
                    </a:lnTo>
                    <a:lnTo>
                      <a:pt x="991" y="886"/>
                    </a:lnTo>
                    <a:lnTo>
                      <a:pt x="990" y="888"/>
                    </a:lnTo>
                    <a:lnTo>
                      <a:pt x="988" y="889"/>
                    </a:lnTo>
                    <a:lnTo>
                      <a:pt x="988" y="889"/>
                    </a:lnTo>
                    <a:lnTo>
                      <a:pt x="981" y="894"/>
                    </a:lnTo>
                    <a:lnTo>
                      <a:pt x="976" y="898"/>
                    </a:lnTo>
                    <a:lnTo>
                      <a:pt x="976" y="899"/>
                    </a:lnTo>
                    <a:lnTo>
                      <a:pt x="976" y="901"/>
                    </a:lnTo>
                    <a:lnTo>
                      <a:pt x="983" y="903"/>
                    </a:lnTo>
                    <a:lnTo>
                      <a:pt x="983" y="903"/>
                    </a:lnTo>
                    <a:lnTo>
                      <a:pt x="988" y="906"/>
                    </a:lnTo>
                    <a:lnTo>
                      <a:pt x="995" y="911"/>
                    </a:lnTo>
                    <a:lnTo>
                      <a:pt x="1008" y="927"/>
                    </a:lnTo>
                    <a:lnTo>
                      <a:pt x="1018" y="938"/>
                    </a:lnTo>
                    <a:lnTo>
                      <a:pt x="1022" y="940"/>
                    </a:lnTo>
                    <a:lnTo>
                      <a:pt x="1020" y="938"/>
                    </a:lnTo>
                    <a:lnTo>
                      <a:pt x="1020" y="938"/>
                    </a:lnTo>
                    <a:lnTo>
                      <a:pt x="1017" y="930"/>
                    </a:lnTo>
                    <a:lnTo>
                      <a:pt x="1015" y="923"/>
                    </a:lnTo>
                    <a:lnTo>
                      <a:pt x="1017" y="921"/>
                    </a:lnTo>
                    <a:lnTo>
                      <a:pt x="1018" y="921"/>
                    </a:lnTo>
                    <a:lnTo>
                      <a:pt x="1018" y="921"/>
                    </a:lnTo>
                    <a:lnTo>
                      <a:pt x="1022" y="925"/>
                    </a:lnTo>
                    <a:lnTo>
                      <a:pt x="1022" y="925"/>
                    </a:lnTo>
                    <a:lnTo>
                      <a:pt x="1027" y="930"/>
                    </a:lnTo>
                    <a:lnTo>
                      <a:pt x="1034" y="935"/>
                    </a:lnTo>
                    <a:lnTo>
                      <a:pt x="1037" y="935"/>
                    </a:lnTo>
                    <a:lnTo>
                      <a:pt x="1039" y="933"/>
                    </a:lnTo>
                    <a:lnTo>
                      <a:pt x="1040" y="930"/>
                    </a:lnTo>
                    <a:lnTo>
                      <a:pt x="1040" y="923"/>
                    </a:lnTo>
                    <a:lnTo>
                      <a:pt x="1040" y="923"/>
                    </a:lnTo>
                    <a:lnTo>
                      <a:pt x="1035" y="908"/>
                    </a:lnTo>
                    <a:lnTo>
                      <a:pt x="1032" y="894"/>
                    </a:lnTo>
                    <a:lnTo>
                      <a:pt x="1030" y="888"/>
                    </a:lnTo>
                    <a:lnTo>
                      <a:pt x="1032" y="884"/>
                    </a:lnTo>
                    <a:lnTo>
                      <a:pt x="1035" y="884"/>
                    </a:lnTo>
                    <a:lnTo>
                      <a:pt x="1040" y="888"/>
                    </a:lnTo>
                    <a:lnTo>
                      <a:pt x="1040" y="888"/>
                    </a:lnTo>
                    <a:lnTo>
                      <a:pt x="1047" y="893"/>
                    </a:lnTo>
                    <a:lnTo>
                      <a:pt x="1056" y="901"/>
                    </a:lnTo>
                    <a:lnTo>
                      <a:pt x="1069" y="920"/>
                    </a:lnTo>
                    <a:lnTo>
                      <a:pt x="1076" y="927"/>
                    </a:lnTo>
                    <a:lnTo>
                      <a:pt x="1081" y="932"/>
                    </a:lnTo>
                    <a:lnTo>
                      <a:pt x="1086" y="935"/>
                    </a:lnTo>
                    <a:lnTo>
                      <a:pt x="1088" y="933"/>
                    </a:lnTo>
                    <a:lnTo>
                      <a:pt x="1091" y="932"/>
                    </a:lnTo>
                    <a:lnTo>
                      <a:pt x="1091" y="932"/>
                    </a:lnTo>
                    <a:lnTo>
                      <a:pt x="1095" y="925"/>
                    </a:lnTo>
                    <a:lnTo>
                      <a:pt x="1100" y="915"/>
                    </a:lnTo>
                    <a:lnTo>
                      <a:pt x="1103" y="899"/>
                    </a:lnTo>
                    <a:lnTo>
                      <a:pt x="1105" y="884"/>
                    </a:lnTo>
                    <a:lnTo>
                      <a:pt x="1107" y="871"/>
                    </a:lnTo>
                    <a:lnTo>
                      <a:pt x="1105" y="857"/>
                    </a:lnTo>
                    <a:lnTo>
                      <a:pt x="1103" y="850"/>
                    </a:lnTo>
                    <a:lnTo>
                      <a:pt x="1100" y="845"/>
                    </a:lnTo>
                    <a:lnTo>
                      <a:pt x="1096" y="842"/>
                    </a:lnTo>
                    <a:lnTo>
                      <a:pt x="1091" y="838"/>
                    </a:lnTo>
                    <a:lnTo>
                      <a:pt x="1091" y="838"/>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8" name="Freeform 98">
                <a:extLst>
                  <a:ext uri="{FF2B5EF4-FFF2-40B4-BE49-F238E27FC236}">
                    <a16:creationId xmlns:a16="http://schemas.microsoft.com/office/drawing/2014/main" id="{A3170C0D-974D-1647-8F3A-D78CF22611AC}"/>
                  </a:ext>
                </a:extLst>
              </p:cNvPr>
              <p:cNvSpPr>
                <a:spLocks/>
              </p:cNvSpPr>
              <p:nvPr/>
            </p:nvSpPr>
            <p:spPr bwMode="auto">
              <a:xfrm>
                <a:off x="4141788" y="4202113"/>
                <a:ext cx="127000" cy="90488"/>
              </a:xfrm>
              <a:custGeom>
                <a:avLst/>
                <a:gdLst>
                  <a:gd name="T0" fmla="*/ 51 w 80"/>
                  <a:gd name="T1" fmla="*/ 3 h 57"/>
                  <a:gd name="T2" fmla="*/ 51 w 80"/>
                  <a:gd name="T3" fmla="*/ 3 h 57"/>
                  <a:gd name="T4" fmla="*/ 44 w 80"/>
                  <a:gd name="T5" fmla="*/ 1 h 57"/>
                  <a:gd name="T6" fmla="*/ 39 w 80"/>
                  <a:gd name="T7" fmla="*/ 0 h 57"/>
                  <a:gd name="T8" fmla="*/ 29 w 80"/>
                  <a:gd name="T9" fmla="*/ 1 h 57"/>
                  <a:gd name="T10" fmla="*/ 9 w 80"/>
                  <a:gd name="T11" fmla="*/ 10 h 57"/>
                  <a:gd name="T12" fmla="*/ 9 w 80"/>
                  <a:gd name="T13" fmla="*/ 10 h 57"/>
                  <a:gd name="T14" fmla="*/ 4 w 80"/>
                  <a:gd name="T15" fmla="*/ 13 h 57"/>
                  <a:gd name="T16" fmla="*/ 2 w 80"/>
                  <a:gd name="T17" fmla="*/ 17 h 57"/>
                  <a:gd name="T18" fmla="*/ 0 w 80"/>
                  <a:gd name="T19" fmla="*/ 22 h 57"/>
                  <a:gd name="T20" fmla="*/ 0 w 80"/>
                  <a:gd name="T21" fmla="*/ 27 h 57"/>
                  <a:gd name="T22" fmla="*/ 2 w 80"/>
                  <a:gd name="T23" fmla="*/ 35 h 57"/>
                  <a:gd name="T24" fmla="*/ 2 w 80"/>
                  <a:gd name="T25" fmla="*/ 39 h 57"/>
                  <a:gd name="T26" fmla="*/ 2 w 80"/>
                  <a:gd name="T27" fmla="*/ 39 h 57"/>
                  <a:gd name="T28" fmla="*/ 4 w 80"/>
                  <a:gd name="T29" fmla="*/ 42 h 57"/>
                  <a:gd name="T30" fmla="*/ 10 w 80"/>
                  <a:gd name="T31" fmla="*/ 54 h 57"/>
                  <a:gd name="T32" fmla="*/ 10 w 80"/>
                  <a:gd name="T33" fmla="*/ 54 h 57"/>
                  <a:gd name="T34" fmla="*/ 12 w 80"/>
                  <a:gd name="T35" fmla="*/ 56 h 57"/>
                  <a:gd name="T36" fmla="*/ 14 w 80"/>
                  <a:gd name="T37" fmla="*/ 57 h 57"/>
                  <a:gd name="T38" fmla="*/ 20 w 80"/>
                  <a:gd name="T39" fmla="*/ 57 h 57"/>
                  <a:gd name="T40" fmla="*/ 27 w 80"/>
                  <a:gd name="T41" fmla="*/ 54 h 57"/>
                  <a:gd name="T42" fmla="*/ 36 w 80"/>
                  <a:gd name="T43" fmla="*/ 49 h 57"/>
                  <a:gd name="T44" fmla="*/ 54 w 80"/>
                  <a:gd name="T45" fmla="*/ 39 h 57"/>
                  <a:gd name="T46" fmla="*/ 71 w 80"/>
                  <a:gd name="T47" fmla="*/ 30 h 57"/>
                  <a:gd name="T48" fmla="*/ 71 w 80"/>
                  <a:gd name="T49" fmla="*/ 30 h 57"/>
                  <a:gd name="T50" fmla="*/ 78 w 80"/>
                  <a:gd name="T51" fmla="*/ 27 h 57"/>
                  <a:gd name="T52" fmla="*/ 80 w 80"/>
                  <a:gd name="T53" fmla="*/ 23 h 57"/>
                  <a:gd name="T54" fmla="*/ 80 w 80"/>
                  <a:gd name="T55" fmla="*/ 20 h 57"/>
                  <a:gd name="T56" fmla="*/ 76 w 80"/>
                  <a:gd name="T57" fmla="*/ 17 h 57"/>
                  <a:gd name="T58" fmla="*/ 66 w 80"/>
                  <a:gd name="T59" fmla="*/ 8 h 57"/>
                  <a:gd name="T60" fmla="*/ 51 w 80"/>
                  <a:gd name="T61" fmla="*/ 3 h 57"/>
                  <a:gd name="T62" fmla="*/ 51 w 80"/>
                  <a:gd name="T63"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7">
                    <a:moveTo>
                      <a:pt x="51" y="3"/>
                    </a:moveTo>
                    <a:lnTo>
                      <a:pt x="51" y="3"/>
                    </a:lnTo>
                    <a:lnTo>
                      <a:pt x="44" y="1"/>
                    </a:lnTo>
                    <a:lnTo>
                      <a:pt x="39" y="0"/>
                    </a:lnTo>
                    <a:lnTo>
                      <a:pt x="29" y="1"/>
                    </a:lnTo>
                    <a:lnTo>
                      <a:pt x="9" y="10"/>
                    </a:lnTo>
                    <a:lnTo>
                      <a:pt x="9" y="10"/>
                    </a:lnTo>
                    <a:lnTo>
                      <a:pt x="4" y="13"/>
                    </a:lnTo>
                    <a:lnTo>
                      <a:pt x="2" y="17"/>
                    </a:lnTo>
                    <a:lnTo>
                      <a:pt x="0" y="22"/>
                    </a:lnTo>
                    <a:lnTo>
                      <a:pt x="0" y="27"/>
                    </a:lnTo>
                    <a:lnTo>
                      <a:pt x="2" y="35"/>
                    </a:lnTo>
                    <a:lnTo>
                      <a:pt x="2" y="39"/>
                    </a:lnTo>
                    <a:lnTo>
                      <a:pt x="2" y="39"/>
                    </a:lnTo>
                    <a:lnTo>
                      <a:pt x="4" y="42"/>
                    </a:lnTo>
                    <a:lnTo>
                      <a:pt x="10" y="54"/>
                    </a:lnTo>
                    <a:lnTo>
                      <a:pt x="10" y="54"/>
                    </a:lnTo>
                    <a:lnTo>
                      <a:pt x="12" y="56"/>
                    </a:lnTo>
                    <a:lnTo>
                      <a:pt x="14" y="57"/>
                    </a:lnTo>
                    <a:lnTo>
                      <a:pt x="20" y="57"/>
                    </a:lnTo>
                    <a:lnTo>
                      <a:pt x="27" y="54"/>
                    </a:lnTo>
                    <a:lnTo>
                      <a:pt x="36" y="49"/>
                    </a:lnTo>
                    <a:lnTo>
                      <a:pt x="54" y="39"/>
                    </a:lnTo>
                    <a:lnTo>
                      <a:pt x="71" y="30"/>
                    </a:lnTo>
                    <a:lnTo>
                      <a:pt x="71" y="30"/>
                    </a:lnTo>
                    <a:lnTo>
                      <a:pt x="78" y="27"/>
                    </a:lnTo>
                    <a:lnTo>
                      <a:pt x="80" y="23"/>
                    </a:lnTo>
                    <a:lnTo>
                      <a:pt x="80" y="20"/>
                    </a:lnTo>
                    <a:lnTo>
                      <a:pt x="76" y="17"/>
                    </a:lnTo>
                    <a:lnTo>
                      <a:pt x="66" y="8"/>
                    </a:lnTo>
                    <a:lnTo>
                      <a:pt x="51" y="3"/>
                    </a:lnTo>
                    <a:lnTo>
                      <a:pt x="51" y="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9" name="Freeform 99">
                <a:extLst>
                  <a:ext uri="{FF2B5EF4-FFF2-40B4-BE49-F238E27FC236}">
                    <a16:creationId xmlns:a16="http://schemas.microsoft.com/office/drawing/2014/main" id="{B3D6D666-38F2-D745-83C1-AD12A126005E}"/>
                  </a:ext>
                </a:extLst>
              </p:cNvPr>
              <p:cNvSpPr>
                <a:spLocks/>
              </p:cNvSpPr>
              <p:nvPr/>
            </p:nvSpPr>
            <p:spPr bwMode="auto">
              <a:xfrm>
                <a:off x="4052888" y="4338638"/>
                <a:ext cx="22225" cy="30163"/>
              </a:xfrm>
              <a:custGeom>
                <a:avLst/>
                <a:gdLst>
                  <a:gd name="T0" fmla="*/ 0 w 14"/>
                  <a:gd name="T1" fmla="*/ 9 h 19"/>
                  <a:gd name="T2" fmla="*/ 0 w 14"/>
                  <a:gd name="T3" fmla="*/ 9 h 19"/>
                  <a:gd name="T4" fmla="*/ 0 w 14"/>
                  <a:gd name="T5" fmla="*/ 10 h 19"/>
                  <a:gd name="T6" fmla="*/ 0 w 14"/>
                  <a:gd name="T7" fmla="*/ 14 h 19"/>
                  <a:gd name="T8" fmla="*/ 4 w 14"/>
                  <a:gd name="T9" fmla="*/ 17 h 19"/>
                  <a:gd name="T10" fmla="*/ 7 w 14"/>
                  <a:gd name="T11" fmla="*/ 19 h 19"/>
                  <a:gd name="T12" fmla="*/ 7 w 14"/>
                  <a:gd name="T13" fmla="*/ 19 h 19"/>
                  <a:gd name="T14" fmla="*/ 9 w 14"/>
                  <a:gd name="T15" fmla="*/ 19 h 19"/>
                  <a:gd name="T16" fmla="*/ 10 w 14"/>
                  <a:gd name="T17" fmla="*/ 17 h 19"/>
                  <a:gd name="T18" fmla="*/ 12 w 14"/>
                  <a:gd name="T19" fmla="*/ 12 h 19"/>
                  <a:gd name="T20" fmla="*/ 14 w 14"/>
                  <a:gd name="T21" fmla="*/ 7 h 19"/>
                  <a:gd name="T22" fmla="*/ 14 w 14"/>
                  <a:gd name="T23" fmla="*/ 7 h 19"/>
                  <a:gd name="T24" fmla="*/ 12 w 14"/>
                  <a:gd name="T25" fmla="*/ 2 h 19"/>
                  <a:gd name="T26" fmla="*/ 10 w 14"/>
                  <a:gd name="T27" fmla="*/ 0 h 19"/>
                  <a:gd name="T28" fmla="*/ 9 w 14"/>
                  <a:gd name="T29" fmla="*/ 0 h 19"/>
                  <a:gd name="T30" fmla="*/ 5 w 14"/>
                  <a:gd name="T31" fmla="*/ 2 h 19"/>
                  <a:gd name="T32" fmla="*/ 0 w 14"/>
                  <a:gd name="T33" fmla="*/ 9 h 19"/>
                  <a:gd name="T34" fmla="*/ 0 w 14"/>
                  <a:gd name="T35"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9">
                    <a:moveTo>
                      <a:pt x="0" y="9"/>
                    </a:moveTo>
                    <a:lnTo>
                      <a:pt x="0" y="9"/>
                    </a:lnTo>
                    <a:lnTo>
                      <a:pt x="0" y="10"/>
                    </a:lnTo>
                    <a:lnTo>
                      <a:pt x="0" y="14"/>
                    </a:lnTo>
                    <a:lnTo>
                      <a:pt x="4" y="17"/>
                    </a:lnTo>
                    <a:lnTo>
                      <a:pt x="7" y="19"/>
                    </a:lnTo>
                    <a:lnTo>
                      <a:pt x="7" y="19"/>
                    </a:lnTo>
                    <a:lnTo>
                      <a:pt x="9" y="19"/>
                    </a:lnTo>
                    <a:lnTo>
                      <a:pt x="10" y="17"/>
                    </a:lnTo>
                    <a:lnTo>
                      <a:pt x="12" y="12"/>
                    </a:lnTo>
                    <a:lnTo>
                      <a:pt x="14" y="7"/>
                    </a:lnTo>
                    <a:lnTo>
                      <a:pt x="14" y="7"/>
                    </a:lnTo>
                    <a:lnTo>
                      <a:pt x="12" y="2"/>
                    </a:lnTo>
                    <a:lnTo>
                      <a:pt x="10" y="0"/>
                    </a:lnTo>
                    <a:lnTo>
                      <a:pt x="9" y="0"/>
                    </a:lnTo>
                    <a:lnTo>
                      <a:pt x="5" y="2"/>
                    </a:lnTo>
                    <a:lnTo>
                      <a:pt x="0" y="9"/>
                    </a:lnTo>
                    <a:lnTo>
                      <a:pt x="0" y="9"/>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0" name="Freeform 100">
                <a:extLst>
                  <a:ext uri="{FF2B5EF4-FFF2-40B4-BE49-F238E27FC236}">
                    <a16:creationId xmlns:a16="http://schemas.microsoft.com/office/drawing/2014/main" id="{60B72FB0-1454-0148-B4AA-C759E83E1111}"/>
                  </a:ext>
                </a:extLst>
              </p:cNvPr>
              <p:cNvSpPr>
                <a:spLocks/>
              </p:cNvSpPr>
              <p:nvPr/>
            </p:nvSpPr>
            <p:spPr bwMode="auto">
              <a:xfrm>
                <a:off x="4222750" y="4138613"/>
                <a:ext cx="61912" cy="53975"/>
              </a:xfrm>
              <a:custGeom>
                <a:avLst/>
                <a:gdLst>
                  <a:gd name="T0" fmla="*/ 36 w 39"/>
                  <a:gd name="T1" fmla="*/ 17 h 34"/>
                  <a:gd name="T2" fmla="*/ 36 w 39"/>
                  <a:gd name="T3" fmla="*/ 17 h 34"/>
                  <a:gd name="T4" fmla="*/ 32 w 39"/>
                  <a:gd name="T5" fmla="*/ 16 h 34"/>
                  <a:gd name="T6" fmla="*/ 31 w 39"/>
                  <a:gd name="T7" fmla="*/ 14 h 34"/>
                  <a:gd name="T8" fmla="*/ 31 w 39"/>
                  <a:gd name="T9" fmla="*/ 11 h 34"/>
                  <a:gd name="T10" fmla="*/ 34 w 39"/>
                  <a:gd name="T11" fmla="*/ 4 h 34"/>
                  <a:gd name="T12" fmla="*/ 34 w 39"/>
                  <a:gd name="T13" fmla="*/ 4 h 34"/>
                  <a:gd name="T14" fmla="*/ 34 w 39"/>
                  <a:gd name="T15" fmla="*/ 0 h 34"/>
                  <a:gd name="T16" fmla="*/ 34 w 39"/>
                  <a:gd name="T17" fmla="*/ 0 h 34"/>
                  <a:gd name="T18" fmla="*/ 27 w 39"/>
                  <a:gd name="T19" fmla="*/ 4 h 34"/>
                  <a:gd name="T20" fmla="*/ 9 w 39"/>
                  <a:gd name="T21" fmla="*/ 19 h 34"/>
                  <a:gd name="T22" fmla="*/ 9 w 39"/>
                  <a:gd name="T23" fmla="*/ 19 h 34"/>
                  <a:gd name="T24" fmla="*/ 2 w 39"/>
                  <a:gd name="T25" fmla="*/ 23 h 34"/>
                  <a:gd name="T26" fmla="*/ 0 w 39"/>
                  <a:gd name="T27" fmla="*/ 26 h 34"/>
                  <a:gd name="T28" fmla="*/ 2 w 39"/>
                  <a:gd name="T29" fmla="*/ 28 h 34"/>
                  <a:gd name="T30" fmla="*/ 7 w 39"/>
                  <a:gd name="T31" fmla="*/ 31 h 34"/>
                  <a:gd name="T32" fmla="*/ 7 w 39"/>
                  <a:gd name="T33" fmla="*/ 31 h 34"/>
                  <a:gd name="T34" fmla="*/ 9 w 39"/>
                  <a:gd name="T35" fmla="*/ 33 h 34"/>
                  <a:gd name="T36" fmla="*/ 12 w 39"/>
                  <a:gd name="T37" fmla="*/ 34 h 34"/>
                  <a:gd name="T38" fmla="*/ 20 w 39"/>
                  <a:gd name="T39" fmla="*/ 34 h 34"/>
                  <a:gd name="T40" fmla="*/ 29 w 39"/>
                  <a:gd name="T41" fmla="*/ 31 h 34"/>
                  <a:gd name="T42" fmla="*/ 29 w 39"/>
                  <a:gd name="T43" fmla="*/ 31 h 34"/>
                  <a:gd name="T44" fmla="*/ 27 w 39"/>
                  <a:gd name="T45" fmla="*/ 33 h 34"/>
                  <a:gd name="T46" fmla="*/ 27 w 39"/>
                  <a:gd name="T47" fmla="*/ 31 h 34"/>
                  <a:gd name="T48" fmla="*/ 29 w 39"/>
                  <a:gd name="T49" fmla="*/ 29 h 34"/>
                  <a:gd name="T50" fmla="*/ 29 w 39"/>
                  <a:gd name="T51" fmla="*/ 29 h 34"/>
                  <a:gd name="T52" fmla="*/ 36 w 39"/>
                  <a:gd name="T53" fmla="*/ 26 h 34"/>
                  <a:gd name="T54" fmla="*/ 39 w 39"/>
                  <a:gd name="T55" fmla="*/ 23 h 34"/>
                  <a:gd name="T56" fmla="*/ 39 w 39"/>
                  <a:gd name="T57" fmla="*/ 19 h 34"/>
                  <a:gd name="T58" fmla="*/ 39 w 39"/>
                  <a:gd name="T59" fmla="*/ 17 h 34"/>
                  <a:gd name="T60" fmla="*/ 36 w 39"/>
                  <a:gd name="T61" fmla="*/ 17 h 34"/>
                  <a:gd name="T62" fmla="*/ 36 w 39"/>
                  <a:gd name="T63"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34">
                    <a:moveTo>
                      <a:pt x="36" y="17"/>
                    </a:moveTo>
                    <a:lnTo>
                      <a:pt x="36" y="17"/>
                    </a:lnTo>
                    <a:lnTo>
                      <a:pt x="32" y="16"/>
                    </a:lnTo>
                    <a:lnTo>
                      <a:pt x="31" y="14"/>
                    </a:lnTo>
                    <a:lnTo>
                      <a:pt x="31" y="11"/>
                    </a:lnTo>
                    <a:lnTo>
                      <a:pt x="34" y="4"/>
                    </a:lnTo>
                    <a:lnTo>
                      <a:pt x="34" y="4"/>
                    </a:lnTo>
                    <a:lnTo>
                      <a:pt x="34" y="0"/>
                    </a:lnTo>
                    <a:lnTo>
                      <a:pt x="34" y="0"/>
                    </a:lnTo>
                    <a:lnTo>
                      <a:pt x="27" y="4"/>
                    </a:lnTo>
                    <a:lnTo>
                      <a:pt x="9" y="19"/>
                    </a:lnTo>
                    <a:lnTo>
                      <a:pt x="9" y="19"/>
                    </a:lnTo>
                    <a:lnTo>
                      <a:pt x="2" y="23"/>
                    </a:lnTo>
                    <a:lnTo>
                      <a:pt x="0" y="26"/>
                    </a:lnTo>
                    <a:lnTo>
                      <a:pt x="2" y="28"/>
                    </a:lnTo>
                    <a:lnTo>
                      <a:pt x="7" y="31"/>
                    </a:lnTo>
                    <a:lnTo>
                      <a:pt x="7" y="31"/>
                    </a:lnTo>
                    <a:lnTo>
                      <a:pt x="9" y="33"/>
                    </a:lnTo>
                    <a:lnTo>
                      <a:pt x="12" y="34"/>
                    </a:lnTo>
                    <a:lnTo>
                      <a:pt x="20" y="34"/>
                    </a:lnTo>
                    <a:lnTo>
                      <a:pt x="29" y="31"/>
                    </a:lnTo>
                    <a:lnTo>
                      <a:pt x="29" y="31"/>
                    </a:lnTo>
                    <a:lnTo>
                      <a:pt x="27" y="33"/>
                    </a:lnTo>
                    <a:lnTo>
                      <a:pt x="27" y="31"/>
                    </a:lnTo>
                    <a:lnTo>
                      <a:pt x="29" y="29"/>
                    </a:lnTo>
                    <a:lnTo>
                      <a:pt x="29" y="29"/>
                    </a:lnTo>
                    <a:lnTo>
                      <a:pt x="36" y="26"/>
                    </a:lnTo>
                    <a:lnTo>
                      <a:pt x="39" y="23"/>
                    </a:lnTo>
                    <a:lnTo>
                      <a:pt x="39" y="19"/>
                    </a:lnTo>
                    <a:lnTo>
                      <a:pt x="39" y="17"/>
                    </a:lnTo>
                    <a:lnTo>
                      <a:pt x="36" y="17"/>
                    </a:lnTo>
                    <a:lnTo>
                      <a:pt x="36" y="17"/>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1" name="Freeform 101">
                <a:extLst>
                  <a:ext uri="{FF2B5EF4-FFF2-40B4-BE49-F238E27FC236}">
                    <a16:creationId xmlns:a16="http://schemas.microsoft.com/office/drawing/2014/main" id="{CBB920BB-81FD-F24C-8ECD-DA2B8EFD6B90}"/>
                  </a:ext>
                </a:extLst>
              </p:cNvPr>
              <p:cNvSpPr>
                <a:spLocks/>
              </p:cNvSpPr>
              <p:nvPr/>
            </p:nvSpPr>
            <p:spPr bwMode="auto">
              <a:xfrm>
                <a:off x="3829050" y="4352926"/>
                <a:ext cx="25400" cy="15875"/>
              </a:xfrm>
              <a:custGeom>
                <a:avLst/>
                <a:gdLst>
                  <a:gd name="T0" fmla="*/ 12 w 16"/>
                  <a:gd name="T1" fmla="*/ 1 h 10"/>
                  <a:gd name="T2" fmla="*/ 12 w 16"/>
                  <a:gd name="T3" fmla="*/ 1 h 10"/>
                  <a:gd name="T4" fmla="*/ 9 w 16"/>
                  <a:gd name="T5" fmla="*/ 0 h 10"/>
                  <a:gd name="T6" fmla="*/ 4 w 16"/>
                  <a:gd name="T7" fmla="*/ 0 h 10"/>
                  <a:gd name="T8" fmla="*/ 0 w 16"/>
                  <a:gd name="T9" fmla="*/ 3 h 10"/>
                  <a:gd name="T10" fmla="*/ 0 w 16"/>
                  <a:gd name="T11" fmla="*/ 3 h 10"/>
                  <a:gd name="T12" fmla="*/ 0 w 16"/>
                  <a:gd name="T13" fmla="*/ 6 h 10"/>
                  <a:gd name="T14" fmla="*/ 2 w 16"/>
                  <a:gd name="T15" fmla="*/ 10 h 10"/>
                  <a:gd name="T16" fmla="*/ 5 w 16"/>
                  <a:gd name="T17" fmla="*/ 10 h 10"/>
                  <a:gd name="T18" fmla="*/ 5 w 16"/>
                  <a:gd name="T19" fmla="*/ 10 h 10"/>
                  <a:gd name="T20" fmla="*/ 10 w 16"/>
                  <a:gd name="T21" fmla="*/ 10 h 10"/>
                  <a:gd name="T22" fmla="*/ 14 w 16"/>
                  <a:gd name="T23" fmla="*/ 8 h 10"/>
                  <a:gd name="T24" fmla="*/ 16 w 16"/>
                  <a:gd name="T25" fmla="*/ 5 h 10"/>
                  <a:gd name="T26" fmla="*/ 12 w 16"/>
                  <a:gd name="T27" fmla="*/ 1 h 10"/>
                  <a:gd name="T28" fmla="*/ 12 w 16"/>
                  <a:gd name="T2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0">
                    <a:moveTo>
                      <a:pt x="12" y="1"/>
                    </a:moveTo>
                    <a:lnTo>
                      <a:pt x="12" y="1"/>
                    </a:lnTo>
                    <a:lnTo>
                      <a:pt x="9" y="0"/>
                    </a:lnTo>
                    <a:lnTo>
                      <a:pt x="4" y="0"/>
                    </a:lnTo>
                    <a:lnTo>
                      <a:pt x="0" y="3"/>
                    </a:lnTo>
                    <a:lnTo>
                      <a:pt x="0" y="3"/>
                    </a:lnTo>
                    <a:lnTo>
                      <a:pt x="0" y="6"/>
                    </a:lnTo>
                    <a:lnTo>
                      <a:pt x="2" y="10"/>
                    </a:lnTo>
                    <a:lnTo>
                      <a:pt x="5" y="10"/>
                    </a:lnTo>
                    <a:lnTo>
                      <a:pt x="5" y="10"/>
                    </a:lnTo>
                    <a:lnTo>
                      <a:pt x="10" y="10"/>
                    </a:lnTo>
                    <a:lnTo>
                      <a:pt x="14" y="8"/>
                    </a:lnTo>
                    <a:lnTo>
                      <a:pt x="16" y="5"/>
                    </a:lnTo>
                    <a:lnTo>
                      <a:pt x="12" y="1"/>
                    </a:lnTo>
                    <a:lnTo>
                      <a:pt x="12" y="1"/>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 name="Freeform 102">
                <a:extLst>
                  <a:ext uri="{FF2B5EF4-FFF2-40B4-BE49-F238E27FC236}">
                    <a16:creationId xmlns:a16="http://schemas.microsoft.com/office/drawing/2014/main" id="{1FE49EFF-AD72-2D47-A559-660D97471001}"/>
                  </a:ext>
                </a:extLst>
              </p:cNvPr>
              <p:cNvSpPr>
                <a:spLocks/>
              </p:cNvSpPr>
              <p:nvPr/>
            </p:nvSpPr>
            <p:spPr bwMode="auto">
              <a:xfrm>
                <a:off x="3805238" y="4338638"/>
                <a:ext cx="23812" cy="11113"/>
              </a:xfrm>
              <a:custGeom>
                <a:avLst/>
                <a:gdLst>
                  <a:gd name="T0" fmla="*/ 2 w 15"/>
                  <a:gd name="T1" fmla="*/ 3 h 7"/>
                  <a:gd name="T2" fmla="*/ 2 w 15"/>
                  <a:gd name="T3" fmla="*/ 3 h 7"/>
                  <a:gd name="T4" fmla="*/ 0 w 15"/>
                  <a:gd name="T5" fmla="*/ 5 h 7"/>
                  <a:gd name="T6" fmla="*/ 2 w 15"/>
                  <a:gd name="T7" fmla="*/ 7 h 7"/>
                  <a:gd name="T8" fmla="*/ 5 w 15"/>
                  <a:gd name="T9" fmla="*/ 7 h 7"/>
                  <a:gd name="T10" fmla="*/ 5 w 15"/>
                  <a:gd name="T11" fmla="*/ 7 h 7"/>
                  <a:gd name="T12" fmla="*/ 10 w 15"/>
                  <a:gd name="T13" fmla="*/ 5 h 7"/>
                  <a:gd name="T14" fmla="*/ 14 w 15"/>
                  <a:gd name="T15" fmla="*/ 3 h 7"/>
                  <a:gd name="T16" fmla="*/ 15 w 15"/>
                  <a:gd name="T17" fmla="*/ 2 h 7"/>
                  <a:gd name="T18" fmla="*/ 15 w 15"/>
                  <a:gd name="T19" fmla="*/ 2 h 7"/>
                  <a:gd name="T20" fmla="*/ 14 w 15"/>
                  <a:gd name="T21" fmla="*/ 0 h 7"/>
                  <a:gd name="T22" fmla="*/ 10 w 15"/>
                  <a:gd name="T23" fmla="*/ 0 h 7"/>
                  <a:gd name="T24" fmla="*/ 7 w 15"/>
                  <a:gd name="T25" fmla="*/ 0 h 7"/>
                  <a:gd name="T26" fmla="*/ 2 w 15"/>
                  <a:gd name="T27" fmla="*/ 3 h 7"/>
                  <a:gd name="T28" fmla="*/ 2 w 15"/>
                  <a:gd name="T2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7">
                    <a:moveTo>
                      <a:pt x="2" y="3"/>
                    </a:moveTo>
                    <a:lnTo>
                      <a:pt x="2" y="3"/>
                    </a:lnTo>
                    <a:lnTo>
                      <a:pt x="0" y="5"/>
                    </a:lnTo>
                    <a:lnTo>
                      <a:pt x="2" y="7"/>
                    </a:lnTo>
                    <a:lnTo>
                      <a:pt x="5" y="7"/>
                    </a:lnTo>
                    <a:lnTo>
                      <a:pt x="5" y="7"/>
                    </a:lnTo>
                    <a:lnTo>
                      <a:pt x="10" y="5"/>
                    </a:lnTo>
                    <a:lnTo>
                      <a:pt x="14" y="3"/>
                    </a:lnTo>
                    <a:lnTo>
                      <a:pt x="15" y="2"/>
                    </a:lnTo>
                    <a:lnTo>
                      <a:pt x="15" y="2"/>
                    </a:lnTo>
                    <a:lnTo>
                      <a:pt x="14" y="0"/>
                    </a:lnTo>
                    <a:lnTo>
                      <a:pt x="10" y="0"/>
                    </a:lnTo>
                    <a:lnTo>
                      <a:pt x="7" y="0"/>
                    </a:lnTo>
                    <a:lnTo>
                      <a:pt x="2" y="3"/>
                    </a:lnTo>
                    <a:lnTo>
                      <a:pt x="2" y="3"/>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3" name="Freeform 103">
                <a:extLst>
                  <a:ext uri="{FF2B5EF4-FFF2-40B4-BE49-F238E27FC236}">
                    <a16:creationId xmlns:a16="http://schemas.microsoft.com/office/drawing/2014/main" id="{F0F3DD33-8B41-2148-8C08-A71700604E22}"/>
                  </a:ext>
                </a:extLst>
              </p:cNvPr>
              <p:cNvSpPr>
                <a:spLocks/>
              </p:cNvSpPr>
              <p:nvPr/>
            </p:nvSpPr>
            <p:spPr bwMode="auto">
              <a:xfrm>
                <a:off x="3441700" y="4341813"/>
                <a:ext cx="66675" cy="47625"/>
              </a:xfrm>
              <a:custGeom>
                <a:avLst/>
                <a:gdLst>
                  <a:gd name="T0" fmla="*/ 19 w 42"/>
                  <a:gd name="T1" fmla="*/ 0 h 30"/>
                  <a:gd name="T2" fmla="*/ 19 w 42"/>
                  <a:gd name="T3" fmla="*/ 0 h 30"/>
                  <a:gd name="T4" fmla="*/ 14 w 42"/>
                  <a:gd name="T5" fmla="*/ 1 h 30"/>
                  <a:gd name="T6" fmla="*/ 12 w 42"/>
                  <a:gd name="T7" fmla="*/ 5 h 30"/>
                  <a:gd name="T8" fmla="*/ 12 w 42"/>
                  <a:gd name="T9" fmla="*/ 10 h 30"/>
                  <a:gd name="T10" fmla="*/ 12 w 42"/>
                  <a:gd name="T11" fmla="*/ 15 h 30"/>
                  <a:gd name="T12" fmla="*/ 12 w 42"/>
                  <a:gd name="T13" fmla="*/ 15 h 30"/>
                  <a:gd name="T14" fmla="*/ 8 w 42"/>
                  <a:gd name="T15" fmla="*/ 18 h 30"/>
                  <a:gd name="T16" fmla="*/ 7 w 42"/>
                  <a:gd name="T17" fmla="*/ 20 h 30"/>
                  <a:gd name="T18" fmla="*/ 3 w 42"/>
                  <a:gd name="T19" fmla="*/ 22 h 30"/>
                  <a:gd name="T20" fmla="*/ 3 w 42"/>
                  <a:gd name="T21" fmla="*/ 22 h 30"/>
                  <a:gd name="T22" fmla="*/ 0 w 42"/>
                  <a:gd name="T23" fmla="*/ 24 h 30"/>
                  <a:gd name="T24" fmla="*/ 0 w 42"/>
                  <a:gd name="T25" fmla="*/ 25 h 30"/>
                  <a:gd name="T26" fmla="*/ 2 w 42"/>
                  <a:gd name="T27" fmla="*/ 27 h 30"/>
                  <a:gd name="T28" fmla="*/ 5 w 42"/>
                  <a:gd name="T29" fmla="*/ 29 h 30"/>
                  <a:gd name="T30" fmla="*/ 12 w 42"/>
                  <a:gd name="T31" fmla="*/ 29 h 30"/>
                  <a:gd name="T32" fmla="*/ 19 w 42"/>
                  <a:gd name="T33" fmla="*/ 30 h 30"/>
                  <a:gd name="T34" fmla="*/ 19 w 42"/>
                  <a:gd name="T35" fmla="*/ 30 h 30"/>
                  <a:gd name="T36" fmla="*/ 27 w 42"/>
                  <a:gd name="T37" fmla="*/ 29 h 30"/>
                  <a:gd name="T38" fmla="*/ 34 w 42"/>
                  <a:gd name="T39" fmla="*/ 27 h 30"/>
                  <a:gd name="T40" fmla="*/ 41 w 42"/>
                  <a:gd name="T41" fmla="*/ 22 h 30"/>
                  <a:gd name="T42" fmla="*/ 42 w 42"/>
                  <a:gd name="T43" fmla="*/ 20 h 30"/>
                  <a:gd name="T44" fmla="*/ 42 w 42"/>
                  <a:gd name="T45" fmla="*/ 17 h 30"/>
                  <a:gd name="T46" fmla="*/ 42 w 42"/>
                  <a:gd name="T47" fmla="*/ 17 h 30"/>
                  <a:gd name="T48" fmla="*/ 42 w 42"/>
                  <a:gd name="T49" fmla="*/ 13 h 30"/>
                  <a:gd name="T50" fmla="*/ 41 w 42"/>
                  <a:gd name="T51" fmla="*/ 10 h 30"/>
                  <a:gd name="T52" fmla="*/ 36 w 42"/>
                  <a:gd name="T53" fmla="*/ 5 h 30"/>
                  <a:gd name="T54" fmla="*/ 27 w 42"/>
                  <a:gd name="T55" fmla="*/ 1 h 30"/>
                  <a:gd name="T56" fmla="*/ 19 w 42"/>
                  <a:gd name="T57" fmla="*/ 0 h 30"/>
                  <a:gd name="T58" fmla="*/ 19 w 42"/>
                  <a:gd name="T5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0">
                    <a:moveTo>
                      <a:pt x="19" y="0"/>
                    </a:moveTo>
                    <a:lnTo>
                      <a:pt x="19" y="0"/>
                    </a:lnTo>
                    <a:lnTo>
                      <a:pt x="14" y="1"/>
                    </a:lnTo>
                    <a:lnTo>
                      <a:pt x="12" y="5"/>
                    </a:lnTo>
                    <a:lnTo>
                      <a:pt x="12" y="10"/>
                    </a:lnTo>
                    <a:lnTo>
                      <a:pt x="12" y="15"/>
                    </a:lnTo>
                    <a:lnTo>
                      <a:pt x="12" y="15"/>
                    </a:lnTo>
                    <a:lnTo>
                      <a:pt x="8" y="18"/>
                    </a:lnTo>
                    <a:lnTo>
                      <a:pt x="7" y="20"/>
                    </a:lnTo>
                    <a:lnTo>
                      <a:pt x="3" y="22"/>
                    </a:lnTo>
                    <a:lnTo>
                      <a:pt x="3" y="22"/>
                    </a:lnTo>
                    <a:lnTo>
                      <a:pt x="0" y="24"/>
                    </a:lnTo>
                    <a:lnTo>
                      <a:pt x="0" y="25"/>
                    </a:lnTo>
                    <a:lnTo>
                      <a:pt x="2" y="27"/>
                    </a:lnTo>
                    <a:lnTo>
                      <a:pt x="5" y="29"/>
                    </a:lnTo>
                    <a:lnTo>
                      <a:pt x="12" y="29"/>
                    </a:lnTo>
                    <a:lnTo>
                      <a:pt x="19" y="30"/>
                    </a:lnTo>
                    <a:lnTo>
                      <a:pt x="19" y="30"/>
                    </a:lnTo>
                    <a:lnTo>
                      <a:pt x="27" y="29"/>
                    </a:lnTo>
                    <a:lnTo>
                      <a:pt x="34" y="27"/>
                    </a:lnTo>
                    <a:lnTo>
                      <a:pt x="41" y="22"/>
                    </a:lnTo>
                    <a:lnTo>
                      <a:pt x="42" y="20"/>
                    </a:lnTo>
                    <a:lnTo>
                      <a:pt x="42" y="17"/>
                    </a:lnTo>
                    <a:lnTo>
                      <a:pt x="42" y="17"/>
                    </a:lnTo>
                    <a:lnTo>
                      <a:pt x="42" y="13"/>
                    </a:lnTo>
                    <a:lnTo>
                      <a:pt x="41" y="10"/>
                    </a:lnTo>
                    <a:lnTo>
                      <a:pt x="36" y="5"/>
                    </a:lnTo>
                    <a:lnTo>
                      <a:pt x="27" y="1"/>
                    </a:lnTo>
                    <a:lnTo>
                      <a:pt x="19" y="0"/>
                    </a:lnTo>
                    <a:lnTo>
                      <a:pt x="19" y="0"/>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4" name="Freeform 104">
                <a:extLst>
                  <a:ext uri="{FF2B5EF4-FFF2-40B4-BE49-F238E27FC236}">
                    <a16:creationId xmlns:a16="http://schemas.microsoft.com/office/drawing/2014/main" id="{E8FB7E99-C817-9743-8174-7B9B6D84A30A}"/>
                  </a:ext>
                </a:extLst>
              </p:cNvPr>
              <p:cNvSpPr>
                <a:spLocks/>
              </p:cNvSpPr>
              <p:nvPr/>
            </p:nvSpPr>
            <p:spPr bwMode="auto">
              <a:xfrm>
                <a:off x="3328988" y="4357688"/>
                <a:ext cx="90487" cy="31750"/>
              </a:xfrm>
              <a:custGeom>
                <a:avLst/>
                <a:gdLst>
                  <a:gd name="T0" fmla="*/ 18 w 57"/>
                  <a:gd name="T1" fmla="*/ 2 h 20"/>
                  <a:gd name="T2" fmla="*/ 18 w 57"/>
                  <a:gd name="T3" fmla="*/ 2 h 20"/>
                  <a:gd name="T4" fmla="*/ 12 w 57"/>
                  <a:gd name="T5" fmla="*/ 5 h 20"/>
                  <a:gd name="T6" fmla="*/ 5 w 57"/>
                  <a:gd name="T7" fmla="*/ 8 h 20"/>
                  <a:gd name="T8" fmla="*/ 0 w 57"/>
                  <a:gd name="T9" fmla="*/ 14 h 20"/>
                  <a:gd name="T10" fmla="*/ 0 w 57"/>
                  <a:gd name="T11" fmla="*/ 17 h 20"/>
                  <a:gd name="T12" fmla="*/ 0 w 57"/>
                  <a:gd name="T13" fmla="*/ 17 h 20"/>
                  <a:gd name="T14" fmla="*/ 0 w 57"/>
                  <a:gd name="T15" fmla="*/ 19 h 20"/>
                  <a:gd name="T16" fmla="*/ 3 w 57"/>
                  <a:gd name="T17" fmla="*/ 20 h 20"/>
                  <a:gd name="T18" fmla="*/ 10 w 57"/>
                  <a:gd name="T19" fmla="*/ 19 h 20"/>
                  <a:gd name="T20" fmla="*/ 27 w 57"/>
                  <a:gd name="T21" fmla="*/ 12 h 20"/>
                  <a:gd name="T22" fmla="*/ 27 w 57"/>
                  <a:gd name="T23" fmla="*/ 12 h 20"/>
                  <a:gd name="T24" fmla="*/ 35 w 57"/>
                  <a:gd name="T25" fmla="*/ 10 h 20"/>
                  <a:gd name="T26" fmla="*/ 42 w 57"/>
                  <a:gd name="T27" fmla="*/ 8 h 20"/>
                  <a:gd name="T28" fmla="*/ 49 w 57"/>
                  <a:gd name="T29" fmla="*/ 10 h 20"/>
                  <a:gd name="T30" fmla="*/ 49 w 57"/>
                  <a:gd name="T31" fmla="*/ 10 h 20"/>
                  <a:gd name="T32" fmla="*/ 56 w 57"/>
                  <a:gd name="T33" fmla="*/ 5 h 20"/>
                  <a:gd name="T34" fmla="*/ 57 w 57"/>
                  <a:gd name="T35" fmla="*/ 5 h 20"/>
                  <a:gd name="T36" fmla="*/ 57 w 57"/>
                  <a:gd name="T37" fmla="*/ 3 h 20"/>
                  <a:gd name="T38" fmla="*/ 54 w 57"/>
                  <a:gd name="T39" fmla="*/ 2 h 20"/>
                  <a:gd name="T40" fmla="*/ 47 w 57"/>
                  <a:gd name="T41" fmla="*/ 0 h 20"/>
                  <a:gd name="T42" fmla="*/ 32 w 57"/>
                  <a:gd name="T43" fmla="*/ 0 h 20"/>
                  <a:gd name="T44" fmla="*/ 18 w 57"/>
                  <a:gd name="T45" fmla="*/ 2 h 20"/>
                  <a:gd name="T46" fmla="*/ 18 w 5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20">
                    <a:moveTo>
                      <a:pt x="18" y="2"/>
                    </a:moveTo>
                    <a:lnTo>
                      <a:pt x="18" y="2"/>
                    </a:lnTo>
                    <a:lnTo>
                      <a:pt x="12" y="5"/>
                    </a:lnTo>
                    <a:lnTo>
                      <a:pt x="5" y="8"/>
                    </a:lnTo>
                    <a:lnTo>
                      <a:pt x="0" y="14"/>
                    </a:lnTo>
                    <a:lnTo>
                      <a:pt x="0" y="17"/>
                    </a:lnTo>
                    <a:lnTo>
                      <a:pt x="0" y="17"/>
                    </a:lnTo>
                    <a:lnTo>
                      <a:pt x="0" y="19"/>
                    </a:lnTo>
                    <a:lnTo>
                      <a:pt x="3" y="20"/>
                    </a:lnTo>
                    <a:lnTo>
                      <a:pt x="10" y="19"/>
                    </a:lnTo>
                    <a:lnTo>
                      <a:pt x="27" y="12"/>
                    </a:lnTo>
                    <a:lnTo>
                      <a:pt x="27" y="12"/>
                    </a:lnTo>
                    <a:lnTo>
                      <a:pt x="35" y="10"/>
                    </a:lnTo>
                    <a:lnTo>
                      <a:pt x="42" y="8"/>
                    </a:lnTo>
                    <a:lnTo>
                      <a:pt x="49" y="10"/>
                    </a:lnTo>
                    <a:lnTo>
                      <a:pt x="49" y="10"/>
                    </a:lnTo>
                    <a:lnTo>
                      <a:pt x="56" y="5"/>
                    </a:lnTo>
                    <a:lnTo>
                      <a:pt x="57" y="5"/>
                    </a:lnTo>
                    <a:lnTo>
                      <a:pt x="57" y="3"/>
                    </a:lnTo>
                    <a:lnTo>
                      <a:pt x="54" y="2"/>
                    </a:lnTo>
                    <a:lnTo>
                      <a:pt x="47" y="0"/>
                    </a:lnTo>
                    <a:lnTo>
                      <a:pt x="32" y="0"/>
                    </a:lnTo>
                    <a:lnTo>
                      <a:pt x="18" y="2"/>
                    </a:lnTo>
                    <a:lnTo>
                      <a:pt x="18" y="2"/>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5" name="Rectangle 105">
                <a:extLst>
                  <a:ext uri="{FF2B5EF4-FFF2-40B4-BE49-F238E27FC236}">
                    <a16:creationId xmlns:a16="http://schemas.microsoft.com/office/drawing/2014/main" id="{0D6DB997-C492-B745-A82C-590F7ED1F38D}"/>
                  </a:ext>
                </a:extLst>
              </p:cNvPr>
              <p:cNvSpPr>
                <a:spLocks noChangeArrowheads="1"/>
              </p:cNvSpPr>
              <p:nvPr/>
            </p:nvSpPr>
            <p:spPr bwMode="auto">
              <a:xfrm>
                <a:off x="3468688" y="3700463"/>
                <a:ext cx="1587" cy="1588"/>
              </a:xfrm>
              <a:prstGeom prst="rect">
                <a:avLst/>
              </a:prstGeom>
              <a:solidFill>
                <a:srgbClr val="393C3F"/>
              </a:solidFill>
              <a:ln w="3175">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Freeform 106">
                <a:extLst>
                  <a:ext uri="{FF2B5EF4-FFF2-40B4-BE49-F238E27FC236}">
                    <a16:creationId xmlns:a16="http://schemas.microsoft.com/office/drawing/2014/main" id="{52815F0F-FBAE-4E4D-B8EA-17E00B1D4D39}"/>
                  </a:ext>
                </a:extLst>
              </p:cNvPr>
              <p:cNvSpPr>
                <a:spLocks/>
              </p:cNvSpPr>
              <p:nvPr/>
            </p:nvSpPr>
            <p:spPr bwMode="auto">
              <a:xfrm>
                <a:off x="3444875" y="3681413"/>
                <a:ext cx="36512" cy="57150"/>
              </a:xfrm>
              <a:custGeom>
                <a:avLst/>
                <a:gdLst>
                  <a:gd name="T0" fmla="*/ 15 w 23"/>
                  <a:gd name="T1" fmla="*/ 12 h 36"/>
                  <a:gd name="T2" fmla="*/ 15 w 23"/>
                  <a:gd name="T3" fmla="*/ 12 h 36"/>
                  <a:gd name="T4" fmla="*/ 15 w 23"/>
                  <a:gd name="T5" fmla="*/ 12 h 36"/>
                  <a:gd name="T6" fmla="*/ 15 w 23"/>
                  <a:gd name="T7" fmla="*/ 12 h 36"/>
                  <a:gd name="T8" fmla="*/ 15 w 23"/>
                  <a:gd name="T9" fmla="*/ 12 h 36"/>
                  <a:gd name="T10" fmla="*/ 15 w 23"/>
                  <a:gd name="T11" fmla="*/ 12 h 36"/>
                  <a:gd name="T12" fmla="*/ 15 w 23"/>
                  <a:gd name="T13" fmla="*/ 12 h 36"/>
                  <a:gd name="T14" fmla="*/ 13 w 23"/>
                  <a:gd name="T15" fmla="*/ 5 h 36"/>
                  <a:gd name="T16" fmla="*/ 10 w 23"/>
                  <a:gd name="T17" fmla="*/ 2 h 36"/>
                  <a:gd name="T18" fmla="*/ 6 w 23"/>
                  <a:gd name="T19" fmla="*/ 0 h 36"/>
                  <a:gd name="T20" fmla="*/ 3 w 23"/>
                  <a:gd name="T21" fmla="*/ 2 h 36"/>
                  <a:gd name="T22" fmla="*/ 3 w 23"/>
                  <a:gd name="T23" fmla="*/ 2 h 36"/>
                  <a:gd name="T24" fmla="*/ 0 w 23"/>
                  <a:gd name="T25" fmla="*/ 3 h 36"/>
                  <a:gd name="T26" fmla="*/ 0 w 23"/>
                  <a:gd name="T27" fmla="*/ 5 h 36"/>
                  <a:gd name="T28" fmla="*/ 0 w 23"/>
                  <a:gd name="T29" fmla="*/ 12 h 36"/>
                  <a:gd name="T30" fmla="*/ 3 w 23"/>
                  <a:gd name="T31" fmla="*/ 24 h 36"/>
                  <a:gd name="T32" fmla="*/ 3 w 23"/>
                  <a:gd name="T33" fmla="*/ 24 h 36"/>
                  <a:gd name="T34" fmla="*/ 5 w 23"/>
                  <a:gd name="T35" fmla="*/ 27 h 36"/>
                  <a:gd name="T36" fmla="*/ 10 w 23"/>
                  <a:gd name="T37" fmla="*/ 32 h 36"/>
                  <a:gd name="T38" fmla="*/ 15 w 23"/>
                  <a:gd name="T39" fmla="*/ 36 h 36"/>
                  <a:gd name="T40" fmla="*/ 18 w 23"/>
                  <a:gd name="T41" fmla="*/ 36 h 36"/>
                  <a:gd name="T42" fmla="*/ 22 w 23"/>
                  <a:gd name="T43" fmla="*/ 34 h 36"/>
                  <a:gd name="T44" fmla="*/ 22 w 23"/>
                  <a:gd name="T45" fmla="*/ 34 h 36"/>
                  <a:gd name="T46" fmla="*/ 23 w 23"/>
                  <a:gd name="T47" fmla="*/ 32 h 36"/>
                  <a:gd name="T48" fmla="*/ 23 w 23"/>
                  <a:gd name="T49" fmla="*/ 31 h 36"/>
                  <a:gd name="T50" fmla="*/ 22 w 23"/>
                  <a:gd name="T51" fmla="*/ 24 h 36"/>
                  <a:gd name="T52" fmla="*/ 17 w 23"/>
                  <a:gd name="T53" fmla="*/ 12 h 36"/>
                  <a:gd name="T54" fmla="*/ 17 w 23"/>
                  <a:gd name="T55" fmla="*/ 12 h 36"/>
                  <a:gd name="T56" fmla="*/ 15 w 23"/>
                  <a:gd name="T57" fmla="*/ 12 h 36"/>
                  <a:gd name="T58" fmla="*/ 15 w 23"/>
                  <a:gd name="T5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36">
                    <a:moveTo>
                      <a:pt x="15" y="12"/>
                    </a:moveTo>
                    <a:lnTo>
                      <a:pt x="15" y="12"/>
                    </a:lnTo>
                    <a:lnTo>
                      <a:pt x="15" y="12"/>
                    </a:lnTo>
                    <a:lnTo>
                      <a:pt x="15" y="12"/>
                    </a:lnTo>
                    <a:lnTo>
                      <a:pt x="15" y="12"/>
                    </a:lnTo>
                    <a:lnTo>
                      <a:pt x="15" y="12"/>
                    </a:lnTo>
                    <a:lnTo>
                      <a:pt x="15" y="12"/>
                    </a:lnTo>
                    <a:lnTo>
                      <a:pt x="13" y="5"/>
                    </a:lnTo>
                    <a:lnTo>
                      <a:pt x="10" y="2"/>
                    </a:lnTo>
                    <a:lnTo>
                      <a:pt x="6" y="0"/>
                    </a:lnTo>
                    <a:lnTo>
                      <a:pt x="3" y="2"/>
                    </a:lnTo>
                    <a:lnTo>
                      <a:pt x="3" y="2"/>
                    </a:lnTo>
                    <a:lnTo>
                      <a:pt x="0" y="3"/>
                    </a:lnTo>
                    <a:lnTo>
                      <a:pt x="0" y="5"/>
                    </a:lnTo>
                    <a:lnTo>
                      <a:pt x="0" y="12"/>
                    </a:lnTo>
                    <a:lnTo>
                      <a:pt x="3" y="24"/>
                    </a:lnTo>
                    <a:lnTo>
                      <a:pt x="3" y="24"/>
                    </a:lnTo>
                    <a:lnTo>
                      <a:pt x="5" y="27"/>
                    </a:lnTo>
                    <a:lnTo>
                      <a:pt x="10" y="32"/>
                    </a:lnTo>
                    <a:lnTo>
                      <a:pt x="15" y="36"/>
                    </a:lnTo>
                    <a:lnTo>
                      <a:pt x="18" y="36"/>
                    </a:lnTo>
                    <a:lnTo>
                      <a:pt x="22" y="34"/>
                    </a:lnTo>
                    <a:lnTo>
                      <a:pt x="22" y="34"/>
                    </a:lnTo>
                    <a:lnTo>
                      <a:pt x="23" y="32"/>
                    </a:lnTo>
                    <a:lnTo>
                      <a:pt x="23" y="31"/>
                    </a:lnTo>
                    <a:lnTo>
                      <a:pt x="22" y="24"/>
                    </a:lnTo>
                    <a:lnTo>
                      <a:pt x="17" y="12"/>
                    </a:lnTo>
                    <a:lnTo>
                      <a:pt x="17" y="12"/>
                    </a:lnTo>
                    <a:lnTo>
                      <a:pt x="15" y="12"/>
                    </a:lnTo>
                    <a:lnTo>
                      <a:pt x="15" y="12"/>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 name="Freeform 107">
                <a:extLst>
                  <a:ext uri="{FF2B5EF4-FFF2-40B4-BE49-F238E27FC236}">
                    <a16:creationId xmlns:a16="http://schemas.microsoft.com/office/drawing/2014/main" id="{68376548-C5B7-C34E-8490-D80986FD45E8}"/>
                  </a:ext>
                </a:extLst>
              </p:cNvPr>
              <p:cNvSpPr>
                <a:spLocks/>
              </p:cNvSpPr>
              <p:nvPr/>
            </p:nvSpPr>
            <p:spPr bwMode="auto">
              <a:xfrm>
                <a:off x="3657600" y="3824288"/>
                <a:ext cx="80962" cy="61913"/>
              </a:xfrm>
              <a:custGeom>
                <a:avLst/>
                <a:gdLst>
                  <a:gd name="T0" fmla="*/ 10 w 51"/>
                  <a:gd name="T1" fmla="*/ 0 h 39"/>
                  <a:gd name="T2" fmla="*/ 10 w 51"/>
                  <a:gd name="T3" fmla="*/ 0 h 39"/>
                  <a:gd name="T4" fmla="*/ 6 w 51"/>
                  <a:gd name="T5" fmla="*/ 0 h 39"/>
                  <a:gd name="T6" fmla="*/ 3 w 51"/>
                  <a:gd name="T7" fmla="*/ 0 h 39"/>
                  <a:gd name="T8" fmla="*/ 0 w 51"/>
                  <a:gd name="T9" fmla="*/ 3 h 39"/>
                  <a:gd name="T10" fmla="*/ 0 w 51"/>
                  <a:gd name="T11" fmla="*/ 8 h 39"/>
                  <a:gd name="T12" fmla="*/ 1 w 51"/>
                  <a:gd name="T13" fmla="*/ 13 h 39"/>
                  <a:gd name="T14" fmla="*/ 1 w 51"/>
                  <a:gd name="T15" fmla="*/ 13 h 39"/>
                  <a:gd name="T16" fmla="*/ 3 w 51"/>
                  <a:gd name="T17" fmla="*/ 19 h 39"/>
                  <a:gd name="T18" fmla="*/ 10 w 51"/>
                  <a:gd name="T19" fmla="*/ 25 h 39"/>
                  <a:gd name="T20" fmla="*/ 17 w 51"/>
                  <a:gd name="T21" fmla="*/ 32 h 39"/>
                  <a:gd name="T22" fmla="*/ 27 w 51"/>
                  <a:gd name="T23" fmla="*/ 37 h 39"/>
                  <a:gd name="T24" fmla="*/ 27 w 51"/>
                  <a:gd name="T25" fmla="*/ 37 h 39"/>
                  <a:gd name="T26" fmla="*/ 35 w 51"/>
                  <a:gd name="T27" fmla="*/ 39 h 39"/>
                  <a:gd name="T28" fmla="*/ 39 w 51"/>
                  <a:gd name="T29" fmla="*/ 39 h 39"/>
                  <a:gd name="T30" fmla="*/ 40 w 51"/>
                  <a:gd name="T31" fmla="*/ 36 h 39"/>
                  <a:gd name="T32" fmla="*/ 44 w 51"/>
                  <a:gd name="T33" fmla="*/ 30 h 39"/>
                  <a:gd name="T34" fmla="*/ 49 w 51"/>
                  <a:gd name="T35" fmla="*/ 20 h 39"/>
                  <a:gd name="T36" fmla="*/ 49 w 51"/>
                  <a:gd name="T37" fmla="*/ 20 h 39"/>
                  <a:gd name="T38" fmla="*/ 51 w 51"/>
                  <a:gd name="T39" fmla="*/ 17 h 39"/>
                  <a:gd name="T40" fmla="*/ 51 w 51"/>
                  <a:gd name="T41" fmla="*/ 15 h 39"/>
                  <a:gd name="T42" fmla="*/ 46 w 51"/>
                  <a:gd name="T43" fmla="*/ 12 h 39"/>
                  <a:gd name="T44" fmla="*/ 40 w 51"/>
                  <a:gd name="T45" fmla="*/ 8 h 39"/>
                  <a:gd name="T46" fmla="*/ 32 w 51"/>
                  <a:gd name="T47" fmla="*/ 5 h 39"/>
                  <a:gd name="T48" fmla="*/ 17 w 51"/>
                  <a:gd name="T49" fmla="*/ 2 h 39"/>
                  <a:gd name="T50" fmla="*/ 10 w 51"/>
                  <a:gd name="T51" fmla="*/ 0 h 39"/>
                  <a:gd name="T52" fmla="*/ 10 w 51"/>
                  <a:gd name="T5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9">
                    <a:moveTo>
                      <a:pt x="10" y="0"/>
                    </a:moveTo>
                    <a:lnTo>
                      <a:pt x="10" y="0"/>
                    </a:lnTo>
                    <a:lnTo>
                      <a:pt x="6" y="0"/>
                    </a:lnTo>
                    <a:lnTo>
                      <a:pt x="3" y="0"/>
                    </a:lnTo>
                    <a:lnTo>
                      <a:pt x="0" y="3"/>
                    </a:lnTo>
                    <a:lnTo>
                      <a:pt x="0" y="8"/>
                    </a:lnTo>
                    <a:lnTo>
                      <a:pt x="1" y="13"/>
                    </a:lnTo>
                    <a:lnTo>
                      <a:pt x="1" y="13"/>
                    </a:lnTo>
                    <a:lnTo>
                      <a:pt x="3" y="19"/>
                    </a:lnTo>
                    <a:lnTo>
                      <a:pt x="10" y="25"/>
                    </a:lnTo>
                    <a:lnTo>
                      <a:pt x="17" y="32"/>
                    </a:lnTo>
                    <a:lnTo>
                      <a:pt x="27" y="37"/>
                    </a:lnTo>
                    <a:lnTo>
                      <a:pt x="27" y="37"/>
                    </a:lnTo>
                    <a:lnTo>
                      <a:pt x="35" y="39"/>
                    </a:lnTo>
                    <a:lnTo>
                      <a:pt x="39" y="39"/>
                    </a:lnTo>
                    <a:lnTo>
                      <a:pt x="40" y="36"/>
                    </a:lnTo>
                    <a:lnTo>
                      <a:pt x="44" y="30"/>
                    </a:lnTo>
                    <a:lnTo>
                      <a:pt x="49" y="20"/>
                    </a:lnTo>
                    <a:lnTo>
                      <a:pt x="49" y="20"/>
                    </a:lnTo>
                    <a:lnTo>
                      <a:pt x="51" y="17"/>
                    </a:lnTo>
                    <a:lnTo>
                      <a:pt x="51" y="15"/>
                    </a:lnTo>
                    <a:lnTo>
                      <a:pt x="46" y="12"/>
                    </a:lnTo>
                    <a:lnTo>
                      <a:pt x="40" y="8"/>
                    </a:lnTo>
                    <a:lnTo>
                      <a:pt x="32" y="5"/>
                    </a:lnTo>
                    <a:lnTo>
                      <a:pt x="17" y="2"/>
                    </a:lnTo>
                    <a:lnTo>
                      <a:pt x="10" y="0"/>
                    </a:lnTo>
                    <a:lnTo>
                      <a:pt x="10" y="0"/>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8" name="Freeform 108">
                <a:extLst>
                  <a:ext uri="{FF2B5EF4-FFF2-40B4-BE49-F238E27FC236}">
                    <a16:creationId xmlns:a16="http://schemas.microsoft.com/office/drawing/2014/main" id="{4BEED93C-2093-EA40-94FE-279CED9A1C50}"/>
                  </a:ext>
                </a:extLst>
              </p:cNvPr>
              <p:cNvSpPr>
                <a:spLocks/>
              </p:cNvSpPr>
              <p:nvPr/>
            </p:nvSpPr>
            <p:spPr bwMode="auto">
              <a:xfrm>
                <a:off x="3611563" y="3454401"/>
                <a:ext cx="88900" cy="106363"/>
              </a:xfrm>
              <a:custGeom>
                <a:avLst/>
                <a:gdLst>
                  <a:gd name="T0" fmla="*/ 32 w 56"/>
                  <a:gd name="T1" fmla="*/ 24 h 67"/>
                  <a:gd name="T2" fmla="*/ 32 w 56"/>
                  <a:gd name="T3" fmla="*/ 24 h 67"/>
                  <a:gd name="T4" fmla="*/ 25 w 56"/>
                  <a:gd name="T5" fmla="*/ 19 h 67"/>
                  <a:gd name="T6" fmla="*/ 20 w 56"/>
                  <a:gd name="T7" fmla="*/ 14 h 67"/>
                  <a:gd name="T8" fmla="*/ 15 w 56"/>
                  <a:gd name="T9" fmla="*/ 2 h 67"/>
                  <a:gd name="T10" fmla="*/ 15 w 56"/>
                  <a:gd name="T11" fmla="*/ 2 h 67"/>
                  <a:gd name="T12" fmla="*/ 13 w 56"/>
                  <a:gd name="T13" fmla="*/ 0 h 67"/>
                  <a:gd name="T14" fmla="*/ 10 w 56"/>
                  <a:gd name="T15" fmla="*/ 0 h 67"/>
                  <a:gd name="T16" fmla="*/ 7 w 56"/>
                  <a:gd name="T17" fmla="*/ 2 h 67"/>
                  <a:gd name="T18" fmla="*/ 3 w 56"/>
                  <a:gd name="T19" fmla="*/ 9 h 67"/>
                  <a:gd name="T20" fmla="*/ 3 w 56"/>
                  <a:gd name="T21" fmla="*/ 9 h 67"/>
                  <a:gd name="T22" fmla="*/ 2 w 56"/>
                  <a:gd name="T23" fmla="*/ 16 h 67"/>
                  <a:gd name="T24" fmla="*/ 0 w 56"/>
                  <a:gd name="T25" fmla="*/ 21 h 67"/>
                  <a:gd name="T26" fmla="*/ 2 w 56"/>
                  <a:gd name="T27" fmla="*/ 24 h 67"/>
                  <a:gd name="T28" fmla="*/ 3 w 56"/>
                  <a:gd name="T29" fmla="*/ 28 h 67"/>
                  <a:gd name="T30" fmla="*/ 7 w 56"/>
                  <a:gd name="T31" fmla="*/ 31 h 67"/>
                  <a:gd name="T32" fmla="*/ 12 w 56"/>
                  <a:gd name="T33" fmla="*/ 33 h 67"/>
                  <a:gd name="T34" fmla="*/ 20 w 56"/>
                  <a:gd name="T35" fmla="*/ 36 h 67"/>
                  <a:gd name="T36" fmla="*/ 20 w 56"/>
                  <a:gd name="T37" fmla="*/ 36 h 67"/>
                  <a:gd name="T38" fmla="*/ 29 w 56"/>
                  <a:gd name="T39" fmla="*/ 43 h 67"/>
                  <a:gd name="T40" fmla="*/ 35 w 56"/>
                  <a:gd name="T41" fmla="*/ 50 h 67"/>
                  <a:gd name="T42" fmla="*/ 37 w 56"/>
                  <a:gd name="T43" fmla="*/ 55 h 67"/>
                  <a:gd name="T44" fmla="*/ 39 w 56"/>
                  <a:gd name="T45" fmla="*/ 60 h 67"/>
                  <a:gd name="T46" fmla="*/ 39 w 56"/>
                  <a:gd name="T47" fmla="*/ 60 h 67"/>
                  <a:gd name="T48" fmla="*/ 41 w 56"/>
                  <a:gd name="T49" fmla="*/ 63 h 67"/>
                  <a:gd name="T50" fmla="*/ 44 w 56"/>
                  <a:gd name="T51" fmla="*/ 65 h 67"/>
                  <a:gd name="T52" fmla="*/ 47 w 56"/>
                  <a:gd name="T53" fmla="*/ 67 h 67"/>
                  <a:gd name="T54" fmla="*/ 51 w 56"/>
                  <a:gd name="T55" fmla="*/ 67 h 67"/>
                  <a:gd name="T56" fmla="*/ 52 w 56"/>
                  <a:gd name="T57" fmla="*/ 65 h 67"/>
                  <a:gd name="T58" fmla="*/ 56 w 56"/>
                  <a:gd name="T59" fmla="*/ 63 h 67"/>
                  <a:gd name="T60" fmla="*/ 56 w 56"/>
                  <a:gd name="T61" fmla="*/ 60 h 67"/>
                  <a:gd name="T62" fmla="*/ 54 w 56"/>
                  <a:gd name="T63" fmla="*/ 55 h 67"/>
                  <a:gd name="T64" fmla="*/ 54 w 56"/>
                  <a:gd name="T65" fmla="*/ 55 h 67"/>
                  <a:gd name="T66" fmla="*/ 51 w 56"/>
                  <a:gd name="T67" fmla="*/ 45 h 67"/>
                  <a:gd name="T68" fmla="*/ 44 w 56"/>
                  <a:gd name="T69" fmla="*/ 36 h 67"/>
                  <a:gd name="T70" fmla="*/ 39 w 56"/>
                  <a:gd name="T71" fmla="*/ 29 h 67"/>
                  <a:gd name="T72" fmla="*/ 32 w 56"/>
                  <a:gd name="T73" fmla="*/ 24 h 67"/>
                  <a:gd name="T74" fmla="*/ 32 w 56"/>
                  <a:gd name="T75"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67">
                    <a:moveTo>
                      <a:pt x="32" y="24"/>
                    </a:moveTo>
                    <a:lnTo>
                      <a:pt x="32" y="24"/>
                    </a:lnTo>
                    <a:lnTo>
                      <a:pt x="25" y="19"/>
                    </a:lnTo>
                    <a:lnTo>
                      <a:pt x="20" y="14"/>
                    </a:lnTo>
                    <a:lnTo>
                      <a:pt x="15" y="2"/>
                    </a:lnTo>
                    <a:lnTo>
                      <a:pt x="15" y="2"/>
                    </a:lnTo>
                    <a:lnTo>
                      <a:pt x="13" y="0"/>
                    </a:lnTo>
                    <a:lnTo>
                      <a:pt x="10" y="0"/>
                    </a:lnTo>
                    <a:lnTo>
                      <a:pt x="7" y="2"/>
                    </a:lnTo>
                    <a:lnTo>
                      <a:pt x="3" y="9"/>
                    </a:lnTo>
                    <a:lnTo>
                      <a:pt x="3" y="9"/>
                    </a:lnTo>
                    <a:lnTo>
                      <a:pt x="2" y="16"/>
                    </a:lnTo>
                    <a:lnTo>
                      <a:pt x="0" y="21"/>
                    </a:lnTo>
                    <a:lnTo>
                      <a:pt x="2" y="24"/>
                    </a:lnTo>
                    <a:lnTo>
                      <a:pt x="3" y="28"/>
                    </a:lnTo>
                    <a:lnTo>
                      <a:pt x="7" y="31"/>
                    </a:lnTo>
                    <a:lnTo>
                      <a:pt x="12" y="33"/>
                    </a:lnTo>
                    <a:lnTo>
                      <a:pt x="20" y="36"/>
                    </a:lnTo>
                    <a:lnTo>
                      <a:pt x="20" y="36"/>
                    </a:lnTo>
                    <a:lnTo>
                      <a:pt x="29" y="43"/>
                    </a:lnTo>
                    <a:lnTo>
                      <a:pt x="35" y="50"/>
                    </a:lnTo>
                    <a:lnTo>
                      <a:pt x="37" y="55"/>
                    </a:lnTo>
                    <a:lnTo>
                      <a:pt x="39" y="60"/>
                    </a:lnTo>
                    <a:lnTo>
                      <a:pt x="39" y="60"/>
                    </a:lnTo>
                    <a:lnTo>
                      <a:pt x="41" y="63"/>
                    </a:lnTo>
                    <a:lnTo>
                      <a:pt x="44" y="65"/>
                    </a:lnTo>
                    <a:lnTo>
                      <a:pt x="47" y="67"/>
                    </a:lnTo>
                    <a:lnTo>
                      <a:pt x="51" y="67"/>
                    </a:lnTo>
                    <a:lnTo>
                      <a:pt x="52" y="65"/>
                    </a:lnTo>
                    <a:lnTo>
                      <a:pt x="56" y="63"/>
                    </a:lnTo>
                    <a:lnTo>
                      <a:pt x="56" y="60"/>
                    </a:lnTo>
                    <a:lnTo>
                      <a:pt x="54" y="55"/>
                    </a:lnTo>
                    <a:lnTo>
                      <a:pt x="54" y="55"/>
                    </a:lnTo>
                    <a:lnTo>
                      <a:pt x="51" y="45"/>
                    </a:lnTo>
                    <a:lnTo>
                      <a:pt x="44" y="36"/>
                    </a:lnTo>
                    <a:lnTo>
                      <a:pt x="39" y="29"/>
                    </a:lnTo>
                    <a:lnTo>
                      <a:pt x="32" y="24"/>
                    </a:lnTo>
                    <a:lnTo>
                      <a:pt x="32" y="24"/>
                    </a:lnTo>
                    <a:close/>
                  </a:path>
                </a:pathLst>
              </a:custGeom>
              <a:solidFill>
                <a:srgbClr val="C5B899"/>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Freeform 109">
                <a:extLst>
                  <a:ext uri="{FF2B5EF4-FFF2-40B4-BE49-F238E27FC236}">
                    <a16:creationId xmlns:a16="http://schemas.microsoft.com/office/drawing/2014/main" id="{0CB85071-6D42-F64E-A769-711975942CEE}"/>
                  </a:ext>
                </a:extLst>
              </p:cNvPr>
              <p:cNvSpPr>
                <a:spLocks/>
              </p:cNvSpPr>
              <p:nvPr/>
            </p:nvSpPr>
            <p:spPr bwMode="auto">
              <a:xfrm>
                <a:off x="5062757" y="3599357"/>
                <a:ext cx="38100" cy="38100"/>
              </a:xfrm>
              <a:custGeom>
                <a:avLst/>
                <a:gdLst>
                  <a:gd name="T0" fmla="*/ 2 w 24"/>
                  <a:gd name="T1" fmla="*/ 22 h 24"/>
                  <a:gd name="T2" fmla="*/ 2 w 24"/>
                  <a:gd name="T3" fmla="*/ 22 h 24"/>
                  <a:gd name="T4" fmla="*/ 3 w 24"/>
                  <a:gd name="T5" fmla="*/ 24 h 24"/>
                  <a:gd name="T6" fmla="*/ 7 w 24"/>
                  <a:gd name="T7" fmla="*/ 22 h 24"/>
                  <a:gd name="T8" fmla="*/ 13 w 24"/>
                  <a:gd name="T9" fmla="*/ 19 h 24"/>
                  <a:gd name="T10" fmla="*/ 20 w 24"/>
                  <a:gd name="T11" fmla="*/ 12 h 24"/>
                  <a:gd name="T12" fmla="*/ 20 w 24"/>
                  <a:gd name="T13" fmla="*/ 12 h 24"/>
                  <a:gd name="T14" fmla="*/ 24 w 24"/>
                  <a:gd name="T15" fmla="*/ 4 h 24"/>
                  <a:gd name="T16" fmla="*/ 24 w 24"/>
                  <a:gd name="T17" fmla="*/ 0 h 24"/>
                  <a:gd name="T18" fmla="*/ 24 w 24"/>
                  <a:gd name="T19" fmla="*/ 0 h 24"/>
                  <a:gd name="T20" fmla="*/ 20 w 24"/>
                  <a:gd name="T21" fmla="*/ 0 h 24"/>
                  <a:gd name="T22" fmla="*/ 15 w 24"/>
                  <a:gd name="T23" fmla="*/ 4 h 24"/>
                  <a:gd name="T24" fmla="*/ 3 w 24"/>
                  <a:gd name="T25" fmla="*/ 14 h 24"/>
                  <a:gd name="T26" fmla="*/ 2 w 24"/>
                  <a:gd name="T27" fmla="*/ 19 h 24"/>
                  <a:gd name="T28" fmla="*/ 0 w 24"/>
                  <a:gd name="T29" fmla="*/ 20 h 24"/>
                  <a:gd name="T30" fmla="*/ 2 w 24"/>
                  <a:gd name="T31" fmla="*/ 22 h 24"/>
                  <a:gd name="T32" fmla="*/ 2 w 24"/>
                  <a:gd name="T3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4">
                    <a:moveTo>
                      <a:pt x="2" y="22"/>
                    </a:moveTo>
                    <a:lnTo>
                      <a:pt x="2" y="22"/>
                    </a:lnTo>
                    <a:lnTo>
                      <a:pt x="3" y="24"/>
                    </a:lnTo>
                    <a:lnTo>
                      <a:pt x="7" y="22"/>
                    </a:lnTo>
                    <a:lnTo>
                      <a:pt x="13" y="19"/>
                    </a:lnTo>
                    <a:lnTo>
                      <a:pt x="20" y="12"/>
                    </a:lnTo>
                    <a:lnTo>
                      <a:pt x="20" y="12"/>
                    </a:lnTo>
                    <a:lnTo>
                      <a:pt x="24" y="4"/>
                    </a:lnTo>
                    <a:lnTo>
                      <a:pt x="24" y="0"/>
                    </a:lnTo>
                    <a:lnTo>
                      <a:pt x="24" y="0"/>
                    </a:lnTo>
                    <a:lnTo>
                      <a:pt x="20" y="0"/>
                    </a:lnTo>
                    <a:lnTo>
                      <a:pt x="15" y="4"/>
                    </a:lnTo>
                    <a:lnTo>
                      <a:pt x="3" y="14"/>
                    </a:lnTo>
                    <a:lnTo>
                      <a:pt x="2" y="19"/>
                    </a:lnTo>
                    <a:lnTo>
                      <a:pt x="0" y="20"/>
                    </a:lnTo>
                    <a:lnTo>
                      <a:pt x="2" y="22"/>
                    </a:lnTo>
                    <a:lnTo>
                      <a:pt x="2" y="22"/>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 name="Freeform 110">
                <a:extLst>
                  <a:ext uri="{FF2B5EF4-FFF2-40B4-BE49-F238E27FC236}">
                    <a16:creationId xmlns:a16="http://schemas.microsoft.com/office/drawing/2014/main" id="{F3ABD204-A437-BC4D-A8BD-B7E1C2724355}"/>
                  </a:ext>
                </a:extLst>
              </p:cNvPr>
              <p:cNvSpPr>
                <a:spLocks/>
              </p:cNvSpPr>
              <p:nvPr/>
            </p:nvSpPr>
            <p:spPr bwMode="auto">
              <a:xfrm>
                <a:off x="5162768" y="3545382"/>
                <a:ext cx="90487" cy="73025"/>
              </a:xfrm>
              <a:custGeom>
                <a:avLst/>
                <a:gdLst>
                  <a:gd name="T0" fmla="*/ 45 w 57"/>
                  <a:gd name="T1" fmla="*/ 0 h 46"/>
                  <a:gd name="T2" fmla="*/ 45 w 57"/>
                  <a:gd name="T3" fmla="*/ 0 h 46"/>
                  <a:gd name="T4" fmla="*/ 32 w 57"/>
                  <a:gd name="T5" fmla="*/ 2 h 46"/>
                  <a:gd name="T6" fmla="*/ 17 w 57"/>
                  <a:gd name="T7" fmla="*/ 5 h 46"/>
                  <a:gd name="T8" fmla="*/ 10 w 57"/>
                  <a:gd name="T9" fmla="*/ 9 h 46"/>
                  <a:gd name="T10" fmla="*/ 5 w 57"/>
                  <a:gd name="T11" fmla="*/ 12 h 46"/>
                  <a:gd name="T12" fmla="*/ 1 w 57"/>
                  <a:gd name="T13" fmla="*/ 17 h 46"/>
                  <a:gd name="T14" fmla="*/ 0 w 57"/>
                  <a:gd name="T15" fmla="*/ 22 h 46"/>
                  <a:gd name="T16" fmla="*/ 0 w 57"/>
                  <a:gd name="T17" fmla="*/ 22 h 46"/>
                  <a:gd name="T18" fmla="*/ 3 w 57"/>
                  <a:gd name="T19" fmla="*/ 32 h 46"/>
                  <a:gd name="T20" fmla="*/ 6 w 57"/>
                  <a:gd name="T21" fmla="*/ 36 h 46"/>
                  <a:gd name="T22" fmla="*/ 12 w 57"/>
                  <a:gd name="T23" fmla="*/ 38 h 46"/>
                  <a:gd name="T24" fmla="*/ 13 w 57"/>
                  <a:gd name="T25" fmla="*/ 38 h 46"/>
                  <a:gd name="T26" fmla="*/ 13 w 57"/>
                  <a:gd name="T27" fmla="*/ 38 h 46"/>
                  <a:gd name="T28" fmla="*/ 18 w 57"/>
                  <a:gd name="T29" fmla="*/ 41 h 46"/>
                  <a:gd name="T30" fmla="*/ 30 w 57"/>
                  <a:gd name="T31" fmla="*/ 44 h 46"/>
                  <a:gd name="T32" fmla="*/ 37 w 57"/>
                  <a:gd name="T33" fmla="*/ 46 h 46"/>
                  <a:gd name="T34" fmla="*/ 44 w 57"/>
                  <a:gd name="T35" fmla="*/ 44 h 46"/>
                  <a:gd name="T36" fmla="*/ 51 w 57"/>
                  <a:gd name="T37" fmla="*/ 43 h 46"/>
                  <a:gd name="T38" fmla="*/ 54 w 57"/>
                  <a:gd name="T39" fmla="*/ 38 h 46"/>
                  <a:gd name="T40" fmla="*/ 54 w 57"/>
                  <a:gd name="T41" fmla="*/ 38 h 46"/>
                  <a:gd name="T42" fmla="*/ 57 w 57"/>
                  <a:gd name="T43" fmla="*/ 24 h 46"/>
                  <a:gd name="T44" fmla="*/ 57 w 57"/>
                  <a:gd name="T45" fmla="*/ 12 h 46"/>
                  <a:gd name="T46" fmla="*/ 57 w 57"/>
                  <a:gd name="T47" fmla="*/ 7 h 46"/>
                  <a:gd name="T48" fmla="*/ 54 w 57"/>
                  <a:gd name="T49" fmla="*/ 4 h 46"/>
                  <a:gd name="T50" fmla="*/ 51 w 57"/>
                  <a:gd name="T51" fmla="*/ 0 h 46"/>
                  <a:gd name="T52" fmla="*/ 45 w 57"/>
                  <a:gd name="T53" fmla="*/ 0 h 46"/>
                  <a:gd name="T54" fmla="*/ 45 w 57"/>
                  <a:gd name="T5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46">
                    <a:moveTo>
                      <a:pt x="45" y="0"/>
                    </a:moveTo>
                    <a:lnTo>
                      <a:pt x="45" y="0"/>
                    </a:lnTo>
                    <a:lnTo>
                      <a:pt x="32" y="2"/>
                    </a:lnTo>
                    <a:lnTo>
                      <a:pt x="17" y="5"/>
                    </a:lnTo>
                    <a:lnTo>
                      <a:pt x="10" y="9"/>
                    </a:lnTo>
                    <a:lnTo>
                      <a:pt x="5" y="12"/>
                    </a:lnTo>
                    <a:lnTo>
                      <a:pt x="1" y="17"/>
                    </a:lnTo>
                    <a:lnTo>
                      <a:pt x="0" y="22"/>
                    </a:lnTo>
                    <a:lnTo>
                      <a:pt x="0" y="22"/>
                    </a:lnTo>
                    <a:lnTo>
                      <a:pt x="3" y="32"/>
                    </a:lnTo>
                    <a:lnTo>
                      <a:pt x="6" y="36"/>
                    </a:lnTo>
                    <a:lnTo>
                      <a:pt x="12" y="38"/>
                    </a:lnTo>
                    <a:lnTo>
                      <a:pt x="13" y="38"/>
                    </a:lnTo>
                    <a:lnTo>
                      <a:pt x="13" y="38"/>
                    </a:lnTo>
                    <a:lnTo>
                      <a:pt x="18" y="41"/>
                    </a:lnTo>
                    <a:lnTo>
                      <a:pt x="30" y="44"/>
                    </a:lnTo>
                    <a:lnTo>
                      <a:pt x="37" y="46"/>
                    </a:lnTo>
                    <a:lnTo>
                      <a:pt x="44" y="44"/>
                    </a:lnTo>
                    <a:lnTo>
                      <a:pt x="51" y="43"/>
                    </a:lnTo>
                    <a:lnTo>
                      <a:pt x="54" y="38"/>
                    </a:lnTo>
                    <a:lnTo>
                      <a:pt x="54" y="38"/>
                    </a:lnTo>
                    <a:lnTo>
                      <a:pt x="57" y="24"/>
                    </a:lnTo>
                    <a:lnTo>
                      <a:pt x="57" y="12"/>
                    </a:lnTo>
                    <a:lnTo>
                      <a:pt x="57" y="7"/>
                    </a:lnTo>
                    <a:lnTo>
                      <a:pt x="54" y="4"/>
                    </a:lnTo>
                    <a:lnTo>
                      <a:pt x="51" y="0"/>
                    </a:lnTo>
                    <a:lnTo>
                      <a:pt x="45" y="0"/>
                    </a:lnTo>
                    <a:lnTo>
                      <a:pt x="45" y="0"/>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Freeform 112">
                <a:extLst>
                  <a:ext uri="{FF2B5EF4-FFF2-40B4-BE49-F238E27FC236}">
                    <a16:creationId xmlns:a16="http://schemas.microsoft.com/office/drawing/2014/main" id="{3A2FEC12-BBBF-AF45-8C50-1A32B4292405}"/>
                  </a:ext>
                </a:extLst>
              </p:cNvPr>
              <p:cNvSpPr>
                <a:spLocks/>
              </p:cNvSpPr>
              <p:nvPr/>
            </p:nvSpPr>
            <p:spPr bwMode="auto">
              <a:xfrm>
                <a:off x="5650131" y="3766044"/>
                <a:ext cx="112713" cy="33338"/>
              </a:xfrm>
              <a:custGeom>
                <a:avLst/>
                <a:gdLst>
                  <a:gd name="T0" fmla="*/ 59 w 71"/>
                  <a:gd name="T1" fmla="*/ 0 h 21"/>
                  <a:gd name="T2" fmla="*/ 59 w 71"/>
                  <a:gd name="T3" fmla="*/ 0 h 21"/>
                  <a:gd name="T4" fmla="*/ 39 w 71"/>
                  <a:gd name="T5" fmla="*/ 4 h 21"/>
                  <a:gd name="T6" fmla="*/ 27 w 71"/>
                  <a:gd name="T7" fmla="*/ 4 h 21"/>
                  <a:gd name="T8" fmla="*/ 18 w 71"/>
                  <a:gd name="T9" fmla="*/ 2 h 21"/>
                  <a:gd name="T10" fmla="*/ 18 w 71"/>
                  <a:gd name="T11" fmla="*/ 2 h 21"/>
                  <a:gd name="T12" fmla="*/ 10 w 71"/>
                  <a:gd name="T13" fmla="*/ 0 h 21"/>
                  <a:gd name="T14" fmla="*/ 3 w 71"/>
                  <a:gd name="T15" fmla="*/ 0 h 21"/>
                  <a:gd name="T16" fmla="*/ 0 w 71"/>
                  <a:gd name="T17" fmla="*/ 2 h 21"/>
                  <a:gd name="T18" fmla="*/ 0 w 71"/>
                  <a:gd name="T19" fmla="*/ 5 h 21"/>
                  <a:gd name="T20" fmla="*/ 0 w 71"/>
                  <a:gd name="T21" fmla="*/ 5 h 21"/>
                  <a:gd name="T22" fmla="*/ 0 w 71"/>
                  <a:gd name="T23" fmla="*/ 7 h 21"/>
                  <a:gd name="T24" fmla="*/ 1 w 71"/>
                  <a:gd name="T25" fmla="*/ 11 h 21"/>
                  <a:gd name="T26" fmla="*/ 8 w 71"/>
                  <a:gd name="T27" fmla="*/ 12 h 21"/>
                  <a:gd name="T28" fmla="*/ 17 w 71"/>
                  <a:gd name="T29" fmla="*/ 14 h 21"/>
                  <a:gd name="T30" fmla="*/ 25 w 71"/>
                  <a:gd name="T31" fmla="*/ 17 h 21"/>
                  <a:gd name="T32" fmla="*/ 25 w 71"/>
                  <a:gd name="T33" fmla="*/ 17 h 21"/>
                  <a:gd name="T34" fmla="*/ 30 w 71"/>
                  <a:gd name="T35" fmla="*/ 21 h 21"/>
                  <a:gd name="T36" fmla="*/ 35 w 71"/>
                  <a:gd name="T37" fmla="*/ 21 h 21"/>
                  <a:gd name="T38" fmla="*/ 49 w 71"/>
                  <a:gd name="T39" fmla="*/ 21 h 21"/>
                  <a:gd name="T40" fmla="*/ 59 w 71"/>
                  <a:gd name="T41" fmla="*/ 17 h 21"/>
                  <a:gd name="T42" fmla="*/ 68 w 71"/>
                  <a:gd name="T43" fmla="*/ 14 h 21"/>
                  <a:gd name="T44" fmla="*/ 68 w 71"/>
                  <a:gd name="T45" fmla="*/ 14 h 21"/>
                  <a:gd name="T46" fmla="*/ 71 w 71"/>
                  <a:gd name="T47" fmla="*/ 9 h 21"/>
                  <a:gd name="T48" fmla="*/ 71 w 71"/>
                  <a:gd name="T49" fmla="*/ 4 h 21"/>
                  <a:gd name="T50" fmla="*/ 69 w 71"/>
                  <a:gd name="T51" fmla="*/ 2 h 21"/>
                  <a:gd name="T52" fmla="*/ 68 w 71"/>
                  <a:gd name="T53" fmla="*/ 0 h 21"/>
                  <a:gd name="T54" fmla="*/ 64 w 71"/>
                  <a:gd name="T55" fmla="*/ 0 h 21"/>
                  <a:gd name="T56" fmla="*/ 59 w 71"/>
                  <a:gd name="T57" fmla="*/ 0 h 21"/>
                  <a:gd name="T58" fmla="*/ 59 w 7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1">
                    <a:moveTo>
                      <a:pt x="59" y="0"/>
                    </a:moveTo>
                    <a:lnTo>
                      <a:pt x="59" y="0"/>
                    </a:lnTo>
                    <a:lnTo>
                      <a:pt x="39" y="4"/>
                    </a:lnTo>
                    <a:lnTo>
                      <a:pt x="27" y="4"/>
                    </a:lnTo>
                    <a:lnTo>
                      <a:pt x="18" y="2"/>
                    </a:lnTo>
                    <a:lnTo>
                      <a:pt x="18" y="2"/>
                    </a:lnTo>
                    <a:lnTo>
                      <a:pt x="10" y="0"/>
                    </a:lnTo>
                    <a:lnTo>
                      <a:pt x="3" y="0"/>
                    </a:lnTo>
                    <a:lnTo>
                      <a:pt x="0" y="2"/>
                    </a:lnTo>
                    <a:lnTo>
                      <a:pt x="0" y="5"/>
                    </a:lnTo>
                    <a:lnTo>
                      <a:pt x="0" y="5"/>
                    </a:lnTo>
                    <a:lnTo>
                      <a:pt x="0" y="7"/>
                    </a:lnTo>
                    <a:lnTo>
                      <a:pt x="1" y="11"/>
                    </a:lnTo>
                    <a:lnTo>
                      <a:pt x="8" y="12"/>
                    </a:lnTo>
                    <a:lnTo>
                      <a:pt x="17" y="14"/>
                    </a:lnTo>
                    <a:lnTo>
                      <a:pt x="25" y="17"/>
                    </a:lnTo>
                    <a:lnTo>
                      <a:pt x="25" y="17"/>
                    </a:lnTo>
                    <a:lnTo>
                      <a:pt x="30" y="21"/>
                    </a:lnTo>
                    <a:lnTo>
                      <a:pt x="35" y="21"/>
                    </a:lnTo>
                    <a:lnTo>
                      <a:pt x="49" y="21"/>
                    </a:lnTo>
                    <a:lnTo>
                      <a:pt x="59" y="17"/>
                    </a:lnTo>
                    <a:lnTo>
                      <a:pt x="68" y="14"/>
                    </a:lnTo>
                    <a:lnTo>
                      <a:pt x="68" y="14"/>
                    </a:lnTo>
                    <a:lnTo>
                      <a:pt x="71" y="9"/>
                    </a:lnTo>
                    <a:lnTo>
                      <a:pt x="71" y="4"/>
                    </a:lnTo>
                    <a:lnTo>
                      <a:pt x="69" y="2"/>
                    </a:lnTo>
                    <a:lnTo>
                      <a:pt x="68" y="0"/>
                    </a:lnTo>
                    <a:lnTo>
                      <a:pt x="64" y="0"/>
                    </a:lnTo>
                    <a:lnTo>
                      <a:pt x="59" y="0"/>
                    </a:lnTo>
                    <a:lnTo>
                      <a:pt x="59" y="0"/>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 name="Freeform 113">
                <a:extLst>
                  <a:ext uri="{FF2B5EF4-FFF2-40B4-BE49-F238E27FC236}">
                    <a16:creationId xmlns:a16="http://schemas.microsoft.com/office/drawing/2014/main" id="{CF3F71EA-FB08-9C4A-9D02-D1DC58912C51}"/>
                  </a:ext>
                </a:extLst>
              </p:cNvPr>
              <p:cNvSpPr>
                <a:spLocks/>
              </p:cNvSpPr>
              <p:nvPr/>
            </p:nvSpPr>
            <p:spPr bwMode="auto">
              <a:xfrm>
                <a:off x="5689819" y="3815257"/>
                <a:ext cx="57150" cy="47625"/>
              </a:xfrm>
              <a:custGeom>
                <a:avLst/>
                <a:gdLst>
                  <a:gd name="T0" fmla="*/ 5 w 36"/>
                  <a:gd name="T1" fmla="*/ 0 h 30"/>
                  <a:gd name="T2" fmla="*/ 5 w 36"/>
                  <a:gd name="T3" fmla="*/ 0 h 30"/>
                  <a:gd name="T4" fmla="*/ 2 w 36"/>
                  <a:gd name="T5" fmla="*/ 0 h 30"/>
                  <a:gd name="T6" fmla="*/ 0 w 36"/>
                  <a:gd name="T7" fmla="*/ 2 h 30"/>
                  <a:gd name="T8" fmla="*/ 0 w 36"/>
                  <a:gd name="T9" fmla="*/ 7 h 30"/>
                  <a:gd name="T10" fmla="*/ 2 w 36"/>
                  <a:gd name="T11" fmla="*/ 12 h 30"/>
                  <a:gd name="T12" fmla="*/ 7 w 36"/>
                  <a:gd name="T13" fmla="*/ 22 h 30"/>
                  <a:gd name="T14" fmla="*/ 10 w 36"/>
                  <a:gd name="T15" fmla="*/ 25 h 30"/>
                  <a:gd name="T16" fmla="*/ 10 w 36"/>
                  <a:gd name="T17" fmla="*/ 25 h 30"/>
                  <a:gd name="T18" fmla="*/ 12 w 36"/>
                  <a:gd name="T19" fmla="*/ 29 h 30"/>
                  <a:gd name="T20" fmla="*/ 17 w 36"/>
                  <a:gd name="T21" fmla="*/ 30 h 30"/>
                  <a:gd name="T22" fmla="*/ 22 w 36"/>
                  <a:gd name="T23" fmla="*/ 30 h 30"/>
                  <a:gd name="T24" fmla="*/ 32 w 36"/>
                  <a:gd name="T25" fmla="*/ 25 h 30"/>
                  <a:gd name="T26" fmla="*/ 32 w 36"/>
                  <a:gd name="T27" fmla="*/ 25 h 30"/>
                  <a:gd name="T28" fmla="*/ 36 w 36"/>
                  <a:gd name="T29" fmla="*/ 22 h 30"/>
                  <a:gd name="T30" fmla="*/ 36 w 36"/>
                  <a:gd name="T31" fmla="*/ 19 h 30"/>
                  <a:gd name="T32" fmla="*/ 34 w 36"/>
                  <a:gd name="T33" fmla="*/ 15 h 30"/>
                  <a:gd name="T34" fmla="*/ 29 w 36"/>
                  <a:gd name="T35" fmla="*/ 12 h 30"/>
                  <a:gd name="T36" fmla="*/ 17 w 36"/>
                  <a:gd name="T37" fmla="*/ 5 h 30"/>
                  <a:gd name="T38" fmla="*/ 5 w 36"/>
                  <a:gd name="T39" fmla="*/ 0 h 30"/>
                  <a:gd name="T40" fmla="*/ 5 w 36"/>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0">
                    <a:moveTo>
                      <a:pt x="5" y="0"/>
                    </a:moveTo>
                    <a:lnTo>
                      <a:pt x="5" y="0"/>
                    </a:lnTo>
                    <a:lnTo>
                      <a:pt x="2" y="0"/>
                    </a:lnTo>
                    <a:lnTo>
                      <a:pt x="0" y="2"/>
                    </a:lnTo>
                    <a:lnTo>
                      <a:pt x="0" y="7"/>
                    </a:lnTo>
                    <a:lnTo>
                      <a:pt x="2" y="12"/>
                    </a:lnTo>
                    <a:lnTo>
                      <a:pt x="7" y="22"/>
                    </a:lnTo>
                    <a:lnTo>
                      <a:pt x="10" y="25"/>
                    </a:lnTo>
                    <a:lnTo>
                      <a:pt x="10" y="25"/>
                    </a:lnTo>
                    <a:lnTo>
                      <a:pt x="12" y="29"/>
                    </a:lnTo>
                    <a:lnTo>
                      <a:pt x="17" y="30"/>
                    </a:lnTo>
                    <a:lnTo>
                      <a:pt x="22" y="30"/>
                    </a:lnTo>
                    <a:lnTo>
                      <a:pt x="32" y="25"/>
                    </a:lnTo>
                    <a:lnTo>
                      <a:pt x="32" y="25"/>
                    </a:lnTo>
                    <a:lnTo>
                      <a:pt x="36" y="22"/>
                    </a:lnTo>
                    <a:lnTo>
                      <a:pt x="36" y="19"/>
                    </a:lnTo>
                    <a:lnTo>
                      <a:pt x="34" y="15"/>
                    </a:lnTo>
                    <a:lnTo>
                      <a:pt x="29" y="12"/>
                    </a:lnTo>
                    <a:lnTo>
                      <a:pt x="17" y="5"/>
                    </a:lnTo>
                    <a:lnTo>
                      <a:pt x="5" y="0"/>
                    </a:lnTo>
                    <a:lnTo>
                      <a:pt x="5" y="0"/>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4" name="Freeform 114">
                <a:extLst>
                  <a:ext uri="{FF2B5EF4-FFF2-40B4-BE49-F238E27FC236}">
                    <a16:creationId xmlns:a16="http://schemas.microsoft.com/office/drawing/2014/main" id="{9ED392AE-CBF8-EC48-BA12-004C10902F4D}"/>
                  </a:ext>
                </a:extLst>
              </p:cNvPr>
              <p:cNvSpPr>
                <a:spLocks/>
              </p:cNvSpPr>
              <p:nvPr/>
            </p:nvSpPr>
            <p:spPr bwMode="auto">
              <a:xfrm>
                <a:off x="5759669" y="3793032"/>
                <a:ext cx="149225" cy="95250"/>
              </a:xfrm>
              <a:custGeom>
                <a:avLst/>
                <a:gdLst>
                  <a:gd name="T0" fmla="*/ 82 w 94"/>
                  <a:gd name="T1" fmla="*/ 29 h 60"/>
                  <a:gd name="T2" fmla="*/ 82 w 94"/>
                  <a:gd name="T3" fmla="*/ 29 h 60"/>
                  <a:gd name="T4" fmla="*/ 61 w 94"/>
                  <a:gd name="T5" fmla="*/ 21 h 60"/>
                  <a:gd name="T6" fmla="*/ 46 w 94"/>
                  <a:gd name="T7" fmla="*/ 14 h 60"/>
                  <a:gd name="T8" fmla="*/ 34 w 94"/>
                  <a:gd name="T9" fmla="*/ 9 h 60"/>
                  <a:gd name="T10" fmla="*/ 29 w 94"/>
                  <a:gd name="T11" fmla="*/ 7 h 60"/>
                  <a:gd name="T12" fmla="*/ 27 w 94"/>
                  <a:gd name="T13" fmla="*/ 4 h 60"/>
                  <a:gd name="T14" fmla="*/ 27 w 94"/>
                  <a:gd name="T15" fmla="*/ 4 h 60"/>
                  <a:gd name="T16" fmla="*/ 22 w 94"/>
                  <a:gd name="T17" fmla="*/ 0 h 60"/>
                  <a:gd name="T18" fmla="*/ 16 w 94"/>
                  <a:gd name="T19" fmla="*/ 0 h 60"/>
                  <a:gd name="T20" fmla="*/ 10 w 94"/>
                  <a:gd name="T21" fmla="*/ 0 h 60"/>
                  <a:gd name="T22" fmla="*/ 5 w 94"/>
                  <a:gd name="T23" fmla="*/ 4 h 60"/>
                  <a:gd name="T24" fmla="*/ 5 w 94"/>
                  <a:gd name="T25" fmla="*/ 4 h 60"/>
                  <a:gd name="T26" fmla="*/ 0 w 94"/>
                  <a:gd name="T27" fmla="*/ 12 h 60"/>
                  <a:gd name="T28" fmla="*/ 0 w 94"/>
                  <a:gd name="T29" fmla="*/ 16 h 60"/>
                  <a:gd name="T30" fmla="*/ 2 w 94"/>
                  <a:gd name="T31" fmla="*/ 17 h 60"/>
                  <a:gd name="T32" fmla="*/ 2 w 94"/>
                  <a:gd name="T33" fmla="*/ 17 h 60"/>
                  <a:gd name="T34" fmla="*/ 12 w 94"/>
                  <a:gd name="T35" fmla="*/ 26 h 60"/>
                  <a:gd name="T36" fmla="*/ 21 w 94"/>
                  <a:gd name="T37" fmla="*/ 36 h 60"/>
                  <a:gd name="T38" fmla="*/ 27 w 94"/>
                  <a:gd name="T39" fmla="*/ 48 h 60"/>
                  <a:gd name="T40" fmla="*/ 27 w 94"/>
                  <a:gd name="T41" fmla="*/ 48 h 60"/>
                  <a:gd name="T42" fmla="*/ 31 w 94"/>
                  <a:gd name="T43" fmla="*/ 55 h 60"/>
                  <a:gd name="T44" fmla="*/ 36 w 94"/>
                  <a:gd name="T45" fmla="*/ 58 h 60"/>
                  <a:gd name="T46" fmla="*/ 41 w 94"/>
                  <a:gd name="T47" fmla="*/ 60 h 60"/>
                  <a:gd name="T48" fmla="*/ 48 w 94"/>
                  <a:gd name="T49" fmla="*/ 60 h 60"/>
                  <a:gd name="T50" fmla="*/ 60 w 94"/>
                  <a:gd name="T51" fmla="*/ 60 h 60"/>
                  <a:gd name="T52" fmla="*/ 68 w 94"/>
                  <a:gd name="T53" fmla="*/ 58 h 60"/>
                  <a:gd name="T54" fmla="*/ 68 w 94"/>
                  <a:gd name="T55" fmla="*/ 58 h 60"/>
                  <a:gd name="T56" fmla="*/ 78 w 94"/>
                  <a:gd name="T57" fmla="*/ 55 h 60"/>
                  <a:gd name="T58" fmla="*/ 83 w 94"/>
                  <a:gd name="T59" fmla="*/ 51 h 60"/>
                  <a:gd name="T60" fmla="*/ 89 w 94"/>
                  <a:gd name="T61" fmla="*/ 48 h 60"/>
                  <a:gd name="T62" fmla="*/ 92 w 94"/>
                  <a:gd name="T63" fmla="*/ 43 h 60"/>
                  <a:gd name="T64" fmla="*/ 94 w 94"/>
                  <a:gd name="T65" fmla="*/ 39 h 60"/>
                  <a:gd name="T66" fmla="*/ 90 w 94"/>
                  <a:gd name="T67" fmla="*/ 34 h 60"/>
                  <a:gd name="T68" fmla="*/ 82 w 94"/>
                  <a:gd name="T69" fmla="*/ 29 h 60"/>
                  <a:gd name="T70" fmla="*/ 82 w 94"/>
                  <a:gd name="T71" fmla="*/ 2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 h="60">
                    <a:moveTo>
                      <a:pt x="82" y="29"/>
                    </a:moveTo>
                    <a:lnTo>
                      <a:pt x="82" y="29"/>
                    </a:lnTo>
                    <a:lnTo>
                      <a:pt x="61" y="21"/>
                    </a:lnTo>
                    <a:lnTo>
                      <a:pt x="46" y="14"/>
                    </a:lnTo>
                    <a:lnTo>
                      <a:pt x="34" y="9"/>
                    </a:lnTo>
                    <a:lnTo>
                      <a:pt x="29" y="7"/>
                    </a:lnTo>
                    <a:lnTo>
                      <a:pt x="27" y="4"/>
                    </a:lnTo>
                    <a:lnTo>
                      <a:pt x="27" y="4"/>
                    </a:lnTo>
                    <a:lnTo>
                      <a:pt x="22" y="0"/>
                    </a:lnTo>
                    <a:lnTo>
                      <a:pt x="16" y="0"/>
                    </a:lnTo>
                    <a:lnTo>
                      <a:pt x="10" y="0"/>
                    </a:lnTo>
                    <a:lnTo>
                      <a:pt x="5" y="4"/>
                    </a:lnTo>
                    <a:lnTo>
                      <a:pt x="5" y="4"/>
                    </a:lnTo>
                    <a:lnTo>
                      <a:pt x="0" y="12"/>
                    </a:lnTo>
                    <a:lnTo>
                      <a:pt x="0" y="16"/>
                    </a:lnTo>
                    <a:lnTo>
                      <a:pt x="2" y="17"/>
                    </a:lnTo>
                    <a:lnTo>
                      <a:pt x="2" y="17"/>
                    </a:lnTo>
                    <a:lnTo>
                      <a:pt x="12" y="26"/>
                    </a:lnTo>
                    <a:lnTo>
                      <a:pt x="21" y="36"/>
                    </a:lnTo>
                    <a:lnTo>
                      <a:pt x="27" y="48"/>
                    </a:lnTo>
                    <a:lnTo>
                      <a:pt x="27" y="48"/>
                    </a:lnTo>
                    <a:lnTo>
                      <a:pt x="31" y="55"/>
                    </a:lnTo>
                    <a:lnTo>
                      <a:pt x="36" y="58"/>
                    </a:lnTo>
                    <a:lnTo>
                      <a:pt x="41" y="60"/>
                    </a:lnTo>
                    <a:lnTo>
                      <a:pt x="48" y="60"/>
                    </a:lnTo>
                    <a:lnTo>
                      <a:pt x="60" y="60"/>
                    </a:lnTo>
                    <a:lnTo>
                      <a:pt x="68" y="58"/>
                    </a:lnTo>
                    <a:lnTo>
                      <a:pt x="68" y="58"/>
                    </a:lnTo>
                    <a:lnTo>
                      <a:pt x="78" y="55"/>
                    </a:lnTo>
                    <a:lnTo>
                      <a:pt x="83" y="51"/>
                    </a:lnTo>
                    <a:lnTo>
                      <a:pt x="89" y="48"/>
                    </a:lnTo>
                    <a:lnTo>
                      <a:pt x="92" y="43"/>
                    </a:lnTo>
                    <a:lnTo>
                      <a:pt x="94" y="39"/>
                    </a:lnTo>
                    <a:lnTo>
                      <a:pt x="90" y="34"/>
                    </a:lnTo>
                    <a:lnTo>
                      <a:pt x="82" y="29"/>
                    </a:lnTo>
                    <a:lnTo>
                      <a:pt x="82" y="29"/>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5" name="Freeform 115">
                <a:extLst>
                  <a:ext uri="{FF2B5EF4-FFF2-40B4-BE49-F238E27FC236}">
                    <a16:creationId xmlns:a16="http://schemas.microsoft.com/office/drawing/2014/main" id="{E00757CC-AB75-6246-807E-A2DF21CCB914}"/>
                  </a:ext>
                </a:extLst>
              </p:cNvPr>
              <p:cNvSpPr>
                <a:spLocks/>
              </p:cNvSpPr>
              <p:nvPr/>
            </p:nvSpPr>
            <p:spPr bwMode="auto">
              <a:xfrm>
                <a:off x="5894606" y="3950194"/>
                <a:ext cx="242887" cy="271463"/>
              </a:xfrm>
              <a:custGeom>
                <a:avLst/>
                <a:gdLst>
                  <a:gd name="T0" fmla="*/ 146 w 153"/>
                  <a:gd name="T1" fmla="*/ 86 h 171"/>
                  <a:gd name="T2" fmla="*/ 134 w 153"/>
                  <a:gd name="T3" fmla="*/ 80 h 171"/>
                  <a:gd name="T4" fmla="*/ 127 w 153"/>
                  <a:gd name="T5" fmla="*/ 64 h 171"/>
                  <a:gd name="T6" fmla="*/ 126 w 153"/>
                  <a:gd name="T7" fmla="*/ 57 h 171"/>
                  <a:gd name="T8" fmla="*/ 110 w 153"/>
                  <a:gd name="T9" fmla="*/ 41 h 171"/>
                  <a:gd name="T10" fmla="*/ 90 w 153"/>
                  <a:gd name="T11" fmla="*/ 27 h 171"/>
                  <a:gd name="T12" fmla="*/ 75 w 153"/>
                  <a:gd name="T13" fmla="*/ 18 h 171"/>
                  <a:gd name="T14" fmla="*/ 41 w 153"/>
                  <a:gd name="T15" fmla="*/ 1 h 171"/>
                  <a:gd name="T16" fmla="*/ 27 w 153"/>
                  <a:gd name="T17" fmla="*/ 0 h 171"/>
                  <a:gd name="T18" fmla="*/ 21 w 153"/>
                  <a:gd name="T19" fmla="*/ 1 h 171"/>
                  <a:gd name="T20" fmla="*/ 19 w 153"/>
                  <a:gd name="T21" fmla="*/ 8 h 171"/>
                  <a:gd name="T22" fmla="*/ 22 w 153"/>
                  <a:gd name="T23" fmla="*/ 10 h 171"/>
                  <a:gd name="T24" fmla="*/ 27 w 153"/>
                  <a:gd name="T25" fmla="*/ 24 h 171"/>
                  <a:gd name="T26" fmla="*/ 24 w 153"/>
                  <a:gd name="T27" fmla="*/ 35 h 171"/>
                  <a:gd name="T28" fmla="*/ 19 w 153"/>
                  <a:gd name="T29" fmla="*/ 41 h 171"/>
                  <a:gd name="T30" fmla="*/ 4 w 153"/>
                  <a:gd name="T31" fmla="*/ 56 h 171"/>
                  <a:gd name="T32" fmla="*/ 0 w 153"/>
                  <a:gd name="T33" fmla="*/ 64 h 171"/>
                  <a:gd name="T34" fmla="*/ 4 w 153"/>
                  <a:gd name="T35" fmla="*/ 73 h 171"/>
                  <a:gd name="T36" fmla="*/ 9 w 153"/>
                  <a:gd name="T37" fmla="*/ 78 h 171"/>
                  <a:gd name="T38" fmla="*/ 19 w 153"/>
                  <a:gd name="T39" fmla="*/ 100 h 171"/>
                  <a:gd name="T40" fmla="*/ 19 w 153"/>
                  <a:gd name="T41" fmla="*/ 117 h 171"/>
                  <a:gd name="T42" fmla="*/ 17 w 153"/>
                  <a:gd name="T43" fmla="*/ 129 h 171"/>
                  <a:gd name="T44" fmla="*/ 22 w 153"/>
                  <a:gd name="T45" fmla="*/ 159 h 171"/>
                  <a:gd name="T46" fmla="*/ 27 w 153"/>
                  <a:gd name="T47" fmla="*/ 168 h 171"/>
                  <a:gd name="T48" fmla="*/ 34 w 153"/>
                  <a:gd name="T49" fmla="*/ 170 h 171"/>
                  <a:gd name="T50" fmla="*/ 49 w 153"/>
                  <a:gd name="T51" fmla="*/ 170 h 171"/>
                  <a:gd name="T52" fmla="*/ 56 w 153"/>
                  <a:gd name="T53" fmla="*/ 164 h 171"/>
                  <a:gd name="T54" fmla="*/ 63 w 153"/>
                  <a:gd name="T55" fmla="*/ 154 h 171"/>
                  <a:gd name="T56" fmla="*/ 82 w 153"/>
                  <a:gd name="T57" fmla="*/ 136 h 171"/>
                  <a:gd name="T58" fmla="*/ 95 w 153"/>
                  <a:gd name="T59" fmla="*/ 129 h 171"/>
                  <a:gd name="T60" fmla="*/ 104 w 153"/>
                  <a:gd name="T61" fmla="*/ 127 h 171"/>
                  <a:gd name="T62" fmla="*/ 116 w 153"/>
                  <a:gd name="T63" fmla="*/ 129 h 171"/>
                  <a:gd name="T64" fmla="*/ 133 w 153"/>
                  <a:gd name="T65" fmla="*/ 120 h 171"/>
                  <a:gd name="T66" fmla="*/ 136 w 153"/>
                  <a:gd name="T67" fmla="*/ 117 h 171"/>
                  <a:gd name="T68" fmla="*/ 149 w 153"/>
                  <a:gd name="T69" fmla="*/ 105 h 171"/>
                  <a:gd name="T70" fmla="*/ 153 w 153"/>
                  <a:gd name="T71" fmla="*/ 95 h 171"/>
                  <a:gd name="T72" fmla="*/ 146 w 153"/>
                  <a:gd name="T73"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 h="171">
                    <a:moveTo>
                      <a:pt x="146" y="86"/>
                    </a:moveTo>
                    <a:lnTo>
                      <a:pt x="146" y="86"/>
                    </a:lnTo>
                    <a:lnTo>
                      <a:pt x="139" y="83"/>
                    </a:lnTo>
                    <a:lnTo>
                      <a:pt x="134" y="80"/>
                    </a:lnTo>
                    <a:lnTo>
                      <a:pt x="129" y="71"/>
                    </a:lnTo>
                    <a:lnTo>
                      <a:pt x="127" y="64"/>
                    </a:lnTo>
                    <a:lnTo>
                      <a:pt x="126" y="57"/>
                    </a:lnTo>
                    <a:lnTo>
                      <a:pt x="126" y="57"/>
                    </a:lnTo>
                    <a:lnTo>
                      <a:pt x="119" y="51"/>
                    </a:lnTo>
                    <a:lnTo>
                      <a:pt x="110" y="41"/>
                    </a:lnTo>
                    <a:lnTo>
                      <a:pt x="100" y="32"/>
                    </a:lnTo>
                    <a:lnTo>
                      <a:pt x="90" y="27"/>
                    </a:lnTo>
                    <a:lnTo>
                      <a:pt x="90" y="27"/>
                    </a:lnTo>
                    <a:lnTo>
                      <a:pt x="75" y="18"/>
                    </a:lnTo>
                    <a:lnTo>
                      <a:pt x="53" y="7"/>
                    </a:lnTo>
                    <a:lnTo>
                      <a:pt x="41" y="1"/>
                    </a:lnTo>
                    <a:lnTo>
                      <a:pt x="31" y="0"/>
                    </a:lnTo>
                    <a:lnTo>
                      <a:pt x="27" y="0"/>
                    </a:lnTo>
                    <a:lnTo>
                      <a:pt x="22" y="0"/>
                    </a:lnTo>
                    <a:lnTo>
                      <a:pt x="21" y="1"/>
                    </a:lnTo>
                    <a:lnTo>
                      <a:pt x="19" y="5"/>
                    </a:lnTo>
                    <a:lnTo>
                      <a:pt x="19" y="8"/>
                    </a:lnTo>
                    <a:lnTo>
                      <a:pt x="19" y="8"/>
                    </a:lnTo>
                    <a:lnTo>
                      <a:pt x="22" y="10"/>
                    </a:lnTo>
                    <a:lnTo>
                      <a:pt x="26" y="18"/>
                    </a:lnTo>
                    <a:lnTo>
                      <a:pt x="27" y="24"/>
                    </a:lnTo>
                    <a:lnTo>
                      <a:pt x="27" y="29"/>
                    </a:lnTo>
                    <a:lnTo>
                      <a:pt x="24" y="35"/>
                    </a:lnTo>
                    <a:lnTo>
                      <a:pt x="19" y="41"/>
                    </a:lnTo>
                    <a:lnTo>
                      <a:pt x="19" y="41"/>
                    </a:lnTo>
                    <a:lnTo>
                      <a:pt x="7" y="51"/>
                    </a:lnTo>
                    <a:lnTo>
                      <a:pt x="4" y="56"/>
                    </a:lnTo>
                    <a:lnTo>
                      <a:pt x="2" y="59"/>
                    </a:lnTo>
                    <a:lnTo>
                      <a:pt x="0" y="64"/>
                    </a:lnTo>
                    <a:lnTo>
                      <a:pt x="2" y="68"/>
                    </a:lnTo>
                    <a:lnTo>
                      <a:pt x="4" y="73"/>
                    </a:lnTo>
                    <a:lnTo>
                      <a:pt x="9" y="78"/>
                    </a:lnTo>
                    <a:lnTo>
                      <a:pt x="9" y="78"/>
                    </a:lnTo>
                    <a:lnTo>
                      <a:pt x="15" y="90"/>
                    </a:lnTo>
                    <a:lnTo>
                      <a:pt x="19" y="100"/>
                    </a:lnTo>
                    <a:lnTo>
                      <a:pt x="19" y="108"/>
                    </a:lnTo>
                    <a:lnTo>
                      <a:pt x="19" y="117"/>
                    </a:lnTo>
                    <a:lnTo>
                      <a:pt x="19" y="117"/>
                    </a:lnTo>
                    <a:lnTo>
                      <a:pt x="17" y="129"/>
                    </a:lnTo>
                    <a:lnTo>
                      <a:pt x="19" y="144"/>
                    </a:lnTo>
                    <a:lnTo>
                      <a:pt x="22" y="159"/>
                    </a:lnTo>
                    <a:lnTo>
                      <a:pt x="24" y="164"/>
                    </a:lnTo>
                    <a:lnTo>
                      <a:pt x="27" y="168"/>
                    </a:lnTo>
                    <a:lnTo>
                      <a:pt x="27" y="168"/>
                    </a:lnTo>
                    <a:lnTo>
                      <a:pt x="34" y="170"/>
                    </a:lnTo>
                    <a:lnTo>
                      <a:pt x="43" y="171"/>
                    </a:lnTo>
                    <a:lnTo>
                      <a:pt x="49" y="170"/>
                    </a:lnTo>
                    <a:lnTo>
                      <a:pt x="53" y="168"/>
                    </a:lnTo>
                    <a:lnTo>
                      <a:pt x="56" y="164"/>
                    </a:lnTo>
                    <a:lnTo>
                      <a:pt x="56" y="164"/>
                    </a:lnTo>
                    <a:lnTo>
                      <a:pt x="63" y="154"/>
                    </a:lnTo>
                    <a:lnTo>
                      <a:pt x="75" y="141"/>
                    </a:lnTo>
                    <a:lnTo>
                      <a:pt x="82" y="136"/>
                    </a:lnTo>
                    <a:lnTo>
                      <a:pt x="88" y="130"/>
                    </a:lnTo>
                    <a:lnTo>
                      <a:pt x="95" y="129"/>
                    </a:lnTo>
                    <a:lnTo>
                      <a:pt x="104" y="127"/>
                    </a:lnTo>
                    <a:lnTo>
                      <a:pt x="104" y="127"/>
                    </a:lnTo>
                    <a:lnTo>
                      <a:pt x="110" y="129"/>
                    </a:lnTo>
                    <a:lnTo>
                      <a:pt x="116" y="129"/>
                    </a:lnTo>
                    <a:lnTo>
                      <a:pt x="126" y="124"/>
                    </a:lnTo>
                    <a:lnTo>
                      <a:pt x="133" y="120"/>
                    </a:lnTo>
                    <a:lnTo>
                      <a:pt x="136" y="117"/>
                    </a:lnTo>
                    <a:lnTo>
                      <a:pt x="136" y="117"/>
                    </a:lnTo>
                    <a:lnTo>
                      <a:pt x="141" y="113"/>
                    </a:lnTo>
                    <a:lnTo>
                      <a:pt x="149" y="105"/>
                    </a:lnTo>
                    <a:lnTo>
                      <a:pt x="151" y="100"/>
                    </a:lnTo>
                    <a:lnTo>
                      <a:pt x="153" y="95"/>
                    </a:lnTo>
                    <a:lnTo>
                      <a:pt x="151" y="90"/>
                    </a:lnTo>
                    <a:lnTo>
                      <a:pt x="146" y="86"/>
                    </a:lnTo>
                    <a:lnTo>
                      <a:pt x="146" y="86"/>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16" name="Freeform 116">
                <a:extLst>
                  <a:ext uri="{FF2B5EF4-FFF2-40B4-BE49-F238E27FC236}">
                    <a16:creationId xmlns:a16="http://schemas.microsoft.com/office/drawing/2014/main" id="{B82E9CF5-F2E6-144F-9C4C-D432B50B71F2}"/>
                  </a:ext>
                </a:extLst>
              </p:cNvPr>
              <p:cNvSpPr>
                <a:spLocks/>
              </p:cNvSpPr>
              <p:nvPr/>
            </p:nvSpPr>
            <p:spPr bwMode="auto">
              <a:xfrm>
                <a:off x="8802688" y="1903413"/>
                <a:ext cx="47625" cy="36513"/>
              </a:xfrm>
              <a:custGeom>
                <a:avLst/>
                <a:gdLst>
                  <a:gd name="T0" fmla="*/ 30 w 30"/>
                  <a:gd name="T1" fmla="*/ 13 h 23"/>
                  <a:gd name="T2" fmla="*/ 23 w 30"/>
                  <a:gd name="T3" fmla="*/ 23 h 23"/>
                  <a:gd name="T4" fmla="*/ 23 w 30"/>
                  <a:gd name="T5" fmla="*/ 23 h 23"/>
                  <a:gd name="T6" fmla="*/ 22 w 30"/>
                  <a:gd name="T7" fmla="*/ 22 h 23"/>
                  <a:gd name="T8" fmla="*/ 22 w 30"/>
                  <a:gd name="T9" fmla="*/ 22 h 23"/>
                  <a:gd name="T10" fmla="*/ 15 w 30"/>
                  <a:gd name="T11" fmla="*/ 20 h 23"/>
                  <a:gd name="T12" fmla="*/ 15 w 30"/>
                  <a:gd name="T13" fmla="*/ 20 h 23"/>
                  <a:gd name="T14" fmla="*/ 10 w 30"/>
                  <a:gd name="T15" fmla="*/ 15 h 23"/>
                  <a:gd name="T16" fmla="*/ 8 w 30"/>
                  <a:gd name="T17" fmla="*/ 13 h 23"/>
                  <a:gd name="T18" fmla="*/ 5 w 30"/>
                  <a:gd name="T19" fmla="*/ 12 h 23"/>
                  <a:gd name="T20" fmla="*/ 5 w 30"/>
                  <a:gd name="T21" fmla="*/ 12 h 23"/>
                  <a:gd name="T22" fmla="*/ 1 w 30"/>
                  <a:gd name="T23" fmla="*/ 12 h 23"/>
                  <a:gd name="T24" fmla="*/ 1 w 30"/>
                  <a:gd name="T25" fmla="*/ 12 h 23"/>
                  <a:gd name="T26" fmla="*/ 0 w 30"/>
                  <a:gd name="T27" fmla="*/ 10 h 23"/>
                  <a:gd name="T28" fmla="*/ 6 w 30"/>
                  <a:gd name="T29" fmla="*/ 0 h 23"/>
                  <a:gd name="T30" fmla="*/ 30 w 30"/>
                  <a:gd name="T31"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3">
                    <a:moveTo>
                      <a:pt x="30" y="13"/>
                    </a:moveTo>
                    <a:lnTo>
                      <a:pt x="23" y="23"/>
                    </a:lnTo>
                    <a:lnTo>
                      <a:pt x="23" y="23"/>
                    </a:lnTo>
                    <a:lnTo>
                      <a:pt x="22" y="22"/>
                    </a:lnTo>
                    <a:lnTo>
                      <a:pt x="22" y="22"/>
                    </a:lnTo>
                    <a:lnTo>
                      <a:pt x="15" y="20"/>
                    </a:lnTo>
                    <a:lnTo>
                      <a:pt x="15" y="20"/>
                    </a:lnTo>
                    <a:lnTo>
                      <a:pt x="10" y="15"/>
                    </a:lnTo>
                    <a:lnTo>
                      <a:pt x="8" y="13"/>
                    </a:lnTo>
                    <a:lnTo>
                      <a:pt x="5" y="12"/>
                    </a:lnTo>
                    <a:lnTo>
                      <a:pt x="5" y="12"/>
                    </a:lnTo>
                    <a:lnTo>
                      <a:pt x="1" y="12"/>
                    </a:lnTo>
                    <a:lnTo>
                      <a:pt x="1" y="12"/>
                    </a:lnTo>
                    <a:lnTo>
                      <a:pt x="0" y="10"/>
                    </a:lnTo>
                    <a:lnTo>
                      <a:pt x="6" y="0"/>
                    </a:lnTo>
                    <a:lnTo>
                      <a:pt x="30" y="13"/>
                    </a:lnTo>
                    <a:close/>
                  </a:path>
                </a:pathLst>
              </a:custGeom>
              <a:solidFill>
                <a:srgbClr val="393C3F"/>
              </a:solidFill>
              <a:ln w="317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Freeform 111">
                <a:extLst>
                  <a:ext uri="{FF2B5EF4-FFF2-40B4-BE49-F238E27FC236}">
                    <a16:creationId xmlns:a16="http://schemas.microsoft.com/office/drawing/2014/main" id="{75BA735C-BE04-174A-B220-D644D8823238}"/>
                  </a:ext>
                </a:extLst>
              </p:cNvPr>
              <p:cNvSpPr>
                <a:spLocks/>
              </p:cNvSpPr>
              <p:nvPr/>
            </p:nvSpPr>
            <p:spPr bwMode="auto">
              <a:xfrm>
                <a:off x="5456457" y="3656508"/>
                <a:ext cx="112713" cy="96838"/>
              </a:xfrm>
              <a:custGeom>
                <a:avLst/>
                <a:gdLst>
                  <a:gd name="T0" fmla="*/ 30 w 71"/>
                  <a:gd name="T1" fmla="*/ 0 h 61"/>
                  <a:gd name="T2" fmla="*/ 30 w 71"/>
                  <a:gd name="T3" fmla="*/ 0 h 61"/>
                  <a:gd name="T4" fmla="*/ 10 w 71"/>
                  <a:gd name="T5" fmla="*/ 12 h 61"/>
                  <a:gd name="T6" fmla="*/ 1 w 71"/>
                  <a:gd name="T7" fmla="*/ 17 h 61"/>
                  <a:gd name="T8" fmla="*/ 0 w 71"/>
                  <a:gd name="T9" fmla="*/ 20 h 61"/>
                  <a:gd name="T10" fmla="*/ 1 w 71"/>
                  <a:gd name="T11" fmla="*/ 25 h 61"/>
                  <a:gd name="T12" fmla="*/ 1 w 71"/>
                  <a:gd name="T13" fmla="*/ 25 h 61"/>
                  <a:gd name="T14" fmla="*/ 10 w 71"/>
                  <a:gd name="T15" fmla="*/ 39 h 61"/>
                  <a:gd name="T16" fmla="*/ 17 w 71"/>
                  <a:gd name="T17" fmla="*/ 49 h 61"/>
                  <a:gd name="T18" fmla="*/ 20 w 71"/>
                  <a:gd name="T19" fmla="*/ 52 h 61"/>
                  <a:gd name="T20" fmla="*/ 25 w 71"/>
                  <a:gd name="T21" fmla="*/ 54 h 61"/>
                  <a:gd name="T22" fmla="*/ 25 w 71"/>
                  <a:gd name="T23" fmla="*/ 54 h 61"/>
                  <a:gd name="T24" fmla="*/ 32 w 71"/>
                  <a:gd name="T25" fmla="*/ 52 h 61"/>
                  <a:gd name="T26" fmla="*/ 40 w 71"/>
                  <a:gd name="T27" fmla="*/ 51 h 61"/>
                  <a:gd name="T28" fmla="*/ 44 w 71"/>
                  <a:gd name="T29" fmla="*/ 49 h 61"/>
                  <a:gd name="T30" fmla="*/ 47 w 71"/>
                  <a:gd name="T31" fmla="*/ 49 h 61"/>
                  <a:gd name="T32" fmla="*/ 49 w 71"/>
                  <a:gd name="T33" fmla="*/ 51 h 61"/>
                  <a:gd name="T34" fmla="*/ 52 w 71"/>
                  <a:gd name="T35" fmla="*/ 54 h 61"/>
                  <a:gd name="T36" fmla="*/ 52 w 71"/>
                  <a:gd name="T37" fmla="*/ 54 h 61"/>
                  <a:gd name="T38" fmla="*/ 56 w 71"/>
                  <a:gd name="T39" fmla="*/ 57 h 61"/>
                  <a:gd name="T40" fmla="*/ 59 w 71"/>
                  <a:gd name="T41" fmla="*/ 61 h 61"/>
                  <a:gd name="T42" fmla="*/ 64 w 71"/>
                  <a:gd name="T43" fmla="*/ 61 h 61"/>
                  <a:gd name="T44" fmla="*/ 67 w 71"/>
                  <a:gd name="T45" fmla="*/ 59 h 61"/>
                  <a:gd name="T46" fmla="*/ 71 w 71"/>
                  <a:gd name="T47" fmla="*/ 56 h 61"/>
                  <a:gd name="T48" fmla="*/ 71 w 71"/>
                  <a:gd name="T49" fmla="*/ 51 h 61"/>
                  <a:gd name="T50" fmla="*/ 69 w 71"/>
                  <a:gd name="T51" fmla="*/ 46 h 61"/>
                  <a:gd name="T52" fmla="*/ 64 w 71"/>
                  <a:gd name="T53" fmla="*/ 37 h 61"/>
                  <a:gd name="T54" fmla="*/ 64 w 71"/>
                  <a:gd name="T55" fmla="*/ 37 h 61"/>
                  <a:gd name="T56" fmla="*/ 52 w 71"/>
                  <a:gd name="T57" fmla="*/ 22 h 61"/>
                  <a:gd name="T58" fmla="*/ 44 w 71"/>
                  <a:gd name="T59" fmla="*/ 8 h 61"/>
                  <a:gd name="T60" fmla="*/ 40 w 71"/>
                  <a:gd name="T61" fmla="*/ 3 h 61"/>
                  <a:gd name="T62" fmla="*/ 37 w 71"/>
                  <a:gd name="T63" fmla="*/ 0 h 61"/>
                  <a:gd name="T64" fmla="*/ 34 w 71"/>
                  <a:gd name="T65" fmla="*/ 0 h 61"/>
                  <a:gd name="T66" fmla="*/ 30 w 71"/>
                  <a:gd name="T67" fmla="*/ 0 h 61"/>
                  <a:gd name="T68" fmla="*/ 30 w 71"/>
                  <a:gd name="T6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61">
                    <a:moveTo>
                      <a:pt x="30" y="0"/>
                    </a:moveTo>
                    <a:lnTo>
                      <a:pt x="30" y="0"/>
                    </a:lnTo>
                    <a:lnTo>
                      <a:pt x="10" y="12"/>
                    </a:lnTo>
                    <a:lnTo>
                      <a:pt x="1" y="17"/>
                    </a:lnTo>
                    <a:lnTo>
                      <a:pt x="0" y="20"/>
                    </a:lnTo>
                    <a:lnTo>
                      <a:pt x="1" y="25"/>
                    </a:lnTo>
                    <a:lnTo>
                      <a:pt x="1" y="25"/>
                    </a:lnTo>
                    <a:lnTo>
                      <a:pt x="10" y="39"/>
                    </a:lnTo>
                    <a:lnTo>
                      <a:pt x="17" y="49"/>
                    </a:lnTo>
                    <a:lnTo>
                      <a:pt x="20" y="52"/>
                    </a:lnTo>
                    <a:lnTo>
                      <a:pt x="25" y="54"/>
                    </a:lnTo>
                    <a:lnTo>
                      <a:pt x="25" y="54"/>
                    </a:lnTo>
                    <a:lnTo>
                      <a:pt x="32" y="52"/>
                    </a:lnTo>
                    <a:lnTo>
                      <a:pt x="40" y="51"/>
                    </a:lnTo>
                    <a:lnTo>
                      <a:pt x="44" y="49"/>
                    </a:lnTo>
                    <a:lnTo>
                      <a:pt x="47" y="49"/>
                    </a:lnTo>
                    <a:lnTo>
                      <a:pt x="49" y="51"/>
                    </a:lnTo>
                    <a:lnTo>
                      <a:pt x="52" y="54"/>
                    </a:lnTo>
                    <a:lnTo>
                      <a:pt x="52" y="54"/>
                    </a:lnTo>
                    <a:lnTo>
                      <a:pt x="56" y="57"/>
                    </a:lnTo>
                    <a:lnTo>
                      <a:pt x="59" y="61"/>
                    </a:lnTo>
                    <a:lnTo>
                      <a:pt x="64" y="61"/>
                    </a:lnTo>
                    <a:lnTo>
                      <a:pt x="67" y="59"/>
                    </a:lnTo>
                    <a:lnTo>
                      <a:pt x="71" y="56"/>
                    </a:lnTo>
                    <a:lnTo>
                      <a:pt x="71" y="51"/>
                    </a:lnTo>
                    <a:lnTo>
                      <a:pt x="69" y="46"/>
                    </a:lnTo>
                    <a:lnTo>
                      <a:pt x="64" y="37"/>
                    </a:lnTo>
                    <a:lnTo>
                      <a:pt x="64" y="37"/>
                    </a:lnTo>
                    <a:lnTo>
                      <a:pt x="52" y="22"/>
                    </a:lnTo>
                    <a:lnTo>
                      <a:pt x="44" y="8"/>
                    </a:lnTo>
                    <a:lnTo>
                      <a:pt x="40" y="3"/>
                    </a:lnTo>
                    <a:lnTo>
                      <a:pt x="37" y="0"/>
                    </a:lnTo>
                    <a:lnTo>
                      <a:pt x="34" y="0"/>
                    </a:lnTo>
                    <a:lnTo>
                      <a:pt x="30" y="0"/>
                    </a:lnTo>
                    <a:lnTo>
                      <a:pt x="30" y="0"/>
                    </a:lnTo>
                    <a:close/>
                  </a:path>
                </a:pathLst>
              </a:custGeom>
              <a:solidFill>
                <a:schemeClr val="accent6"/>
              </a:solidFill>
              <a:ln w="3175">
                <a:solidFill>
                  <a:srgbClr val="FFFFFF"/>
                </a:solidFill>
                <a:prstDash val="solid"/>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cxnSp>
          <p:nvCxnSpPr>
            <p:cNvPr id="159" name="肘形连接符 156">
              <a:extLst>
                <a:ext uri="{FF2B5EF4-FFF2-40B4-BE49-F238E27FC236}">
                  <a16:creationId xmlns:a16="http://schemas.microsoft.com/office/drawing/2014/main" id="{2FE09CD4-1BD2-5140-AC3D-DEB925EB6CC8}"/>
                </a:ext>
              </a:extLst>
            </p:cNvPr>
            <p:cNvCxnSpPr>
              <a:cxnSpLocks/>
              <a:stCxn id="162" idx="1"/>
              <a:endCxn id="166" idx="6"/>
            </p:cNvCxnSpPr>
            <p:nvPr/>
          </p:nvCxnSpPr>
          <p:spPr>
            <a:xfrm rot="10800000" flipV="1">
              <a:off x="9212781" y="2928037"/>
              <a:ext cx="893455" cy="82953"/>
            </a:xfrm>
            <a:prstGeom prst="bentConnector3">
              <a:avLst>
                <a:gd name="adj1" fmla="val 50000"/>
              </a:avLst>
            </a:prstGeom>
            <a:noFill/>
            <a:ln w="9525">
              <a:solidFill>
                <a:srgbClr val="C00000"/>
              </a:solidFill>
              <a:prstDash val="sysDash"/>
              <a:miter lim="800000"/>
              <a:headEnd/>
              <a:tailEnd/>
            </a:ln>
          </p:spPr>
        </p:cxnSp>
        <p:grpSp>
          <p:nvGrpSpPr>
            <p:cNvPr id="160" name="组合 157">
              <a:extLst>
                <a:ext uri="{FF2B5EF4-FFF2-40B4-BE49-F238E27FC236}">
                  <a16:creationId xmlns:a16="http://schemas.microsoft.com/office/drawing/2014/main" id="{D8FE179C-9E0E-8A4C-AD07-53D66B6CB706}"/>
                </a:ext>
              </a:extLst>
            </p:cNvPr>
            <p:cNvGrpSpPr/>
            <p:nvPr/>
          </p:nvGrpSpPr>
          <p:grpSpPr>
            <a:xfrm>
              <a:off x="10106235" y="2186491"/>
              <a:ext cx="1636503" cy="1241889"/>
              <a:chOff x="416520" y="4336328"/>
              <a:chExt cx="2109658" cy="1600952"/>
            </a:xfrm>
          </p:grpSpPr>
          <p:sp>
            <p:nvSpPr>
              <p:cNvPr id="162" name="圆角矩形 171">
                <a:extLst>
                  <a:ext uri="{FF2B5EF4-FFF2-40B4-BE49-F238E27FC236}">
                    <a16:creationId xmlns:a16="http://schemas.microsoft.com/office/drawing/2014/main" id="{47E1F438-FB15-E74C-BA6D-CA8F1936C6B5}"/>
                  </a:ext>
                </a:extLst>
              </p:cNvPr>
              <p:cNvSpPr/>
              <p:nvPr/>
            </p:nvSpPr>
            <p:spPr>
              <a:xfrm>
                <a:off x="416520" y="4647269"/>
                <a:ext cx="2109658" cy="1290011"/>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164" name="圆角矩形 45">
                <a:extLst>
                  <a:ext uri="{FF2B5EF4-FFF2-40B4-BE49-F238E27FC236}">
                    <a16:creationId xmlns:a16="http://schemas.microsoft.com/office/drawing/2014/main" id="{8DD20922-AA4E-F04D-A565-AB3D9109CBDA}"/>
                  </a:ext>
                </a:extLst>
              </p:cNvPr>
              <p:cNvSpPr/>
              <p:nvPr/>
            </p:nvSpPr>
            <p:spPr>
              <a:xfrm>
                <a:off x="660930" y="4336328"/>
                <a:ext cx="1582020" cy="612964"/>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Kessel Run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Boston, MA</a:t>
                </a:r>
              </a:p>
            </p:txBody>
          </p:sp>
          <p:sp>
            <p:nvSpPr>
              <p:cNvPr id="165" name="Text Box 16">
                <a:extLst>
                  <a:ext uri="{FF2B5EF4-FFF2-40B4-BE49-F238E27FC236}">
                    <a16:creationId xmlns:a16="http://schemas.microsoft.com/office/drawing/2014/main" id="{14A76F18-166F-294A-8F6F-D53442147561}"/>
                  </a:ext>
                </a:extLst>
              </p:cNvPr>
              <p:cNvSpPr txBox="1">
                <a:spLocks noChangeArrowheads="1"/>
              </p:cNvSpPr>
              <p:nvPr/>
            </p:nvSpPr>
            <p:spPr bwMode="auto">
              <a:xfrm>
                <a:off x="482153" y="4920976"/>
                <a:ext cx="1978393" cy="917680"/>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AOC</a:t>
                </a:r>
              </a:p>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F-35</a:t>
                </a:r>
              </a:p>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ABMS</a:t>
                </a:r>
              </a:p>
            </p:txBody>
          </p:sp>
        </p:grpSp>
        <p:sp>
          <p:nvSpPr>
            <p:cNvPr id="166" name="Oval 25">
              <a:extLst>
                <a:ext uri="{FF2B5EF4-FFF2-40B4-BE49-F238E27FC236}">
                  <a16:creationId xmlns:a16="http://schemas.microsoft.com/office/drawing/2014/main" id="{32B08565-8BD6-E84D-AE2F-46E366B51D95}"/>
                </a:ext>
              </a:extLst>
            </p:cNvPr>
            <p:cNvSpPr>
              <a:spLocks noChangeArrowheads="1"/>
            </p:cNvSpPr>
            <p:nvPr/>
          </p:nvSpPr>
          <p:spPr bwMode="gray">
            <a:xfrm>
              <a:off x="9128365" y="2968783"/>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175" name="肘形连接符 156">
              <a:extLst>
                <a:ext uri="{FF2B5EF4-FFF2-40B4-BE49-F238E27FC236}">
                  <a16:creationId xmlns:a16="http://schemas.microsoft.com/office/drawing/2014/main" id="{668539CC-803B-4E43-B500-2C6964F89218}"/>
                </a:ext>
              </a:extLst>
            </p:cNvPr>
            <p:cNvCxnSpPr>
              <a:cxnSpLocks/>
              <a:stCxn id="182" idx="1"/>
              <a:endCxn id="181" idx="0"/>
            </p:cNvCxnSpPr>
            <p:nvPr/>
          </p:nvCxnSpPr>
          <p:spPr>
            <a:xfrm rot="10800000">
              <a:off x="8237050" y="4387833"/>
              <a:ext cx="1421211" cy="332692"/>
            </a:xfrm>
            <a:prstGeom prst="bentConnector4">
              <a:avLst>
                <a:gd name="adj1" fmla="val 48515"/>
                <a:gd name="adj2" fmla="val 168712"/>
              </a:avLst>
            </a:prstGeom>
            <a:noFill/>
            <a:ln w="9525">
              <a:solidFill>
                <a:srgbClr val="C00000"/>
              </a:solidFill>
              <a:prstDash val="sysDash"/>
              <a:miter lim="800000"/>
              <a:headEnd/>
              <a:tailEnd/>
            </a:ln>
          </p:spPr>
        </p:cxnSp>
        <p:grpSp>
          <p:nvGrpSpPr>
            <p:cNvPr id="179" name="组合 157">
              <a:extLst>
                <a:ext uri="{FF2B5EF4-FFF2-40B4-BE49-F238E27FC236}">
                  <a16:creationId xmlns:a16="http://schemas.microsoft.com/office/drawing/2014/main" id="{5C5D6F94-49C7-604A-93DA-EB4F5A42AEC3}"/>
                </a:ext>
              </a:extLst>
            </p:cNvPr>
            <p:cNvGrpSpPr/>
            <p:nvPr/>
          </p:nvGrpSpPr>
          <p:grpSpPr>
            <a:xfrm>
              <a:off x="9658260" y="4349877"/>
              <a:ext cx="1636503" cy="732628"/>
              <a:chOff x="452053" y="5019466"/>
              <a:chExt cx="2109658" cy="944450"/>
            </a:xfrm>
          </p:grpSpPr>
          <p:sp>
            <p:nvSpPr>
              <p:cNvPr id="182" name="圆角矩形 171">
                <a:extLst>
                  <a:ext uri="{FF2B5EF4-FFF2-40B4-BE49-F238E27FC236}">
                    <a16:creationId xmlns:a16="http://schemas.microsoft.com/office/drawing/2014/main" id="{22BD9A37-0446-0D40-A4D8-7E8FF4595E84}"/>
                  </a:ext>
                </a:extLst>
              </p:cNvPr>
              <p:cNvSpPr/>
              <p:nvPr/>
            </p:nvSpPr>
            <p:spPr>
              <a:xfrm>
                <a:off x="452053" y="5134956"/>
                <a:ext cx="2109658" cy="724646"/>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183" name="圆角矩形 45">
                <a:extLst>
                  <a:ext uri="{FF2B5EF4-FFF2-40B4-BE49-F238E27FC236}">
                    <a16:creationId xmlns:a16="http://schemas.microsoft.com/office/drawing/2014/main" id="{91A19170-46F5-1241-B47B-90129C74687E}"/>
                  </a:ext>
                </a:extLst>
              </p:cNvPr>
              <p:cNvSpPr/>
              <p:nvPr/>
            </p:nvSpPr>
            <p:spPr>
              <a:xfrm>
                <a:off x="674886" y="5019466"/>
                <a:ext cx="1582020" cy="612964"/>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Blue Sky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Warner Robins, GA</a:t>
                </a:r>
              </a:p>
            </p:txBody>
          </p:sp>
          <p:sp>
            <p:nvSpPr>
              <p:cNvPr id="184" name="Text Box 16">
                <a:extLst>
                  <a:ext uri="{FF2B5EF4-FFF2-40B4-BE49-F238E27FC236}">
                    <a16:creationId xmlns:a16="http://schemas.microsoft.com/office/drawing/2014/main" id="{2F7815FD-87F5-6440-9EAF-2E192B12DD5A}"/>
                  </a:ext>
                </a:extLst>
              </p:cNvPr>
              <p:cNvSpPr txBox="1">
                <a:spLocks noChangeArrowheads="1"/>
              </p:cNvSpPr>
              <p:nvPr/>
            </p:nvSpPr>
            <p:spPr bwMode="auto">
              <a:xfrm>
                <a:off x="525817" y="5588975"/>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402</a:t>
                </a:r>
                <a:r>
                  <a:rPr kumimoji="0" lang="en-US" altLang="zh-CN" sz="1200" b="0" i="0" u="none" strike="noStrike" kern="1200" cap="none" spc="0" normalizeH="0" baseline="30000" noProof="0" dirty="0">
                    <a:ln>
                      <a:noFill/>
                    </a:ln>
                    <a:solidFill>
                      <a:srgbClr val="000000"/>
                    </a:solidFill>
                    <a:effectLst/>
                    <a:uLnTx/>
                    <a:uFillTx/>
                    <a:latin typeface="Calibri" pitchFamily="34" charset="0"/>
                    <a:ea typeface="+mn-ea"/>
                    <a:cs typeface="Calibri" pitchFamily="34" charset="0"/>
                  </a:rPr>
                  <a:t>nd</a:t>
                </a: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 SWEG</a:t>
                </a:r>
              </a:p>
            </p:txBody>
          </p:sp>
        </p:grpSp>
        <p:sp>
          <p:nvSpPr>
            <p:cNvPr id="181" name="Oval 25">
              <a:extLst>
                <a:ext uri="{FF2B5EF4-FFF2-40B4-BE49-F238E27FC236}">
                  <a16:creationId xmlns:a16="http://schemas.microsoft.com/office/drawing/2014/main" id="{0A3487D6-9120-D84E-9B14-459A3480280E}"/>
                </a:ext>
              </a:extLst>
            </p:cNvPr>
            <p:cNvSpPr>
              <a:spLocks noChangeArrowheads="1"/>
            </p:cNvSpPr>
            <p:nvPr/>
          </p:nvSpPr>
          <p:spPr bwMode="gray">
            <a:xfrm>
              <a:off x="8194841" y="4387833"/>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186" name="肘形连接符 156">
              <a:extLst>
                <a:ext uri="{FF2B5EF4-FFF2-40B4-BE49-F238E27FC236}">
                  <a16:creationId xmlns:a16="http://schemas.microsoft.com/office/drawing/2014/main" id="{54AB03DA-5248-9D42-B578-164AB6398F97}"/>
                </a:ext>
              </a:extLst>
            </p:cNvPr>
            <p:cNvCxnSpPr>
              <a:cxnSpLocks/>
              <a:stCxn id="189" idx="1"/>
              <a:endCxn id="188" idx="0"/>
            </p:cNvCxnSpPr>
            <p:nvPr/>
          </p:nvCxnSpPr>
          <p:spPr>
            <a:xfrm rot="10800000">
              <a:off x="7946536" y="4486237"/>
              <a:ext cx="1026672" cy="1192783"/>
            </a:xfrm>
            <a:prstGeom prst="bentConnector4">
              <a:avLst>
                <a:gd name="adj1" fmla="val 47944"/>
                <a:gd name="adj2" fmla="val 119165"/>
              </a:avLst>
            </a:prstGeom>
            <a:noFill/>
            <a:ln w="9525">
              <a:solidFill>
                <a:srgbClr val="C00000"/>
              </a:solidFill>
              <a:prstDash val="sysDash"/>
              <a:miter lim="800000"/>
              <a:headEnd/>
              <a:tailEnd/>
            </a:ln>
          </p:spPr>
        </p:cxnSp>
        <p:grpSp>
          <p:nvGrpSpPr>
            <p:cNvPr id="187" name="组合 157">
              <a:extLst>
                <a:ext uri="{FF2B5EF4-FFF2-40B4-BE49-F238E27FC236}">
                  <a16:creationId xmlns:a16="http://schemas.microsoft.com/office/drawing/2014/main" id="{A46F9C12-0D00-A64E-94DD-A611791FCD65}"/>
                </a:ext>
              </a:extLst>
            </p:cNvPr>
            <p:cNvGrpSpPr/>
            <p:nvPr/>
          </p:nvGrpSpPr>
          <p:grpSpPr>
            <a:xfrm>
              <a:off x="8973208" y="5257210"/>
              <a:ext cx="1636503" cy="771299"/>
              <a:chOff x="415643" y="4956877"/>
              <a:chExt cx="2109658" cy="994302"/>
            </a:xfrm>
          </p:grpSpPr>
          <p:sp>
            <p:nvSpPr>
              <p:cNvPr id="189" name="圆角矩形 171">
                <a:extLst>
                  <a:ext uri="{FF2B5EF4-FFF2-40B4-BE49-F238E27FC236}">
                    <a16:creationId xmlns:a16="http://schemas.microsoft.com/office/drawing/2014/main" id="{30D8E69B-D8E9-B444-825E-F335F655BD1C}"/>
                  </a:ext>
                </a:extLst>
              </p:cNvPr>
              <p:cNvSpPr/>
              <p:nvPr/>
            </p:nvSpPr>
            <p:spPr>
              <a:xfrm>
                <a:off x="415643" y="5098824"/>
                <a:ext cx="2109658" cy="803636"/>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191" name="圆角矩形 45">
                <a:extLst>
                  <a:ext uri="{FF2B5EF4-FFF2-40B4-BE49-F238E27FC236}">
                    <a16:creationId xmlns:a16="http://schemas.microsoft.com/office/drawing/2014/main" id="{2D8030CA-A1E7-9A40-BBF4-F8A16A9FB950}"/>
                  </a:ext>
                </a:extLst>
              </p:cNvPr>
              <p:cNvSpPr/>
              <p:nvPr/>
            </p:nvSpPr>
            <p:spPr>
              <a:xfrm>
                <a:off x="680340" y="4956877"/>
                <a:ext cx="1582020" cy="612964"/>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BESPIN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Montgomery, AL</a:t>
                </a:r>
              </a:p>
            </p:txBody>
          </p:sp>
          <p:sp>
            <p:nvSpPr>
              <p:cNvPr id="192" name="Text Box 16">
                <a:extLst>
                  <a:ext uri="{FF2B5EF4-FFF2-40B4-BE49-F238E27FC236}">
                    <a16:creationId xmlns:a16="http://schemas.microsoft.com/office/drawing/2014/main" id="{02DCD17C-9375-9C4D-BC1F-EAF1DF2A4892}"/>
                  </a:ext>
                </a:extLst>
              </p:cNvPr>
              <p:cNvSpPr txBox="1">
                <a:spLocks noChangeArrowheads="1"/>
              </p:cNvSpPr>
              <p:nvPr/>
            </p:nvSpPr>
            <p:spPr bwMode="auto">
              <a:xfrm>
                <a:off x="481277" y="5576238"/>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PEO BES</a:t>
                </a:r>
              </a:p>
            </p:txBody>
          </p:sp>
        </p:grpSp>
        <p:sp>
          <p:nvSpPr>
            <p:cNvPr id="188" name="Oval 25">
              <a:extLst>
                <a:ext uri="{FF2B5EF4-FFF2-40B4-BE49-F238E27FC236}">
                  <a16:creationId xmlns:a16="http://schemas.microsoft.com/office/drawing/2014/main" id="{7D71F177-BF81-F940-954C-FB5514123473}"/>
                </a:ext>
              </a:extLst>
            </p:cNvPr>
            <p:cNvSpPr>
              <a:spLocks noChangeArrowheads="1"/>
            </p:cNvSpPr>
            <p:nvPr/>
          </p:nvSpPr>
          <p:spPr bwMode="gray">
            <a:xfrm>
              <a:off x="7904328" y="4486236"/>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195" name="肘形连接符 156">
              <a:extLst>
                <a:ext uri="{FF2B5EF4-FFF2-40B4-BE49-F238E27FC236}">
                  <a16:creationId xmlns:a16="http://schemas.microsoft.com/office/drawing/2014/main" id="{71E317E4-55A1-B541-A37B-5A03178F270F}"/>
                </a:ext>
              </a:extLst>
            </p:cNvPr>
            <p:cNvCxnSpPr>
              <a:cxnSpLocks/>
              <a:stCxn id="199" idx="1"/>
              <a:endCxn id="198" idx="4"/>
            </p:cNvCxnSpPr>
            <p:nvPr/>
          </p:nvCxnSpPr>
          <p:spPr>
            <a:xfrm rot="10800000">
              <a:off x="6640746" y="5037457"/>
              <a:ext cx="94248" cy="766558"/>
            </a:xfrm>
            <a:prstGeom prst="bentConnector2">
              <a:avLst/>
            </a:prstGeom>
            <a:noFill/>
            <a:ln w="9525">
              <a:solidFill>
                <a:srgbClr val="C00000"/>
              </a:solidFill>
              <a:prstDash val="sysDash"/>
              <a:miter lim="800000"/>
              <a:headEnd/>
              <a:tailEnd/>
            </a:ln>
          </p:spPr>
        </p:cxnSp>
        <p:grpSp>
          <p:nvGrpSpPr>
            <p:cNvPr id="196" name="组合 157">
              <a:extLst>
                <a:ext uri="{FF2B5EF4-FFF2-40B4-BE49-F238E27FC236}">
                  <a16:creationId xmlns:a16="http://schemas.microsoft.com/office/drawing/2014/main" id="{F47F0CC2-D5B5-EC4C-8776-4CB6E0FA772E}"/>
                </a:ext>
              </a:extLst>
            </p:cNvPr>
            <p:cNvGrpSpPr/>
            <p:nvPr/>
          </p:nvGrpSpPr>
          <p:grpSpPr>
            <a:xfrm>
              <a:off x="6734994" y="5313608"/>
              <a:ext cx="1636503" cy="777592"/>
              <a:chOff x="416520" y="4702110"/>
              <a:chExt cx="2109658" cy="1002414"/>
            </a:xfrm>
          </p:grpSpPr>
          <p:sp>
            <p:nvSpPr>
              <p:cNvPr id="199" name="圆角矩形 171">
                <a:extLst>
                  <a:ext uri="{FF2B5EF4-FFF2-40B4-BE49-F238E27FC236}">
                    <a16:creationId xmlns:a16="http://schemas.microsoft.com/office/drawing/2014/main" id="{315C7F59-C3AD-5344-AE03-81292DF32C69}"/>
                  </a:ext>
                </a:extLst>
              </p:cNvPr>
              <p:cNvSpPr/>
              <p:nvPr/>
            </p:nvSpPr>
            <p:spPr>
              <a:xfrm>
                <a:off x="416520" y="4964087"/>
                <a:ext cx="2109658" cy="740437"/>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00" name="圆角矩形 45">
                <a:extLst>
                  <a:ext uri="{FF2B5EF4-FFF2-40B4-BE49-F238E27FC236}">
                    <a16:creationId xmlns:a16="http://schemas.microsoft.com/office/drawing/2014/main" id="{A2F66091-E5F9-3347-ABEB-341B643EBA5F}"/>
                  </a:ext>
                </a:extLst>
              </p:cNvPr>
              <p:cNvSpPr/>
              <p:nvPr/>
            </p:nvSpPr>
            <p:spPr>
              <a:xfrm>
                <a:off x="680340" y="4702110"/>
                <a:ext cx="1582020" cy="612964"/>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err="1">
                    <a:ln>
                      <a:noFill/>
                    </a:ln>
                    <a:solidFill>
                      <a:srgbClr val="FFFFFF"/>
                    </a:solidFill>
                    <a:effectLst/>
                    <a:uLnTx/>
                    <a:uFillTx/>
                    <a:latin typeface="Arial" panose="020B0604020202020204" pitchFamily="34" charset="0"/>
                    <a:ea typeface="+mn-ea"/>
                    <a:cs typeface="+mn-cs"/>
                  </a:rPr>
                  <a:t>LevelUP</a:t>
                </a:r>
                <a:endPar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San Antonio, TX</a:t>
                </a:r>
              </a:p>
            </p:txBody>
          </p:sp>
          <p:sp>
            <p:nvSpPr>
              <p:cNvPr id="201" name="Text Box 16">
                <a:extLst>
                  <a:ext uri="{FF2B5EF4-FFF2-40B4-BE49-F238E27FC236}">
                    <a16:creationId xmlns:a16="http://schemas.microsoft.com/office/drawing/2014/main" id="{69A8BE49-F7C9-0D4C-BE5E-528D3720235D}"/>
                  </a:ext>
                </a:extLst>
              </p:cNvPr>
              <p:cNvSpPr txBox="1">
                <a:spLocks noChangeArrowheads="1"/>
              </p:cNvSpPr>
              <p:nvPr/>
            </p:nvSpPr>
            <p:spPr bwMode="auto">
              <a:xfrm>
                <a:off x="481277" y="5301819"/>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Unified Platform</a:t>
                </a:r>
              </a:p>
            </p:txBody>
          </p:sp>
        </p:grpSp>
        <p:sp>
          <p:nvSpPr>
            <p:cNvPr id="198" name="Oval 25">
              <a:extLst>
                <a:ext uri="{FF2B5EF4-FFF2-40B4-BE49-F238E27FC236}">
                  <a16:creationId xmlns:a16="http://schemas.microsoft.com/office/drawing/2014/main" id="{4D51CDC3-5785-B849-87FC-A81DDEB43EF4}"/>
                </a:ext>
              </a:extLst>
            </p:cNvPr>
            <p:cNvSpPr>
              <a:spLocks noChangeArrowheads="1"/>
            </p:cNvSpPr>
            <p:nvPr/>
          </p:nvSpPr>
          <p:spPr bwMode="gray">
            <a:xfrm>
              <a:off x="6598538" y="4953042"/>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207" name="肘形连接符 156">
              <a:extLst>
                <a:ext uri="{FF2B5EF4-FFF2-40B4-BE49-F238E27FC236}">
                  <a16:creationId xmlns:a16="http://schemas.microsoft.com/office/drawing/2014/main" id="{2758F0B7-2520-EF48-BEA1-5EFCA7363F5E}"/>
                </a:ext>
              </a:extLst>
            </p:cNvPr>
            <p:cNvCxnSpPr>
              <a:cxnSpLocks/>
              <a:stCxn id="212" idx="1"/>
              <a:endCxn id="210" idx="5"/>
            </p:cNvCxnSpPr>
            <p:nvPr/>
          </p:nvCxnSpPr>
          <p:spPr>
            <a:xfrm rot="10800000" flipV="1">
              <a:off x="6831478" y="1861091"/>
              <a:ext cx="2671022" cy="2368603"/>
            </a:xfrm>
            <a:prstGeom prst="bentConnector4">
              <a:avLst>
                <a:gd name="adj1" fmla="val 49769"/>
                <a:gd name="adj2" fmla="val 110173"/>
              </a:avLst>
            </a:prstGeom>
            <a:noFill/>
            <a:ln w="9525">
              <a:solidFill>
                <a:srgbClr val="C00000"/>
              </a:solidFill>
              <a:prstDash val="sysDash"/>
              <a:miter lim="800000"/>
              <a:headEnd/>
              <a:tailEnd/>
            </a:ln>
          </p:spPr>
        </p:cxnSp>
        <p:grpSp>
          <p:nvGrpSpPr>
            <p:cNvPr id="209" name="组合 157">
              <a:extLst>
                <a:ext uri="{FF2B5EF4-FFF2-40B4-BE49-F238E27FC236}">
                  <a16:creationId xmlns:a16="http://schemas.microsoft.com/office/drawing/2014/main" id="{7B4F6A75-1BC9-9848-83ED-08A4191257E7}"/>
                </a:ext>
              </a:extLst>
            </p:cNvPr>
            <p:cNvGrpSpPr/>
            <p:nvPr/>
          </p:nvGrpSpPr>
          <p:grpSpPr>
            <a:xfrm>
              <a:off x="9502500" y="1335092"/>
              <a:ext cx="1636503" cy="804574"/>
              <a:chOff x="416520" y="4382136"/>
              <a:chExt cx="2109658" cy="1037197"/>
            </a:xfrm>
          </p:grpSpPr>
          <p:sp>
            <p:nvSpPr>
              <p:cNvPr id="212" name="圆角矩形 171">
                <a:extLst>
                  <a:ext uri="{FF2B5EF4-FFF2-40B4-BE49-F238E27FC236}">
                    <a16:creationId xmlns:a16="http://schemas.microsoft.com/office/drawing/2014/main" id="{2B482AA7-3456-1244-A8A1-CB2E4C701331}"/>
                  </a:ext>
                </a:extLst>
              </p:cNvPr>
              <p:cNvSpPr/>
              <p:nvPr/>
            </p:nvSpPr>
            <p:spPr>
              <a:xfrm>
                <a:off x="416520" y="4701098"/>
                <a:ext cx="2109658" cy="718235"/>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13" name="圆角矩形 45">
                <a:extLst>
                  <a:ext uri="{FF2B5EF4-FFF2-40B4-BE49-F238E27FC236}">
                    <a16:creationId xmlns:a16="http://schemas.microsoft.com/office/drawing/2014/main" id="{73DF35DF-7B93-854A-B162-0585CB37A9C3}"/>
                  </a:ext>
                </a:extLst>
              </p:cNvPr>
              <p:cNvSpPr/>
              <p:nvPr/>
            </p:nvSpPr>
            <p:spPr>
              <a:xfrm>
                <a:off x="638671" y="4382136"/>
                <a:ext cx="1718013" cy="612963"/>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Thunder CAMP</a:t>
                </a:r>
                <a:endPar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Oklahoma City, OK</a:t>
                </a:r>
                <a:endPar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214" name="Text Box 16">
                <a:extLst>
                  <a:ext uri="{FF2B5EF4-FFF2-40B4-BE49-F238E27FC236}">
                    <a16:creationId xmlns:a16="http://schemas.microsoft.com/office/drawing/2014/main" id="{CDC5943F-993C-494D-918D-673BAC62229C}"/>
                  </a:ext>
                </a:extLst>
              </p:cNvPr>
              <p:cNvSpPr txBox="1">
                <a:spLocks noChangeArrowheads="1"/>
              </p:cNvSpPr>
              <p:nvPr/>
            </p:nvSpPr>
            <p:spPr bwMode="auto">
              <a:xfrm>
                <a:off x="468419" y="4987880"/>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76</a:t>
                </a:r>
                <a:r>
                  <a:rPr kumimoji="0" lang="en-US" altLang="zh-CN" sz="1200" b="0" i="0" u="none" strike="noStrike" kern="1200" cap="none" spc="0" normalizeH="0" baseline="30000" noProof="0" dirty="0">
                    <a:ln>
                      <a:noFill/>
                    </a:ln>
                    <a:solidFill>
                      <a:srgbClr val="000000"/>
                    </a:solidFill>
                    <a:effectLst/>
                    <a:uLnTx/>
                    <a:uFillTx/>
                    <a:latin typeface="Calibri" pitchFamily="34" charset="0"/>
                    <a:ea typeface="+mn-ea"/>
                    <a:cs typeface="Calibri" pitchFamily="34" charset="0"/>
                  </a:rPr>
                  <a:t>th</a:t>
                </a: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 SWEG</a:t>
                </a:r>
              </a:p>
            </p:txBody>
          </p:sp>
        </p:grpSp>
        <p:sp>
          <p:nvSpPr>
            <p:cNvPr id="210" name="Oval 25">
              <a:extLst>
                <a:ext uri="{FF2B5EF4-FFF2-40B4-BE49-F238E27FC236}">
                  <a16:creationId xmlns:a16="http://schemas.microsoft.com/office/drawing/2014/main" id="{08F070B9-DBE4-234E-B468-F2B323B39121}"/>
                </a:ext>
              </a:extLst>
            </p:cNvPr>
            <p:cNvSpPr>
              <a:spLocks noChangeArrowheads="1"/>
            </p:cNvSpPr>
            <p:nvPr/>
          </p:nvSpPr>
          <p:spPr bwMode="gray">
            <a:xfrm>
              <a:off x="6759425" y="4157642"/>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216" name="肘形连接符 156">
              <a:extLst>
                <a:ext uri="{FF2B5EF4-FFF2-40B4-BE49-F238E27FC236}">
                  <a16:creationId xmlns:a16="http://schemas.microsoft.com/office/drawing/2014/main" id="{B30481E0-6320-9D45-861F-AB3FC8861D00}"/>
                </a:ext>
              </a:extLst>
            </p:cNvPr>
            <p:cNvCxnSpPr>
              <a:cxnSpLocks/>
              <a:stCxn id="219" idx="1"/>
              <a:endCxn id="218" idx="0"/>
            </p:cNvCxnSpPr>
            <p:nvPr/>
          </p:nvCxnSpPr>
          <p:spPr>
            <a:xfrm rot="10800000" flipV="1">
              <a:off x="6882558" y="2313080"/>
              <a:ext cx="578446" cy="1099483"/>
            </a:xfrm>
            <a:prstGeom prst="bentConnector2">
              <a:avLst/>
            </a:prstGeom>
            <a:noFill/>
            <a:ln w="9525">
              <a:solidFill>
                <a:srgbClr val="C00000"/>
              </a:solidFill>
              <a:prstDash val="sysDash"/>
              <a:miter lim="800000"/>
              <a:headEnd/>
              <a:tailEnd/>
            </a:ln>
          </p:spPr>
        </p:cxnSp>
        <p:grpSp>
          <p:nvGrpSpPr>
            <p:cNvPr id="217" name="组合 157">
              <a:extLst>
                <a:ext uri="{FF2B5EF4-FFF2-40B4-BE49-F238E27FC236}">
                  <a16:creationId xmlns:a16="http://schemas.microsoft.com/office/drawing/2014/main" id="{7E374246-9DD5-7147-A46F-3A9E53D1AF2A}"/>
                </a:ext>
              </a:extLst>
            </p:cNvPr>
            <p:cNvGrpSpPr/>
            <p:nvPr/>
          </p:nvGrpSpPr>
          <p:grpSpPr>
            <a:xfrm>
              <a:off x="7461004" y="1787426"/>
              <a:ext cx="1378301" cy="760584"/>
              <a:chOff x="619466" y="4943338"/>
              <a:chExt cx="1776803" cy="980489"/>
            </a:xfrm>
          </p:grpSpPr>
          <p:sp>
            <p:nvSpPr>
              <p:cNvPr id="219" name="圆角矩形 171">
                <a:extLst>
                  <a:ext uri="{FF2B5EF4-FFF2-40B4-BE49-F238E27FC236}">
                    <a16:creationId xmlns:a16="http://schemas.microsoft.com/office/drawing/2014/main" id="{FC7C2FDF-54CE-344C-955B-F09800C1CBB6}"/>
                  </a:ext>
                </a:extLst>
              </p:cNvPr>
              <p:cNvSpPr/>
              <p:nvPr/>
            </p:nvSpPr>
            <p:spPr>
              <a:xfrm>
                <a:off x="619466" y="5349660"/>
                <a:ext cx="1776803" cy="542627"/>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20" name="圆角矩形 45">
                <a:extLst>
                  <a:ext uri="{FF2B5EF4-FFF2-40B4-BE49-F238E27FC236}">
                    <a16:creationId xmlns:a16="http://schemas.microsoft.com/office/drawing/2014/main" id="{631F9CF7-ADA0-AA4B-B17B-5398E7CD674B}"/>
                  </a:ext>
                </a:extLst>
              </p:cNvPr>
              <p:cNvSpPr/>
              <p:nvPr/>
            </p:nvSpPr>
            <p:spPr>
              <a:xfrm>
                <a:off x="731559" y="4943338"/>
                <a:ext cx="1582020" cy="612962"/>
              </a:xfrm>
              <a:prstGeom prst="roundRect">
                <a:avLst>
                  <a:gd name="adj" fmla="val 50000"/>
                </a:avLst>
              </a:prstGeom>
              <a:solidFill>
                <a:schemeClr val="accent2"/>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Rogue Blue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Omaha, NE</a:t>
                </a:r>
              </a:p>
            </p:txBody>
          </p:sp>
          <p:sp>
            <p:nvSpPr>
              <p:cNvPr id="221" name="Text Box 16">
                <a:extLst>
                  <a:ext uri="{FF2B5EF4-FFF2-40B4-BE49-F238E27FC236}">
                    <a16:creationId xmlns:a16="http://schemas.microsoft.com/office/drawing/2014/main" id="{E322A98C-851E-EF42-8377-48626665637D}"/>
                  </a:ext>
                </a:extLst>
              </p:cNvPr>
              <p:cNvSpPr txBox="1">
                <a:spLocks noChangeArrowheads="1"/>
              </p:cNvSpPr>
              <p:nvPr/>
            </p:nvSpPr>
            <p:spPr bwMode="auto">
              <a:xfrm>
                <a:off x="782530" y="5548886"/>
                <a:ext cx="1404328"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STRATCOM</a:t>
                </a:r>
              </a:p>
            </p:txBody>
          </p:sp>
        </p:grpSp>
        <p:sp>
          <p:nvSpPr>
            <p:cNvPr id="218" name="Oval 25">
              <a:extLst>
                <a:ext uri="{FF2B5EF4-FFF2-40B4-BE49-F238E27FC236}">
                  <a16:creationId xmlns:a16="http://schemas.microsoft.com/office/drawing/2014/main" id="{666485CE-99BE-8148-AA9A-399F1685020A}"/>
                </a:ext>
              </a:extLst>
            </p:cNvPr>
            <p:cNvSpPr>
              <a:spLocks noChangeArrowheads="1"/>
            </p:cNvSpPr>
            <p:nvPr/>
          </p:nvSpPr>
          <p:spPr bwMode="gray">
            <a:xfrm>
              <a:off x="6840350" y="3412564"/>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238" name="肘形连接符 156">
              <a:extLst>
                <a:ext uri="{FF2B5EF4-FFF2-40B4-BE49-F238E27FC236}">
                  <a16:creationId xmlns:a16="http://schemas.microsoft.com/office/drawing/2014/main" id="{B6ABD331-2F75-9A44-90EE-E95EA5DCF474}"/>
                </a:ext>
              </a:extLst>
            </p:cNvPr>
            <p:cNvCxnSpPr>
              <a:cxnSpLocks/>
              <a:stCxn id="243" idx="2"/>
              <a:endCxn id="240" idx="6"/>
            </p:cNvCxnSpPr>
            <p:nvPr/>
          </p:nvCxnSpPr>
          <p:spPr>
            <a:xfrm rot="5400000">
              <a:off x="5533694" y="2825715"/>
              <a:ext cx="1443104" cy="301139"/>
            </a:xfrm>
            <a:prstGeom prst="bentConnector2">
              <a:avLst/>
            </a:prstGeom>
            <a:noFill/>
            <a:ln w="9525">
              <a:solidFill>
                <a:srgbClr val="C00000"/>
              </a:solidFill>
              <a:prstDash val="sysDash"/>
              <a:miter lim="800000"/>
              <a:headEnd/>
              <a:tailEnd/>
            </a:ln>
          </p:spPr>
        </p:cxnSp>
        <p:grpSp>
          <p:nvGrpSpPr>
            <p:cNvPr id="239" name="组合 157">
              <a:extLst>
                <a:ext uri="{FF2B5EF4-FFF2-40B4-BE49-F238E27FC236}">
                  <a16:creationId xmlns:a16="http://schemas.microsoft.com/office/drawing/2014/main" id="{ABC2A500-575B-C840-BE7B-D5D8C52382E3}"/>
                </a:ext>
              </a:extLst>
            </p:cNvPr>
            <p:cNvGrpSpPr/>
            <p:nvPr/>
          </p:nvGrpSpPr>
          <p:grpSpPr>
            <a:xfrm>
              <a:off x="5605587" y="1460263"/>
              <a:ext cx="1567567" cy="797018"/>
              <a:chOff x="337259" y="4652590"/>
              <a:chExt cx="2020791" cy="1027456"/>
            </a:xfrm>
          </p:grpSpPr>
          <p:sp>
            <p:nvSpPr>
              <p:cNvPr id="241" name="圆角矩形 171">
                <a:extLst>
                  <a:ext uri="{FF2B5EF4-FFF2-40B4-BE49-F238E27FC236}">
                    <a16:creationId xmlns:a16="http://schemas.microsoft.com/office/drawing/2014/main" id="{E9B80BFC-BC27-B34A-A37D-CBA61144D2F4}"/>
                  </a:ext>
                </a:extLst>
              </p:cNvPr>
              <p:cNvSpPr/>
              <p:nvPr/>
            </p:nvSpPr>
            <p:spPr>
              <a:xfrm>
                <a:off x="337259" y="4964086"/>
                <a:ext cx="1962635" cy="715960"/>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42" name="圆角矩形 45">
                <a:extLst>
                  <a:ext uri="{FF2B5EF4-FFF2-40B4-BE49-F238E27FC236}">
                    <a16:creationId xmlns:a16="http://schemas.microsoft.com/office/drawing/2014/main" id="{9A8A96C4-C69A-5749-A4C8-36637D320634}"/>
                  </a:ext>
                </a:extLst>
              </p:cNvPr>
              <p:cNvSpPr/>
              <p:nvPr/>
            </p:nvSpPr>
            <p:spPr>
              <a:xfrm>
                <a:off x="440701" y="4652590"/>
                <a:ext cx="1769757" cy="612964"/>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Space CAMP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Colorado Springs, CO</a:t>
                </a:r>
              </a:p>
            </p:txBody>
          </p:sp>
          <p:sp>
            <p:nvSpPr>
              <p:cNvPr id="243" name="Text Box 16">
                <a:extLst>
                  <a:ext uri="{FF2B5EF4-FFF2-40B4-BE49-F238E27FC236}">
                    <a16:creationId xmlns:a16="http://schemas.microsoft.com/office/drawing/2014/main" id="{34AC3D62-664C-8C47-93BA-3F15631F9F3F}"/>
                  </a:ext>
                </a:extLst>
              </p:cNvPr>
              <p:cNvSpPr txBox="1">
                <a:spLocks noChangeArrowheads="1"/>
              </p:cNvSpPr>
              <p:nvPr/>
            </p:nvSpPr>
            <p:spPr bwMode="auto">
              <a:xfrm>
                <a:off x="379657" y="5301819"/>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Space Force</a:t>
                </a:r>
              </a:p>
            </p:txBody>
          </p:sp>
        </p:grpSp>
        <p:cxnSp>
          <p:nvCxnSpPr>
            <p:cNvPr id="280" name="肘形连接符 156">
              <a:extLst>
                <a:ext uri="{FF2B5EF4-FFF2-40B4-BE49-F238E27FC236}">
                  <a16:creationId xmlns:a16="http://schemas.microsoft.com/office/drawing/2014/main" id="{45F3655F-A2D4-D644-81AF-94F6642402B3}"/>
                </a:ext>
              </a:extLst>
            </p:cNvPr>
            <p:cNvCxnSpPr>
              <a:cxnSpLocks/>
              <a:stCxn id="279" idx="2"/>
              <a:endCxn id="240" idx="0"/>
            </p:cNvCxnSpPr>
            <p:nvPr/>
          </p:nvCxnSpPr>
          <p:spPr>
            <a:xfrm rot="16200000" flipH="1">
              <a:off x="4628211" y="2221370"/>
              <a:ext cx="1547742" cy="1320774"/>
            </a:xfrm>
            <a:prstGeom prst="bentConnector3">
              <a:avLst>
                <a:gd name="adj1" fmla="val 28900"/>
              </a:avLst>
            </a:prstGeom>
            <a:noFill/>
            <a:ln w="9525">
              <a:solidFill>
                <a:srgbClr val="C00000"/>
              </a:solidFill>
              <a:prstDash val="sysDash"/>
              <a:miter lim="800000"/>
              <a:headEnd/>
              <a:tailEnd/>
            </a:ln>
          </p:spPr>
        </p:cxnSp>
        <p:grpSp>
          <p:nvGrpSpPr>
            <p:cNvPr id="283" name="Group 282">
              <a:extLst>
                <a:ext uri="{FF2B5EF4-FFF2-40B4-BE49-F238E27FC236}">
                  <a16:creationId xmlns:a16="http://schemas.microsoft.com/office/drawing/2014/main" id="{BC6629C5-CC61-4A4C-B9D1-03CA38A0A01A}"/>
                </a:ext>
              </a:extLst>
            </p:cNvPr>
            <p:cNvGrpSpPr/>
            <p:nvPr/>
          </p:nvGrpSpPr>
          <p:grpSpPr>
            <a:xfrm>
              <a:off x="2241229" y="1457555"/>
              <a:ext cx="3779032" cy="2240281"/>
              <a:chOff x="9084129" y="2383434"/>
              <a:chExt cx="3779032" cy="2240281"/>
            </a:xfrm>
          </p:grpSpPr>
          <p:cxnSp>
            <p:nvCxnSpPr>
              <p:cNvPr id="284" name="肘形连接符 156">
                <a:extLst>
                  <a:ext uri="{FF2B5EF4-FFF2-40B4-BE49-F238E27FC236}">
                    <a16:creationId xmlns:a16="http://schemas.microsoft.com/office/drawing/2014/main" id="{12F177BE-A751-EE48-AF09-AA5447A90BF7}"/>
                  </a:ext>
                </a:extLst>
              </p:cNvPr>
              <p:cNvCxnSpPr>
                <a:cxnSpLocks/>
                <a:endCxn id="240" idx="2"/>
              </p:cNvCxnSpPr>
              <p:nvPr/>
            </p:nvCxnSpPr>
            <p:spPr>
              <a:xfrm>
                <a:off x="10771159" y="3679821"/>
                <a:ext cx="2092002" cy="943894"/>
              </a:xfrm>
              <a:prstGeom prst="bentConnector3">
                <a:avLst>
                  <a:gd name="adj1" fmla="val 91247"/>
                </a:avLst>
              </a:prstGeom>
              <a:noFill/>
              <a:ln w="9525">
                <a:solidFill>
                  <a:srgbClr val="C00000"/>
                </a:solidFill>
                <a:prstDash val="sysDash"/>
                <a:miter lim="800000"/>
                <a:headEnd/>
                <a:tailEnd/>
              </a:ln>
            </p:spPr>
          </p:cxnSp>
          <p:grpSp>
            <p:nvGrpSpPr>
              <p:cNvPr id="285" name="组合 157">
                <a:extLst>
                  <a:ext uri="{FF2B5EF4-FFF2-40B4-BE49-F238E27FC236}">
                    <a16:creationId xmlns:a16="http://schemas.microsoft.com/office/drawing/2014/main" id="{A3D5230C-DC95-D846-9BCE-101B14418142}"/>
                  </a:ext>
                </a:extLst>
              </p:cNvPr>
              <p:cNvGrpSpPr/>
              <p:nvPr/>
            </p:nvGrpSpPr>
            <p:grpSpPr>
              <a:xfrm>
                <a:off x="9084129" y="2383434"/>
                <a:ext cx="1636503" cy="1730506"/>
                <a:chOff x="416520" y="4656907"/>
                <a:chExt cx="2109658" cy="2230843"/>
              </a:xfrm>
            </p:grpSpPr>
            <p:sp>
              <p:nvSpPr>
                <p:cNvPr id="287" name="圆角矩形 171">
                  <a:extLst>
                    <a:ext uri="{FF2B5EF4-FFF2-40B4-BE49-F238E27FC236}">
                      <a16:creationId xmlns:a16="http://schemas.microsoft.com/office/drawing/2014/main" id="{DE41C0F9-DD03-F340-BD0A-9134B19CEA34}"/>
                    </a:ext>
                  </a:extLst>
                </p:cNvPr>
                <p:cNvSpPr/>
                <p:nvPr/>
              </p:nvSpPr>
              <p:spPr>
                <a:xfrm>
                  <a:off x="416520" y="4964086"/>
                  <a:ext cx="2109658" cy="1923664"/>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88" name="圆角矩形 45">
                  <a:extLst>
                    <a:ext uri="{FF2B5EF4-FFF2-40B4-BE49-F238E27FC236}">
                      <a16:creationId xmlns:a16="http://schemas.microsoft.com/office/drawing/2014/main" id="{C9FB1118-BD4B-2143-84D3-9F30142CE5F4}"/>
                    </a:ext>
                  </a:extLst>
                </p:cNvPr>
                <p:cNvSpPr/>
                <p:nvPr/>
              </p:nvSpPr>
              <p:spPr>
                <a:xfrm>
                  <a:off x="601243" y="4656907"/>
                  <a:ext cx="1725321" cy="612965"/>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Platform One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Colorado Springs, CO</a:t>
                  </a:r>
                </a:p>
              </p:txBody>
            </p:sp>
            <p:sp>
              <p:nvSpPr>
                <p:cNvPr id="289" name="Text Box 16">
                  <a:extLst>
                    <a:ext uri="{FF2B5EF4-FFF2-40B4-BE49-F238E27FC236}">
                      <a16:creationId xmlns:a16="http://schemas.microsoft.com/office/drawing/2014/main" id="{21C3F9AD-6371-3942-8B44-C1FB74085659}"/>
                    </a:ext>
                  </a:extLst>
                </p:cNvPr>
                <p:cNvSpPr txBox="1">
                  <a:spLocks noChangeArrowheads="1"/>
                </p:cNvSpPr>
                <p:nvPr/>
              </p:nvSpPr>
              <p:spPr bwMode="auto">
                <a:xfrm>
                  <a:off x="481277" y="5301819"/>
                  <a:ext cx="1978393" cy="1460418"/>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JAIC</a:t>
                  </a:r>
                </a:p>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Army Cyber</a:t>
                  </a:r>
                </a:p>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AEGIS</a:t>
                  </a:r>
                </a:p>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F-35</a:t>
                  </a:r>
                </a:p>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ABMS</a:t>
                  </a:r>
                </a:p>
              </p:txBody>
            </p:sp>
          </p:grpSp>
        </p:grpSp>
        <p:cxnSp>
          <p:nvCxnSpPr>
            <p:cNvPr id="292" name="肘形连接符 156">
              <a:extLst>
                <a:ext uri="{FF2B5EF4-FFF2-40B4-BE49-F238E27FC236}">
                  <a16:creationId xmlns:a16="http://schemas.microsoft.com/office/drawing/2014/main" id="{23B4E79A-62AC-C143-ADE7-5C24EBEA0409}"/>
                </a:ext>
              </a:extLst>
            </p:cNvPr>
            <p:cNvCxnSpPr>
              <a:cxnSpLocks/>
              <a:stCxn id="295" idx="3"/>
              <a:endCxn id="294" idx="0"/>
            </p:cNvCxnSpPr>
            <p:nvPr/>
          </p:nvCxnSpPr>
          <p:spPr>
            <a:xfrm flipV="1">
              <a:off x="3975032" y="3324847"/>
              <a:ext cx="1430625" cy="552453"/>
            </a:xfrm>
            <a:prstGeom prst="bentConnector4">
              <a:avLst>
                <a:gd name="adj1" fmla="val 48525"/>
                <a:gd name="adj2" fmla="val 141379"/>
              </a:avLst>
            </a:prstGeom>
            <a:noFill/>
            <a:ln w="9525">
              <a:solidFill>
                <a:srgbClr val="C00000"/>
              </a:solidFill>
              <a:prstDash val="sysDash"/>
              <a:miter lim="800000"/>
              <a:headEnd/>
              <a:tailEnd/>
            </a:ln>
          </p:spPr>
        </p:cxnSp>
        <p:grpSp>
          <p:nvGrpSpPr>
            <p:cNvPr id="293" name="组合 157">
              <a:extLst>
                <a:ext uri="{FF2B5EF4-FFF2-40B4-BE49-F238E27FC236}">
                  <a16:creationId xmlns:a16="http://schemas.microsoft.com/office/drawing/2014/main" id="{4CC8FA93-66F3-9C43-B91A-5F4DDDF941CD}"/>
                </a:ext>
              </a:extLst>
            </p:cNvPr>
            <p:cNvGrpSpPr/>
            <p:nvPr/>
          </p:nvGrpSpPr>
          <p:grpSpPr>
            <a:xfrm>
              <a:off x="2338529" y="3390299"/>
              <a:ext cx="1636503" cy="766889"/>
              <a:chOff x="416520" y="4697093"/>
              <a:chExt cx="2109658" cy="988615"/>
            </a:xfrm>
          </p:grpSpPr>
          <p:sp>
            <p:nvSpPr>
              <p:cNvPr id="295" name="圆角矩形 171">
                <a:extLst>
                  <a:ext uri="{FF2B5EF4-FFF2-40B4-BE49-F238E27FC236}">
                    <a16:creationId xmlns:a16="http://schemas.microsoft.com/office/drawing/2014/main" id="{61F66A6E-DCF9-2343-BD82-1E3E748A61AD}"/>
                  </a:ext>
                </a:extLst>
              </p:cNvPr>
              <p:cNvSpPr/>
              <p:nvPr/>
            </p:nvSpPr>
            <p:spPr>
              <a:xfrm>
                <a:off x="416520" y="4964087"/>
                <a:ext cx="2109658" cy="721621"/>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96" name="圆角矩形 45">
                <a:extLst>
                  <a:ext uri="{FF2B5EF4-FFF2-40B4-BE49-F238E27FC236}">
                    <a16:creationId xmlns:a16="http://schemas.microsoft.com/office/drawing/2014/main" id="{B8B94D58-C4EB-6B43-8E0A-0B78E838EAE4}"/>
                  </a:ext>
                </a:extLst>
              </p:cNvPr>
              <p:cNvSpPr/>
              <p:nvPr/>
            </p:nvSpPr>
            <p:spPr>
              <a:xfrm>
                <a:off x="687677" y="4697093"/>
                <a:ext cx="1582020" cy="612963"/>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Ski CAMP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Hill AFB, UT</a:t>
                </a:r>
              </a:p>
            </p:txBody>
          </p:sp>
          <p:sp>
            <p:nvSpPr>
              <p:cNvPr id="297" name="Text Box 16">
                <a:extLst>
                  <a:ext uri="{FF2B5EF4-FFF2-40B4-BE49-F238E27FC236}">
                    <a16:creationId xmlns:a16="http://schemas.microsoft.com/office/drawing/2014/main" id="{D9CBFC42-7513-5F4E-90A5-1F36B39A7C2F}"/>
                  </a:ext>
                </a:extLst>
              </p:cNvPr>
              <p:cNvSpPr txBox="1">
                <a:spLocks noChangeArrowheads="1"/>
              </p:cNvSpPr>
              <p:nvPr/>
            </p:nvSpPr>
            <p:spPr bwMode="auto">
              <a:xfrm>
                <a:off x="481277" y="5301819"/>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GBSD</a:t>
                </a:r>
              </a:p>
            </p:txBody>
          </p:sp>
        </p:grpSp>
        <p:sp>
          <p:nvSpPr>
            <p:cNvPr id="294" name="Oval 25">
              <a:extLst>
                <a:ext uri="{FF2B5EF4-FFF2-40B4-BE49-F238E27FC236}">
                  <a16:creationId xmlns:a16="http://schemas.microsoft.com/office/drawing/2014/main" id="{E0373118-0EFF-5C4E-88C1-6E063C1BDE02}"/>
                </a:ext>
              </a:extLst>
            </p:cNvPr>
            <p:cNvSpPr>
              <a:spLocks noChangeArrowheads="1"/>
            </p:cNvSpPr>
            <p:nvPr/>
          </p:nvSpPr>
          <p:spPr bwMode="gray">
            <a:xfrm>
              <a:off x="5363449" y="3324847"/>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299" name="肘形连接符 156">
              <a:extLst>
                <a:ext uri="{FF2B5EF4-FFF2-40B4-BE49-F238E27FC236}">
                  <a16:creationId xmlns:a16="http://schemas.microsoft.com/office/drawing/2014/main" id="{8A080BDC-7EF7-E840-9028-6390E2A2E9AE}"/>
                </a:ext>
              </a:extLst>
            </p:cNvPr>
            <p:cNvCxnSpPr>
              <a:cxnSpLocks/>
              <a:stCxn id="302" idx="3"/>
              <a:endCxn id="301" idx="2"/>
            </p:cNvCxnSpPr>
            <p:nvPr/>
          </p:nvCxnSpPr>
          <p:spPr>
            <a:xfrm flipV="1">
              <a:off x="3135462" y="4124766"/>
              <a:ext cx="1512674" cy="599431"/>
            </a:xfrm>
            <a:prstGeom prst="bentConnector3">
              <a:avLst>
                <a:gd name="adj1" fmla="val 50000"/>
              </a:avLst>
            </a:prstGeom>
            <a:noFill/>
            <a:ln w="9525">
              <a:solidFill>
                <a:srgbClr val="C00000"/>
              </a:solidFill>
              <a:prstDash val="sysDash"/>
              <a:miter lim="800000"/>
              <a:headEnd/>
              <a:tailEnd/>
            </a:ln>
          </p:spPr>
        </p:cxnSp>
        <p:grpSp>
          <p:nvGrpSpPr>
            <p:cNvPr id="300" name="组合 157">
              <a:extLst>
                <a:ext uri="{FF2B5EF4-FFF2-40B4-BE49-F238E27FC236}">
                  <a16:creationId xmlns:a16="http://schemas.microsoft.com/office/drawing/2014/main" id="{6C83EB82-E805-9540-B1BE-24D73E3512EB}"/>
                </a:ext>
              </a:extLst>
            </p:cNvPr>
            <p:cNvGrpSpPr/>
            <p:nvPr/>
          </p:nvGrpSpPr>
          <p:grpSpPr>
            <a:xfrm>
              <a:off x="1399450" y="4229046"/>
              <a:ext cx="1736012" cy="1801964"/>
              <a:chOff x="288240" y="4516922"/>
              <a:chExt cx="2237938" cy="2322955"/>
            </a:xfrm>
          </p:grpSpPr>
          <p:sp>
            <p:nvSpPr>
              <p:cNvPr id="302" name="圆角矩形 171">
                <a:extLst>
                  <a:ext uri="{FF2B5EF4-FFF2-40B4-BE49-F238E27FC236}">
                    <a16:creationId xmlns:a16="http://schemas.microsoft.com/office/drawing/2014/main" id="{E31F5DB1-F155-C34B-BB27-F18C0B8D231A}"/>
                  </a:ext>
                </a:extLst>
              </p:cNvPr>
              <p:cNvSpPr/>
              <p:nvPr/>
            </p:nvSpPr>
            <p:spPr>
              <a:xfrm>
                <a:off x="307888" y="4819157"/>
                <a:ext cx="2218290" cy="672153"/>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303" name="圆角矩形 45">
                <a:extLst>
                  <a:ext uri="{FF2B5EF4-FFF2-40B4-BE49-F238E27FC236}">
                    <a16:creationId xmlns:a16="http://schemas.microsoft.com/office/drawing/2014/main" id="{3B0BA366-E3F9-C441-A5E2-9ADFA02E4C76}"/>
                  </a:ext>
                </a:extLst>
              </p:cNvPr>
              <p:cNvSpPr/>
              <p:nvPr/>
            </p:nvSpPr>
            <p:spPr>
              <a:xfrm>
                <a:off x="523838" y="4516922"/>
                <a:ext cx="1807055" cy="612963"/>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Kobayashi Maru</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Los Angeles, CA</a:t>
                </a:r>
              </a:p>
            </p:txBody>
          </p:sp>
          <p:sp>
            <p:nvSpPr>
              <p:cNvPr id="304" name="Text Box 16">
                <a:extLst>
                  <a:ext uri="{FF2B5EF4-FFF2-40B4-BE49-F238E27FC236}">
                    <a16:creationId xmlns:a16="http://schemas.microsoft.com/office/drawing/2014/main" id="{A340F952-69E9-CD43-A185-9DA068988A39}"/>
                  </a:ext>
                </a:extLst>
              </p:cNvPr>
              <p:cNvSpPr txBox="1">
                <a:spLocks noChangeArrowheads="1"/>
              </p:cNvSpPr>
              <p:nvPr/>
            </p:nvSpPr>
            <p:spPr bwMode="auto">
              <a:xfrm>
                <a:off x="481278" y="5156890"/>
                <a:ext cx="1978393" cy="374940"/>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SMC</a:t>
                </a:r>
              </a:p>
            </p:txBody>
          </p:sp>
          <p:sp>
            <p:nvSpPr>
              <p:cNvPr id="211" name="圆角矩形 45">
                <a:extLst>
                  <a:ext uri="{FF2B5EF4-FFF2-40B4-BE49-F238E27FC236}">
                    <a16:creationId xmlns:a16="http://schemas.microsoft.com/office/drawing/2014/main" id="{F177E352-248A-4E4E-9BBE-8F8915917053}"/>
                  </a:ext>
                </a:extLst>
              </p:cNvPr>
              <p:cNvSpPr/>
              <p:nvPr/>
            </p:nvSpPr>
            <p:spPr>
              <a:xfrm>
                <a:off x="523515" y="5785175"/>
                <a:ext cx="1807056" cy="612963"/>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Corsair Ranch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err="1">
                    <a:ln>
                      <a:noFill/>
                    </a:ln>
                    <a:solidFill>
                      <a:srgbClr val="FFFFFF"/>
                    </a:solidFill>
                    <a:effectLst/>
                    <a:uLnTx/>
                    <a:uFillTx/>
                    <a:latin typeface="Arial" panose="020B0604020202020204" pitchFamily="34" charset="0"/>
                    <a:ea typeface="+mn-ea"/>
                    <a:cs typeface="+mn-cs"/>
                  </a:rPr>
                  <a:t>Tuscon</a:t>
                </a: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 AZ</a:t>
                </a:r>
              </a:p>
            </p:txBody>
          </p:sp>
          <p:sp>
            <p:nvSpPr>
              <p:cNvPr id="215" name="圆角矩形 171">
                <a:extLst>
                  <a:ext uri="{FF2B5EF4-FFF2-40B4-BE49-F238E27FC236}">
                    <a16:creationId xmlns:a16="http://schemas.microsoft.com/office/drawing/2014/main" id="{0A88BC7D-D699-5248-9A0F-76E95C4497E2}"/>
                  </a:ext>
                </a:extLst>
              </p:cNvPr>
              <p:cNvSpPr/>
              <p:nvPr/>
            </p:nvSpPr>
            <p:spPr>
              <a:xfrm>
                <a:off x="288240" y="6145383"/>
                <a:ext cx="2218290" cy="672153"/>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22" name="Text Box 16">
                <a:extLst>
                  <a:ext uri="{FF2B5EF4-FFF2-40B4-BE49-F238E27FC236}">
                    <a16:creationId xmlns:a16="http://schemas.microsoft.com/office/drawing/2014/main" id="{619AEAE4-0C38-F342-840F-F2F7FE1C9798}"/>
                  </a:ext>
                </a:extLst>
              </p:cNvPr>
              <p:cNvSpPr txBox="1">
                <a:spLocks noChangeArrowheads="1"/>
              </p:cNvSpPr>
              <p:nvPr/>
            </p:nvSpPr>
            <p:spPr bwMode="auto">
              <a:xfrm>
                <a:off x="475319" y="6464937"/>
                <a:ext cx="1978393" cy="374940"/>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endPar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grpSp>
        <p:sp>
          <p:nvSpPr>
            <p:cNvPr id="301" name="Oval 25">
              <a:extLst>
                <a:ext uri="{FF2B5EF4-FFF2-40B4-BE49-F238E27FC236}">
                  <a16:creationId xmlns:a16="http://schemas.microsoft.com/office/drawing/2014/main" id="{5D4B74C5-3A98-C744-A122-A62E21CA7173}"/>
                </a:ext>
              </a:extLst>
            </p:cNvPr>
            <p:cNvSpPr>
              <a:spLocks noChangeArrowheads="1"/>
            </p:cNvSpPr>
            <p:nvPr/>
          </p:nvSpPr>
          <p:spPr bwMode="gray">
            <a:xfrm>
              <a:off x="4648136" y="4082558"/>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cxnSp>
          <p:nvCxnSpPr>
            <p:cNvPr id="306" name="肘形连接符 156">
              <a:extLst>
                <a:ext uri="{FF2B5EF4-FFF2-40B4-BE49-F238E27FC236}">
                  <a16:creationId xmlns:a16="http://schemas.microsoft.com/office/drawing/2014/main" id="{F866C9B3-BBCE-DB4C-9C10-51C6B00F0AD0}"/>
                </a:ext>
              </a:extLst>
            </p:cNvPr>
            <p:cNvCxnSpPr>
              <a:cxnSpLocks/>
              <a:stCxn id="309" idx="3"/>
              <a:endCxn id="308" idx="4"/>
            </p:cNvCxnSpPr>
            <p:nvPr/>
          </p:nvCxnSpPr>
          <p:spPr>
            <a:xfrm flipH="1" flipV="1">
              <a:off x="5540602" y="5306573"/>
              <a:ext cx="73354" cy="730220"/>
            </a:xfrm>
            <a:prstGeom prst="bentConnector4">
              <a:avLst>
                <a:gd name="adj1" fmla="val -206162"/>
                <a:gd name="adj2" fmla="val 48634"/>
              </a:avLst>
            </a:prstGeom>
            <a:noFill/>
            <a:ln w="9525">
              <a:solidFill>
                <a:srgbClr val="C00000"/>
              </a:solidFill>
              <a:prstDash val="sysDash"/>
              <a:miter lim="800000"/>
              <a:headEnd/>
              <a:tailEnd/>
            </a:ln>
          </p:spPr>
        </p:cxnSp>
        <p:grpSp>
          <p:nvGrpSpPr>
            <p:cNvPr id="307" name="组合 157">
              <a:extLst>
                <a:ext uri="{FF2B5EF4-FFF2-40B4-BE49-F238E27FC236}">
                  <a16:creationId xmlns:a16="http://schemas.microsoft.com/office/drawing/2014/main" id="{835E13D4-4593-4E4F-B215-FAF6D85B7306}"/>
                </a:ext>
              </a:extLst>
            </p:cNvPr>
            <p:cNvGrpSpPr/>
            <p:nvPr/>
          </p:nvGrpSpPr>
          <p:grpSpPr>
            <a:xfrm>
              <a:off x="3977453" y="5516787"/>
              <a:ext cx="1636503" cy="770017"/>
              <a:chOff x="382909" y="4684116"/>
              <a:chExt cx="2109658" cy="992644"/>
            </a:xfrm>
          </p:grpSpPr>
          <p:sp>
            <p:nvSpPr>
              <p:cNvPr id="309" name="圆角矩形 171">
                <a:extLst>
                  <a:ext uri="{FF2B5EF4-FFF2-40B4-BE49-F238E27FC236}">
                    <a16:creationId xmlns:a16="http://schemas.microsoft.com/office/drawing/2014/main" id="{4029DBDA-0A9B-F146-B116-307766DF0805}"/>
                  </a:ext>
                </a:extLst>
              </p:cNvPr>
              <p:cNvSpPr/>
              <p:nvPr/>
            </p:nvSpPr>
            <p:spPr>
              <a:xfrm>
                <a:off x="382909" y="5035627"/>
                <a:ext cx="2109658" cy="637691"/>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310" name="圆角矩形 45">
                <a:extLst>
                  <a:ext uri="{FF2B5EF4-FFF2-40B4-BE49-F238E27FC236}">
                    <a16:creationId xmlns:a16="http://schemas.microsoft.com/office/drawing/2014/main" id="{AC219425-9265-0047-811A-3D675830FC48}"/>
                  </a:ext>
                </a:extLst>
              </p:cNvPr>
              <p:cNvSpPr/>
              <p:nvPr/>
            </p:nvSpPr>
            <p:spPr>
              <a:xfrm>
                <a:off x="631275" y="4684116"/>
                <a:ext cx="1582020" cy="612961"/>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TRON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rPr>
                  <a:t>Oahu, HI</a:t>
                </a:r>
              </a:p>
            </p:txBody>
          </p:sp>
          <p:sp>
            <p:nvSpPr>
              <p:cNvPr id="311" name="Text Box 16">
                <a:extLst>
                  <a:ext uri="{FF2B5EF4-FFF2-40B4-BE49-F238E27FC236}">
                    <a16:creationId xmlns:a16="http://schemas.microsoft.com/office/drawing/2014/main" id="{44890D5C-8E80-9D42-AEE8-161A0E5CFCF4}"/>
                  </a:ext>
                </a:extLst>
              </p:cNvPr>
              <p:cNvSpPr txBox="1">
                <a:spLocks noChangeArrowheads="1"/>
              </p:cNvSpPr>
              <p:nvPr/>
            </p:nvSpPr>
            <p:spPr bwMode="auto">
              <a:xfrm>
                <a:off x="481277" y="5301819"/>
                <a:ext cx="1978393" cy="374941"/>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PACOM</a:t>
                </a:r>
              </a:p>
            </p:txBody>
          </p:sp>
        </p:grpSp>
        <p:sp>
          <p:nvSpPr>
            <p:cNvPr id="308" name="Oval 25">
              <a:extLst>
                <a:ext uri="{FF2B5EF4-FFF2-40B4-BE49-F238E27FC236}">
                  <a16:creationId xmlns:a16="http://schemas.microsoft.com/office/drawing/2014/main" id="{B9CDEAD9-46E8-0A49-A8BC-661C66CB6E96}"/>
                </a:ext>
              </a:extLst>
            </p:cNvPr>
            <p:cNvSpPr>
              <a:spLocks noChangeArrowheads="1"/>
            </p:cNvSpPr>
            <p:nvPr/>
          </p:nvSpPr>
          <p:spPr bwMode="gray">
            <a:xfrm>
              <a:off x="5498394" y="5222158"/>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sp>
          <p:nvSpPr>
            <p:cNvPr id="240" name="Oval 25">
              <a:extLst>
                <a:ext uri="{FF2B5EF4-FFF2-40B4-BE49-F238E27FC236}">
                  <a16:creationId xmlns:a16="http://schemas.microsoft.com/office/drawing/2014/main" id="{1C01EA55-40CD-F94E-89A6-FBF0D9DCB204}"/>
                </a:ext>
              </a:extLst>
            </p:cNvPr>
            <p:cNvSpPr>
              <a:spLocks noChangeArrowheads="1"/>
            </p:cNvSpPr>
            <p:nvPr/>
          </p:nvSpPr>
          <p:spPr bwMode="gray">
            <a:xfrm>
              <a:off x="6020261" y="3655628"/>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pic>
          <p:nvPicPr>
            <p:cNvPr id="345" name="Picture 344">
              <a:extLst>
                <a:ext uri="{FF2B5EF4-FFF2-40B4-BE49-F238E27FC236}">
                  <a16:creationId xmlns:a16="http://schemas.microsoft.com/office/drawing/2014/main" id="{F1C39728-7CDD-9743-A156-E7890D3AF0AC}"/>
                </a:ext>
              </a:extLst>
            </p:cNvPr>
            <p:cNvPicPr>
              <a:picLocks noChangeAspect="1"/>
            </p:cNvPicPr>
            <p:nvPr/>
          </p:nvPicPr>
          <p:blipFill>
            <a:blip r:embed="rId2" cstate="screen">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a:ext>
              </a:extLst>
            </a:blip>
            <a:stretch>
              <a:fillRect/>
            </a:stretch>
          </p:blipFill>
          <p:spPr>
            <a:xfrm>
              <a:off x="1734005" y="1425177"/>
              <a:ext cx="537284" cy="537284"/>
            </a:xfrm>
            <a:prstGeom prst="rect">
              <a:avLst/>
            </a:prstGeom>
            <a:ln>
              <a:noFill/>
            </a:ln>
          </p:spPr>
        </p:pic>
        <p:pic>
          <p:nvPicPr>
            <p:cNvPr id="346" name="Picture 345">
              <a:extLst>
                <a:ext uri="{FF2B5EF4-FFF2-40B4-BE49-F238E27FC236}">
                  <a16:creationId xmlns:a16="http://schemas.microsoft.com/office/drawing/2014/main" id="{DE747576-475B-4A4C-A6C9-893613B0AD1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04476" y="1318832"/>
              <a:ext cx="557213" cy="732337"/>
            </a:xfrm>
            <a:prstGeom prst="rect">
              <a:avLst/>
            </a:prstGeom>
            <a:ln>
              <a:noFill/>
            </a:ln>
          </p:spPr>
        </p:pic>
        <p:pic>
          <p:nvPicPr>
            <p:cNvPr id="352" name="Picture 351">
              <a:extLst>
                <a:ext uri="{FF2B5EF4-FFF2-40B4-BE49-F238E27FC236}">
                  <a16:creationId xmlns:a16="http://schemas.microsoft.com/office/drawing/2014/main" id="{596BB733-0FC5-2D41-9480-3D1AB9A43CC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6076" y="3184684"/>
              <a:ext cx="471611" cy="428931"/>
            </a:xfrm>
            <a:prstGeom prst="rect">
              <a:avLst/>
            </a:prstGeom>
            <a:ln>
              <a:noFill/>
            </a:ln>
          </p:spPr>
        </p:pic>
        <p:pic>
          <p:nvPicPr>
            <p:cNvPr id="353" name="Picture 352">
              <a:extLst>
                <a:ext uri="{FF2B5EF4-FFF2-40B4-BE49-F238E27FC236}">
                  <a16:creationId xmlns:a16="http://schemas.microsoft.com/office/drawing/2014/main" id="{24E89271-BF85-D74B-83D8-A298750557B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749506" y="3231602"/>
              <a:ext cx="407991" cy="515701"/>
            </a:xfrm>
            <a:prstGeom prst="rect">
              <a:avLst/>
            </a:prstGeom>
            <a:ln>
              <a:noFill/>
            </a:ln>
          </p:spPr>
        </p:pic>
        <p:sp>
          <p:nvSpPr>
            <p:cNvPr id="354" name="Google Shape;110;p16">
              <a:extLst>
                <a:ext uri="{FF2B5EF4-FFF2-40B4-BE49-F238E27FC236}">
                  <a16:creationId xmlns:a16="http://schemas.microsoft.com/office/drawing/2014/main" id="{446EEF9E-ABE7-9A49-AAAD-011681A18165}"/>
                </a:ext>
              </a:extLst>
            </p:cNvPr>
            <p:cNvSpPr/>
            <p:nvPr/>
          </p:nvSpPr>
          <p:spPr>
            <a:xfrm>
              <a:off x="1072960" y="4362243"/>
              <a:ext cx="471611" cy="487913"/>
            </a:xfrm>
            <a:prstGeom prst="rect">
              <a:avLst/>
            </a:prstGeom>
            <a:blipFill rotWithShape="1">
              <a:blip r:embed="rId7" cstate="screen">
                <a:alphaModFix/>
                <a:extLst>
                  <a:ext uri="{28A0092B-C50C-407E-A947-70E740481C1C}">
                    <a14:useLocalDpi xmlns:a14="http://schemas.microsoft.com/office/drawing/2010/main"/>
                  </a:ext>
                </a:extLst>
              </a:blip>
              <a:stretch>
                <a:fillRect/>
              </a:stretch>
            </a:blip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algn="l" defTabSz="914400" rtl="0" eaLnBrk="0" fontAlgn="base" latinLnBrk="0" hangingPunct="0">
                <a:lnSpc>
                  <a:spcPct val="100000"/>
                </a:lnSpc>
                <a:spcBef>
                  <a:spcPts val="0"/>
                </a:spcBef>
                <a:spcAft>
                  <a:spcPts val="0"/>
                </a:spcAft>
                <a:buClr>
                  <a:srgbClr val="000000"/>
                </a:buClr>
                <a:buSzPts val="1800"/>
                <a:buFont typeface="Arial"/>
                <a:buNone/>
                <a:tabLst/>
                <a:defRPr/>
              </a:pPr>
              <a:endParaRPr kumimoji="0" sz="1800" b="0" i="0" u="none" strike="noStrike" kern="1200" cap="none" spc="0" normalizeH="0" baseline="0" noProof="0">
                <a:ln>
                  <a:noFill/>
                </a:ln>
                <a:solidFill>
                  <a:srgbClr val="000000"/>
                </a:solidFill>
                <a:effectLst/>
                <a:uLnTx/>
                <a:uFillTx/>
                <a:latin typeface="Calibri"/>
                <a:ea typeface="Calibri"/>
                <a:cs typeface="Calibri"/>
                <a:sym typeface="Calibri"/>
              </a:endParaRPr>
            </a:p>
          </p:txBody>
        </p:sp>
        <p:pic>
          <p:nvPicPr>
            <p:cNvPr id="355" name="Picture 354">
              <a:extLst>
                <a:ext uri="{FF2B5EF4-FFF2-40B4-BE49-F238E27FC236}">
                  <a16:creationId xmlns:a16="http://schemas.microsoft.com/office/drawing/2014/main" id="{EB2ADF8E-1C8D-E040-8368-776381100BD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1570721" y="2177559"/>
              <a:ext cx="393535" cy="567630"/>
            </a:xfrm>
            <a:prstGeom prst="rect">
              <a:avLst/>
            </a:prstGeom>
            <a:effectLst>
              <a:outerShdw blurRad="50800" dist="38100" dir="5400000" algn="t" rotWithShape="0">
                <a:prstClr val="black">
                  <a:alpha val="40000"/>
                </a:prstClr>
              </a:outerShdw>
            </a:effectLst>
          </p:spPr>
        </p:pic>
        <p:pic>
          <p:nvPicPr>
            <p:cNvPr id="356" name="Google Shape;126;p18">
              <a:extLst>
                <a:ext uri="{FF2B5EF4-FFF2-40B4-BE49-F238E27FC236}">
                  <a16:creationId xmlns:a16="http://schemas.microsoft.com/office/drawing/2014/main" id="{9CE1216F-0690-2645-80D3-0F840EA74FA3}"/>
                </a:ext>
              </a:extLst>
            </p:cNvPr>
            <p:cNvPicPr preferRelativeResize="0"/>
            <p:nvPr/>
          </p:nvPicPr>
          <p:blipFill>
            <a:blip r:embed="rId9" cstate="screen">
              <a:extLst>
                <a:ext uri="{28A0092B-C50C-407E-A947-70E740481C1C}">
                  <a14:useLocalDpi xmlns:a14="http://schemas.microsoft.com/office/drawing/2010/main"/>
                </a:ext>
              </a:extLst>
            </a:blip>
            <a:srcRect/>
            <a:stretch/>
          </p:blipFill>
          <p:spPr>
            <a:xfrm>
              <a:off x="10402587" y="5309853"/>
              <a:ext cx="556138" cy="386878"/>
            </a:xfrm>
            <a:prstGeom prst="rect">
              <a:avLst/>
            </a:prstGeom>
            <a:solidFill>
              <a:schemeClr val="bg1"/>
            </a:solidFill>
            <a:ln>
              <a:noFill/>
            </a:ln>
          </p:spPr>
        </p:pic>
        <p:pic>
          <p:nvPicPr>
            <p:cNvPr id="357" name="Google Shape;118;p17">
              <a:extLst>
                <a:ext uri="{FF2B5EF4-FFF2-40B4-BE49-F238E27FC236}">
                  <a16:creationId xmlns:a16="http://schemas.microsoft.com/office/drawing/2014/main" id="{94A7BB10-5C1E-734F-BAB8-BA048705A040}"/>
                </a:ext>
              </a:extLst>
            </p:cNvPr>
            <p:cNvPicPr preferRelativeResize="0"/>
            <p:nvPr/>
          </p:nvPicPr>
          <p:blipFill>
            <a:blip r:embed="rId10" cstate="screen">
              <a:alphaModFix/>
              <a:extLst>
                <a:ext uri="{28A0092B-C50C-407E-A947-70E740481C1C}">
                  <a14:useLocalDpi xmlns:a14="http://schemas.microsoft.com/office/drawing/2010/main"/>
                </a:ext>
              </a:extLst>
            </a:blip>
            <a:stretch>
              <a:fillRect/>
            </a:stretch>
          </p:blipFill>
          <p:spPr>
            <a:xfrm>
              <a:off x="8022197" y="5893535"/>
              <a:ext cx="817108" cy="398545"/>
            </a:xfrm>
            <a:prstGeom prst="rect">
              <a:avLst/>
            </a:prstGeom>
            <a:noFill/>
            <a:ln>
              <a:noFill/>
            </a:ln>
          </p:spPr>
        </p:pic>
        <p:pic>
          <p:nvPicPr>
            <p:cNvPr id="358" name="Graphic 357">
              <a:extLst>
                <a:ext uri="{FF2B5EF4-FFF2-40B4-BE49-F238E27FC236}">
                  <a16:creationId xmlns:a16="http://schemas.microsoft.com/office/drawing/2014/main" id="{51368732-E131-9D4E-B77C-ED91DF3B0B55}"/>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945654" y="6092807"/>
              <a:ext cx="793824" cy="274079"/>
            </a:xfrm>
            <a:prstGeom prst="rect">
              <a:avLst/>
            </a:prstGeom>
          </p:spPr>
        </p:pic>
        <p:cxnSp>
          <p:nvCxnSpPr>
            <p:cNvPr id="203" name="肘形连接符 156">
              <a:extLst>
                <a:ext uri="{FF2B5EF4-FFF2-40B4-BE49-F238E27FC236}">
                  <a16:creationId xmlns:a16="http://schemas.microsoft.com/office/drawing/2014/main" id="{F0BC4C78-0EFC-DB48-8AAB-A51B8B5C4690}"/>
                </a:ext>
              </a:extLst>
            </p:cNvPr>
            <p:cNvCxnSpPr>
              <a:cxnSpLocks/>
              <a:stCxn id="211" idx="3"/>
              <a:endCxn id="70" idx="59"/>
            </p:cNvCxnSpPr>
            <p:nvPr/>
          </p:nvCxnSpPr>
          <p:spPr>
            <a:xfrm flipV="1">
              <a:off x="2983726" y="4607676"/>
              <a:ext cx="2358181" cy="842923"/>
            </a:xfrm>
            <a:prstGeom prst="bentConnector3">
              <a:avLst>
                <a:gd name="adj1" fmla="val 73185"/>
              </a:avLst>
            </a:prstGeom>
            <a:noFill/>
            <a:ln w="9525">
              <a:solidFill>
                <a:srgbClr val="C00000"/>
              </a:solidFill>
              <a:prstDash val="sysDash"/>
              <a:miter lim="800000"/>
              <a:headEnd/>
              <a:tailEnd/>
            </a:ln>
          </p:spPr>
        </p:cxnSp>
        <p:sp>
          <p:nvSpPr>
            <p:cNvPr id="208" name="Oval 25">
              <a:extLst>
                <a:ext uri="{FF2B5EF4-FFF2-40B4-BE49-F238E27FC236}">
                  <a16:creationId xmlns:a16="http://schemas.microsoft.com/office/drawing/2014/main" id="{94D50AD2-57D3-F744-AD9F-F5480ED64B76}"/>
                </a:ext>
              </a:extLst>
            </p:cNvPr>
            <p:cNvSpPr>
              <a:spLocks noChangeArrowheads="1"/>
            </p:cNvSpPr>
            <p:nvPr/>
          </p:nvSpPr>
          <p:spPr bwMode="gray">
            <a:xfrm>
              <a:off x="5299699" y="4487908"/>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grpSp>
      <p:pic>
        <p:nvPicPr>
          <p:cNvPr id="117" name="Picture 116" descr="A picture containing drawing&#10;&#10;Description automatically generated">
            <a:extLst>
              <a:ext uri="{FF2B5EF4-FFF2-40B4-BE49-F238E27FC236}">
                <a16:creationId xmlns:a16="http://schemas.microsoft.com/office/drawing/2014/main" id="{5E715942-7E2E-D84B-9A66-5C5707002449}"/>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868339" y="4510198"/>
            <a:ext cx="777343" cy="268831"/>
          </a:xfrm>
          <a:prstGeom prst="rect">
            <a:avLst/>
          </a:prstGeom>
          <a:solidFill>
            <a:schemeClr val="bg1"/>
          </a:solidFill>
        </p:spPr>
      </p:pic>
      <p:pic>
        <p:nvPicPr>
          <p:cNvPr id="127" name="Picture 126" descr="A close up of a sign&#10;&#10;Description automatically generated">
            <a:extLst>
              <a:ext uri="{FF2B5EF4-FFF2-40B4-BE49-F238E27FC236}">
                <a16:creationId xmlns:a16="http://schemas.microsoft.com/office/drawing/2014/main" id="{41D20FB7-922D-884A-8AA1-AD9109FA204C}"/>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54065" y="5226404"/>
            <a:ext cx="778550" cy="326212"/>
          </a:xfrm>
          <a:prstGeom prst="rect">
            <a:avLst/>
          </a:prstGeom>
          <a:solidFill>
            <a:schemeClr val="bg1"/>
          </a:solidFill>
        </p:spPr>
      </p:pic>
      <p:sp>
        <p:nvSpPr>
          <p:cNvPr id="223" name="圆角矩形 45">
            <a:extLst>
              <a:ext uri="{FF2B5EF4-FFF2-40B4-BE49-F238E27FC236}">
                <a16:creationId xmlns:a16="http://schemas.microsoft.com/office/drawing/2014/main" id="{9999F553-099E-CF46-A32E-AA4AC8390012}"/>
              </a:ext>
            </a:extLst>
          </p:cNvPr>
          <p:cNvSpPr/>
          <p:nvPr/>
        </p:nvSpPr>
        <p:spPr>
          <a:xfrm>
            <a:off x="9118183" y="3610245"/>
            <a:ext cx="1227204" cy="475488"/>
          </a:xfrm>
          <a:prstGeom prst="roundRect">
            <a:avLst>
              <a:gd name="adj" fmla="val 50000"/>
            </a:avLst>
          </a:prstGeom>
          <a:solidFill>
            <a:schemeClr val="accent6"/>
          </a:solidFill>
          <a:ln w="19050" cmpd="sng">
            <a:solidFill>
              <a:srgbClr val="FFFFFF"/>
            </a:solidFill>
            <a:prstDash val="solid"/>
            <a:round/>
            <a:headEnd/>
            <a:tailEnd/>
          </a:ln>
          <a:effectLst>
            <a:outerShdw dist="28398" dir="6993903" algn="ctr" rotWithShape="0">
              <a:srgbClr val="B2B2B2">
                <a:alpha val="50000"/>
              </a:srgbClr>
            </a:outerShdw>
          </a:effectLst>
        </p:spPr>
        <p:txBody>
          <a:bodyPr lIns="0" tIns="45703" rIns="0" bIns="45703"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1200" kern="0" dirty="0">
                <a:solidFill>
                  <a:srgbClr val="FFFFFF"/>
                </a:solidFill>
                <a:latin typeface="Arial" panose="020B0604020202020204" pitchFamily="34" charset="0"/>
                <a:cs typeface="+mn-cs"/>
              </a:rPr>
              <a:t>Conjure</a:t>
            </a:r>
            <a:endParaRPr kumimoji="0" lang="en-US" altLang="zh-CN" sz="1200" b="1"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900" kern="0" dirty="0">
                <a:solidFill>
                  <a:srgbClr val="FFFFFF"/>
                </a:solidFill>
                <a:latin typeface="Arial" panose="020B0604020202020204" pitchFamily="34" charset="0"/>
                <a:cs typeface="+mn-cs"/>
              </a:rPr>
              <a:t>Scott AFB, IL</a:t>
            </a:r>
            <a:endParaRPr kumimoji="0" lang="en-US" altLang="zh-CN" sz="900" b="1"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234" name="圆角矩形 171">
            <a:extLst>
              <a:ext uri="{FF2B5EF4-FFF2-40B4-BE49-F238E27FC236}">
                <a16:creationId xmlns:a16="http://schemas.microsoft.com/office/drawing/2014/main" id="{E31F5DB1-F155-C34B-BB27-F18C0B8D231A}"/>
              </a:ext>
            </a:extLst>
          </p:cNvPr>
          <p:cNvSpPr/>
          <p:nvPr/>
        </p:nvSpPr>
        <p:spPr>
          <a:xfrm>
            <a:off x="8854193" y="3599194"/>
            <a:ext cx="1720771" cy="521403"/>
          </a:xfrm>
          <a:prstGeom prst="roundRect">
            <a:avLst>
              <a:gd name="adj" fmla="val 11361"/>
            </a:avLst>
          </a:prstGeom>
          <a:noFill/>
          <a:ln w="9525">
            <a:solidFill>
              <a:schemeClr val="bg1">
                <a:lumMod val="65000"/>
              </a:schemeClr>
            </a:solidFill>
            <a:prstDash val="sysDash"/>
            <a:miter lim="800000"/>
            <a:headEnd/>
            <a:tailEnd/>
          </a:ln>
        </p:spPr>
        <p:txBody>
          <a:bodyPr wrap="none" lIns="91405" tIns="45703" rIns="91405" bIns="45703" anchor="ctr"/>
          <a:lstStyle/>
          <a:p>
            <a:pPr marL="0" marR="0" lvl="0" indent="0" algn="l" defTabSz="913706" rtl="0" eaLnBrk="0" fontAlgn="base" latinLnBrk="0" hangingPunct="0">
              <a:lnSpc>
                <a:spcPct val="100000"/>
              </a:lnSpc>
              <a:spcBef>
                <a:spcPct val="0"/>
              </a:spcBef>
              <a:spcAft>
                <a:spcPct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rPr>
              <a:t>          </a:t>
            </a: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微软雅黑" pitchFamily="34" charset="-122"/>
              <a:cs typeface="Calibri" pitchFamily="34" charset="0"/>
            </a:endParaRPr>
          </a:p>
        </p:txBody>
      </p:sp>
      <p:sp>
        <p:nvSpPr>
          <p:cNvPr id="235" name="Text Box 16">
            <a:extLst>
              <a:ext uri="{FF2B5EF4-FFF2-40B4-BE49-F238E27FC236}">
                <a16:creationId xmlns:a16="http://schemas.microsoft.com/office/drawing/2014/main" id="{A340F952-69E9-CD43-A185-9DA068988A39}"/>
              </a:ext>
            </a:extLst>
          </p:cNvPr>
          <p:cNvSpPr txBox="1">
            <a:spLocks noChangeArrowheads="1"/>
          </p:cNvSpPr>
          <p:nvPr/>
        </p:nvSpPr>
        <p:spPr bwMode="auto">
          <a:xfrm>
            <a:off x="8997599" y="4053421"/>
            <a:ext cx="1534678" cy="290849"/>
          </a:xfrm>
          <a:prstGeom prst="rect">
            <a:avLst/>
          </a:prstGeom>
          <a:noFill/>
          <a:ln w="12700">
            <a:noFill/>
            <a:miter lim="800000"/>
            <a:headEnd/>
            <a:tailEnd/>
          </a:ln>
        </p:spPr>
        <p:txBody>
          <a:bodyPr wrap="square">
            <a:spAutoFit/>
          </a:bodyPr>
          <a:lstStyle/>
          <a:p>
            <a:pPr marL="117475" marR="0" lvl="0" indent="-117475" algn="l" defTabSz="914400" rtl="0" eaLnBrk="0" fontAlgn="base" latinLnBrk="0" hangingPunct="0">
              <a:lnSpc>
                <a:spcPct val="114000"/>
              </a:lnSpc>
              <a:spcBef>
                <a:spcPct val="0"/>
              </a:spcBef>
              <a:spcAft>
                <a:spcPct val="0"/>
              </a:spcAft>
              <a:buClr>
                <a:srgbClr val="FFFFFF">
                  <a:lumMod val="50000"/>
                </a:srgbClr>
              </a:buClr>
              <a:buSzPct val="50000"/>
              <a:buFont typeface="Wingdings" pitchFamily="2" charset="2"/>
              <a:buChar char="l"/>
              <a:tabLst/>
              <a:defRPr/>
            </a:pPr>
            <a:r>
              <a:rPr lang="en-US" altLang="zh-CN" sz="1200" b="0" dirty="0">
                <a:solidFill>
                  <a:srgbClr val="000000"/>
                </a:solidFill>
                <a:latin typeface="Calibri" pitchFamily="34" charset="0"/>
                <a:cs typeface="Calibri" pitchFamily="34" charset="0"/>
              </a:rPr>
              <a:t>375th</a:t>
            </a:r>
            <a:endParaRPr kumimoji="0" lang="en-US" altLang="zh-CN" sz="12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cxnSp>
        <p:nvCxnSpPr>
          <p:cNvPr id="236" name="肘形连接符 156">
            <a:extLst>
              <a:ext uri="{FF2B5EF4-FFF2-40B4-BE49-F238E27FC236}">
                <a16:creationId xmlns:a16="http://schemas.microsoft.com/office/drawing/2014/main" id="{2FE09CD4-1BD2-5140-AC3D-DEB925EB6CC8}"/>
              </a:ext>
            </a:extLst>
          </p:cNvPr>
          <p:cNvCxnSpPr>
            <a:cxnSpLocks/>
            <a:endCxn id="14" idx="26"/>
          </p:cNvCxnSpPr>
          <p:nvPr/>
        </p:nvCxnSpPr>
        <p:spPr>
          <a:xfrm rot="10800000">
            <a:off x="7279156" y="3787435"/>
            <a:ext cx="1982703" cy="104178"/>
          </a:xfrm>
          <a:prstGeom prst="bentConnector3">
            <a:avLst>
              <a:gd name="adj1" fmla="val 50000"/>
            </a:avLst>
          </a:prstGeom>
          <a:noFill/>
          <a:ln w="9525">
            <a:solidFill>
              <a:srgbClr val="C00000"/>
            </a:solidFill>
            <a:prstDash val="sysDash"/>
            <a:miter lim="800000"/>
            <a:headEnd/>
            <a:tailEnd/>
          </a:ln>
        </p:spPr>
      </p:cxnSp>
      <p:sp>
        <p:nvSpPr>
          <p:cNvPr id="248" name="Oval 25">
            <a:extLst>
              <a:ext uri="{FF2B5EF4-FFF2-40B4-BE49-F238E27FC236}">
                <a16:creationId xmlns:a16="http://schemas.microsoft.com/office/drawing/2014/main" id="{E0373118-0EFF-5C4E-88C1-6E063C1BDE02}"/>
              </a:ext>
            </a:extLst>
          </p:cNvPr>
          <p:cNvSpPr>
            <a:spLocks noChangeArrowheads="1"/>
          </p:cNvSpPr>
          <p:nvPr/>
        </p:nvSpPr>
        <p:spPr bwMode="gray">
          <a:xfrm>
            <a:off x="7274933" y="3729820"/>
            <a:ext cx="84415" cy="84415"/>
          </a:xfrm>
          <a:prstGeom prst="ellipse">
            <a:avLst/>
          </a:prstGeom>
          <a:solidFill>
            <a:srgbClr val="C00000"/>
          </a:solidFill>
          <a:ln w="12700">
            <a:solidFill>
              <a:schemeClr val="bg1"/>
            </a:solidFill>
            <a:round/>
            <a:headEnd/>
            <a:tailEnd/>
          </a:ln>
          <a:effectLst>
            <a:outerShdw dist="35921" dir="2700000" sx="66000" sy="66000" algn="ctr" rotWithShape="0">
              <a:srgbClr val="1C1C1C">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Calibri" pitchFamily="34" charset="0"/>
              <a:ea typeface="+mn-ea"/>
              <a:cs typeface="+mn-cs"/>
            </a:endParaRPr>
          </a:p>
        </p:txBody>
      </p:sp>
      <p:pic>
        <p:nvPicPr>
          <p:cNvPr id="249" name="Picture 24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flipH="1">
            <a:off x="10333908" y="3600606"/>
            <a:ext cx="443520" cy="443520"/>
          </a:xfrm>
          <a:prstGeom prst="rect">
            <a:avLst/>
          </a:prstGeom>
        </p:spPr>
      </p:pic>
    </p:spTree>
    <p:extLst>
      <p:ext uri="{BB962C8B-B14F-4D97-AF65-F5344CB8AC3E}">
        <p14:creationId xmlns:p14="http://schemas.microsoft.com/office/powerpoint/2010/main" val="272695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One Services</a:t>
            </a:r>
          </a:p>
        </p:txBody>
      </p:sp>
      <p:sp>
        <p:nvSpPr>
          <p:cNvPr id="3" name="Content Placeholder 2"/>
          <p:cNvSpPr>
            <a:spLocks noGrp="1"/>
          </p:cNvSpPr>
          <p:nvPr>
            <p:ph idx="1"/>
          </p:nvPr>
        </p:nvSpPr>
        <p:spPr>
          <a:xfrm>
            <a:off x="584199" y="1268508"/>
            <a:ext cx="11006667" cy="4743450"/>
          </a:xfrm>
        </p:spPr>
        <p:txBody>
          <a:bodyPr/>
          <a:lstStyle/>
          <a:p>
            <a:r>
              <a:rPr lang="en-US" dirty="0"/>
              <a:t>Full details at: </a:t>
            </a:r>
            <a:r>
              <a:rPr lang="en-US" dirty="0">
                <a:hlinkClick r:id="rId2"/>
              </a:rPr>
              <a:t>https://software.af.mil/dsop/services/</a:t>
            </a:r>
            <a:endParaRPr lang="en-US" dirty="0"/>
          </a:p>
          <a:p>
            <a:r>
              <a:rPr lang="en-US" dirty="0"/>
              <a:t>Repo One – DoD Centralized Container Source Code Repository (DCCSCR)</a:t>
            </a:r>
            <a:endParaRPr lang="en-US" b="0" dirty="0"/>
          </a:p>
          <a:p>
            <a:pPr lvl="1"/>
            <a:r>
              <a:rPr lang="en-US" b="0" dirty="0"/>
              <a:t>Container source code, Infrastructure as Code, K8S distributions, etc. </a:t>
            </a:r>
          </a:p>
          <a:p>
            <a:pPr lvl="1"/>
            <a:r>
              <a:rPr lang="en-US" b="0" dirty="0"/>
              <a:t>Repo One is the central repository for the source code to create hardened and evaluated containers for the Department of Defense. It also includes various source code open-source products and infrastructure as code used to harden Kubernetes distributions.</a:t>
            </a:r>
          </a:p>
          <a:p>
            <a:pPr lvl="1"/>
            <a:r>
              <a:rPr lang="en-US" b="0" dirty="0"/>
              <a:t>Repo One is currently operated at </a:t>
            </a:r>
            <a:r>
              <a:rPr lang="en-US" b="0" dirty="0">
                <a:hlinkClick r:id="rId3"/>
              </a:rPr>
              <a:t>https://repo1.dsop.io/dsop/</a:t>
            </a:r>
            <a:r>
              <a:rPr lang="en-US" b="0" dirty="0"/>
              <a:t>.</a:t>
            </a:r>
          </a:p>
          <a:p>
            <a:r>
              <a:rPr lang="en-US" dirty="0"/>
              <a:t>Iron Bank – DoD Centralized Artifacts Repository (DCAR)</a:t>
            </a:r>
            <a:endParaRPr lang="en-US" b="0" dirty="0"/>
          </a:p>
          <a:p>
            <a:pPr lvl="1"/>
            <a:r>
              <a:rPr lang="en-US" b="0" dirty="0"/>
              <a:t>200+ containers available, 250 containers by end of 2020.</a:t>
            </a:r>
          </a:p>
          <a:p>
            <a:pPr lvl="1"/>
            <a:r>
              <a:rPr lang="en-US" b="0" dirty="0"/>
              <a:t>Iron Bank is the DoD repository of digitally signed, binary container images that have been hardened according to the Container Hardening Guide coming from Iron Bank. Containers accredited in Iron Bank have DoD-wide reciprocity across classifications.</a:t>
            </a:r>
          </a:p>
          <a:p>
            <a:pPr lvl="1"/>
            <a:r>
              <a:rPr lang="en-US" b="0" dirty="0"/>
              <a:t>Iron Bank is currently operated at </a:t>
            </a:r>
            <a:r>
              <a:rPr lang="en-US" b="0" dirty="0">
                <a:hlinkClick r:id="rId4"/>
              </a:rPr>
              <a:t>https://ironbank.dsop.io/</a:t>
            </a:r>
            <a:r>
              <a:rPr lang="en-US" b="0" dirty="0"/>
              <a:t>.</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17</a:t>
            </a:fld>
            <a:endParaRPr lang="en-US" dirty="0">
              <a:solidFill>
                <a:schemeClr val="bg2"/>
              </a:solidFill>
            </a:endParaRPr>
          </a:p>
        </p:txBody>
      </p:sp>
    </p:spTree>
    <p:extLst>
      <p:ext uri="{BB962C8B-B14F-4D97-AF65-F5344CB8AC3E}">
        <p14:creationId xmlns:p14="http://schemas.microsoft.com/office/powerpoint/2010/main" val="258715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One Services (continued)</a:t>
            </a:r>
          </a:p>
        </p:txBody>
      </p:sp>
      <p:sp>
        <p:nvSpPr>
          <p:cNvPr id="3" name="Content Placeholder 2"/>
          <p:cNvSpPr>
            <a:spLocks noGrp="1"/>
          </p:cNvSpPr>
          <p:nvPr>
            <p:ph idx="1"/>
          </p:nvPr>
        </p:nvSpPr>
        <p:spPr>
          <a:xfrm>
            <a:off x="584199" y="1268508"/>
            <a:ext cx="11006667" cy="4743450"/>
          </a:xfrm>
        </p:spPr>
        <p:txBody>
          <a:bodyPr/>
          <a:lstStyle/>
          <a:p>
            <a:r>
              <a:rPr lang="en-US" dirty="0"/>
              <a:t>DevSecOps Platform (DSOP)</a:t>
            </a:r>
            <a:br>
              <a:rPr lang="en-US" b="0" dirty="0"/>
            </a:br>
            <a:r>
              <a:rPr lang="en-US" sz="1400" b="0" dirty="0"/>
              <a:t>The DSOP is a collection of approved, hardened Cloud Native Computer Foundation (CNCF)-compliant Kubernetes distributions, infrastructure as code playbooks, and hardened containers that implement a DevSecOps platform compliant with the DoD Enterprise DevSecOps Reference Design, and its source code is hosted on Repo One.</a:t>
            </a:r>
          </a:p>
          <a:p>
            <a:r>
              <a:rPr lang="en-US" sz="1600" b="0" dirty="0"/>
              <a:t>Infrastructure as Code (</a:t>
            </a:r>
            <a:r>
              <a:rPr lang="en-US" sz="1600" b="0" dirty="0" err="1"/>
              <a:t>IaC</a:t>
            </a:r>
            <a:r>
              <a:rPr lang="en-US" sz="1600" b="0" dirty="0"/>
              <a:t>) Repositories:</a:t>
            </a:r>
          </a:p>
          <a:p>
            <a:pPr lvl="1"/>
            <a:r>
              <a:rPr lang="en-US" sz="1400" b="0" dirty="0">
                <a:hlinkClick r:id="rId2"/>
              </a:rPr>
              <a:t>Platform One </a:t>
            </a:r>
            <a:r>
              <a:rPr lang="en-US" sz="1400" b="0" dirty="0" err="1">
                <a:hlinkClick r:id="rId2"/>
              </a:rPr>
              <a:t>IaC</a:t>
            </a:r>
            <a:r>
              <a:rPr lang="en-US" sz="1400" b="0" dirty="0">
                <a:hlinkClick r:id="rId2"/>
              </a:rPr>
              <a:t>: https://repo1.dsop.io/platform-one</a:t>
            </a:r>
            <a:endParaRPr lang="en-US" sz="1400" b="0" dirty="0"/>
          </a:p>
          <a:p>
            <a:pPr lvl="1"/>
            <a:r>
              <a:rPr lang="en-US" sz="1400" b="0" dirty="0">
                <a:hlinkClick r:id="rId3"/>
              </a:rPr>
              <a:t>D2IQ: </a:t>
            </a:r>
            <a:r>
              <a:rPr lang="en-US" sz="1400" b="0" dirty="0">
                <a:hlinkClick r:id="rId4"/>
              </a:rPr>
              <a:t>https://repo1.dsop.io/platform-one/distros/d2iq</a:t>
            </a:r>
            <a:r>
              <a:rPr lang="en-US" sz="1400" b="0" dirty="0"/>
              <a:t>  </a:t>
            </a:r>
          </a:p>
          <a:p>
            <a:pPr lvl="1"/>
            <a:r>
              <a:rPr lang="en-US" sz="1400" b="0" dirty="0">
                <a:hlinkClick r:id="rId5"/>
              </a:rPr>
              <a:t>Rancher Federal: https://repo1.dsop.io/platform-one/distros/rancher-federal</a:t>
            </a:r>
            <a:endParaRPr lang="en-US" sz="1400" b="0" dirty="0"/>
          </a:p>
          <a:p>
            <a:pPr lvl="1"/>
            <a:r>
              <a:rPr lang="en-US" sz="1400" b="0" dirty="0" err="1">
                <a:hlinkClick r:id="rId5"/>
              </a:rPr>
              <a:t>OpenShift</a:t>
            </a:r>
            <a:r>
              <a:rPr lang="en-US" sz="1400" b="0" dirty="0">
                <a:hlinkClick r:id="rId5"/>
              </a:rPr>
              <a:t> 4.x: </a:t>
            </a:r>
            <a:r>
              <a:rPr lang="en-US" sz="1400" b="0" dirty="0">
                <a:hlinkClick r:id="rId6"/>
              </a:rPr>
              <a:t>https://repo1.dsop.io/platform-one/distros/red-hat</a:t>
            </a:r>
            <a:r>
              <a:rPr lang="en-US" sz="1400" b="0" dirty="0"/>
              <a:t> </a:t>
            </a:r>
          </a:p>
          <a:p>
            <a:r>
              <a:rPr lang="en-US" sz="1400" b="0" dirty="0"/>
              <a:t>Kubernetes CNCF-compliant currently supported are: </a:t>
            </a:r>
            <a:r>
              <a:rPr lang="en-US" sz="1400" b="0" dirty="0" err="1"/>
              <a:t>OpenShift</a:t>
            </a:r>
            <a:r>
              <a:rPr lang="en-US" sz="1400" b="0" dirty="0"/>
              <a:t> 4.x, Kubernetes upstream, D2IQ </a:t>
            </a:r>
            <a:r>
              <a:rPr lang="en-US" sz="1400" b="0" dirty="0" err="1"/>
              <a:t>Konvoy</a:t>
            </a:r>
            <a:r>
              <a:rPr lang="en-US" sz="1400" b="0" dirty="0"/>
              <a:t> and Rancher Federal RKE.</a:t>
            </a:r>
            <a:br>
              <a:rPr lang="en-US" sz="1400" b="0" dirty="0"/>
            </a:br>
            <a:r>
              <a:rPr lang="en-US" sz="1400" b="0" dirty="0"/>
              <a:t>Kubernetes CNCF-compliant to be supported soon: VMWare </a:t>
            </a:r>
            <a:r>
              <a:rPr lang="en-US" sz="1400" b="0" dirty="0" err="1"/>
              <a:t>Tanzu</a:t>
            </a:r>
            <a:r>
              <a:rPr lang="en-US" sz="1400" b="0" dirty="0"/>
              <a:t> and Oracle Kubernetes.</a:t>
            </a:r>
          </a:p>
          <a:p>
            <a:r>
              <a:rPr lang="en-US" sz="1400" b="0" dirty="0"/>
              <a:t>Platform One will be supporting the following environments:</a:t>
            </a:r>
          </a:p>
          <a:p>
            <a:pPr lvl="1"/>
            <a:r>
              <a:rPr lang="en-US" sz="1400" b="0" dirty="0"/>
              <a:t>Amazon Web Services (AWS) IL-2, IL-5, S, S-SAP (when available), TS/SCI, and TS-SAP (FENCES), AWS Outpost</a:t>
            </a:r>
          </a:p>
          <a:p>
            <a:pPr lvl="1"/>
            <a:r>
              <a:rPr lang="en-US" sz="1400" b="0" dirty="0"/>
              <a:t>Azure IL-2, IL-5, S (when available), S-SAP (when available), Azure Stack</a:t>
            </a:r>
          </a:p>
          <a:p>
            <a:pPr lvl="1"/>
            <a:r>
              <a:rPr lang="en-US" sz="1400" b="0" dirty="0"/>
              <a:t>On-premise / Edge - VMWare vSphere</a:t>
            </a:r>
          </a:p>
          <a:p>
            <a:r>
              <a:rPr lang="en-US" sz="1400" b="0" dirty="0"/>
              <a:t>The DSOP includes the various mandated containers of the Reference Design including </a:t>
            </a:r>
            <a:r>
              <a:rPr lang="en-US" sz="1400" b="0" dirty="0" err="1"/>
              <a:t>Elasticsearch</a:t>
            </a:r>
            <a:r>
              <a:rPr lang="en-US" sz="1400" b="0" dirty="0"/>
              <a:t>, </a:t>
            </a:r>
            <a:r>
              <a:rPr lang="en-US" sz="1400" b="0" dirty="0" err="1"/>
              <a:t>Fluentd</a:t>
            </a:r>
            <a:r>
              <a:rPr lang="en-US" sz="1400" b="0" dirty="0"/>
              <a:t>, and </a:t>
            </a:r>
            <a:r>
              <a:rPr lang="en-US" sz="1400" b="0" dirty="0" err="1"/>
              <a:t>Kibana</a:t>
            </a:r>
            <a:r>
              <a:rPr lang="en-US" sz="1400" b="0" dirty="0"/>
              <a:t> (EFK), Sidecar Container Security Stack (SCSS), etc.</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18</a:t>
            </a:fld>
            <a:endParaRPr lang="en-US" dirty="0">
              <a:solidFill>
                <a:schemeClr val="bg2"/>
              </a:solidFill>
            </a:endParaRPr>
          </a:p>
        </p:txBody>
      </p:sp>
    </p:spTree>
    <p:extLst>
      <p:ext uri="{BB962C8B-B14F-4D97-AF65-F5344CB8AC3E}">
        <p14:creationId xmlns:p14="http://schemas.microsoft.com/office/powerpoint/2010/main" val="3287695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One Services (continued)</a:t>
            </a:r>
          </a:p>
        </p:txBody>
      </p:sp>
      <p:sp>
        <p:nvSpPr>
          <p:cNvPr id="3" name="Content Placeholder 2"/>
          <p:cNvSpPr>
            <a:spLocks noGrp="1"/>
          </p:cNvSpPr>
          <p:nvPr>
            <p:ph idx="1"/>
          </p:nvPr>
        </p:nvSpPr>
        <p:spPr>
          <a:xfrm>
            <a:off x="478691" y="1295400"/>
            <a:ext cx="11379934" cy="5067300"/>
          </a:xfrm>
        </p:spPr>
        <p:txBody>
          <a:bodyPr>
            <a:normAutofit/>
          </a:bodyPr>
          <a:lstStyle/>
          <a:p>
            <a:r>
              <a:rPr lang="en-US" dirty="0"/>
              <a:t>Party Bus – ABMS All Domain Common Environment: Platform One Shared Enterprise Environments (Multi-Tenant) (for Development, Test and Production)</a:t>
            </a:r>
            <a:endParaRPr lang="en-US" b="0" dirty="0"/>
          </a:p>
          <a:p>
            <a:pPr lvl="1"/>
            <a:r>
              <a:rPr lang="en-US" b="0" dirty="0"/>
              <a:t>These are environments that benefit from the Platform One Continuous ATO, hosted on Cloud One, SC2S and C2S managed by the Platform One team as multi-tenant environments. Perfect for smaller/medium sized teams. They provide Continuous Integration/Continuous Delivery (CI/CD) and various development tools/capabilities.</a:t>
            </a:r>
          </a:p>
          <a:p>
            <a:r>
              <a:rPr lang="en-US" dirty="0"/>
              <a:t>Big Bang: Platform One Dedicated DevSecOps Environments</a:t>
            </a:r>
            <a:endParaRPr lang="en-US" b="0" dirty="0"/>
          </a:p>
          <a:p>
            <a:pPr lvl="1"/>
            <a:r>
              <a:rPr lang="en-US" b="0" dirty="0"/>
              <a:t>Build, deliver and operate custom Infrastructure as Code and Configuration as Code with the deployment of dedicated environments at various classification levels with CI/CD pipelines and c-ATO. Perfect for large teams/programs that need a dedicated enclave (cost per DevSecOps environment).</a:t>
            </a:r>
          </a:p>
          <a:p>
            <a:pPr lvl="1"/>
            <a:r>
              <a:rPr lang="en-US" b="0" dirty="0"/>
              <a:t>Build and deliver new hardened containers as needed for program specific software (pay per use/container).</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19</a:t>
            </a:fld>
            <a:endParaRPr lang="en-US" dirty="0">
              <a:solidFill>
                <a:schemeClr val="bg2"/>
              </a:solidFill>
            </a:endParaRPr>
          </a:p>
        </p:txBody>
      </p:sp>
    </p:spTree>
    <p:extLst>
      <p:ext uri="{BB962C8B-B14F-4D97-AF65-F5344CB8AC3E}">
        <p14:creationId xmlns:p14="http://schemas.microsoft.com/office/powerpoint/2010/main" val="131512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a:t>
            </a:fld>
            <a:endParaRPr lang="en-US" dirty="0">
              <a:solidFill>
                <a:schemeClr val="bg2"/>
              </a:solidFill>
            </a:endParaRP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933" y="0"/>
            <a:ext cx="12192000" cy="7190507"/>
          </a:xfrm>
          <a:prstGeom prst="rect">
            <a:avLst/>
          </a:prstGeom>
        </p:spPr>
      </p:pic>
      <p:sp>
        <p:nvSpPr>
          <p:cNvPr id="7" name="TextBox 6"/>
          <p:cNvSpPr txBox="1"/>
          <p:nvPr/>
        </p:nvSpPr>
        <p:spPr>
          <a:xfrm>
            <a:off x="470776" y="5417403"/>
            <a:ext cx="10764573" cy="830997"/>
          </a:xfrm>
          <a:prstGeom prst="rect">
            <a:avLst/>
          </a:prstGeom>
          <a:noFill/>
        </p:spPr>
        <p:txBody>
          <a:bodyPr wrap="square" rtlCol="0">
            <a:spAutoFit/>
          </a:bodyPr>
          <a:lstStyle/>
          <a:p>
            <a:r>
              <a:rPr lang="en-US" sz="4800" dirty="0"/>
              <a:t>Must Rapidly Adapt To Challenges</a:t>
            </a:r>
          </a:p>
        </p:txBody>
      </p:sp>
    </p:spTree>
    <p:extLst>
      <p:ext uri="{BB962C8B-B14F-4D97-AF65-F5344CB8AC3E}">
        <p14:creationId xmlns:p14="http://schemas.microsoft.com/office/powerpoint/2010/main" val="24462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One Services (continued)</a:t>
            </a:r>
          </a:p>
        </p:txBody>
      </p:sp>
      <p:sp>
        <p:nvSpPr>
          <p:cNvPr id="3" name="Content Placeholder 2"/>
          <p:cNvSpPr>
            <a:spLocks noGrp="1"/>
          </p:cNvSpPr>
          <p:nvPr>
            <p:ph idx="1"/>
          </p:nvPr>
        </p:nvSpPr>
        <p:spPr>
          <a:xfrm>
            <a:off x="584199" y="1268508"/>
            <a:ext cx="11006667" cy="4743450"/>
          </a:xfrm>
        </p:spPr>
        <p:txBody>
          <a:bodyPr/>
          <a:lstStyle/>
          <a:p>
            <a:r>
              <a:rPr lang="en-US" dirty="0"/>
              <a:t>Cloud Native Access Point (CNAP)</a:t>
            </a:r>
            <a:endParaRPr lang="en-US" b="0" dirty="0"/>
          </a:p>
          <a:p>
            <a:pPr lvl="1"/>
            <a:r>
              <a:rPr lang="en-US" b="0" dirty="0"/>
              <a:t>The Cloud Native Access Point is available on Cloud One to provide access to Development, Testing, Staging and Production enclaves at </a:t>
            </a:r>
            <a:r>
              <a:rPr lang="en-US" u="sng" dirty="0"/>
              <a:t>IL-2, IL-4 and IL-5</a:t>
            </a:r>
            <a:r>
              <a:rPr lang="en-US" b="0" dirty="0"/>
              <a:t> that using Platform One DevSecOps environments by using an internet-facing Cloud-native Zero trust environment. </a:t>
            </a:r>
          </a:p>
          <a:p>
            <a:pPr lvl="1"/>
            <a:r>
              <a:rPr lang="en-US" b="0" dirty="0"/>
              <a:t>The CNAP enables access to </a:t>
            </a:r>
            <a:r>
              <a:rPr lang="en-US" dirty="0"/>
              <a:t>VDI options</a:t>
            </a:r>
            <a:r>
              <a:rPr lang="en-US" b="0" dirty="0"/>
              <a:t> and allows </a:t>
            </a:r>
            <a:r>
              <a:rPr lang="en-US" dirty="0"/>
              <a:t>thick endpoints (incl. mobile)</a:t>
            </a:r>
            <a:r>
              <a:rPr lang="en-US" b="0" dirty="0"/>
              <a:t>, including BYOD, government owned and contractor owned devices to connect at various impact level while enforcing device state/security.</a:t>
            </a:r>
          </a:p>
          <a:p>
            <a:pPr lvl="1"/>
            <a:r>
              <a:rPr lang="en-US" b="0" dirty="0"/>
              <a:t>Brings Single Sign On with various DoD PKI options and IL2 MFA options.</a:t>
            </a:r>
          </a:p>
          <a:p>
            <a:pPr lvl="1"/>
            <a:r>
              <a:rPr lang="en-US" b="0" dirty="0"/>
              <a:t>CNAP diagram: </a:t>
            </a:r>
            <a:r>
              <a:rPr lang="en-US" b="0" dirty="0">
                <a:hlinkClick r:id="rId2"/>
              </a:rPr>
              <a:t>https://software.af.mil/wp-content/uploads/2020/04/CNAP-Data-Flow-Diagram-v5.3-NC.pptx</a:t>
            </a:r>
            <a:endParaRPr lang="en-US"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20</a:t>
            </a:fld>
            <a:endParaRPr lang="en-US" dirty="0">
              <a:solidFill>
                <a:schemeClr val="bg2"/>
              </a:solidFill>
            </a:endParaRPr>
          </a:p>
        </p:txBody>
      </p:sp>
    </p:spTree>
    <p:extLst>
      <p:ext uri="{BB962C8B-B14F-4D97-AF65-F5344CB8AC3E}">
        <p14:creationId xmlns:p14="http://schemas.microsoft.com/office/powerpoint/2010/main" val="103822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One Services (continued)</a:t>
            </a:r>
          </a:p>
        </p:txBody>
      </p:sp>
      <p:sp>
        <p:nvSpPr>
          <p:cNvPr id="3" name="Content Placeholder 2"/>
          <p:cNvSpPr>
            <a:spLocks noGrp="1"/>
          </p:cNvSpPr>
          <p:nvPr>
            <p:ph idx="1"/>
          </p:nvPr>
        </p:nvSpPr>
        <p:spPr>
          <a:xfrm>
            <a:off x="584199" y="1268508"/>
            <a:ext cx="11006667" cy="4743450"/>
          </a:xfrm>
        </p:spPr>
        <p:txBody>
          <a:bodyPr/>
          <a:lstStyle/>
          <a:p>
            <a:r>
              <a:rPr lang="en-US" dirty="0"/>
              <a:t>Platform One Training/On-Boarding Options</a:t>
            </a:r>
            <a:endParaRPr lang="en-US" b="0" dirty="0"/>
          </a:p>
          <a:p>
            <a:pPr lvl="1"/>
            <a:r>
              <a:rPr lang="en-US" b="0" dirty="0"/>
              <a:t>Check out the CSO DevSecOps / DAU training at </a:t>
            </a:r>
            <a:r>
              <a:rPr lang="en-US" b="0" dirty="0">
                <a:hlinkClick r:id="rId2"/>
              </a:rPr>
              <a:t>https://software.af.mil/training/</a:t>
            </a:r>
            <a:endParaRPr lang="en-US" b="0" dirty="0"/>
          </a:p>
          <a:p>
            <a:pPr lvl="1"/>
            <a:r>
              <a:rPr lang="en-US" b="0" dirty="0"/>
              <a:t>Virtual Platform One Learning Hub that provides self service on-boarding [June 2020 Launch]</a:t>
            </a:r>
          </a:p>
          <a:p>
            <a:pPr lvl="1"/>
            <a:r>
              <a:rPr lang="en-US" b="0" dirty="0"/>
              <a:t>1-day training Session: Introduction to DevSecOps. Overview and understanding of the vision and activities. [June 2020 Virtual Launch]</a:t>
            </a:r>
          </a:p>
          <a:p>
            <a:pPr lvl="1"/>
            <a:r>
              <a:rPr lang="en-US" b="0" dirty="0"/>
              <a:t>A 3 day Platform One Platform Workshop. Hands on code and User-Centered Design (UCD) to create your first Platform One DevSecOps pipelines and deploy a “push button” DoD DevSecOps software factory. [Currently Available]</a:t>
            </a:r>
          </a:p>
          <a:p>
            <a:pPr lvl="1"/>
            <a:r>
              <a:rPr lang="en-US" b="0" dirty="0"/>
              <a:t>A 6-week full on-boarding, that concludes with own CI/CD pipeline and Minimum Viable Product (MVP) ready for production [Currently Available]</a:t>
            </a:r>
          </a:p>
          <a:p>
            <a:pPr lvl="1"/>
            <a:r>
              <a:rPr lang="en-US" b="0" dirty="0"/>
              <a:t>A 2-month full on-boarding, that concludes with your platform team being able to support your own DevSecOps applications for development and production [July 2020 Virtual Launch]</a:t>
            </a:r>
          </a:p>
          <a:p>
            <a:pPr lvl="1"/>
            <a:r>
              <a:rPr lang="en-US" b="0" dirty="0"/>
              <a:t>Customized training options (both at our locations or on your premises) (pay per use).</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21</a:t>
            </a:fld>
            <a:endParaRPr lang="en-US" dirty="0">
              <a:solidFill>
                <a:schemeClr val="bg2"/>
              </a:solidFill>
            </a:endParaRPr>
          </a:p>
        </p:txBody>
      </p:sp>
    </p:spTree>
    <p:extLst>
      <p:ext uri="{BB962C8B-B14F-4D97-AF65-F5344CB8AC3E}">
        <p14:creationId xmlns:p14="http://schemas.microsoft.com/office/powerpoint/2010/main" val="268191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DevSecOps Basic Ordering Agreements (BOAs) – Contract Vehicles</a:t>
            </a:r>
            <a:endParaRPr lang="en-US" b="0" dirty="0"/>
          </a:p>
        </p:txBody>
      </p:sp>
      <p:sp>
        <p:nvSpPr>
          <p:cNvPr id="3" name="Content Placeholder 2"/>
          <p:cNvSpPr>
            <a:spLocks noGrp="1"/>
          </p:cNvSpPr>
          <p:nvPr>
            <p:ph idx="1"/>
          </p:nvPr>
        </p:nvSpPr>
        <p:spPr/>
        <p:txBody>
          <a:bodyPr/>
          <a:lstStyle/>
          <a:p>
            <a:r>
              <a:rPr lang="en-US" dirty="0"/>
              <a:t>BOA 1: Cloud Services</a:t>
            </a:r>
          </a:p>
          <a:p>
            <a:pPr lvl="1"/>
            <a:r>
              <a:rPr lang="en-US" b="0" dirty="0"/>
              <a:t>Services to develop and deploy accredited, integrated and tested code at multiple classification levels and hybrid cloud architectures</a:t>
            </a:r>
          </a:p>
          <a:p>
            <a:pPr lvl="1"/>
            <a:r>
              <a:rPr lang="en-US" b="0" dirty="0"/>
              <a:t>Awarded 1 Nov 2019, 27 companies on-boarded</a:t>
            </a:r>
          </a:p>
          <a:p>
            <a:r>
              <a:rPr lang="en-US" dirty="0"/>
              <a:t>BOA 2: DevSecOps Pipeline and Platform Integration and Licensing Services</a:t>
            </a:r>
          </a:p>
          <a:p>
            <a:pPr lvl="1"/>
            <a:r>
              <a:rPr lang="en-US" b="0" dirty="0"/>
              <a:t>DevSecOps pipeline and platform integration and licensing service to support a wide collection of software and programming tools supporting the CI/CD of software products</a:t>
            </a:r>
          </a:p>
          <a:p>
            <a:pPr lvl="1"/>
            <a:r>
              <a:rPr lang="en-US" b="0" dirty="0"/>
              <a:t>Awarded 1 Nov 2019, 9 companies on-boarded</a:t>
            </a:r>
          </a:p>
          <a:p>
            <a:r>
              <a:rPr lang="en-US" dirty="0"/>
              <a:t>BOA 3: Software DevSecOps Services</a:t>
            </a:r>
          </a:p>
          <a:p>
            <a:pPr lvl="1"/>
            <a:r>
              <a:rPr lang="en-US" b="0" dirty="0"/>
              <a:t>Technical services of full-stack DevSecOps engineers, infrastructure engineers, and other key personnel</a:t>
            </a:r>
          </a:p>
          <a:p>
            <a:pPr lvl="1"/>
            <a:r>
              <a:rPr lang="en-US" b="0" dirty="0"/>
              <a:t>Awarded 15 Jan 2020, 19 companies on-boarded</a:t>
            </a:r>
          </a:p>
        </p:txBody>
      </p:sp>
      <p:sp>
        <p:nvSpPr>
          <p:cNvPr id="4" name="Slide Number Placeholder 3"/>
          <p:cNvSpPr>
            <a:spLocks noGrp="1"/>
          </p:cNvSpPr>
          <p:nvPr>
            <p:ph type="sldNum" sz="quarter" idx="11"/>
          </p:nvPr>
        </p:nvSpPr>
        <p:spPr/>
        <p:txBody>
          <a:bodyPr/>
          <a:lstStyle/>
          <a:p>
            <a:pPr>
              <a:defRPr/>
            </a:pPr>
            <a:fld id="{47256DB1-98A0-4C5B-B461-C003FBFE3B06}" type="slidenum">
              <a:rPr lang="en-US" altLang="en-US" smtClean="0"/>
              <a:pPr>
                <a:defRPr/>
              </a:pPr>
              <a:t>22</a:t>
            </a:fld>
            <a:endParaRPr lang="en-US" altLang="en-US">
              <a:solidFill>
                <a:schemeClr val="bg2"/>
              </a:solidFill>
            </a:endParaRPr>
          </a:p>
        </p:txBody>
      </p:sp>
    </p:spTree>
    <p:extLst>
      <p:ext uri="{BB962C8B-B14F-4D97-AF65-F5344CB8AC3E}">
        <p14:creationId xmlns:p14="http://schemas.microsoft.com/office/powerpoint/2010/main" val="736755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“DevSecOps” </a:t>
            </a:r>
            <a:br>
              <a:rPr lang="en-US" dirty="0"/>
            </a:br>
            <a:r>
              <a:rPr lang="en-US" dirty="0"/>
              <a:t>Ingredients</a:t>
            </a:r>
          </a:p>
        </p:txBody>
      </p:sp>
      <p:sp>
        <p:nvSpPr>
          <p:cNvPr id="3" name="Content Placeholder 2"/>
          <p:cNvSpPr>
            <a:spLocks noGrp="1"/>
          </p:cNvSpPr>
          <p:nvPr>
            <p:ph idx="1"/>
          </p:nvPr>
        </p:nvSpPr>
        <p:spPr>
          <a:xfrm>
            <a:off x="219808" y="1504950"/>
            <a:ext cx="11857515" cy="4743450"/>
          </a:xfrm>
        </p:spPr>
        <p:txBody>
          <a:bodyPr>
            <a:noAutofit/>
          </a:bodyPr>
          <a:lstStyle/>
          <a:p>
            <a:r>
              <a:rPr lang="en-US" sz="1500" u="sng" dirty="0"/>
              <a:t>Abstracted</a:t>
            </a:r>
            <a:r>
              <a:rPr lang="en-US" sz="1500" b="0" dirty="0"/>
              <a:t>: to avoid drifts, be agnostic to environment (Cloud/</a:t>
            </a:r>
            <a:r>
              <a:rPr lang="en-US" sz="1500" b="0" dirty="0" err="1"/>
              <a:t>on-premise</a:t>
            </a:r>
            <a:r>
              <a:rPr lang="en-US" sz="1500" b="0" dirty="0"/>
              <a:t>/classified/disconnected…) and prevent lock-ins with Cloud or Platform layers, we leverage CNCF compliant Kubernetes and OCI compliant containers - open source stacks with U.S eyes on code and continuous scanning,</a:t>
            </a:r>
          </a:p>
          <a:p>
            <a:r>
              <a:rPr lang="en-US" sz="1500" u="sng" dirty="0" err="1"/>
              <a:t>GitOps</a:t>
            </a:r>
            <a:r>
              <a:rPr lang="en-US" sz="1500" u="sng" dirty="0"/>
              <a:t> / Infrastructure as Code (</a:t>
            </a:r>
            <a:r>
              <a:rPr lang="en-US" sz="1500" u="sng" dirty="0" err="1"/>
              <a:t>IaC</a:t>
            </a:r>
            <a:r>
              <a:rPr lang="en-US" sz="1500" u="sng" dirty="0"/>
              <a:t>):</a:t>
            </a:r>
            <a:r>
              <a:rPr lang="en-US" sz="1500" b="0" dirty="0"/>
              <a:t> no drift, everything is code (including configuration, networking etc.) Instantiate entire stack automatically,</a:t>
            </a:r>
          </a:p>
          <a:p>
            <a:r>
              <a:rPr lang="en-US" sz="1500" u="sng" dirty="0"/>
              <a:t>Continuous Integration/Continuous Delivery pipeline (CI/CD)</a:t>
            </a:r>
            <a:r>
              <a:rPr lang="en-US" sz="1500" b="0" dirty="0"/>
              <a:t>: fully containerized and using Infrastructure as Code (</a:t>
            </a:r>
            <a:r>
              <a:rPr lang="en-US" sz="1500" b="0" dirty="0" err="1"/>
              <a:t>IaC</a:t>
            </a:r>
            <a:r>
              <a:rPr lang="en-US" sz="1500" b="0" dirty="0"/>
              <a:t>),</a:t>
            </a:r>
          </a:p>
          <a:p>
            <a:r>
              <a:rPr lang="en-US" sz="1500" u="sng" dirty="0"/>
              <a:t>Hardened Containers</a:t>
            </a:r>
            <a:r>
              <a:rPr lang="en-US" sz="1500" b="0" dirty="0"/>
              <a:t>: hardened “Lego blocks” to bring options to development teams (one size fits all lead to shadow IT)</a:t>
            </a:r>
          </a:p>
          <a:p>
            <a:r>
              <a:rPr lang="en-US" sz="1500" u="sng" dirty="0"/>
              <a:t>Software Testing</a:t>
            </a:r>
            <a:r>
              <a:rPr lang="en-US" sz="1500" b="0" dirty="0"/>
              <a:t>: mandated high test coverage,</a:t>
            </a:r>
          </a:p>
          <a:p>
            <a:r>
              <a:rPr lang="en-US" sz="1500" u="sng" dirty="0"/>
              <a:t>Baked-in Security</a:t>
            </a:r>
            <a:r>
              <a:rPr lang="en-US" sz="1500" b="0" dirty="0"/>
              <a:t>: mandated static/dynamic code analysis, container security, bill of material (supply chain risk) etc.</a:t>
            </a:r>
          </a:p>
          <a:p>
            <a:r>
              <a:rPr lang="en-US" sz="1500" u="sng" dirty="0"/>
              <a:t>Continuous Monitoring:</a:t>
            </a:r>
          </a:p>
          <a:p>
            <a:pPr lvl="1"/>
            <a:r>
              <a:rPr lang="en-US" sz="1500" u="sng" dirty="0"/>
              <a:t>Centralized logging and telemetry</a:t>
            </a:r>
            <a:r>
              <a:rPr lang="en-US" sz="1500" b="0" dirty="0"/>
              <a:t>,</a:t>
            </a:r>
          </a:p>
          <a:p>
            <a:pPr lvl="1"/>
            <a:r>
              <a:rPr lang="en-US" sz="1500" b="0" dirty="0"/>
              <a:t>Automated alerting,</a:t>
            </a:r>
          </a:p>
          <a:p>
            <a:pPr lvl="1"/>
            <a:r>
              <a:rPr lang="en-US" sz="1500" u="sng" dirty="0"/>
              <a:t>Zero trust</a:t>
            </a:r>
            <a:r>
              <a:rPr lang="en-US" sz="1500" b="0" dirty="0"/>
              <a:t>, leveraging Service Mesh as Sidecar (part of SCSS), down to the container level,</a:t>
            </a:r>
          </a:p>
          <a:p>
            <a:pPr lvl="1"/>
            <a:r>
              <a:rPr lang="en-US" sz="1500" u="sng" dirty="0"/>
              <a:t>Behavior detection</a:t>
            </a:r>
            <a:r>
              <a:rPr lang="en-US" sz="1500" b="0" dirty="0"/>
              <a:t> (automated prevention),</a:t>
            </a:r>
          </a:p>
          <a:p>
            <a:pPr lvl="1"/>
            <a:r>
              <a:rPr lang="en-US" sz="1500" b="0" dirty="0"/>
              <a:t>CVE scanning,</a:t>
            </a:r>
          </a:p>
          <a:p>
            <a:r>
              <a:rPr lang="en-US" sz="1500" u="sng" dirty="0"/>
              <a:t>Chaos engineering</a:t>
            </a:r>
            <a:r>
              <a:rPr lang="en-US" sz="1500" b="0" dirty="0"/>
              <a:t>: Dynamically kills/restarts container with moving target defense.</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23</a:t>
            </a:fld>
            <a:endParaRPr lang="en-US" dirty="0">
              <a:solidFill>
                <a:schemeClr val="bg2"/>
              </a:solidFill>
            </a:endParaRPr>
          </a:p>
        </p:txBody>
      </p:sp>
    </p:spTree>
    <p:extLst>
      <p:ext uri="{BB962C8B-B14F-4D97-AF65-F5344CB8AC3E}">
        <p14:creationId xmlns:p14="http://schemas.microsoft.com/office/powerpoint/2010/main" val="392106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Architecture (ISTIO)</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24</a:t>
            </a:fld>
            <a:endParaRPr lang="en-US" dirty="0">
              <a:solidFill>
                <a:schemeClr val="bg2"/>
              </a:solidFill>
            </a:endParaRPr>
          </a:p>
        </p:txBody>
      </p:sp>
      <p:sp>
        <p:nvSpPr>
          <p:cNvPr id="6" name="Content Placeholder 2"/>
          <p:cNvSpPr>
            <a:spLocks noGrp="1"/>
          </p:cNvSpPr>
          <p:nvPr>
            <p:ph idx="1"/>
          </p:nvPr>
        </p:nvSpPr>
        <p:spPr>
          <a:xfrm>
            <a:off x="517525" y="1371600"/>
            <a:ext cx="5464175" cy="4743450"/>
          </a:xfrm>
        </p:spPr>
        <p:txBody>
          <a:bodyPr>
            <a:normAutofit fontScale="92500" lnSpcReduction="20000"/>
          </a:bodyPr>
          <a:lstStyle/>
          <a:p>
            <a:pPr lvl="0"/>
            <a:r>
              <a:rPr lang="en-US" b="0" dirty="0"/>
              <a:t>Turnkey Service Mesh (ISTIO) architecture</a:t>
            </a:r>
          </a:p>
          <a:p>
            <a:pPr lvl="0"/>
            <a:r>
              <a:rPr lang="en-US" b="0" dirty="0"/>
              <a:t>ISTIO side car proxy, baked-in security, with visibility across containers, by default, without any developer interaction or code change</a:t>
            </a:r>
          </a:p>
          <a:p>
            <a:pPr lvl="0"/>
            <a:r>
              <a:rPr lang="en-US" b="0" dirty="0"/>
              <a:t>Benefits:</a:t>
            </a:r>
          </a:p>
          <a:p>
            <a:pPr lvl="1"/>
            <a:r>
              <a:rPr lang="en-US" b="0" dirty="0"/>
              <a:t>API Management, service discovery, authentication…</a:t>
            </a:r>
          </a:p>
          <a:p>
            <a:pPr lvl="1"/>
            <a:r>
              <a:rPr lang="en-US" b="0" dirty="0"/>
              <a:t>Dynamic request routing for A/B testing, gradual rollouts, canary releases, resilience, observability, retries, circuit breakers and fault injection</a:t>
            </a:r>
          </a:p>
          <a:p>
            <a:pPr lvl="1"/>
            <a:r>
              <a:rPr lang="en-US" b="0" dirty="0"/>
              <a:t>Layer 7 Load balancing</a:t>
            </a:r>
          </a:p>
          <a:p>
            <a:pPr lvl="1"/>
            <a:r>
              <a:rPr lang="en-US" b="0" dirty="0"/>
              <a:t>Zero Trust model: East/West Traffic Whitelisting, ACL, RBAC…</a:t>
            </a:r>
          </a:p>
          <a:p>
            <a:pPr lvl="1"/>
            <a:r>
              <a:rPr lang="en-US" b="0" dirty="0"/>
              <a:t>TLS encryption by default, Key management, signing…</a:t>
            </a:r>
          </a:p>
          <a:p>
            <a:pPr lvl="1"/>
            <a:endParaRPr lang="en-US" b="0" dirty="0"/>
          </a:p>
          <a:p>
            <a:pPr lvl="1"/>
            <a:endParaRPr lang="en-US" b="0" dirty="0"/>
          </a:p>
        </p:txBody>
      </p:sp>
      <p:pic>
        <p:nvPicPr>
          <p:cNvPr id="7" name="Picture 2" descr="Image result for isti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06228" y="1892173"/>
            <a:ext cx="6268839" cy="37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9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“Infrastructure as Code” </a:t>
            </a:r>
            <a:br>
              <a:rPr lang="en-US" dirty="0"/>
            </a:br>
            <a:r>
              <a:rPr lang="en-US" dirty="0"/>
              <a:t>Benefits</a:t>
            </a:r>
          </a:p>
        </p:txBody>
      </p:sp>
      <p:sp>
        <p:nvSpPr>
          <p:cNvPr id="3" name="Content Placeholder 2"/>
          <p:cNvSpPr>
            <a:spLocks noGrp="1"/>
          </p:cNvSpPr>
          <p:nvPr>
            <p:ph idx="1"/>
          </p:nvPr>
        </p:nvSpPr>
        <p:spPr>
          <a:xfrm>
            <a:off x="584200" y="1504950"/>
            <a:ext cx="11493123" cy="4743450"/>
          </a:xfrm>
        </p:spPr>
        <p:txBody>
          <a:bodyPr>
            <a:noAutofit/>
          </a:bodyPr>
          <a:lstStyle/>
          <a:p>
            <a:pPr marL="0" indent="0">
              <a:buNone/>
            </a:pPr>
            <a:r>
              <a:rPr lang="en-US" b="0" dirty="0"/>
              <a:t>The “Infrastructure as Code” concept is a critical DevSecOps ingredient to ensure that production environments do not drift from development/testing environments. No human should make changes in production environments. Changes should only be made in source code and redeployed by the CI/CD pipeline. </a:t>
            </a:r>
          </a:p>
          <a:p>
            <a:r>
              <a:rPr lang="en-US" b="0" dirty="0"/>
              <a:t>No drift between environments, whether classified/disconnected/Cloud/</a:t>
            </a:r>
            <a:r>
              <a:rPr lang="en-US" b="0" dirty="0" err="1"/>
              <a:t>on-premise</a:t>
            </a:r>
            <a:r>
              <a:rPr lang="en-US" b="0" dirty="0"/>
              <a:t>,</a:t>
            </a:r>
          </a:p>
          <a:p>
            <a:r>
              <a:rPr lang="en-US" b="0" dirty="0"/>
              <a:t>Immutable,</a:t>
            </a:r>
          </a:p>
          <a:p>
            <a:r>
              <a:rPr lang="en-US" b="0" dirty="0"/>
              <a:t>Replicable, </a:t>
            </a:r>
          </a:p>
          <a:p>
            <a:r>
              <a:rPr lang="en-US" b="0" dirty="0"/>
              <a:t>Automated,</a:t>
            </a:r>
          </a:p>
          <a:p>
            <a:r>
              <a:rPr lang="en-US" b="0" dirty="0"/>
              <a:t>No human in production environments: reduces attack surface (disable SSH etc.), insider threat and configuration drifts,</a:t>
            </a:r>
          </a:p>
          <a:p>
            <a:r>
              <a:rPr lang="en-US" b="0" dirty="0"/>
              <a:t>Everything is code: including playbooks, networking, tests, configuration etc. </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25</a:t>
            </a:fld>
            <a:endParaRPr lang="en-US" dirty="0">
              <a:solidFill>
                <a:schemeClr val="bg2"/>
              </a:solidFill>
            </a:endParaRPr>
          </a:p>
        </p:txBody>
      </p:sp>
    </p:spTree>
    <p:extLst>
      <p:ext uri="{BB962C8B-B14F-4D97-AF65-F5344CB8AC3E}">
        <p14:creationId xmlns:p14="http://schemas.microsoft.com/office/powerpoint/2010/main" val="321930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GitOps</a:t>
            </a:r>
            <a:r>
              <a:rPr lang="en-US" dirty="0"/>
              <a:t>?</a:t>
            </a:r>
          </a:p>
        </p:txBody>
      </p:sp>
      <p:sp>
        <p:nvSpPr>
          <p:cNvPr id="3" name="Content Placeholder 2"/>
          <p:cNvSpPr>
            <a:spLocks noGrp="1"/>
          </p:cNvSpPr>
          <p:nvPr>
            <p:ph idx="1"/>
          </p:nvPr>
        </p:nvSpPr>
        <p:spPr>
          <a:xfrm>
            <a:off x="584199" y="1409716"/>
            <a:ext cx="11006667" cy="4743450"/>
          </a:xfrm>
        </p:spPr>
        <p:txBody>
          <a:bodyPr/>
          <a:lstStyle/>
          <a:p>
            <a:r>
              <a:rPr lang="en-US" b="0" dirty="0"/>
              <a:t>Based on Infrastructure as Code concepts, makes </a:t>
            </a:r>
            <a:r>
              <a:rPr lang="en-US" b="0" dirty="0" err="1"/>
              <a:t>Git</a:t>
            </a:r>
            <a:r>
              <a:rPr lang="en-US" b="0" dirty="0"/>
              <a:t> the single source of truth of the desired state of your Infrastructure, Platform and Applications.</a:t>
            </a:r>
          </a:p>
          <a:p>
            <a:r>
              <a:rPr lang="en-US" b="0" dirty="0"/>
              <a:t>Benefits:</a:t>
            </a:r>
          </a:p>
          <a:p>
            <a:pPr lvl="1"/>
            <a:r>
              <a:rPr lang="en-US" b="0" dirty="0"/>
              <a:t>Everything is code: infrastructure, networking, configuration, sealed secrets etc.</a:t>
            </a:r>
          </a:p>
          <a:p>
            <a:pPr lvl="1"/>
            <a:r>
              <a:rPr lang="en-US" b="0" dirty="0"/>
              <a:t>Auditability &amp; Compliance</a:t>
            </a:r>
          </a:p>
          <a:p>
            <a:pPr lvl="1"/>
            <a:r>
              <a:rPr lang="en-US" b="0" dirty="0"/>
              <a:t>Consistent deployments and rollback (no drifts between environment)</a:t>
            </a:r>
          </a:p>
          <a:p>
            <a:pPr lvl="1"/>
            <a:r>
              <a:rPr lang="en-US" b="0" dirty="0"/>
              <a:t>Configuration Management enforcement</a:t>
            </a:r>
          </a:p>
          <a:p>
            <a:pPr lvl="1"/>
            <a:r>
              <a:rPr lang="en-US" b="0" dirty="0"/>
              <a:t>Disaster Recovery</a:t>
            </a:r>
          </a:p>
          <a:p>
            <a:pPr lvl="1"/>
            <a:r>
              <a:rPr lang="en-US" b="0" dirty="0"/>
              <a:t>Baked-in security: Kubernetes clusters </a:t>
            </a:r>
            <a:r>
              <a:rPr lang="en-US" u="sng" dirty="0"/>
              <a:t>pulls</a:t>
            </a:r>
            <a:r>
              <a:rPr lang="en-US" b="0" dirty="0"/>
              <a:t> from </a:t>
            </a:r>
            <a:r>
              <a:rPr lang="en-US" b="0" dirty="0" err="1"/>
              <a:t>Git</a:t>
            </a:r>
            <a:r>
              <a:rPr lang="en-US" b="0" dirty="0"/>
              <a:t>. CI/CD won’t have access to production clusters. Removing human from production environments</a:t>
            </a:r>
          </a:p>
          <a:p>
            <a:pPr lvl="1"/>
            <a:r>
              <a:rPr lang="en-US" b="0" dirty="0"/>
              <a:t>Declarative manifests and playbooks</a:t>
            </a:r>
          </a:p>
          <a:p>
            <a:r>
              <a:rPr lang="en-US" b="0" dirty="0"/>
              <a:t>Options:</a:t>
            </a:r>
          </a:p>
          <a:p>
            <a:pPr lvl="1"/>
            <a:r>
              <a:rPr lang="en-US" b="0" dirty="0"/>
              <a:t>Argo CD, Flux as FOSS. Projects are merging into a single FOSS and be part of CNCF.</a:t>
            </a:r>
          </a:p>
          <a:p>
            <a:pPr lvl="1"/>
            <a:endParaRPr lang="en-US"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26</a:t>
            </a:fld>
            <a:endParaRPr lang="en-US" dirty="0">
              <a:solidFill>
                <a:schemeClr val="bg2"/>
              </a:solidFill>
            </a:endParaRPr>
          </a:p>
        </p:txBody>
      </p:sp>
    </p:spTree>
    <p:extLst>
      <p:ext uri="{BB962C8B-B14F-4D97-AF65-F5344CB8AC3E}">
        <p14:creationId xmlns:p14="http://schemas.microsoft.com/office/powerpoint/2010/main" val="546806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What</a:t>
            </a:r>
            <a:r>
              <a:rPr lang="fr-FR" dirty="0"/>
              <a:t> </a:t>
            </a:r>
            <a:r>
              <a:rPr lang="fr-FR" dirty="0" err="1"/>
              <a:t>is</a:t>
            </a:r>
            <a:r>
              <a:rPr lang="fr-FR" dirty="0"/>
              <a:t> a </a:t>
            </a:r>
            <a:r>
              <a:rPr lang="fr-FR" dirty="0" err="1"/>
              <a:t>Continuous</a:t>
            </a:r>
            <a:r>
              <a:rPr lang="fr-FR" dirty="0"/>
              <a:t> ATO?</a:t>
            </a:r>
            <a:endParaRPr lang="en-US" dirty="0"/>
          </a:p>
        </p:txBody>
      </p:sp>
      <p:sp>
        <p:nvSpPr>
          <p:cNvPr id="3" name="Content Placeholder 2"/>
          <p:cNvSpPr>
            <a:spLocks noGrp="1"/>
          </p:cNvSpPr>
          <p:nvPr>
            <p:ph idx="1"/>
          </p:nvPr>
        </p:nvSpPr>
        <p:spPr>
          <a:xfrm>
            <a:off x="584199" y="1418508"/>
            <a:ext cx="11006667" cy="4743450"/>
          </a:xfrm>
        </p:spPr>
        <p:txBody>
          <a:bodyPr/>
          <a:lstStyle/>
          <a:p>
            <a:r>
              <a:rPr lang="en-US" sz="1500" b="0" dirty="0"/>
              <a:t>A Continuous ATO is very different from a traditional ATO or a Fast-Track/Accelerated ATO:</a:t>
            </a:r>
          </a:p>
          <a:p>
            <a:pPr lvl="1"/>
            <a:r>
              <a:rPr lang="en-US" sz="1500" b="0" dirty="0"/>
              <a:t>Platforms have to be compliant with the DoD Enterprise DevSecOps Ref Design to ensure DoD-wide reciprocity, including the use of the Sidecar Container Security Stack (SCSS). Platform controls are mapped to NIST-800-53.</a:t>
            </a:r>
          </a:p>
          <a:p>
            <a:pPr lvl="1"/>
            <a:r>
              <a:rPr lang="en-US" sz="1500" b="0" dirty="0"/>
              <a:t>We accredit the Platform’s </a:t>
            </a:r>
            <a:r>
              <a:rPr lang="en-US" sz="1500" u="sng" dirty="0"/>
              <a:t>PROCESS</a:t>
            </a:r>
            <a:r>
              <a:rPr lang="en-US" sz="1500" dirty="0"/>
              <a:t> </a:t>
            </a:r>
            <a:r>
              <a:rPr lang="en-US" sz="1500" b="0" dirty="0"/>
              <a:t>(Continuous Integration/Continuous Delivery (Software Factory)) </a:t>
            </a:r>
            <a:r>
              <a:rPr lang="en-US" sz="1500" u="sng" dirty="0"/>
              <a:t>with mandated change management, testing and security gates. </a:t>
            </a:r>
            <a:r>
              <a:rPr lang="en-US" sz="1500" b="0" dirty="0"/>
              <a:t>The software coming out of the factory and that is RUNNING IN PRODUCTION </a:t>
            </a:r>
            <a:r>
              <a:rPr lang="en-US" sz="1500" u="sng" dirty="0"/>
              <a:t>on the Platform</a:t>
            </a:r>
            <a:r>
              <a:rPr lang="en-US" sz="1500" b="0" dirty="0"/>
              <a:t> (Kubernetes with SCSS) also benefits from the </a:t>
            </a:r>
            <a:r>
              <a:rPr lang="en-US" sz="1500" b="0" dirty="0" err="1"/>
              <a:t>cATO</a:t>
            </a:r>
            <a:r>
              <a:rPr lang="en-US" sz="1500" b="0" dirty="0"/>
              <a:t>.</a:t>
            </a:r>
            <a:endParaRPr lang="en-US" sz="1500" dirty="0"/>
          </a:p>
          <a:p>
            <a:pPr lvl="1"/>
            <a:r>
              <a:rPr lang="en-US" sz="1500" b="0" dirty="0"/>
              <a:t>We accredit </a:t>
            </a:r>
            <a:r>
              <a:rPr lang="en-US" sz="1500" u="sng" dirty="0"/>
              <a:t>TEAMS</a:t>
            </a:r>
            <a:r>
              <a:rPr lang="en-US" sz="1500" b="0" dirty="0"/>
              <a:t> using the Platform so they can produce quality software and be trained to move to DevSecOps</a:t>
            </a:r>
          </a:p>
          <a:p>
            <a:pPr lvl="1"/>
            <a:r>
              <a:rPr lang="en-US" sz="1500" b="0" dirty="0"/>
              <a:t>A key principle of DevSecOps is the </a:t>
            </a:r>
            <a:r>
              <a:rPr lang="en-US" sz="1500" u="sng" dirty="0"/>
              <a:t>baked-in security</a:t>
            </a:r>
            <a:r>
              <a:rPr lang="en-US" sz="1500" b="0" dirty="0"/>
              <a:t> with:</a:t>
            </a:r>
          </a:p>
          <a:p>
            <a:pPr lvl="2"/>
            <a:r>
              <a:rPr lang="en-US" sz="1500" b="0" dirty="0"/>
              <a:t>Zero Trust</a:t>
            </a:r>
          </a:p>
          <a:p>
            <a:pPr lvl="2"/>
            <a:r>
              <a:rPr lang="en-US" sz="1500" b="0" dirty="0"/>
              <a:t>Automation</a:t>
            </a:r>
          </a:p>
          <a:p>
            <a:pPr lvl="2"/>
            <a:r>
              <a:rPr lang="en-US" sz="1500" b="0" dirty="0"/>
              <a:t>Removal of environment drifts</a:t>
            </a:r>
          </a:p>
          <a:p>
            <a:pPr lvl="2"/>
            <a:r>
              <a:rPr lang="en-US" sz="1500" b="0" dirty="0"/>
              <a:t>Behavior Detection</a:t>
            </a:r>
          </a:p>
          <a:p>
            <a:pPr lvl="2"/>
            <a:r>
              <a:rPr lang="en-US" sz="1500" b="0" dirty="0"/>
              <a:t>Continuous Monitoring</a:t>
            </a:r>
          </a:p>
          <a:p>
            <a:pPr lvl="2"/>
            <a:r>
              <a:rPr lang="en-US" sz="1500" b="0" dirty="0"/>
              <a:t>Pen-testing</a:t>
            </a:r>
            <a:endParaRPr lang="en-US" sz="150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27</a:t>
            </a:fld>
            <a:endParaRPr lang="en-US" dirty="0">
              <a:solidFill>
                <a:schemeClr val="bg2"/>
              </a:solidFill>
            </a:endParaRPr>
          </a:p>
        </p:txBody>
      </p:sp>
    </p:spTree>
    <p:extLst>
      <p:ext uri="{BB962C8B-B14F-4D97-AF65-F5344CB8AC3E}">
        <p14:creationId xmlns:p14="http://schemas.microsoft.com/office/powerpoint/2010/main" val="322397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688175"/>
            <a:ext cx="12192000" cy="1754326"/>
          </a:xfrm>
          <a:prstGeom prst="rect">
            <a:avLst/>
          </a:prstGeom>
          <a:noFill/>
        </p:spPr>
        <p:txBody>
          <a:bodyPr wrap="square" rtlCol="0" anchor="ctr">
            <a:spAutoFit/>
          </a:bodyPr>
          <a:lstStyle/>
          <a:p>
            <a:pPr algn="ctr"/>
            <a:r>
              <a:rPr lang="en-US" sz="5400" dirty="0">
                <a:solidFill>
                  <a:schemeClr val="tx1"/>
                </a:solidFill>
                <a:latin typeface="Calibri" panose="020F0502020204030204" pitchFamily="34" charset="0"/>
                <a:ea typeface="Fira Sans" pitchFamily="50" charset="0"/>
              </a:rPr>
              <a:t>Thank You!</a:t>
            </a:r>
          </a:p>
          <a:p>
            <a:pPr algn="ctr"/>
            <a:r>
              <a:rPr lang="en-US" sz="1800" dirty="0">
                <a:solidFill>
                  <a:schemeClr val="tx1"/>
                </a:solidFill>
                <a:latin typeface="Calibri" panose="020F0502020204030204" pitchFamily="34" charset="0"/>
                <a:ea typeface="Fira Sans" pitchFamily="50" charset="0"/>
              </a:rPr>
              <a:t>Nicolas Chaillan</a:t>
            </a:r>
          </a:p>
          <a:p>
            <a:pPr algn="ctr"/>
            <a:r>
              <a:rPr lang="en-US" sz="1800" dirty="0">
                <a:solidFill>
                  <a:schemeClr val="tx1"/>
                </a:solidFill>
                <a:latin typeface="Calibri" panose="020F0502020204030204" pitchFamily="34" charset="0"/>
                <a:ea typeface="Fira Sans" pitchFamily="50" charset="0"/>
              </a:rPr>
              <a:t>Chief Software Officer, U.S. Air Force</a:t>
            </a:r>
          </a:p>
          <a:p>
            <a:pPr algn="ctr"/>
            <a:r>
              <a:rPr lang="en-US" sz="1800" dirty="0">
                <a:solidFill>
                  <a:schemeClr val="tx1"/>
                </a:solidFill>
                <a:latin typeface="Calibri" panose="020F0502020204030204" pitchFamily="34" charset="0"/>
                <a:ea typeface="Fira Sans" pitchFamily="50" charset="0"/>
                <a:hlinkClick r:id="rId3"/>
              </a:rPr>
              <a:t>af.cso@us.af.mil</a:t>
            </a:r>
            <a:r>
              <a:rPr lang="en-US" sz="1800" dirty="0">
                <a:solidFill>
                  <a:schemeClr val="tx1"/>
                </a:solidFill>
                <a:latin typeface="Calibri" panose="020F0502020204030204" pitchFamily="34" charset="0"/>
                <a:ea typeface="Fira Sans" pitchFamily="50" charset="0"/>
              </a:rPr>
              <a:t>  </a:t>
            </a:r>
            <a:endParaRPr lang="en-US" sz="5400" dirty="0">
              <a:solidFill>
                <a:schemeClr val="tx1"/>
              </a:solidFill>
              <a:latin typeface="Calibri" panose="020F0502020204030204" pitchFamily="34" charset="0"/>
              <a:ea typeface="Fira Sans" pitchFamily="50" charset="0"/>
            </a:endParaRPr>
          </a:p>
        </p:txBody>
      </p:sp>
      <p:sp>
        <p:nvSpPr>
          <p:cNvPr id="6" name="TextBox 5"/>
          <p:cNvSpPr txBox="1"/>
          <p:nvPr/>
        </p:nvSpPr>
        <p:spPr>
          <a:xfrm>
            <a:off x="323506" y="5887963"/>
            <a:ext cx="3871976" cy="307777"/>
          </a:xfrm>
          <a:prstGeom prst="rect">
            <a:avLst/>
          </a:prstGeom>
          <a:noFill/>
        </p:spPr>
        <p:txBody>
          <a:bodyPr wrap="square" rtlCol="0">
            <a:spAutoFit/>
          </a:bodyPr>
          <a:lstStyle/>
          <a:p>
            <a:pPr>
              <a:lnSpc>
                <a:spcPct val="100000"/>
              </a:lnSpc>
              <a:spcBef>
                <a:spcPct val="0"/>
              </a:spcBef>
              <a:buFontTx/>
              <a:buNone/>
            </a:pPr>
            <a:endParaRPr lang="en-US" altLang="en-US" sz="1400" dirty="0">
              <a:solidFill>
                <a:schemeClr val="bg1"/>
              </a:solidFill>
              <a:latin typeface="Calibri" panose="020F0502020204030204" pitchFamily="34" charset="0"/>
              <a:ea typeface="Fira Sans" panose="020B0503050000020004" pitchFamily="34" charset="0"/>
            </a:endParaRPr>
          </a:p>
        </p:txBody>
      </p:sp>
      <p:pic>
        <p:nvPicPr>
          <p:cNvPr id="5" name="Picture 8" descr="Image result for dod logo">
            <a:extLst>
              <a:ext uri="{FF2B5EF4-FFF2-40B4-BE49-F238E27FC236}">
                <a16:creationId xmlns:a16="http://schemas.microsoft.com/office/drawing/2014/main" id="{9038655C-E4D6-45E9-A94B-BA9559BA11E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67699" y="1616075"/>
            <a:ext cx="2656602" cy="26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43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659802"/>
            <a:ext cx="12192000" cy="923330"/>
          </a:xfrm>
          <a:prstGeom prst="rect">
            <a:avLst/>
          </a:prstGeom>
          <a:noFill/>
        </p:spPr>
        <p:txBody>
          <a:bodyPr wrap="square" rtlCol="0" anchor="ctr">
            <a:spAutoFit/>
          </a:bodyPr>
          <a:lstStyle/>
          <a:p>
            <a:pPr algn="ctr"/>
            <a:r>
              <a:rPr lang="en-US" sz="5400" dirty="0">
                <a:solidFill>
                  <a:schemeClr val="tx1"/>
                </a:solidFill>
                <a:latin typeface="Calibri" panose="020F0502020204030204" pitchFamily="34" charset="0"/>
                <a:ea typeface="Fira Sans" pitchFamily="50" charset="0"/>
              </a:rPr>
              <a:t>Backup Slides</a:t>
            </a:r>
          </a:p>
        </p:txBody>
      </p:sp>
      <p:sp>
        <p:nvSpPr>
          <p:cNvPr id="6" name="TextBox 5"/>
          <p:cNvSpPr txBox="1"/>
          <p:nvPr/>
        </p:nvSpPr>
        <p:spPr>
          <a:xfrm>
            <a:off x="323506" y="5887963"/>
            <a:ext cx="3871976" cy="307777"/>
          </a:xfrm>
          <a:prstGeom prst="rect">
            <a:avLst/>
          </a:prstGeom>
          <a:noFill/>
        </p:spPr>
        <p:txBody>
          <a:bodyPr wrap="square" rtlCol="0">
            <a:spAutoFit/>
          </a:bodyPr>
          <a:lstStyle/>
          <a:p>
            <a:pPr>
              <a:lnSpc>
                <a:spcPct val="100000"/>
              </a:lnSpc>
              <a:spcBef>
                <a:spcPct val="0"/>
              </a:spcBef>
              <a:buFontTx/>
              <a:buNone/>
            </a:pPr>
            <a:endParaRPr lang="en-US" altLang="en-US" sz="1400" dirty="0">
              <a:solidFill>
                <a:schemeClr val="bg1"/>
              </a:solidFill>
              <a:latin typeface="Calibri" panose="020F0502020204030204" pitchFamily="34" charset="0"/>
              <a:ea typeface="Fira Sans" panose="020B0503050000020004" pitchFamily="34" charset="0"/>
            </a:endParaRPr>
          </a:p>
        </p:txBody>
      </p:sp>
      <p:pic>
        <p:nvPicPr>
          <p:cNvPr id="5" name="Picture 8" descr="Image result for dod logo">
            <a:extLst>
              <a:ext uri="{FF2B5EF4-FFF2-40B4-BE49-F238E27FC236}">
                <a16:creationId xmlns:a16="http://schemas.microsoft.com/office/drawing/2014/main" id="{046856C6-58F6-4D76-827B-CA51465BCD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85746" y="1839295"/>
            <a:ext cx="2820507" cy="282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220545" cy="7144329"/>
          </a:xfrm>
          <a:prstGeom prst="rect">
            <a:avLst/>
          </a:prstGeom>
        </p:spPr>
      </p:pic>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spTree>
    <p:extLst>
      <p:ext uri="{BB962C8B-B14F-4D97-AF65-F5344CB8AC3E}">
        <p14:creationId xmlns:p14="http://schemas.microsoft.com/office/powerpoint/2010/main" val="3668405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Nicolas M. Chaillan</a:t>
            </a:r>
          </a:p>
        </p:txBody>
      </p:sp>
      <p:sp>
        <p:nvSpPr>
          <p:cNvPr id="3" name="Content Placeholder 2"/>
          <p:cNvSpPr>
            <a:spLocks noGrp="1"/>
          </p:cNvSpPr>
          <p:nvPr>
            <p:ph idx="1"/>
          </p:nvPr>
        </p:nvSpPr>
        <p:spPr>
          <a:xfrm>
            <a:off x="3282134" y="1500186"/>
            <a:ext cx="6160632" cy="4743450"/>
          </a:xfrm>
        </p:spPr>
        <p:txBody>
          <a:bodyPr/>
          <a:lstStyle/>
          <a:p>
            <a:r>
              <a:rPr lang="en-US" sz="1400" b="0" dirty="0">
                <a:ea typeface="Fira Sans" panose="020B0503050000020004" pitchFamily="34" charset="0"/>
                <a:cs typeface="Lato Light" panose="020F0302020204030203" pitchFamily="34" charset="0"/>
                <a:sym typeface="Lato Light" panose="020F0302020204030203" pitchFamily="34" charset="0"/>
              </a:rPr>
              <a:t>Nicolas M. Chaillan is the Chief Software Officer at the U.S. Air Force and the Co-Lead for the DoD Enterprise DevSecOps Initiative. </a:t>
            </a:r>
          </a:p>
          <a:p>
            <a:r>
              <a:rPr lang="en-US" sz="1400" b="0" dirty="0">
                <a:ea typeface="Fira Sans" panose="020B0503050000020004" pitchFamily="34" charset="0"/>
                <a:cs typeface="Lato Light" panose="020F0302020204030203" pitchFamily="34" charset="0"/>
                <a:sym typeface="Lato Light" panose="020F0302020204030203" pitchFamily="34" charset="0"/>
              </a:rPr>
              <a:t>He is the former Special Advisor for Cloud Security and DevSecOps at OSD, A&amp;S.</a:t>
            </a:r>
          </a:p>
          <a:p>
            <a:r>
              <a:rPr lang="en-US" sz="1400" b="0" dirty="0">
                <a:ea typeface="Fira Sans" panose="020B0503050000020004" pitchFamily="34" charset="0"/>
                <a:cs typeface="Lato Light" panose="020F0302020204030203" pitchFamily="34" charset="0"/>
                <a:sym typeface="Lato Light" panose="020F0302020204030203" pitchFamily="34" charset="0"/>
              </a:rPr>
              <a:t>He was the Special Advisor for Cybersecurity at the Department of Homeland Security and the Chief Architect for Cyber.gov, the new robust, innovative and holistic .</a:t>
            </a:r>
            <a:r>
              <a:rPr lang="en-US" sz="1400" b="0" dirty="0" err="1">
                <a:ea typeface="Fira Sans" panose="020B0503050000020004" pitchFamily="34" charset="0"/>
                <a:cs typeface="Lato Light" panose="020F0302020204030203" pitchFamily="34" charset="0"/>
                <a:sym typeface="Lato Light" panose="020F0302020204030203" pitchFamily="34" charset="0"/>
              </a:rPr>
              <a:t>Gov</a:t>
            </a:r>
            <a:r>
              <a:rPr lang="en-US" sz="1400" b="0" dirty="0">
                <a:ea typeface="Fira Sans" panose="020B0503050000020004" pitchFamily="34" charset="0"/>
                <a:cs typeface="Lato Light" panose="020F0302020204030203" pitchFamily="34" charset="0"/>
                <a:sym typeface="Lato Light" panose="020F0302020204030203" pitchFamily="34" charset="0"/>
              </a:rPr>
              <a:t> cyber security architecture for all .</a:t>
            </a:r>
            <a:r>
              <a:rPr lang="en-US" sz="1400" b="0" dirty="0" err="1">
                <a:ea typeface="Fira Sans" panose="020B0503050000020004" pitchFamily="34" charset="0"/>
                <a:cs typeface="Lato Light" panose="020F0302020204030203" pitchFamily="34" charset="0"/>
                <a:sym typeface="Lato Light" panose="020F0302020204030203" pitchFamily="34" charset="0"/>
              </a:rPr>
              <a:t>gov</a:t>
            </a:r>
            <a:r>
              <a:rPr lang="en-US" sz="1400" b="0" dirty="0">
                <a:ea typeface="Fira Sans" panose="020B0503050000020004" pitchFamily="34" charset="0"/>
                <a:cs typeface="Lato Light" panose="020F0302020204030203" pitchFamily="34" charset="0"/>
                <a:sym typeface="Lato Light" panose="020F0302020204030203" pitchFamily="34" charset="0"/>
              </a:rPr>
              <a:t> agencies.</a:t>
            </a:r>
          </a:p>
          <a:p>
            <a:r>
              <a:rPr lang="en-US" sz="1400" b="0" dirty="0">
                <a:ea typeface="Fira Sans" panose="020B0503050000020004" pitchFamily="34" charset="0"/>
                <a:cs typeface="Lato Light" panose="020F0302020204030203" pitchFamily="34" charset="0"/>
                <a:sym typeface="Lato Light" panose="020F0302020204030203" pitchFamily="34" charset="0"/>
              </a:rPr>
              <a:t>Chaillan is a technology entrepreneur, software developer, cyber expert and inventor. He is recognized as one of France’s youngest entrepreneurs after founding his first company at 15 years of age.</a:t>
            </a:r>
          </a:p>
          <a:p>
            <a:r>
              <a:rPr lang="en-US" sz="1400" b="0" dirty="0">
                <a:ea typeface="Fira Sans" panose="020B0503050000020004" pitchFamily="34" charset="0"/>
                <a:cs typeface="Lato Light" panose="020F0302020204030203" pitchFamily="34" charset="0"/>
                <a:sym typeface="Lato Light" panose="020F0302020204030203" pitchFamily="34" charset="0"/>
              </a:rPr>
              <a:t>With 19 years of international tech, entrepreneurial and management experience, Chaillan is the founder of more than 12 companies, including AFTER-MOUSE.COM, Prevent-Breach, anyGuest.com, and more.</a:t>
            </a:r>
          </a:p>
          <a:p>
            <a:r>
              <a:rPr lang="en-US" sz="1400" b="0" dirty="0">
                <a:ea typeface="Fira Sans" panose="020B0503050000020004" pitchFamily="34" charset="0"/>
                <a:cs typeface="Lato Light" panose="020F0302020204030203" pitchFamily="34" charset="0"/>
                <a:sym typeface="Lato Light" panose="020F0302020204030203" pitchFamily="34" charset="0"/>
              </a:rPr>
              <a:t>Over the last eight years alone, he has created and sold over 180 innovative software products to 40 Fortune 500 companies.</a:t>
            </a:r>
          </a:p>
          <a:p>
            <a:r>
              <a:rPr lang="en-US" sz="1400" b="0" dirty="0">
                <a:ea typeface="Fira Sans" panose="020B0503050000020004" pitchFamily="34" charset="0"/>
                <a:cs typeface="Lato Light" panose="020F0302020204030203" pitchFamily="34" charset="0"/>
                <a:sym typeface="Lato Light" panose="020F0302020204030203" pitchFamily="34" charset="0"/>
              </a:rPr>
              <a:t>Chaillan is recognized as a pioneer of the computer language PHP. </a:t>
            </a:r>
          </a:p>
          <a:p>
            <a:endParaRPr lang="en-US" sz="1400" b="0" u="sng"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30</a:t>
            </a:fld>
            <a:endParaRPr lang="en-US" dirty="0">
              <a:solidFill>
                <a:schemeClr val="bg2"/>
              </a:solidFill>
            </a:endParaRPr>
          </a:p>
        </p:txBody>
      </p:sp>
      <p:sp>
        <p:nvSpPr>
          <p:cNvPr id="5" name="TextBox 4">
            <a:extLst>
              <a:ext uri="{FF2B5EF4-FFF2-40B4-BE49-F238E27FC236}">
                <a16:creationId xmlns:a16="http://schemas.microsoft.com/office/drawing/2014/main" id="{FC31C8BF-069F-4C16-BC76-24D8B25ECB12}"/>
              </a:ext>
            </a:extLst>
          </p:cNvPr>
          <p:cNvSpPr txBox="1"/>
          <p:nvPr/>
        </p:nvSpPr>
        <p:spPr>
          <a:xfrm>
            <a:off x="329149" y="4295541"/>
            <a:ext cx="2696111" cy="400110"/>
          </a:xfrm>
          <a:prstGeom prst="rect">
            <a:avLst/>
          </a:prstGeom>
          <a:noFill/>
        </p:spPr>
        <p:txBody>
          <a:bodyPr wrap="square" rtlCol="0">
            <a:spAutoFit/>
          </a:bodyPr>
          <a:lstStyle/>
          <a:p>
            <a:pPr algn="ctr"/>
            <a:r>
              <a:rPr lang="en-US" sz="2000" dirty="0">
                <a:solidFill>
                  <a:srgbClr val="2D3E50"/>
                </a:solidFill>
                <a:latin typeface="Calibri" panose="020F0502020204030204" pitchFamily="34" charset="0"/>
                <a:ea typeface="Fira Sans" pitchFamily="50" charset="0"/>
              </a:rPr>
              <a:t>Chief Software Officer</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3570" y="1500186"/>
            <a:ext cx="2063724" cy="25796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1B62AF0A-9CB6-45E7-BA64-054EC9C2621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38"/>
          <a:stretch/>
        </p:blipFill>
        <p:spPr>
          <a:xfrm>
            <a:off x="9045209" y="1377682"/>
            <a:ext cx="3429000" cy="4988459"/>
          </a:xfrm>
          <a:prstGeom prst="rect">
            <a:avLst/>
          </a:prstGeom>
        </p:spPr>
      </p:pic>
    </p:spTree>
    <p:extLst>
      <p:ext uri="{BB962C8B-B14F-4D97-AF65-F5344CB8AC3E}">
        <p14:creationId xmlns:p14="http://schemas.microsoft.com/office/powerpoint/2010/main" val="1988737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One</a:t>
            </a:r>
          </a:p>
        </p:txBody>
      </p:sp>
      <p:sp>
        <p:nvSpPr>
          <p:cNvPr id="3" name="Content Placeholder 2"/>
          <p:cNvSpPr>
            <a:spLocks noGrp="1"/>
          </p:cNvSpPr>
          <p:nvPr>
            <p:ph idx="1"/>
          </p:nvPr>
        </p:nvSpPr>
        <p:spPr/>
        <p:txBody>
          <a:bodyPr>
            <a:normAutofit fontScale="77500" lnSpcReduction="20000"/>
          </a:bodyPr>
          <a:lstStyle/>
          <a:p>
            <a:r>
              <a:rPr lang="en-US" b="0" u="sng" dirty="0"/>
              <a:t>Air Force Cloud Office</a:t>
            </a:r>
            <a:r>
              <a:rPr lang="en-US" b="0" dirty="0"/>
              <a:t> with turnkey access to AWS </a:t>
            </a:r>
            <a:r>
              <a:rPr lang="en-US" b="0" dirty="0" err="1"/>
              <a:t>GovCloud</a:t>
            </a:r>
            <a:r>
              <a:rPr lang="en-US" b="0" dirty="0"/>
              <a:t> and Azure Government at </a:t>
            </a:r>
            <a:r>
              <a:rPr lang="en-US" b="0" u="sng" dirty="0"/>
              <a:t>IL2, 4 and 5. IL6 </a:t>
            </a:r>
            <a:r>
              <a:rPr lang="en-US" b="0" dirty="0"/>
              <a:t>available by December 2019.</a:t>
            </a:r>
          </a:p>
          <a:p>
            <a:r>
              <a:rPr lang="en-US" b="0" u="sng" dirty="0"/>
              <a:t>Simple “Pay per use” model</a:t>
            </a:r>
            <a:r>
              <a:rPr lang="en-US" b="0" dirty="0"/>
              <a:t> with ability to instantiate your own Development and Production VPCs at various Impact Levels within days with full compliance/security and a baked-in ATO.</a:t>
            </a:r>
          </a:p>
          <a:p>
            <a:r>
              <a:rPr lang="en-US" b="0" dirty="0"/>
              <a:t>Enterprise Solution: we provide the guardrails to the cloud in a standard manner so you can  focus on your mission</a:t>
            </a:r>
          </a:p>
          <a:p>
            <a:r>
              <a:rPr lang="en-US" b="0" dirty="0"/>
              <a:t>Fully Automated: All environmental stand-up is managed by Infrastructure as Code, drastically speeding up  deployment, reducing manual work, and human error</a:t>
            </a:r>
          </a:p>
          <a:p>
            <a:r>
              <a:rPr lang="en-US" b="0" dirty="0"/>
              <a:t>Centralized Identities and </a:t>
            </a:r>
            <a:r>
              <a:rPr lang="en-US" b="0" u="sng" dirty="0"/>
              <a:t>Single-Sign-On (SSO)</a:t>
            </a:r>
            <a:r>
              <a:rPr lang="en-US" b="0" dirty="0"/>
              <a:t>: one login across the Cloud stack</a:t>
            </a:r>
          </a:p>
          <a:p>
            <a:r>
              <a:rPr lang="en-US" b="0" dirty="0"/>
              <a:t>Internet facing </a:t>
            </a:r>
            <a:r>
              <a:rPr lang="en-US" b="0" u="sng" dirty="0"/>
              <a:t>Cloud based VPN</a:t>
            </a:r>
            <a:r>
              <a:rPr lang="en-US" b="0" dirty="0"/>
              <a:t> to connect to IL5 enclaves with a Cloud Native Access Point (not using IAP/CAP).</a:t>
            </a:r>
          </a:p>
          <a:p>
            <a:r>
              <a:rPr lang="en-US" b="0" u="sng" dirty="0"/>
              <a:t>DevSecOps Focused</a:t>
            </a:r>
            <a:r>
              <a:rPr lang="en-US" b="0" dirty="0"/>
              <a:t>: secure, mission driven deployments are built into the framework to ensure self-service and seamless deployments. Leverages Zero Trust model.</a:t>
            </a:r>
          </a:p>
          <a:p>
            <a:r>
              <a:rPr lang="en-US" b="0" dirty="0"/>
              <a:t>Proactive Scaling and System Monitoring: Mission Owners can see all operational metrics and provide rules  and alerts to manage each mission their way</a:t>
            </a:r>
          </a:p>
          <a:p>
            <a:r>
              <a:rPr lang="en-US" b="0" u="sng" dirty="0"/>
              <a:t>Accreditation Inheritance</a:t>
            </a:r>
            <a:r>
              <a:rPr lang="en-US" b="0" dirty="0"/>
              <a:t> has been identified in the AF-Cloud One </a:t>
            </a:r>
            <a:r>
              <a:rPr lang="en-US" b="0" dirty="0" err="1"/>
              <a:t>eMASS</a:t>
            </a:r>
            <a:r>
              <a:rPr lang="en-US" b="0" dirty="0"/>
              <a:t> accounts (AWS &amp; Azure) to include  inheritance from the CSP, USAF, DoD and CSSP. All that’s left for the mission is the controls that are unique to  them.</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31</a:t>
            </a:fld>
            <a:endParaRPr lang="en-US" dirty="0">
              <a:solidFill>
                <a:schemeClr val="bg2"/>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08221" y="252733"/>
            <a:ext cx="1489949" cy="670477"/>
          </a:xfrm>
          <a:prstGeom prst="rect">
            <a:avLst/>
          </a:prstGeom>
        </p:spPr>
      </p:pic>
    </p:spTree>
    <p:extLst>
      <p:ext uri="{BB962C8B-B14F-4D97-AF65-F5344CB8AC3E}">
        <p14:creationId xmlns:p14="http://schemas.microsoft.com/office/powerpoint/2010/main" val="2259525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DCCSCR/DCAR </a:t>
            </a:r>
            <a:br>
              <a:rPr lang="en-US" dirty="0"/>
            </a:br>
            <a:r>
              <a:rPr lang="en-US" dirty="0"/>
              <a:t>(DoD Container Repository)</a:t>
            </a:r>
          </a:p>
        </p:txBody>
      </p:sp>
      <p:sp>
        <p:nvSpPr>
          <p:cNvPr id="3" name="Content Placeholder 2"/>
          <p:cNvSpPr>
            <a:spLocks noGrp="1"/>
          </p:cNvSpPr>
          <p:nvPr>
            <p:ph idx="1"/>
          </p:nvPr>
        </p:nvSpPr>
        <p:spPr>
          <a:xfrm>
            <a:off x="584199" y="1500187"/>
            <a:ext cx="11006667" cy="4743450"/>
          </a:xfrm>
        </p:spPr>
        <p:txBody>
          <a:bodyPr/>
          <a:lstStyle/>
          <a:p>
            <a:r>
              <a:rPr lang="en-US" sz="1800" b="0" dirty="0"/>
              <a:t>Containers are centrally accredited by the DSOP team in the DoD repository:</a:t>
            </a:r>
          </a:p>
          <a:p>
            <a:pPr lvl="1"/>
            <a:r>
              <a:rPr lang="en-US" sz="1800" u="sng" dirty="0"/>
              <a:t>DoD Centralized Containers Source Code Repository (DCCSCR)</a:t>
            </a:r>
            <a:r>
              <a:rPr lang="en-US" sz="1800" b="0" dirty="0"/>
              <a:t>: </a:t>
            </a:r>
            <a:r>
              <a:rPr lang="en-US" sz="1800" dirty="0">
                <a:hlinkClick r:id="rId2"/>
              </a:rPr>
              <a:t>https://dccscr.dsop.io/dsop</a:t>
            </a:r>
            <a:endParaRPr lang="en-US" sz="1800" dirty="0"/>
          </a:p>
          <a:p>
            <a:pPr lvl="1"/>
            <a:r>
              <a:rPr lang="en-US" sz="1800" b="0" dirty="0"/>
              <a:t>DCCSCR Infrastructure as Code (</a:t>
            </a:r>
            <a:r>
              <a:rPr lang="en-US" sz="1800" b="0" dirty="0" err="1"/>
              <a:t>IaC</a:t>
            </a:r>
            <a:r>
              <a:rPr lang="en-US" sz="1800" b="0" dirty="0"/>
              <a:t>): </a:t>
            </a:r>
            <a:r>
              <a:rPr lang="en-US" sz="1800" dirty="0">
                <a:hlinkClick r:id="rId3"/>
              </a:rPr>
              <a:t>https://dccscr.dsop.io/levelup-automation/aws-infrastructure</a:t>
            </a:r>
            <a:endParaRPr lang="en-US" sz="1800" dirty="0"/>
          </a:p>
          <a:p>
            <a:pPr lvl="2"/>
            <a:r>
              <a:rPr lang="en-US" sz="1800" b="0" dirty="0"/>
              <a:t>Allows DoD programs to reuse DevSecOps stack and CI/CD pipelines to ensure pre-hardened deployments.</a:t>
            </a:r>
          </a:p>
          <a:p>
            <a:r>
              <a:rPr lang="en-US" sz="1800" u="sng" dirty="0"/>
              <a:t>DoD Centralized Artifacts Repository (DCAR)</a:t>
            </a:r>
            <a:r>
              <a:rPr lang="en-US" sz="1800" b="0" dirty="0"/>
              <a:t> (Container binaries): </a:t>
            </a:r>
            <a:r>
              <a:rPr lang="en-US" sz="1800" b="0" dirty="0">
                <a:hlinkClick r:id="rId4"/>
              </a:rPr>
              <a:t>https://dcar.dsop.io</a:t>
            </a:r>
            <a:r>
              <a:rPr lang="en-US" sz="1800" b="0" dirty="0"/>
              <a:t> </a:t>
            </a:r>
          </a:p>
          <a:p>
            <a:r>
              <a:rPr lang="en-US" sz="1800" b="0" dirty="0"/>
              <a:t>Containers are signed and continuously monitored.</a:t>
            </a:r>
          </a:p>
          <a:p>
            <a:r>
              <a:rPr lang="en-US" sz="1800" b="0" dirty="0"/>
              <a:t>Community can contribute code merge requests, reviewed by the DSOP team.</a:t>
            </a:r>
          </a:p>
          <a:p>
            <a:r>
              <a:rPr lang="en-US" sz="1800" b="0" dirty="0"/>
              <a:t>Vendors/DoD Programs can contribute containers that have enterprise benefits to DCCSCR/DCAR and DSOP team will accredit them and maintain them.</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32</a:t>
            </a:fld>
            <a:endParaRPr lang="en-US" dirty="0">
              <a:solidFill>
                <a:schemeClr val="bg2"/>
              </a:solidFill>
            </a:endParaRPr>
          </a:p>
        </p:txBody>
      </p:sp>
    </p:spTree>
    <p:extLst>
      <p:ext uri="{BB962C8B-B14F-4D97-AF65-F5344CB8AC3E}">
        <p14:creationId xmlns:p14="http://schemas.microsoft.com/office/powerpoint/2010/main" val="2080537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“Continuous Security”</a:t>
            </a:r>
            <a:br>
              <a:rPr lang="en-US" dirty="0"/>
            </a:br>
            <a:r>
              <a:rPr lang="en-US" dirty="0"/>
              <a:t>Ingredients</a:t>
            </a:r>
          </a:p>
        </p:txBody>
      </p:sp>
      <p:sp>
        <p:nvSpPr>
          <p:cNvPr id="3" name="Content Placeholder 2"/>
          <p:cNvSpPr>
            <a:spLocks noGrp="1"/>
          </p:cNvSpPr>
          <p:nvPr>
            <p:ph idx="1"/>
          </p:nvPr>
        </p:nvSpPr>
        <p:spPr>
          <a:xfrm>
            <a:off x="243270" y="1366797"/>
            <a:ext cx="11948730" cy="4932064"/>
          </a:xfrm>
        </p:spPr>
        <p:txBody>
          <a:bodyPr>
            <a:noAutofit/>
          </a:bodyPr>
          <a:lstStyle/>
          <a:p>
            <a:r>
              <a:rPr lang="en-US" sz="1400" u="sng" dirty="0"/>
              <a:t>Kubernetes hardening.</a:t>
            </a:r>
          </a:p>
          <a:p>
            <a:pPr lvl="1"/>
            <a:r>
              <a:rPr lang="en-US" sz="1400" b="0" dirty="0"/>
              <a:t>Automated injection of Sidecar Container Security Stack (SCSS) into all containers/pods running without manual action.</a:t>
            </a:r>
          </a:p>
          <a:p>
            <a:pPr lvl="1"/>
            <a:r>
              <a:rPr lang="fr-FR" sz="1400" b="0" dirty="0"/>
              <a:t>RBAC/SSO/</a:t>
            </a:r>
            <a:r>
              <a:rPr lang="fr-FR" sz="1400" b="0" dirty="0" err="1"/>
              <a:t>SELinux</a:t>
            </a:r>
            <a:r>
              <a:rPr lang="fr-FR" sz="1400" b="0" dirty="0"/>
              <a:t> </a:t>
            </a:r>
            <a:r>
              <a:rPr lang="fr-FR" sz="1400" b="0" dirty="0" err="1"/>
              <a:t>enabled</a:t>
            </a:r>
            <a:endParaRPr lang="fr-FR" sz="1400" b="0" dirty="0"/>
          </a:p>
          <a:p>
            <a:pPr lvl="1"/>
            <a:r>
              <a:rPr lang="fr-FR" sz="1400" b="0" dirty="0" err="1"/>
              <a:t>Compliant</a:t>
            </a:r>
            <a:r>
              <a:rPr lang="fr-FR" sz="1400" b="0" dirty="0"/>
              <a:t> </a:t>
            </a:r>
            <a:r>
              <a:rPr lang="fr-FR" sz="1400" b="0" dirty="0" err="1"/>
              <a:t>with</a:t>
            </a:r>
            <a:r>
              <a:rPr lang="fr-FR" sz="1400" b="0" dirty="0"/>
              <a:t> CIS Kubernetes Benchmark, </a:t>
            </a:r>
            <a:r>
              <a:rPr lang="fr-FR" sz="1400" b="0" dirty="0" err="1"/>
              <a:t>mapped</a:t>
            </a:r>
            <a:r>
              <a:rPr lang="fr-FR" sz="1400" b="0" dirty="0"/>
              <a:t> to NIST 800-53</a:t>
            </a:r>
            <a:endParaRPr lang="en-US" sz="1400" b="0" dirty="0"/>
          </a:p>
          <a:p>
            <a:pPr lvl="1"/>
            <a:r>
              <a:rPr lang="en-US" sz="1400" b="0" dirty="0"/>
              <a:t>Nodes, master, </a:t>
            </a:r>
            <a:r>
              <a:rPr lang="en-US" sz="1400" b="0" dirty="0" err="1"/>
              <a:t>etcd</a:t>
            </a:r>
            <a:r>
              <a:rPr lang="en-US" sz="1400" b="0" dirty="0"/>
              <a:t> are hardened.</a:t>
            </a:r>
          </a:p>
          <a:p>
            <a:pPr lvl="1"/>
            <a:r>
              <a:rPr lang="en-US" sz="1400" b="0" dirty="0"/>
              <a:t>Automated backups of cluster and persistent storage!</a:t>
            </a:r>
          </a:p>
          <a:p>
            <a:r>
              <a:rPr lang="en-US" sz="1400" u="sng" dirty="0"/>
              <a:t>Sidecar Container Security Stack (SCSS):</a:t>
            </a:r>
          </a:p>
          <a:p>
            <a:pPr lvl="1"/>
            <a:r>
              <a:rPr lang="en-US" sz="1400" b="0" dirty="0"/>
              <a:t>Automated centralized logging and telemetry with </a:t>
            </a:r>
            <a:r>
              <a:rPr lang="en-US" sz="1400" b="0" dirty="0" err="1"/>
              <a:t>Elasticsearch</a:t>
            </a:r>
            <a:r>
              <a:rPr lang="en-US" sz="1400" b="0" dirty="0"/>
              <a:t>, </a:t>
            </a:r>
            <a:r>
              <a:rPr lang="en-US" sz="1400" b="0" dirty="0" err="1"/>
              <a:t>Fluentd</a:t>
            </a:r>
            <a:r>
              <a:rPr lang="en-US" sz="1400" b="0" dirty="0"/>
              <a:t>, </a:t>
            </a:r>
            <a:r>
              <a:rPr lang="en-US" sz="1400" b="0" dirty="0" err="1"/>
              <a:t>Kibana</a:t>
            </a:r>
            <a:r>
              <a:rPr lang="en-US" sz="1400" b="0" dirty="0"/>
              <a:t> (EFK),</a:t>
            </a:r>
          </a:p>
          <a:p>
            <a:pPr lvl="1"/>
            <a:r>
              <a:rPr lang="en-US" sz="1400" b="0" dirty="0"/>
              <a:t>Service Mesh (</a:t>
            </a:r>
            <a:r>
              <a:rPr lang="en-US" sz="1400" b="0" dirty="0" err="1"/>
              <a:t>Istio</a:t>
            </a:r>
            <a:r>
              <a:rPr lang="en-US" sz="1400" b="0" dirty="0"/>
              <a:t>): </a:t>
            </a:r>
          </a:p>
          <a:p>
            <a:pPr lvl="2"/>
            <a:r>
              <a:rPr lang="en-US" sz="1400" b="0" dirty="0"/>
              <a:t>Baked-in </a:t>
            </a:r>
            <a:r>
              <a:rPr lang="en-US" sz="1400" u="sng" dirty="0"/>
              <a:t>zero trust model</a:t>
            </a:r>
            <a:r>
              <a:rPr lang="en-US" sz="1400" b="0" dirty="0"/>
              <a:t> down to the container level!</a:t>
            </a:r>
          </a:p>
          <a:p>
            <a:pPr lvl="3"/>
            <a:r>
              <a:rPr lang="en-US" sz="1400" b="0" dirty="0"/>
              <a:t>Strong identities automatically generated using certificates.</a:t>
            </a:r>
          </a:p>
          <a:p>
            <a:pPr lvl="3"/>
            <a:r>
              <a:rPr lang="en-US" sz="1400" b="0" dirty="0" err="1"/>
              <a:t>mTLS</a:t>
            </a:r>
            <a:r>
              <a:rPr lang="en-US" sz="1400" b="0" dirty="0"/>
              <a:t> tunnel injected across all container communication</a:t>
            </a:r>
          </a:p>
          <a:p>
            <a:pPr lvl="2"/>
            <a:r>
              <a:rPr lang="en-US" sz="1400" b="0" dirty="0"/>
              <a:t>Whitelist enforcement, Layer 7 load balancer </a:t>
            </a:r>
            <a:r>
              <a:rPr lang="en-US" sz="1400" b="0" dirty="0" err="1"/>
              <a:t>etc</a:t>
            </a:r>
            <a:endParaRPr lang="en-US" sz="1400" b="0" dirty="0"/>
          </a:p>
          <a:p>
            <a:pPr lvl="1"/>
            <a:r>
              <a:rPr lang="en-US" sz="1400" b="0" dirty="0"/>
              <a:t>Container security: Continuous Scanning, Alerting, CVE scanning, </a:t>
            </a:r>
            <a:r>
              <a:rPr lang="en-US" sz="1400" u="sng" dirty="0"/>
              <a:t>Behavior detection</a:t>
            </a:r>
            <a:r>
              <a:rPr lang="en-US" sz="1400" b="0" dirty="0"/>
              <a:t> both in development and production (Build, Registry, Runtime) with </a:t>
            </a:r>
            <a:r>
              <a:rPr lang="en-US" sz="1400" b="0" dirty="0" err="1"/>
              <a:t>Twistlock</a:t>
            </a:r>
            <a:r>
              <a:rPr lang="en-US" sz="1400" b="0" dirty="0"/>
              <a:t> (looking into </a:t>
            </a:r>
            <a:r>
              <a:rPr lang="en-US" sz="1400" b="0" dirty="0" err="1"/>
              <a:t>StackRox</a:t>
            </a:r>
            <a:r>
              <a:rPr lang="en-US" sz="1400" b="0" dirty="0"/>
              <a:t> and </a:t>
            </a:r>
            <a:r>
              <a:rPr lang="en-US" sz="1400" b="0" dirty="0" err="1"/>
              <a:t>Sysdig</a:t>
            </a:r>
            <a:r>
              <a:rPr lang="en-US" sz="1400" b="0" dirty="0"/>
              <a:t>)</a:t>
            </a:r>
          </a:p>
          <a:p>
            <a:pPr lvl="1"/>
            <a:r>
              <a:rPr lang="en-US" sz="1400" b="0" dirty="0"/>
              <a:t>Container security and insider threat (custom policies detecting unapproved changes to </a:t>
            </a:r>
            <a:r>
              <a:rPr lang="en-US" sz="1400" b="0" dirty="0" err="1"/>
              <a:t>Dockerfiles</a:t>
            </a:r>
            <a:r>
              <a:rPr lang="en-US" sz="1400" b="0" dirty="0"/>
              <a:t>) with </a:t>
            </a:r>
            <a:r>
              <a:rPr lang="en-US" sz="1400" b="0" dirty="0" err="1"/>
              <a:t>Anchore</a:t>
            </a:r>
            <a:endParaRPr lang="en-US" sz="1400" b="0" dirty="0"/>
          </a:p>
          <a:p>
            <a:pPr lvl="1"/>
            <a:r>
              <a:rPr lang="en-US" sz="1400" b="0" dirty="0"/>
              <a:t>Automated STIG compliance with </a:t>
            </a:r>
            <a:r>
              <a:rPr lang="en-US" sz="1400" b="0" dirty="0" err="1"/>
              <a:t>OpenSCAP</a:t>
            </a:r>
            <a:r>
              <a:rPr lang="en-US" sz="1400" b="0" dirty="0"/>
              <a:t>.</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33</a:t>
            </a:fld>
            <a:endParaRPr lang="en-US" dirty="0">
              <a:solidFill>
                <a:schemeClr val="bg2"/>
              </a:solidFill>
            </a:endParaRPr>
          </a:p>
        </p:txBody>
      </p:sp>
    </p:spTree>
    <p:extLst>
      <p:ext uri="{BB962C8B-B14F-4D97-AF65-F5344CB8AC3E}">
        <p14:creationId xmlns:p14="http://schemas.microsoft.com/office/powerpoint/2010/main" val="1835137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DevSecOps Stack </a:t>
            </a:r>
            <a:br>
              <a:rPr lang="en-US" dirty="0"/>
            </a:br>
            <a:r>
              <a:rPr lang="en-US" dirty="0"/>
              <a:t>implements Zero Trust!</a:t>
            </a:r>
          </a:p>
        </p:txBody>
      </p:sp>
      <p:sp>
        <p:nvSpPr>
          <p:cNvPr id="3" name="Content Placeholder 2"/>
          <p:cNvSpPr>
            <a:spLocks noGrp="1"/>
          </p:cNvSpPr>
          <p:nvPr>
            <p:ph idx="1"/>
          </p:nvPr>
        </p:nvSpPr>
        <p:spPr>
          <a:xfrm>
            <a:off x="584200" y="1504950"/>
            <a:ext cx="11493123" cy="4743450"/>
          </a:xfrm>
        </p:spPr>
        <p:txBody>
          <a:bodyPr>
            <a:noAutofit/>
          </a:bodyPr>
          <a:lstStyle/>
          <a:p>
            <a:r>
              <a:rPr lang="en-US" sz="1400" dirty="0"/>
              <a:t>Identities</a:t>
            </a:r>
            <a:r>
              <a:rPr lang="en-US" sz="1400" b="0" dirty="0"/>
              <a:t>: </a:t>
            </a:r>
          </a:p>
          <a:p>
            <a:pPr lvl="1"/>
            <a:r>
              <a:rPr lang="en-US" sz="1400" b="0" u="sng" dirty="0"/>
              <a:t>strong NPE identities</a:t>
            </a:r>
            <a:r>
              <a:rPr lang="en-US" sz="1400" b="0" dirty="0"/>
              <a:t> are automatically managed by </a:t>
            </a:r>
            <a:r>
              <a:rPr lang="en-US" sz="1400" b="0" dirty="0" err="1"/>
              <a:t>Istio</a:t>
            </a:r>
            <a:r>
              <a:rPr lang="en-US" sz="1400" b="0" dirty="0"/>
              <a:t> (Service Mesh) for each container to enable zero trust down to the container level.</a:t>
            </a:r>
          </a:p>
          <a:p>
            <a:pPr lvl="1"/>
            <a:r>
              <a:rPr lang="en-US" sz="1400" b="0" dirty="0"/>
              <a:t>Non-NPE identities are using strong identities with DoD PKI </a:t>
            </a:r>
          </a:p>
          <a:p>
            <a:r>
              <a:rPr lang="fr-FR" sz="1400" dirty="0" err="1"/>
              <a:t>Devices</a:t>
            </a:r>
            <a:r>
              <a:rPr lang="fr-FR" sz="1400" b="0" dirty="0"/>
              <a:t>: </a:t>
            </a:r>
          </a:p>
          <a:p>
            <a:pPr lvl="1"/>
            <a:r>
              <a:rPr lang="en-US" sz="1400" b="0" dirty="0"/>
              <a:t>Developer endpoints are using VDI options or approved endpoints images</a:t>
            </a:r>
            <a:endParaRPr lang="fr-FR" sz="1400" b="0" dirty="0"/>
          </a:p>
          <a:p>
            <a:r>
              <a:rPr lang="fr-FR" sz="1400" dirty="0"/>
              <a:t>Applications</a:t>
            </a:r>
            <a:r>
              <a:rPr lang="fr-FR" sz="1400" b="0" dirty="0"/>
              <a:t>: </a:t>
            </a:r>
          </a:p>
          <a:p>
            <a:pPr lvl="1"/>
            <a:r>
              <a:rPr lang="en-US" sz="1400" b="0" dirty="0"/>
              <a:t>Apps are containerized and behind the Service Mesh which enforces Zero trust with strong identities per pod/container and .</a:t>
            </a:r>
            <a:endParaRPr lang="fr-FR" sz="1400" b="0" dirty="0"/>
          </a:p>
          <a:p>
            <a:r>
              <a:rPr lang="fr-FR" sz="1400" dirty="0"/>
              <a:t>Infrastructure</a:t>
            </a:r>
            <a:r>
              <a:rPr lang="fr-FR" sz="1400" b="0" dirty="0"/>
              <a:t>: </a:t>
            </a:r>
          </a:p>
          <a:p>
            <a:pPr lvl="1"/>
            <a:r>
              <a:rPr lang="en-US" sz="1400" b="0" dirty="0"/>
              <a:t>Kubernetes is centrally hardened and continuously monitored with centralized logs and telemetry.</a:t>
            </a:r>
          </a:p>
          <a:p>
            <a:pPr lvl="1"/>
            <a:r>
              <a:rPr lang="fr-FR" sz="1400" b="0" dirty="0"/>
              <a:t>SCSS monitors container signatures and container state</a:t>
            </a:r>
            <a:endParaRPr lang="en-US" sz="1400" b="0" dirty="0"/>
          </a:p>
          <a:p>
            <a:pPr lvl="1"/>
            <a:r>
              <a:rPr lang="fr-FR" sz="1400" b="0" dirty="0"/>
              <a:t>SCSS </a:t>
            </a:r>
            <a:r>
              <a:rPr lang="fr-FR" sz="1400" b="0" dirty="0" err="1"/>
              <a:t>brings</a:t>
            </a:r>
            <a:r>
              <a:rPr lang="fr-FR" sz="1400" b="0" dirty="0"/>
              <a:t> </a:t>
            </a:r>
            <a:r>
              <a:rPr lang="fr-FR" sz="1400" b="0" u="sng" dirty="0" err="1"/>
              <a:t>Behavior</a:t>
            </a:r>
            <a:r>
              <a:rPr lang="fr-FR" sz="1400" b="0" u="sng" dirty="0"/>
              <a:t> </a:t>
            </a:r>
            <a:r>
              <a:rPr lang="fr-FR" sz="1400" b="0" u="sng" dirty="0" err="1"/>
              <a:t>detection</a:t>
            </a:r>
            <a:r>
              <a:rPr lang="fr-FR" sz="1400" b="0" u="sng" dirty="0"/>
              <a:t> and CVE </a:t>
            </a:r>
            <a:r>
              <a:rPr lang="fr-FR" sz="1400" b="0" u="sng" dirty="0" err="1"/>
              <a:t>continuous</a:t>
            </a:r>
            <a:r>
              <a:rPr lang="fr-FR" sz="1400" b="0" u="sng" dirty="0"/>
              <a:t> scanning</a:t>
            </a:r>
          </a:p>
          <a:p>
            <a:r>
              <a:rPr lang="fr-FR" sz="1400" dirty="0"/>
              <a:t>Network</a:t>
            </a:r>
            <a:r>
              <a:rPr lang="fr-FR" sz="1400" b="0" dirty="0"/>
              <a:t>: </a:t>
            </a:r>
          </a:p>
          <a:p>
            <a:pPr lvl="1"/>
            <a:r>
              <a:rPr lang="en-US" sz="1400" b="0" u="sng" dirty="0" err="1"/>
              <a:t>mTLS</a:t>
            </a:r>
            <a:r>
              <a:rPr lang="en-US" sz="1400" b="0" u="sng" dirty="0"/>
              <a:t> tunnels</a:t>
            </a:r>
            <a:r>
              <a:rPr lang="en-US" sz="1400" b="0" dirty="0"/>
              <a:t> are automatically injected across all containers/pods by SCSS. </a:t>
            </a:r>
            <a:endParaRPr lang="fr-FR" sz="1400" b="0" dirty="0"/>
          </a:p>
          <a:p>
            <a:r>
              <a:rPr lang="fr-FR" sz="1400" dirty="0"/>
              <a:t>Data</a:t>
            </a:r>
            <a:r>
              <a:rPr lang="fr-FR" sz="1400" b="0" dirty="0"/>
              <a:t>: </a:t>
            </a:r>
          </a:p>
          <a:p>
            <a:pPr lvl="1"/>
            <a:r>
              <a:rPr lang="en-US" sz="1400" b="0" dirty="0"/>
              <a:t>Data is always encrypted in transit and leverages FIPS encryption at rest.</a:t>
            </a:r>
            <a:endParaRPr lang="fr-FR" sz="14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34</a:t>
            </a:fld>
            <a:endParaRPr lang="en-US" dirty="0">
              <a:solidFill>
                <a:schemeClr val="bg2"/>
              </a:solidFill>
            </a:endParaRPr>
          </a:p>
        </p:txBody>
      </p:sp>
    </p:spTree>
    <p:extLst>
      <p:ext uri="{BB962C8B-B14F-4D97-AF65-F5344CB8AC3E}">
        <p14:creationId xmlns:p14="http://schemas.microsoft.com/office/powerpoint/2010/main" val="1254639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for DoD Programs</a:t>
            </a:r>
          </a:p>
        </p:txBody>
      </p:sp>
      <p:sp>
        <p:nvSpPr>
          <p:cNvPr id="3" name="Content Placeholder 2"/>
          <p:cNvSpPr>
            <a:spLocks noGrp="1"/>
          </p:cNvSpPr>
          <p:nvPr>
            <p:ph idx="1"/>
          </p:nvPr>
        </p:nvSpPr>
        <p:spPr/>
        <p:txBody>
          <a:bodyPr/>
          <a:lstStyle/>
          <a:p>
            <a:pPr lvl="0"/>
            <a:r>
              <a:rPr lang="en-US" sz="1800" b="0" dirty="0"/>
              <a:t>Enables any DoD Program across DoD Services deploy a DoD hardened Software Factory, on their existing or new environments (including classified, disconnected and Clouds), within </a:t>
            </a:r>
            <a:r>
              <a:rPr lang="en-US" sz="1800" b="0" u="sng" dirty="0"/>
              <a:t>days instead of a year</a:t>
            </a:r>
            <a:r>
              <a:rPr lang="en-US" sz="1800" b="0" dirty="0"/>
              <a:t>. </a:t>
            </a:r>
            <a:r>
              <a:rPr lang="en-US" sz="1800" b="0" u="sng" dirty="0"/>
              <a:t>Tremendous cost and time savings.</a:t>
            </a:r>
          </a:p>
          <a:p>
            <a:pPr lvl="0"/>
            <a:r>
              <a:rPr lang="en-US" sz="1800" b="0" dirty="0"/>
              <a:t>Multiple DevSecOps pipelines are available with various options (no one-size-fits-all)</a:t>
            </a:r>
          </a:p>
          <a:p>
            <a:pPr lvl="0"/>
            <a:r>
              <a:rPr lang="en-US" sz="1800" b="0" dirty="0"/>
              <a:t>Enables </a:t>
            </a:r>
            <a:r>
              <a:rPr lang="en-US" sz="1800" b="0" u="sng" dirty="0"/>
              <a:t>rapid prototyping</a:t>
            </a:r>
            <a:r>
              <a:rPr lang="en-US" sz="1800" b="0" dirty="0"/>
              <a:t> (in days and not months or years) for </a:t>
            </a:r>
            <a:r>
              <a:rPr lang="en-US" sz="1800" b="0" u="sng" dirty="0"/>
              <a:t>any Business, C4ISR and Weapons system</a:t>
            </a:r>
            <a:r>
              <a:rPr lang="en-US" sz="1800" b="0" dirty="0"/>
              <a:t>. Deployment in PRODUCTION!</a:t>
            </a:r>
          </a:p>
          <a:p>
            <a:pPr lvl="0"/>
            <a:r>
              <a:rPr lang="en-US" sz="1800" b="0" dirty="0"/>
              <a:t>Enables learning and </a:t>
            </a:r>
            <a:r>
              <a:rPr lang="en-US" sz="1800" b="0" u="sng" dirty="0"/>
              <a:t>continuous feedback</a:t>
            </a:r>
            <a:r>
              <a:rPr lang="en-US" sz="1800" b="0" dirty="0"/>
              <a:t> from actual end-users (</a:t>
            </a:r>
            <a:r>
              <a:rPr lang="en-US" sz="1800" b="0" u="sng" dirty="0"/>
              <a:t>warfighters</a:t>
            </a:r>
            <a:r>
              <a:rPr lang="en-US" sz="1800" b="0" dirty="0"/>
              <a:t>).</a:t>
            </a:r>
          </a:p>
          <a:p>
            <a:pPr lvl="0"/>
            <a:r>
              <a:rPr lang="en-US" sz="1800" b="0" dirty="0"/>
              <a:t>Enables </a:t>
            </a:r>
            <a:r>
              <a:rPr lang="en-US" sz="1800" u="sng" dirty="0"/>
              <a:t>bug and security fixes in minutes</a:t>
            </a:r>
            <a:r>
              <a:rPr lang="en-US" sz="1800" dirty="0"/>
              <a:t> </a:t>
            </a:r>
            <a:r>
              <a:rPr lang="en-US" sz="1800" b="0" dirty="0"/>
              <a:t>instead of weeks/months.</a:t>
            </a:r>
          </a:p>
          <a:p>
            <a:pPr lvl="0"/>
            <a:r>
              <a:rPr lang="en-US" sz="1800" b="0" dirty="0"/>
              <a:t>Enables automated testing and security.</a:t>
            </a:r>
          </a:p>
          <a:p>
            <a:r>
              <a:rPr lang="en-US" sz="1800" b="0" dirty="0"/>
              <a:t>Enables </a:t>
            </a:r>
            <a:r>
              <a:rPr lang="en-US" sz="1800" u="sng" dirty="0"/>
              <a:t>continuous Authorization to Operate (c-ATO)</a:t>
            </a:r>
            <a:r>
              <a:rPr lang="en-US" sz="1800" b="0" dirty="0"/>
              <a:t> process. </a:t>
            </a:r>
            <a:r>
              <a:rPr lang="en-US" sz="1800" b="0" u="sng" dirty="0"/>
              <a:t>Authorize ONCE, use MANY times!</a:t>
            </a:r>
          </a:p>
          <a:p>
            <a:pPr lvl="0"/>
            <a:r>
              <a:rPr lang="en-US" sz="1800" b="0" dirty="0"/>
              <a:t>Brings a holistic and </a:t>
            </a:r>
            <a:r>
              <a:rPr lang="en-US" sz="1800" b="0" u="sng" dirty="0"/>
              <a:t>baked-in cybersecurity stack</a:t>
            </a:r>
            <a:r>
              <a:rPr lang="en-US" sz="1800" b="0" dirty="0"/>
              <a:t>, gaining complete visibility of all assets, software security state and infrastructure as code.</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35</a:t>
            </a:fld>
            <a:endParaRPr lang="en-US" dirty="0">
              <a:solidFill>
                <a:schemeClr val="bg2"/>
              </a:solidFill>
            </a:endParaRPr>
          </a:p>
        </p:txBody>
      </p:sp>
    </p:spTree>
    <p:extLst>
      <p:ext uri="{BB962C8B-B14F-4D97-AF65-F5344CB8AC3E}">
        <p14:creationId xmlns:p14="http://schemas.microsoft.com/office/powerpoint/2010/main" val="2198813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44304"/>
            <a:ext cx="12192000" cy="1754326"/>
          </a:xfrm>
          <a:prstGeom prst="rect">
            <a:avLst/>
          </a:prstGeom>
          <a:noFill/>
        </p:spPr>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000000"/>
                </a:solidFill>
                <a:effectLst/>
                <a:uLnTx/>
                <a:uFillTx/>
                <a:latin typeface="Calibri" panose="020F0502020204030204" pitchFamily="34" charset="0"/>
                <a:ea typeface="Fira Sans" pitchFamily="50" charset="0"/>
                <a:cs typeface="Arial" charset="0"/>
              </a:rPr>
              <a:t>DoD Enterprise DevSecOps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000000"/>
                </a:solidFill>
                <a:effectLst/>
                <a:uLnTx/>
                <a:uFillTx/>
                <a:latin typeface="Calibri" panose="020F0502020204030204" pitchFamily="34" charset="0"/>
                <a:ea typeface="Fira Sans" pitchFamily="50" charset="0"/>
                <a:cs typeface="Arial" charset="0"/>
              </a:rPr>
              <a:t>Architecture</a:t>
            </a:r>
          </a:p>
        </p:txBody>
      </p:sp>
      <p:sp>
        <p:nvSpPr>
          <p:cNvPr id="6" name="TextBox 5"/>
          <p:cNvSpPr txBox="1"/>
          <p:nvPr/>
        </p:nvSpPr>
        <p:spPr>
          <a:xfrm>
            <a:off x="323506" y="5887963"/>
            <a:ext cx="3871976"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FFFFFF"/>
              </a:solidFill>
              <a:effectLst/>
              <a:uLnTx/>
              <a:uFillTx/>
              <a:latin typeface="Calibri" panose="020F0502020204030204" pitchFamily="34" charset="0"/>
              <a:ea typeface="Fira Sans" panose="020B0503050000020004" pitchFamily="34" charset="0"/>
              <a:cs typeface="Arial" charset="0"/>
            </a:endParaRPr>
          </a:p>
        </p:txBody>
      </p:sp>
      <p:pic>
        <p:nvPicPr>
          <p:cNvPr id="5" name="Picture 8" descr="Image result for dod logo">
            <a:extLst>
              <a:ext uri="{FF2B5EF4-FFF2-40B4-BE49-F238E27FC236}">
                <a16:creationId xmlns:a16="http://schemas.microsoft.com/office/drawing/2014/main" id="{046856C6-58F6-4D76-827B-CA51465BCD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412" y="1472554"/>
            <a:ext cx="2771750" cy="2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13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90603" y="1406116"/>
            <a:ext cx="5719157" cy="4413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Bare-metal, GovCloud, AWS Secret, Azure Secret,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mil Cloud, C2S, Jedi…***</a:t>
            </a:r>
          </a:p>
        </p:txBody>
      </p:sp>
      <p:sp>
        <p:nvSpPr>
          <p:cNvPr id="4" name="Rectangle 3"/>
          <p:cNvSpPr/>
          <p:nvPr/>
        </p:nvSpPr>
        <p:spPr>
          <a:xfrm>
            <a:off x="7711792" y="3292627"/>
            <a:ext cx="1498710" cy="87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rPr>
              <a:t>Elasticsearch</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p:cNvSpPr/>
          <p:nvPr/>
        </p:nvSpPr>
        <p:spPr>
          <a:xfrm>
            <a:off x="4056137" y="2074871"/>
            <a:ext cx="2693798" cy="18974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a:ln>
                  <a:noFill/>
                </a:ln>
                <a:solidFill>
                  <a:prstClr val="white"/>
                </a:solidFill>
                <a:effectLst/>
                <a:uLnTx/>
                <a:uFillTx/>
                <a:latin typeface="Calibri" panose="020F0502020204030204"/>
                <a:ea typeface="+mn-ea"/>
                <a:cs typeface="+mn-cs"/>
              </a:rPr>
              <a:t>DoD Enterprise DevSecOps Platform**</a:t>
            </a:r>
          </a:p>
        </p:txBody>
      </p:sp>
      <p:sp>
        <p:nvSpPr>
          <p:cNvPr id="5" name="Slide Number Placeholder 4"/>
          <p:cNvSpPr>
            <a:spLocks noGrp="1"/>
          </p:cNvSpPr>
          <p:nvPr>
            <p:ph type="sldNum" sz="quarter" idx="12"/>
          </p:nvPr>
        </p:nvSpPr>
        <p:spPr>
          <a:xfrm>
            <a:off x="8534400" y="6356352"/>
            <a:ext cx="2057400"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01C167-F447-7C45-B6F6-A5C7392EAD5E}" type="slidenum">
              <a:rPr kumimoji="0" lang="en-US" sz="1200" b="1" i="0" u="none" strike="noStrike" kern="1200" cap="none" spc="0" normalizeH="0" baseline="0" noProof="0" smtClean="0">
                <a:ln>
                  <a:noFill/>
                </a:ln>
                <a:solidFill>
                  <a:prstClr val="white"/>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1" i="0" u="none" strike="noStrike" kern="1200" cap="none" spc="0" normalizeH="0" baseline="0" noProof="0" dirty="0">
              <a:ln>
                <a:noFill/>
              </a:ln>
              <a:solidFill>
                <a:prstClr val="white"/>
              </a:solidFill>
              <a:effectLst/>
              <a:uLnTx/>
              <a:uFillTx/>
              <a:latin typeface="Arial" charset="0"/>
              <a:ea typeface="+mn-ea"/>
              <a:cs typeface="Arial" charset="0"/>
            </a:endParaRPr>
          </a:p>
        </p:txBody>
      </p:sp>
      <p:cxnSp>
        <p:nvCxnSpPr>
          <p:cNvPr id="6" name="Straight Connector 5">
            <a:extLst>
              <a:ext uri="{FF2B5EF4-FFF2-40B4-BE49-F238E27FC236}">
                <a16:creationId xmlns:a16="http://schemas.microsoft.com/office/drawing/2014/main" id="{154ADF82-C878-4F7A-AEFF-3ABEE4CE2E4C}"/>
              </a:ext>
            </a:extLst>
          </p:cNvPr>
          <p:cNvCxnSpPr/>
          <p:nvPr/>
        </p:nvCxnSpPr>
        <p:spPr>
          <a:xfrm>
            <a:off x="0" y="1179742"/>
            <a:ext cx="12192000" cy="0"/>
          </a:xfrm>
          <a:prstGeom prst="line">
            <a:avLst/>
          </a:prstGeom>
          <a:ln>
            <a:solidFill>
              <a:srgbClr val="77859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BC9FE261-3BEC-4938-9761-1F126AEB6CA8}"/>
              </a:ext>
            </a:extLst>
          </p:cNvPr>
          <p:cNvSpPr txBox="1">
            <a:spLocks/>
          </p:cNvSpPr>
          <p:nvPr/>
        </p:nvSpPr>
        <p:spPr>
          <a:xfrm>
            <a:off x="198156" y="-5790"/>
            <a:ext cx="10515600" cy="10081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2D3E50"/>
                </a:solidFill>
                <a:effectLst/>
                <a:uLnTx/>
                <a:uFillTx/>
                <a:latin typeface="Calibri" panose="020F0502020204030204" pitchFamily="34" charset="0"/>
                <a:ea typeface="Fira Sans" pitchFamily="50" charset="0"/>
                <a:cs typeface="+mj-cs"/>
              </a:rPr>
              <a:t>DoD Enterprise DevSecOps Architecture*</a:t>
            </a:r>
          </a:p>
        </p:txBody>
      </p:sp>
      <p:sp>
        <p:nvSpPr>
          <p:cNvPr id="2" name="Rectangle 1"/>
          <p:cNvSpPr/>
          <p:nvPr/>
        </p:nvSpPr>
        <p:spPr>
          <a:xfrm>
            <a:off x="4171949" y="3042004"/>
            <a:ext cx="1308101" cy="80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prstClr val="white"/>
                </a:solidFill>
                <a:effectLst/>
                <a:uLnTx/>
                <a:uFillTx/>
                <a:latin typeface="Calibri" panose="020F0502020204030204"/>
                <a:ea typeface="+mn-ea"/>
                <a:cs typeface="+mn-cs"/>
              </a:rPr>
              <a:t>DevSecOps</a:t>
            </a: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CI/CD pipeline**</a:t>
            </a:r>
          </a:p>
        </p:txBody>
      </p:sp>
      <p:sp>
        <p:nvSpPr>
          <p:cNvPr id="3" name="Rectangle 2"/>
          <p:cNvSpPr/>
          <p:nvPr/>
        </p:nvSpPr>
        <p:spPr>
          <a:xfrm>
            <a:off x="4056136" y="3978613"/>
            <a:ext cx="2693799" cy="3883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Kubernetes</a:t>
            </a:r>
          </a:p>
        </p:txBody>
      </p:sp>
      <p:sp>
        <p:nvSpPr>
          <p:cNvPr id="11" name="Rectangle 10"/>
          <p:cNvSpPr/>
          <p:nvPr/>
        </p:nvSpPr>
        <p:spPr>
          <a:xfrm>
            <a:off x="4056135" y="4371304"/>
            <a:ext cx="2693800" cy="659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Optional Abstraction Layer with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Red Hat OpenShift or PKS or CNCF compliant Kubernetes Product</a:t>
            </a:r>
          </a:p>
        </p:txBody>
      </p:sp>
      <p:sp>
        <p:nvSpPr>
          <p:cNvPr id="12" name="Rectangle 11"/>
          <p:cNvSpPr/>
          <p:nvPr/>
        </p:nvSpPr>
        <p:spPr>
          <a:xfrm>
            <a:off x="7615046" y="1657528"/>
            <a:ext cx="1750978" cy="14811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Artifacts Repository**</a:t>
            </a:r>
          </a:p>
        </p:txBody>
      </p:sp>
      <p:sp>
        <p:nvSpPr>
          <p:cNvPr id="18" name="Rectangle 17"/>
          <p:cNvSpPr/>
          <p:nvPr/>
        </p:nvSpPr>
        <p:spPr>
          <a:xfrm>
            <a:off x="5480051" y="3025154"/>
            <a:ext cx="1134462" cy="8264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Sidecar Container Security Stack</a:t>
            </a:r>
          </a:p>
        </p:txBody>
      </p:sp>
      <p:sp>
        <p:nvSpPr>
          <p:cNvPr id="19" name="Rectangle 18"/>
          <p:cNvSpPr/>
          <p:nvPr/>
        </p:nvSpPr>
        <p:spPr>
          <a:xfrm>
            <a:off x="10022966" y="1228742"/>
            <a:ext cx="1930225" cy="1352734"/>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Centralized DoD Enterprise DevSecOps Artifacts Repository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Continuously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Hardens Docker Public Images and Assesses Open Source Libraries</a:t>
            </a:r>
          </a:p>
        </p:txBody>
      </p:sp>
      <p:sp>
        <p:nvSpPr>
          <p:cNvPr id="20" name="Right Arrow 19"/>
          <p:cNvSpPr/>
          <p:nvPr/>
        </p:nvSpPr>
        <p:spPr>
          <a:xfrm>
            <a:off x="9332422" y="1729046"/>
            <a:ext cx="759229" cy="448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pulls</a:t>
            </a:r>
          </a:p>
        </p:txBody>
      </p:sp>
      <p:sp>
        <p:nvSpPr>
          <p:cNvPr id="21" name="Right Arrow 20"/>
          <p:cNvSpPr/>
          <p:nvPr/>
        </p:nvSpPr>
        <p:spPr>
          <a:xfrm>
            <a:off x="6628016" y="2123946"/>
            <a:ext cx="1205696" cy="48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pulls</a:t>
            </a:r>
          </a:p>
        </p:txBody>
      </p:sp>
      <p:sp>
        <p:nvSpPr>
          <p:cNvPr id="23" name="Rectangle 22"/>
          <p:cNvSpPr/>
          <p:nvPr/>
        </p:nvSpPr>
        <p:spPr>
          <a:xfrm>
            <a:off x="693084" y="1480931"/>
            <a:ext cx="1750978" cy="1025403"/>
          </a:xfrm>
          <a:prstGeom prst="rect">
            <a:avLst/>
          </a:prstGeom>
          <a:solidFill>
            <a:srgbClr val="0DAF8D"/>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Program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Source code repository</a:t>
            </a:r>
          </a:p>
        </p:txBody>
      </p:sp>
      <p:sp>
        <p:nvSpPr>
          <p:cNvPr id="25" name="Rectangle 24"/>
          <p:cNvSpPr/>
          <p:nvPr/>
        </p:nvSpPr>
        <p:spPr>
          <a:xfrm>
            <a:off x="4056136" y="1521118"/>
            <a:ext cx="2693799" cy="5197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Application / </a:t>
            </a:r>
            <a:r>
              <a:rPr kumimoji="0" lang="en-US" sz="1200" b="1" i="0" u="none" strike="noStrike" kern="1200" cap="none" spc="0" normalizeH="0" baseline="0" noProof="0" dirty="0" err="1">
                <a:ln>
                  <a:noFill/>
                </a:ln>
                <a:solidFill>
                  <a:prstClr val="white"/>
                </a:solidFill>
                <a:effectLst/>
                <a:uLnTx/>
                <a:uFillTx/>
                <a:latin typeface="Calibri" panose="020F0502020204030204"/>
                <a:ea typeface="+mn-ea"/>
                <a:cs typeface="+mn-cs"/>
              </a:rPr>
              <a:t>Microservices</a:t>
            </a: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built by DoD Programs. </a:t>
            </a:r>
          </a:p>
        </p:txBody>
      </p:sp>
      <p:sp>
        <p:nvSpPr>
          <p:cNvPr id="24" name="Right Arrow 23"/>
          <p:cNvSpPr/>
          <p:nvPr/>
        </p:nvSpPr>
        <p:spPr>
          <a:xfrm flipH="1">
            <a:off x="2305159" y="1520094"/>
            <a:ext cx="2011681" cy="561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pulls</a:t>
            </a:r>
          </a:p>
        </p:txBody>
      </p:sp>
      <p:sp>
        <p:nvSpPr>
          <p:cNvPr id="26" name="TextBox 25"/>
          <p:cNvSpPr txBox="1"/>
          <p:nvPr/>
        </p:nvSpPr>
        <p:spPr>
          <a:xfrm>
            <a:off x="99751" y="4334745"/>
            <a:ext cx="3657600" cy="212365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*each DoD Program can have its own instantiation of the DoD Enterprise DevSecOps Platform on any Cloud.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 can be installed with single command and deployed on any Cloud.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 could be deployed inside an enclave or on-premises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 gives complete visibilities of assets, security/vulnerability state etc. can be integrated to existing cybersecurity shared services.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28" name="Rectangle 27"/>
          <p:cNvSpPr/>
          <p:nvPr/>
        </p:nvSpPr>
        <p:spPr>
          <a:xfrm>
            <a:off x="10128211" y="2900711"/>
            <a:ext cx="1824981" cy="1014031"/>
          </a:xfrm>
          <a:prstGeom prst="rect">
            <a:avLst/>
          </a:prstGeom>
          <a:solidFill>
            <a:schemeClr val="bg2">
              <a:lumMod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DoD OCIO/DISA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400" b="1" i="0" u="none" strike="noStrike" kern="1200" cap="none" spc="0" normalizeH="0" baseline="0" noProof="0" dirty="0" err="1">
                <a:ln>
                  <a:noFill/>
                </a:ln>
                <a:solidFill>
                  <a:prstClr val="white"/>
                </a:solidFill>
                <a:effectLst/>
                <a:uLnTx/>
                <a:uFillTx/>
                <a:latin typeface="Calibri" panose="020F0502020204030204"/>
                <a:ea typeface="+mn-ea"/>
                <a:cs typeface="+mn-cs"/>
              </a:rPr>
              <a:t>Centralized</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Logs/Telemetry****</a:t>
            </a:r>
          </a:p>
        </p:txBody>
      </p:sp>
      <p:sp>
        <p:nvSpPr>
          <p:cNvPr id="29" name="Right Arrow 28"/>
          <p:cNvSpPr/>
          <p:nvPr/>
        </p:nvSpPr>
        <p:spPr>
          <a:xfrm>
            <a:off x="6699250" y="3420389"/>
            <a:ext cx="1192299" cy="68055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Fluentd Real-time pushes</a:t>
            </a:r>
          </a:p>
        </p:txBody>
      </p:sp>
      <p:sp>
        <p:nvSpPr>
          <p:cNvPr id="30" name="Rectangle 29"/>
          <p:cNvSpPr/>
          <p:nvPr/>
        </p:nvSpPr>
        <p:spPr>
          <a:xfrm>
            <a:off x="10128211" y="3932421"/>
            <a:ext cx="1824981" cy="842497"/>
          </a:xfrm>
          <a:prstGeom prst="rect">
            <a:avLst/>
          </a:prstGeom>
          <a:solidFill>
            <a:schemeClr val="bg2">
              <a:lumMod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Per DoD Service for Service-wide Visibility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Logs/Telemetry****</a:t>
            </a:r>
          </a:p>
        </p:txBody>
      </p:sp>
      <p:sp>
        <p:nvSpPr>
          <p:cNvPr id="31" name="Right Arrow 30"/>
          <p:cNvSpPr/>
          <p:nvPr/>
        </p:nvSpPr>
        <p:spPr>
          <a:xfrm flipH="1">
            <a:off x="9171707" y="3208987"/>
            <a:ext cx="1032742" cy="48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pulls</a:t>
            </a:r>
          </a:p>
        </p:txBody>
      </p:sp>
      <p:sp>
        <p:nvSpPr>
          <p:cNvPr id="33" name="Right Arrow 32"/>
          <p:cNvSpPr/>
          <p:nvPr/>
        </p:nvSpPr>
        <p:spPr>
          <a:xfrm flipH="1">
            <a:off x="9171708" y="3780820"/>
            <a:ext cx="1032741" cy="486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pulls</a:t>
            </a:r>
          </a:p>
        </p:txBody>
      </p:sp>
      <p:sp>
        <p:nvSpPr>
          <p:cNvPr id="32" name="Rectangle 31"/>
          <p:cNvSpPr/>
          <p:nvPr/>
        </p:nvSpPr>
        <p:spPr>
          <a:xfrm>
            <a:off x="4171950" y="2460825"/>
            <a:ext cx="2456066" cy="57499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Microservices Architecture (ISTIO)</a:t>
            </a:r>
          </a:p>
        </p:txBody>
      </p:sp>
    </p:spTree>
    <p:extLst>
      <p:ext uri="{BB962C8B-B14F-4D97-AF65-F5344CB8AC3E}">
        <p14:creationId xmlns:p14="http://schemas.microsoft.com/office/powerpoint/2010/main" val="987760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Options</a:t>
            </a:r>
          </a:p>
        </p:txBody>
      </p:sp>
      <p:sp>
        <p:nvSpPr>
          <p:cNvPr id="3" name="Content Placeholder 2"/>
          <p:cNvSpPr>
            <a:spLocks noGrp="1"/>
          </p:cNvSpPr>
          <p:nvPr>
            <p:ph idx="1"/>
          </p:nvPr>
        </p:nvSpPr>
        <p:spPr>
          <a:xfrm>
            <a:off x="294053" y="1500187"/>
            <a:ext cx="11006667" cy="4743450"/>
          </a:xfrm>
        </p:spPr>
        <p:txBody>
          <a:bodyPr/>
          <a:lstStyle/>
          <a:p>
            <a:pPr lvl="1"/>
            <a:r>
              <a:rPr lang="en-US" sz="1800" u="sng" dirty="0"/>
              <a:t>Our latest training videos from DAU available at: </a:t>
            </a:r>
            <a:r>
              <a:rPr lang="en-US" sz="1800" u="sng" dirty="0">
                <a:hlinkClick r:id="rId2"/>
              </a:rPr>
              <a:t>https://software.af.mil/training/</a:t>
            </a:r>
            <a:endParaRPr lang="en-US" sz="1800" u="sng" dirty="0"/>
          </a:p>
          <a:p>
            <a:pPr lvl="1"/>
            <a:r>
              <a:rPr lang="en-US" sz="1800" b="0" dirty="0"/>
              <a:t>Check out our curated YouTube videos on Kafka, Kubernetes, Service Mesh, </a:t>
            </a:r>
            <a:r>
              <a:rPr lang="en-US" sz="1800" b="0" dirty="0" err="1"/>
              <a:t>Microservices</a:t>
            </a:r>
            <a:r>
              <a:rPr lang="en-US" sz="1800" b="0" dirty="0"/>
              <a:t>, Cloud etc. at </a:t>
            </a:r>
            <a:r>
              <a:rPr lang="en-US" sz="1800" dirty="0">
                <a:hlinkClick r:id="rId2"/>
              </a:rPr>
              <a:t>https://software.af.mil/training/</a:t>
            </a:r>
            <a:endParaRPr lang="en-US" sz="1800" dirty="0"/>
          </a:p>
          <a:p>
            <a:pPr lvl="1"/>
            <a:r>
              <a:rPr lang="en-US" sz="1800" u="sng" dirty="0"/>
              <a:t>NEW: </a:t>
            </a:r>
            <a:r>
              <a:rPr lang="en-US" sz="1800" b="0" dirty="0"/>
              <a:t>Federal employees/Military personnel (limited number of seats, free of charge): reach out to us at </a:t>
            </a:r>
            <a:r>
              <a:rPr lang="en-US" sz="1800" b="0" dirty="0">
                <a:hlinkClick r:id="rId3"/>
              </a:rPr>
              <a:t>usaf.cso@mail.mil</a:t>
            </a:r>
            <a:r>
              <a:rPr lang="en-US" sz="1800" b="0" dirty="0"/>
              <a:t> if you want to pilot the access to the </a:t>
            </a:r>
            <a:r>
              <a:rPr lang="en-US" sz="1800" u="sng" dirty="0"/>
              <a:t>O’Reilly Online Learning Platform</a:t>
            </a:r>
            <a:r>
              <a:rPr lang="en-US" sz="1800" b="0" dirty="0"/>
              <a:t> (all O’Reilly content + virtualized K8S </a:t>
            </a:r>
            <a:r>
              <a:rPr lang="en-US" sz="1800" b="0" dirty="0" err="1"/>
              <a:t>env</a:t>
            </a:r>
            <a:r>
              <a:rPr lang="en-US" sz="1800" b="0" dirty="0"/>
              <a:t>)!</a:t>
            </a:r>
          </a:p>
          <a:p>
            <a:pPr lvl="1"/>
            <a:r>
              <a:rPr lang="en-US" sz="1800" b="0" dirty="0"/>
              <a:t>Platform One Training/On-Boarding Options:</a:t>
            </a:r>
          </a:p>
          <a:p>
            <a:pPr lvl="2"/>
            <a:r>
              <a:rPr lang="en-US" sz="1600" b="0" dirty="0"/>
              <a:t>1-day training Session: introduction to DevSecOps. Overview and understanding of the vision and activities</a:t>
            </a:r>
          </a:p>
          <a:p>
            <a:pPr lvl="2"/>
            <a:r>
              <a:rPr lang="en-US" sz="1600" b="0" dirty="0"/>
              <a:t>A 3-day introduction to LevelUP DevSecOps tech stack. Hands on code and User-Centered Design (UCD) to deploy your first demo app to production</a:t>
            </a:r>
          </a:p>
          <a:p>
            <a:pPr lvl="2"/>
            <a:r>
              <a:rPr lang="en-US" sz="1600" b="0" dirty="0"/>
              <a:t>A several week full on-boarding, that concludes with an MVP ready for production</a:t>
            </a:r>
          </a:p>
          <a:p>
            <a:pPr lvl="2"/>
            <a:r>
              <a:rPr lang="en-US" sz="1600" b="0" dirty="0"/>
              <a:t>A several month full on-boarding, that concludes with your platform team being able to support your own DevSecOps applications for development and production</a:t>
            </a:r>
          </a:p>
          <a:p>
            <a:pPr lvl="2"/>
            <a:r>
              <a:rPr lang="en-US" sz="1600" b="0" dirty="0"/>
              <a:t>Customized training options (both at our locations or on your premises)</a:t>
            </a:r>
          </a:p>
          <a:p>
            <a:pPr lvl="1"/>
            <a:r>
              <a:rPr lang="en-US" sz="1600" b="0" dirty="0"/>
              <a:t>Follow the CNCF channel: </a:t>
            </a:r>
            <a:r>
              <a:rPr lang="en-US" sz="1600" dirty="0">
                <a:hlinkClick r:id="rId4"/>
              </a:rPr>
              <a:t>https://www.youtube.com/channel/UCvqbFHwN-nwalWPjPUKpvTA</a:t>
            </a:r>
            <a:endParaRPr lang="en-US" sz="160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38</a:t>
            </a:fld>
            <a:endParaRPr lang="en-US" dirty="0">
              <a:solidFill>
                <a:schemeClr val="bg2"/>
              </a:solidFill>
            </a:endParaRPr>
          </a:p>
        </p:txBody>
      </p:sp>
    </p:spTree>
    <p:extLst>
      <p:ext uri="{BB962C8B-B14F-4D97-AF65-F5344CB8AC3E}">
        <p14:creationId xmlns:p14="http://schemas.microsoft.com/office/powerpoint/2010/main" val="934854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44304"/>
            <a:ext cx="12192000" cy="1754326"/>
          </a:xfrm>
          <a:prstGeom prst="rect">
            <a:avLst/>
          </a:prstGeom>
          <a:noFill/>
        </p:spPr>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000000"/>
                </a:solidFill>
                <a:effectLst/>
                <a:uLnTx/>
                <a:uFillTx/>
                <a:latin typeface="Calibri" panose="020F0502020204030204" pitchFamily="34" charset="0"/>
                <a:ea typeface="Fira Sans" pitchFamily="50" charset="0"/>
                <a:cs typeface="Arial" charset="0"/>
              </a:rPr>
              <a:t>DevSecOps Platform Stack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000000"/>
                </a:solidFill>
                <a:effectLst/>
                <a:uLnTx/>
                <a:uFillTx/>
                <a:latin typeface="Calibri" panose="020F0502020204030204" pitchFamily="34" charset="0"/>
                <a:ea typeface="Fira Sans" pitchFamily="50" charset="0"/>
                <a:cs typeface="Arial" charset="0"/>
              </a:rPr>
              <a:t>(continuously evolving)</a:t>
            </a:r>
          </a:p>
        </p:txBody>
      </p:sp>
      <p:sp>
        <p:nvSpPr>
          <p:cNvPr id="6" name="TextBox 5"/>
          <p:cNvSpPr txBox="1"/>
          <p:nvPr/>
        </p:nvSpPr>
        <p:spPr>
          <a:xfrm>
            <a:off x="323506" y="5887963"/>
            <a:ext cx="3871976"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FFFFFF"/>
              </a:solidFill>
              <a:effectLst/>
              <a:uLnTx/>
              <a:uFillTx/>
              <a:latin typeface="Calibri" panose="020F0502020204030204" pitchFamily="34" charset="0"/>
              <a:ea typeface="Fira Sans" panose="020B0503050000020004" pitchFamily="34" charset="0"/>
              <a:cs typeface="Arial" charset="0"/>
            </a:endParaRPr>
          </a:p>
        </p:txBody>
      </p:sp>
      <p:pic>
        <p:nvPicPr>
          <p:cNvPr id="5" name="Picture 8" descr="Image result for dod logo">
            <a:extLst>
              <a:ext uri="{FF2B5EF4-FFF2-40B4-BE49-F238E27FC236}">
                <a16:creationId xmlns:a16="http://schemas.microsoft.com/office/drawing/2014/main" id="{046856C6-58F6-4D76-827B-CA51465BCD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412" y="1472554"/>
            <a:ext cx="2771750" cy="27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0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467" y="-556920"/>
            <a:ext cx="12192000" cy="7427169"/>
          </a:xfrm>
          <a:prstGeom prst="rect">
            <a:avLst/>
          </a:prstGeom>
        </p:spPr>
      </p:pic>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a:t>A Large Team!</a:t>
            </a:r>
          </a:p>
        </p:txBody>
      </p:sp>
    </p:spTree>
    <p:extLst>
      <p:ext uri="{BB962C8B-B14F-4D97-AF65-F5344CB8AC3E}">
        <p14:creationId xmlns:p14="http://schemas.microsoft.com/office/powerpoint/2010/main" val="3785762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DevSecOps Product Stack (1)</a:t>
            </a:r>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graphicFrame>
        <p:nvGraphicFramePr>
          <p:cNvPr id="7" name="Content Placeholder 1">
            <a:extLst>
              <a:ext uri="{FF2B5EF4-FFF2-40B4-BE49-F238E27FC236}">
                <a16:creationId xmlns:a16="http://schemas.microsoft.com/office/drawing/2014/main" id="{2E4F0E99-3D32-4B27-BBFD-BEA9D7F39357}"/>
              </a:ext>
            </a:extLst>
          </p:cNvPr>
          <p:cNvGraphicFramePr>
            <a:graphicFrameLocks noGrp="1"/>
          </p:cNvGraphicFramePr>
          <p:nvPr>
            <p:ph idx="1"/>
          </p:nvPr>
        </p:nvGraphicFramePr>
        <p:xfrm>
          <a:off x="1239587" y="1425666"/>
          <a:ext cx="9524984" cy="4676369"/>
        </p:xfrm>
        <a:graphic>
          <a:graphicData uri="http://schemas.openxmlformats.org/drawingml/2006/table">
            <a:tbl>
              <a:tblPr firstRow="1" bandRow="1">
                <a:tableStyleId>{5C22544A-7EE6-4342-B048-85BDC9FD1C3A}</a:tableStyleId>
              </a:tblPr>
              <a:tblGrid>
                <a:gridCol w="2381246">
                  <a:extLst>
                    <a:ext uri="{9D8B030D-6E8A-4147-A177-3AD203B41FA5}">
                      <a16:colId xmlns:a16="http://schemas.microsoft.com/office/drawing/2014/main" val="950898329"/>
                    </a:ext>
                  </a:extLst>
                </a:gridCol>
                <a:gridCol w="2381246">
                  <a:extLst>
                    <a:ext uri="{9D8B030D-6E8A-4147-A177-3AD203B41FA5}">
                      <a16:colId xmlns:a16="http://schemas.microsoft.com/office/drawing/2014/main" val="2818836406"/>
                    </a:ext>
                  </a:extLst>
                </a:gridCol>
                <a:gridCol w="2381246">
                  <a:extLst>
                    <a:ext uri="{9D8B030D-6E8A-4147-A177-3AD203B41FA5}">
                      <a16:colId xmlns:a16="http://schemas.microsoft.com/office/drawing/2014/main" val="285279125"/>
                    </a:ext>
                  </a:extLst>
                </a:gridCol>
                <a:gridCol w="2381246">
                  <a:extLst>
                    <a:ext uri="{9D8B030D-6E8A-4147-A177-3AD203B41FA5}">
                      <a16:colId xmlns:a16="http://schemas.microsoft.com/office/drawing/2014/main" val="1586501091"/>
                    </a:ext>
                  </a:extLst>
                </a:gridCol>
              </a:tblGrid>
              <a:tr h="4676369">
                <a:tc>
                  <a:txBody>
                    <a:bodyPr/>
                    <a:lstStyle/>
                    <a:p>
                      <a:r>
                        <a:rPr lang="en-US" sz="1400" b="1" kern="1200" dirty="0">
                          <a:solidFill>
                            <a:schemeClr val="lt1"/>
                          </a:solidFill>
                          <a:effectLst/>
                          <a:latin typeface="+mn-lt"/>
                          <a:ea typeface="+mn-ea"/>
                          <a:cs typeface="+mn-cs"/>
                        </a:rPr>
                        <a:t>Source Repository</a:t>
                      </a:r>
                    </a:p>
                    <a:p>
                      <a:r>
                        <a:rPr lang="en-US" sz="1400" b="0" kern="1200" dirty="0">
                          <a:solidFill>
                            <a:schemeClr val="lt1"/>
                          </a:solidFill>
                          <a:effectLst/>
                          <a:latin typeface="+mn-lt"/>
                          <a:ea typeface="+mn-ea"/>
                          <a:cs typeface="+mn-cs"/>
                        </a:rPr>
                        <a:t>GitHub Government</a:t>
                      </a:r>
                    </a:p>
                    <a:p>
                      <a:r>
                        <a:rPr lang="en-US" sz="1400" b="0" kern="1200" dirty="0">
                          <a:solidFill>
                            <a:schemeClr val="lt1"/>
                          </a:solidFill>
                          <a:effectLst/>
                          <a:latin typeface="+mn-lt"/>
                          <a:ea typeface="+mn-ea"/>
                          <a:cs typeface="+mn-cs"/>
                        </a:rPr>
                        <a:t>GitLab</a:t>
                      </a:r>
                    </a:p>
                    <a:p>
                      <a:r>
                        <a:rPr lang="en-US" sz="1400" b="0" kern="1200" dirty="0">
                          <a:solidFill>
                            <a:schemeClr val="lt1"/>
                          </a:solidFill>
                          <a:effectLst/>
                          <a:latin typeface="+mn-lt"/>
                          <a:ea typeface="+mn-ea"/>
                          <a:cs typeface="+mn-cs"/>
                        </a:rPr>
                        <a:t> </a:t>
                      </a:r>
                    </a:p>
                    <a:p>
                      <a:r>
                        <a:rPr lang="en-US" sz="1400" b="0" kern="1200" dirty="0">
                          <a:solidFill>
                            <a:schemeClr val="lt1"/>
                          </a:solidFill>
                          <a:effectLst/>
                          <a:latin typeface="+mn-lt"/>
                          <a:ea typeface="+mn-ea"/>
                          <a:cs typeface="+mn-cs"/>
                        </a:rPr>
                        <a:t> </a:t>
                      </a:r>
                    </a:p>
                    <a:p>
                      <a:r>
                        <a:rPr lang="en-US" sz="1400" b="1" kern="1200" dirty="0">
                          <a:solidFill>
                            <a:schemeClr val="lt1"/>
                          </a:solidFill>
                          <a:effectLst/>
                          <a:latin typeface="+mn-lt"/>
                          <a:ea typeface="+mn-ea"/>
                          <a:cs typeface="+mn-cs"/>
                        </a:rPr>
                        <a:t>Container Management technologies: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kern="1200" dirty="0">
                          <a:solidFill>
                            <a:schemeClr val="lt1"/>
                          </a:solidFill>
                          <a:effectLst/>
                          <a:latin typeface="+mn-lt"/>
                          <a:ea typeface="+mn-ea"/>
                          <a:cs typeface="+mn-cs"/>
                        </a:rPr>
                        <a:t>Kubernetes</a:t>
                      </a:r>
                    </a:p>
                    <a:p>
                      <a:r>
                        <a:rPr lang="en-US" sz="1400" b="0" u="none" kern="1200" dirty="0" err="1">
                          <a:solidFill>
                            <a:schemeClr val="lt1"/>
                          </a:solidFill>
                          <a:effectLst/>
                          <a:latin typeface="+mn-lt"/>
                          <a:ea typeface="+mn-ea"/>
                          <a:cs typeface="+mn-cs"/>
                        </a:rPr>
                        <a:t>Openshift</a:t>
                      </a:r>
                      <a:endParaRPr lang="en-US" sz="1400" b="0" u="none" kern="1200" dirty="0">
                        <a:solidFill>
                          <a:schemeClr val="lt1"/>
                        </a:solidFill>
                        <a:effectLst/>
                        <a:latin typeface="+mn-lt"/>
                        <a:ea typeface="+mn-ea"/>
                        <a:cs typeface="+mn-cs"/>
                      </a:endParaRPr>
                    </a:p>
                    <a:p>
                      <a:r>
                        <a:rPr lang="fr-FR" sz="1400" b="0" u="none" kern="1200" dirty="0" err="1">
                          <a:solidFill>
                            <a:schemeClr val="lt1"/>
                          </a:solidFill>
                          <a:effectLst/>
                          <a:latin typeface="+mn-lt"/>
                          <a:ea typeface="+mn-ea"/>
                          <a:cs typeface="+mn-cs"/>
                        </a:rPr>
                        <a:t>VMWare</a:t>
                      </a:r>
                      <a:r>
                        <a:rPr lang="fr-FR" sz="1400" b="0" u="none" kern="1200" dirty="0">
                          <a:solidFill>
                            <a:schemeClr val="lt1"/>
                          </a:solidFill>
                          <a:effectLst/>
                          <a:latin typeface="+mn-lt"/>
                          <a:ea typeface="+mn-ea"/>
                          <a:cs typeface="+mn-cs"/>
                        </a:rPr>
                        <a:t> </a:t>
                      </a:r>
                      <a:r>
                        <a:rPr lang="fr-FR" sz="1400" b="0" u="none" kern="1200" dirty="0" err="1">
                          <a:solidFill>
                            <a:schemeClr val="lt1"/>
                          </a:solidFill>
                          <a:effectLst/>
                          <a:latin typeface="+mn-lt"/>
                          <a:ea typeface="+mn-ea"/>
                          <a:cs typeface="+mn-cs"/>
                        </a:rPr>
                        <a:t>Tanzu</a:t>
                      </a:r>
                      <a:endParaRPr lang="fr-FR" sz="1400" b="0" u="none" kern="1200" dirty="0">
                        <a:solidFill>
                          <a:schemeClr val="lt1"/>
                        </a:solidFill>
                        <a:effectLst/>
                        <a:latin typeface="+mn-lt"/>
                        <a:ea typeface="+mn-ea"/>
                        <a:cs typeface="+mn-cs"/>
                      </a:endParaRPr>
                    </a:p>
                    <a:p>
                      <a:r>
                        <a:rPr lang="fr-FR" sz="1400" b="0" u="none" kern="1200" dirty="0">
                          <a:solidFill>
                            <a:schemeClr val="lt1"/>
                          </a:solidFill>
                          <a:effectLst/>
                          <a:latin typeface="+mn-lt"/>
                          <a:ea typeface="+mn-ea"/>
                          <a:cs typeface="+mn-cs"/>
                        </a:rPr>
                        <a:t>PKS</a:t>
                      </a:r>
                      <a:endParaRPr lang="en-US" sz="1400" b="0" u="none"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OKD</a:t>
                      </a:r>
                    </a:p>
                    <a:p>
                      <a:r>
                        <a:rPr lang="fr-FR" sz="1400" b="0" kern="1200" dirty="0">
                          <a:solidFill>
                            <a:schemeClr val="lt1"/>
                          </a:solidFill>
                          <a:effectLst/>
                          <a:latin typeface="+mn-lt"/>
                          <a:ea typeface="+mn-ea"/>
                          <a:cs typeface="+mn-cs"/>
                        </a:rPr>
                        <a:t>Rancher (K8S </a:t>
                      </a:r>
                      <a:r>
                        <a:rPr lang="fr-FR" sz="1400" b="0" kern="1200" dirty="0" err="1">
                          <a:solidFill>
                            <a:schemeClr val="lt1"/>
                          </a:solidFill>
                          <a:effectLst/>
                          <a:latin typeface="+mn-lt"/>
                          <a:ea typeface="+mn-ea"/>
                          <a:cs typeface="+mn-cs"/>
                        </a:rPr>
                        <a:t>only</a:t>
                      </a:r>
                      <a:r>
                        <a:rPr lang="fr-FR" sz="1400" b="0" kern="1200" dirty="0">
                          <a:solidFill>
                            <a:schemeClr val="lt1"/>
                          </a:solidFill>
                          <a:effectLst/>
                          <a:latin typeface="+mn-lt"/>
                          <a:ea typeface="+mn-ea"/>
                          <a:cs typeface="+mn-cs"/>
                        </a:rPr>
                        <a:t>)</a:t>
                      </a:r>
                    </a:p>
                    <a:p>
                      <a:r>
                        <a:rPr lang="fr-FR" sz="1400" b="0" kern="1200" dirty="0">
                          <a:solidFill>
                            <a:schemeClr val="lt1"/>
                          </a:solidFill>
                          <a:effectLst/>
                          <a:latin typeface="+mn-lt"/>
                          <a:ea typeface="+mn-ea"/>
                          <a:cs typeface="+mn-cs"/>
                        </a:rPr>
                        <a:t>D2IQ (K8S</a:t>
                      </a:r>
                      <a:r>
                        <a:rPr lang="fr-FR" sz="1400" b="0" kern="1200" baseline="0" dirty="0">
                          <a:solidFill>
                            <a:schemeClr val="lt1"/>
                          </a:solidFill>
                          <a:effectLst/>
                          <a:latin typeface="+mn-lt"/>
                          <a:ea typeface="+mn-ea"/>
                          <a:cs typeface="+mn-cs"/>
                        </a:rPr>
                        <a:t> </a:t>
                      </a:r>
                      <a:r>
                        <a:rPr lang="fr-FR" sz="1400" b="0" kern="1200" baseline="0" dirty="0" err="1">
                          <a:solidFill>
                            <a:schemeClr val="lt1"/>
                          </a:solidFill>
                          <a:effectLst/>
                          <a:latin typeface="+mn-lt"/>
                          <a:ea typeface="+mn-ea"/>
                          <a:cs typeface="+mn-cs"/>
                        </a:rPr>
                        <a:t>only</a:t>
                      </a:r>
                      <a:r>
                        <a:rPr lang="fr-FR" sz="1400" b="0" kern="1200" baseline="0" dirty="0">
                          <a:solidFill>
                            <a:schemeClr val="lt1"/>
                          </a:solidFill>
                          <a:effectLst/>
                          <a:latin typeface="+mn-lt"/>
                          <a:ea typeface="+mn-ea"/>
                          <a:cs typeface="+mn-cs"/>
                        </a:rPr>
                        <a:t>)</a:t>
                      </a:r>
                    </a:p>
                    <a:p>
                      <a:r>
                        <a:rPr lang="fr-FR" sz="1400" b="0" kern="1200" baseline="0" dirty="0">
                          <a:solidFill>
                            <a:schemeClr val="lt1"/>
                          </a:solidFill>
                          <a:effectLst/>
                          <a:latin typeface="+mn-lt"/>
                          <a:ea typeface="+mn-ea"/>
                          <a:cs typeface="+mn-cs"/>
                        </a:rPr>
                        <a:t>Docker EE (K8S </a:t>
                      </a:r>
                      <a:r>
                        <a:rPr lang="fr-FR" sz="1400" b="0" kern="1200" baseline="0" dirty="0" err="1">
                          <a:solidFill>
                            <a:schemeClr val="lt1"/>
                          </a:solidFill>
                          <a:effectLst/>
                          <a:latin typeface="+mn-lt"/>
                          <a:ea typeface="+mn-ea"/>
                          <a:cs typeface="+mn-cs"/>
                        </a:rPr>
                        <a:t>only</a:t>
                      </a:r>
                      <a:r>
                        <a:rPr lang="fr-FR" sz="1400" b="0" kern="1200" baseline="0" dirty="0">
                          <a:solidFill>
                            <a:schemeClr val="lt1"/>
                          </a:solidFill>
                          <a:effectLst/>
                          <a:latin typeface="+mn-lt"/>
                          <a:ea typeface="+mn-ea"/>
                          <a:cs typeface="+mn-cs"/>
                        </a:rPr>
                        <a:t>)</a:t>
                      </a:r>
                      <a:endParaRPr lang="fr-FR" sz="1400" b="0" kern="1200" dirty="0">
                        <a:solidFill>
                          <a:schemeClr val="lt1"/>
                        </a:solidFill>
                        <a:effectLst/>
                        <a:latin typeface="+mn-lt"/>
                        <a:ea typeface="+mn-ea"/>
                        <a:cs typeface="+mn-cs"/>
                      </a:endParaRPr>
                    </a:p>
                    <a:p>
                      <a:endParaRPr lang="fr-FR" sz="1400" b="0" kern="1200" dirty="0">
                        <a:solidFill>
                          <a:schemeClr val="lt1"/>
                        </a:solidFill>
                        <a:effectLst/>
                        <a:latin typeface="+mn-lt"/>
                        <a:ea typeface="+mn-ea"/>
                        <a:cs typeface="+mn-cs"/>
                      </a:endParaRPr>
                    </a:p>
                    <a:p>
                      <a:r>
                        <a:rPr lang="fr-FR" sz="1400" b="1" u="none" kern="1200" dirty="0">
                          <a:solidFill>
                            <a:schemeClr val="lt1"/>
                          </a:solidFill>
                          <a:effectLst/>
                          <a:latin typeface="+mn-lt"/>
                          <a:ea typeface="+mn-ea"/>
                          <a:cs typeface="+mn-cs"/>
                        </a:rPr>
                        <a:t>Container Packagers:</a:t>
                      </a:r>
                    </a:p>
                    <a:p>
                      <a:r>
                        <a:rPr lang="fr-FR" sz="1400" b="0" u="none" kern="1200" dirty="0" err="1">
                          <a:solidFill>
                            <a:schemeClr val="lt1"/>
                          </a:solidFill>
                          <a:effectLst/>
                          <a:latin typeface="+mn-lt"/>
                          <a:ea typeface="+mn-ea"/>
                          <a:cs typeface="+mn-cs"/>
                        </a:rPr>
                        <a:t>Helm</a:t>
                      </a:r>
                      <a:endParaRPr lang="fr-FR" sz="1400" b="0" u="none" kern="1200" dirty="0">
                        <a:solidFill>
                          <a:schemeClr val="lt1"/>
                        </a:solidFill>
                        <a:effectLst/>
                        <a:latin typeface="+mn-lt"/>
                        <a:ea typeface="+mn-ea"/>
                        <a:cs typeface="+mn-cs"/>
                      </a:endParaRPr>
                    </a:p>
                    <a:p>
                      <a:r>
                        <a:rPr lang="fr-FR" sz="1400" b="0" u="none" kern="1200" dirty="0" err="1">
                          <a:solidFill>
                            <a:schemeClr val="lt1"/>
                          </a:solidFill>
                          <a:effectLst/>
                          <a:latin typeface="+mn-lt"/>
                          <a:ea typeface="+mn-ea"/>
                          <a:cs typeface="+mn-cs"/>
                        </a:rPr>
                        <a:t>Kubernetes</a:t>
                      </a:r>
                      <a:r>
                        <a:rPr lang="fr-FR" sz="1400" b="0" u="none" kern="1200" dirty="0">
                          <a:solidFill>
                            <a:schemeClr val="lt1"/>
                          </a:solidFill>
                          <a:effectLst/>
                          <a:latin typeface="+mn-lt"/>
                          <a:ea typeface="+mn-ea"/>
                          <a:cs typeface="+mn-cs"/>
                        </a:rPr>
                        <a:t> </a:t>
                      </a:r>
                      <a:r>
                        <a:rPr lang="fr-FR" sz="1400" b="0" u="none" kern="1200" dirty="0" err="1">
                          <a:solidFill>
                            <a:schemeClr val="lt1"/>
                          </a:solidFill>
                          <a:effectLst/>
                          <a:latin typeface="+mn-lt"/>
                          <a:ea typeface="+mn-ea"/>
                          <a:cs typeface="+mn-cs"/>
                        </a:rPr>
                        <a:t>Operators</a:t>
                      </a:r>
                      <a:r>
                        <a:rPr lang="en-US" sz="1400" b="0" kern="1200" dirty="0">
                          <a:solidFill>
                            <a:schemeClr val="lt1"/>
                          </a:solidFill>
                          <a:effectLst/>
                          <a:latin typeface="+mn-lt"/>
                          <a:ea typeface="+mn-ea"/>
                          <a:cs typeface="+mn-cs"/>
                        </a:rPr>
                        <a:t> </a:t>
                      </a:r>
                    </a:p>
                  </a:txBody>
                  <a:tcPr>
                    <a:solidFill>
                      <a:srgbClr val="00B0F0"/>
                    </a:solidFill>
                  </a:tcPr>
                </a:tc>
                <a:tc>
                  <a:txBody>
                    <a:bodyPr/>
                    <a:lstStyle/>
                    <a:p>
                      <a:r>
                        <a:rPr lang="en-US" sz="1400" b="1" kern="1200" dirty="0">
                          <a:solidFill>
                            <a:schemeClr val="lt1"/>
                          </a:solidFill>
                          <a:effectLst/>
                          <a:latin typeface="+mn-lt"/>
                          <a:ea typeface="+mn-ea"/>
                          <a:cs typeface="+mn-cs"/>
                        </a:rPr>
                        <a:t>API Gateways</a:t>
                      </a:r>
                    </a:p>
                    <a:p>
                      <a:r>
                        <a:rPr lang="en-US" sz="1400" b="0" kern="1200" dirty="0">
                          <a:solidFill>
                            <a:schemeClr val="lt1"/>
                          </a:solidFill>
                          <a:effectLst/>
                          <a:latin typeface="+mn-lt"/>
                          <a:ea typeface="+mn-ea"/>
                          <a:cs typeface="+mn-cs"/>
                        </a:rPr>
                        <a:t>Kong</a:t>
                      </a:r>
                    </a:p>
                    <a:p>
                      <a:r>
                        <a:rPr lang="en-US" sz="1400" b="0" kern="1200" dirty="0">
                          <a:solidFill>
                            <a:schemeClr val="lt1"/>
                          </a:solidFill>
                          <a:effectLst/>
                          <a:latin typeface="+mn-lt"/>
                          <a:ea typeface="+mn-ea"/>
                          <a:cs typeface="+mn-cs"/>
                        </a:rPr>
                        <a:t>Azure API</a:t>
                      </a:r>
                    </a:p>
                    <a:p>
                      <a:r>
                        <a:rPr lang="en-US" sz="1400" b="0" kern="1200" dirty="0">
                          <a:solidFill>
                            <a:schemeClr val="lt1"/>
                          </a:solidFill>
                          <a:effectLst/>
                          <a:latin typeface="+mn-lt"/>
                          <a:ea typeface="+mn-ea"/>
                          <a:cs typeface="+mn-cs"/>
                        </a:rPr>
                        <a:t>AWS API</a:t>
                      </a:r>
                    </a:p>
                    <a:p>
                      <a:r>
                        <a:rPr lang="en-US" sz="1400" b="0" kern="1200" dirty="0" err="1">
                          <a:solidFill>
                            <a:schemeClr val="lt1"/>
                          </a:solidFill>
                          <a:effectLst/>
                          <a:latin typeface="+mn-lt"/>
                          <a:ea typeface="+mn-ea"/>
                          <a:cs typeface="+mn-cs"/>
                        </a:rPr>
                        <a:t>Axway</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3Scale</a:t>
                      </a:r>
                    </a:p>
                    <a:p>
                      <a:r>
                        <a:rPr lang="en-US" sz="1400" b="0" kern="1200" dirty="0" err="1">
                          <a:solidFill>
                            <a:schemeClr val="lt1"/>
                          </a:solidFill>
                          <a:effectLst/>
                          <a:latin typeface="+mn-lt"/>
                          <a:ea typeface="+mn-ea"/>
                          <a:cs typeface="+mn-cs"/>
                        </a:rPr>
                        <a:t>Apigee</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ISTIO (service mesh)</a:t>
                      </a:r>
                    </a:p>
                    <a:p>
                      <a:r>
                        <a:rPr lang="en-US" sz="1400" b="0" kern="1200" dirty="0">
                          <a:solidFill>
                            <a:schemeClr val="lt1"/>
                          </a:solidFill>
                          <a:effectLst/>
                          <a:latin typeface="+mn-lt"/>
                          <a:ea typeface="+mn-ea"/>
                          <a:cs typeface="+mn-cs"/>
                        </a:rPr>
                        <a:t> </a:t>
                      </a:r>
                      <a:endParaRPr lang="en-US" sz="1400" b="1" kern="1200" dirty="0">
                        <a:solidFill>
                          <a:schemeClr val="lt1"/>
                        </a:solidFill>
                        <a:effectLst/>
                        <a:latin typeface="+mn-lt"/>
                        <a:ea typeface="+mn-ea"/>
                        <a:cs typeface="+mn-cs"/>
                      </a:endParaRP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Artifacts</a:t>
                      </a:r>
                    </a:p>
                    <a:p>
                      <a:r>
                        <a:rPr lang="en-US" sz="1400" b="0" kern="1200" dirty="0">
                          <a:solidFill>
                            <a:schemeClr val="lt1"/>
                          </a:solidFill>
                          <a:effectLst/>
                          <a:latin typeface="+mn-lt"/>
                          <a:ea typeface="+mn-ea"/>
                          <a:cs typeface="+mn-cs"/>
                        </a:rPr>
                        <a:t>Artifactory</a:t>
                      </a:r>
                    </a:p>
                    <a:p>
                      <a:r>
                        <a:rPr lang="en-US" sz="1400" b="0" kern="1200" dirty="0">
                          <a:solidFill>
                            <a:schemeClr val="lt1"/>
                          </a:solidFill>
                          <a:effectLst/>
                          <a:latin typeface="+mn-lt"/>
                          <a:ea typeface="+mn-ea"/>
                          <a:cs typeface="+mn-cs"/>
                        </a:rPr>
                        <a:t>Nexus</a:t>
                      </a:r>
                    </a:p>
                    <a:p>
                      <a:r>
                        <a:rPr lang="en-US" sz="1400" b="0" kern="1200" dirty="0">
                          <a:solidFill>
                            <a:schemeClr val="lt1"/>
                          </a:solidFill>
                          <a:effectLst/>
                          <a:latin typeface="+mn-lt"/>
                          <a:ea typeface="+mn-ea"/>
                          <a:cs typeface="+mn-cs"/>
                        </a:rPr>
                        <a:t>Maven</a:t>
                      </a:r>
                    </a:p>
                    <a:p>
                      <a:r>
                        <a:rPr lang="en-US" sz="1400" b="0" kern="1200" dirty="0" err="1">
                          <a:solidFill>
                            <a:schemeClr val="lt1"/>
                          </a:solidFill>
                          <a:effectLst/>
                          <a:latin typeface="+mn-lt"/>
                          <a:ea typeface="+mn-ea"/>
                          <a:cs typeface="+mn-cs"/>
                        </a:rPr>
                        <a:t>Archiva</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S3 bucket</a:t>
                      </a:r>
                    </a:p>
                    <a:p>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kern="1200" dirty="0">
                          <a:solidFill>
                            <a:schemeClr val="lt1"/>
                          </a:solidFill>
                          <a:effectLst/>
                          <a:latin typeface="+mn-lt"/>
                          <a:ea typeface="+mn-ea"/>
                          <a:cs typeface="+mn-cs"/>
                        </a:rPr>
                        <a:t>Programming Languages</a:t>
                      </a:r>
                    </a:p>
                    <a:p>
                      <a:r>
                        <a:rPr lang="en-US" sz="1400" b="0" kern="1200" dirty="0">
                          <a:solidFill>
                            <a:schemeClr val="lt1"/>
                          </a:solidFill>
                          <a:effectLst/>
                          <a:latin typeface="+mn-lt"/>
                          <a:ea typeface="+mn-ea"/>
                          <a:cs typeface="+mn-cs"/>
                        </a:rPr>
                        <a:t>C/C++</a:t>
                      </a:r>
                    </a:p>
                    <a:p>
                      <a:r>
                        <a:rPr lang="en-US" sz="1400" b="0" kern="1200" dirty="0">
                          <a:solidFill>
                            <a:schemeClr val="lt1"/>
                          </a:solidFill>
                          <a:effectLst/>
                          <a:latin typeface="+mn-lt"/>
                          <a:ea typeface="+mn-ea"/>
                          <a:cs typeface="+mn-cs"/>
                        </a:rPr>
                        <a:t>C#/.NET</a:t>
                      </a:r>
                    </a:p>
                    <a:p>
                      <a:r>
                        <a:rPr lang="fr-FR" sz="1400" b="0" kern="1200" dirty="0">
                          <a:solidFill>
                            <a:schemeClr val="lt1"/>
                          </a:solidFill>
                          <a:effectLst/>
                          <a:latin typeface="+mn-lt"/>
                          <a:ea typeface="+mn-ea"/>
                          <a:cs typeface="+mn-cs"/>
                        </a:rPr>
                        <a:t>.NET </a:t>
                      </a:r>
                      <a:r>
                        <a:rPr lang="fr-FR" sz="1400" b="0" kern="1200" dirty="0" err="1">
                          <a:solidFill>
                            <a:schemeClr val="lt1"/>
                          </a:solidFill>
                          <a:effectLst/>
                          <a:latin typeface="+mn-lt"/>
                          <a:ea typeface="+mn-ea"/>
                          <a:cs typeface="+mn-cs"/>
                        </a:rPr>
                        <a:t>Core</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Java</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PHP</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Python</a:t>
                      </a:r>
                      <a:endParaRPr lang="en-US" sz="1400" b="0" kern="1200" dirty="0">
                        <a:solidFill>
                          <a:schemeClr val="lt1"/>
                        </a:solidFill>
                        <a:effectLst/>
                        <a:latin typeface="+mn-lt"/>
                        <a:ea typeface="+mn-ea"/>
                        <a:cs typeface="+mn-cs"/>
                      </a:endParaRPr>
                    </a:p>
                    <a:p>
                      <a:r>
                        <a:rPr lang="fr-FR" sz="1400" b="0" kern="1200" dirty="0">
                          <a:solidFill>
                            <a:schemeClr val="lt1"/>
                          </a:solidFill>
                          <a:effectLst/>
                          <a:latin typeface="+mn-lt"/>
                          <a:ea typeface="+mn-ea"/>
                          <a:cs typeface="+mn-cs"/>
                        </a:rPr>
                        <a:t>Groovy</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Ruby</a:t>
                      </a:r>
                    </a:p>
                    <a:p>
                      <a:r>
                        <a:rPr lang="en-US" sz="1400" b="0" kern="1200" dirty="0">
                          <a:solidFill>
                            <a:schemeClr val="lt1"/>
                          </a:solidFill>
                          <a:effectLst/>
                          <a:latin typeface="+mn-lt"/>
                          <a:ea typeface="+mn-ea"/>
                          <a:cs typeface="+mn-cs"/>
                        </a:rPr>
                        <a:t>R</a:t>
                      </a:r>
                    </a:p>
                    <a:p>
                      <a:r>
                        <a:rPr lang="en-US" sz="1400" b="0" kern="1200" dirty="0">
                          <a:solidFill>
                            <a:schemeClr val="lt1"/>
                          </a:solidFill>
                          <a:effectLst/>
                          <a:latin typeface="+mn-lt"/>
                          <a:ea typeface="+mn-ea"/>
                          <a:cs typeface="+mn-cs"/>
                        </a:rPr>
                        <a:t>Rust</a:t>
                      </a:r>
                    </a:p>
                    <a:p>
                      <a:r>
                        <a:rPr lang="en-US" sz="1400" b="0" kern="1200" dirty="0">
                          <a:solidFill>
                            <a:schemeClr val="lt1"/>
                          </a:solidFill>
                          <a:effectLst/>
                          <a:latin typeface="+mn-lt"/>
                          <a:ea typeface="+mn-ea"/>
                          <a:cs typeface="+mn-cs"/>
                        </a:rPr>
                        <a:t>Scala</a:t>
                      </a:r>
                    </a:p>
                    <a:p>
                      <a:r>
                        <a:rPr lang="en-US" sz="1400" b="0" kern="1200" dirty="0">
                          <a:solidFill>
                            <a:schemeClr val="lt1"/>
                          </a:solidFill>
                          <a:effectLst/>
                          <a:latin typeface="+mn-lt"/>
                          <a:ea typeface="+mn-ea"/>
                          <a:cs typeface="+mn-cs"/>
                        </a:rPr>
                        <a:t>Perl</a:t>
                      </a:r>
                    </a:p>
                    <a:p>
                      <a:r>
                        <a:rPr lang="en-US" sz="1400" b="0" kern="1200" dirty="0">
                          <a:solidFill>
                            <a:schemeClr val="lt1"/>
                          </a:solidFill>
                          <a:effectLst/>
                          <a:latin typeface="+mn-lt"/>
                          <a:ea typeface="+mn-ea"/>
                          <a:cs typeface="+mn-cs"/>
                        </a:rPr>
                        <a:t>Go</a:t>
                      </a:r>
                    </a:p>
                    <a:p>
                      <a:r>
                        <a:rPr lang="en-US" sz="1400" b="0" kern="1200" dirty="0">
                          <a:solidFill>
                            <a:schemeClr val="lt1"/>
                          </a:solidFill>
                          <a:effectLst/>
                          <a:latin typeface="+mn-lt"/>
                          <a:ea typeface="+mn-ea"/>
                          <a:cs typeface="+mn-cs"/>
                        </a:rPr>
                        <a:t>Node.JS</a:t>
                      </a:r>
                    </a:p>
                    <a:p>
                      <a:r>
                        <a:rPr lang="en-US" sz="1400" b="0" kern="1200" dirty="0">
                          <a:solidFill>
                            <a:schemeClr val="lt1"/>
                          </a:solidFill>
                          <a:effectLst/>
                          <a:latin typeface="+mn-lt"/>
                          <a:ea typeface="+mn-ea"/>
                          <a:cs typeface="+mn-cs"/>
                        </a:rPr>
                        <a:t>Swift</a:t>
                      </a:r>
                    </a:p>
                    <a:p>
                      <a:endParaRPr lang="en-US" sz="1400" b="0" dirty="0"/>
                    </a:p>
                  </a:txBody>
                  <a:tcPr>
                    <a:solidFill>
                      <a:srgbClr val="00B0F0"/>
                    </a:solidFill>
                  </a:tcPr>
                </a:tc>
                <a:tc>
                  <a:txBody>
                    <a:bodyPr/>
                    <a:lstStyle/>
                    <a:p>
                      <a:r>
                        <a:rPr lang="en-US" sz="1400" b="1" kern="1200" dirty="0">
                          <a:solidFill>
                            <a:schemeClr val="lt1"/>
                          </a:solidFill>
                          <a:effectLst/>
                          <a:latin typeface="+mn-lt"/>
                          <a:ea typeface="+mn-ea"/>
                          <a:cs typeface="+mn-cs"/>
                        </a:rPr>
                        <a:t>Databases</a:t>
                      </a:r>
                    </a:p>
                    <a:p>
                      <a:r>
                        <a:rPr lang="en-US" sz="1400" b="0" kern="1200" dirty="0">
                          <a:solidFill>
                            <a:schemeClr val="lt1"/>
                          </a:solidFill>
                          <a:effectLst/>
                          <a:latin typeface="+mn-lt"/>
                          <a:ea typeface="+mn-ea"/>
                          <a:cs typeface="+mn-cs"/>
                        </a:rPr>
                        <a:t>SQL Server</a:t>
                      </a:r>
                    </a:p>
                    <a:p>
                      <a:r>
                        <a:rPr lang="en-US" sz="1400" b="0" kern="1200" dirty="0">
                          <a:solidFill>
                            <a:schemeClr val="lt1"/>
                          </a:solidFill>
                          <a:effectLst/>
                          <a:latin typeface="+mn-lt"/>
                          <a:ea typeface="+mn-ea"/>
                          <a:cs typeface="+mn-cs"/>
                        </a:rPr>
                        <a:t>MySQL</a:t>
                      </a:r>
                    </a:p>
                    <a:p>
                      <a:r>
                        <a:rPr lang="en-US" sz="1400" b="0" kern="1200" dirty="0">
                          <a:solidFill>
                            <a:schemeClr val="lt1"/>
                          </a:solidFill>
                          <a:effectLst/>
                          <a:latin typeface="+mn-lt"/>
                          <a:ea typeface="+mn-ea"/>
                          <a:cs typeface="+mn-cs"/>
                        </a:rPr>
                        <a:t>PostgreSQL</a:t>
                      </a:r>
                    </a:p>
                    <a:p>
                      <a:r>
                        <a:rPr lang="en-US" sz="1400" b="0" kern="1200" dirty="0">
                          <a:solidFill>
                            <a:schemeClr val="lt1"/>
                          </a:solidFill>
                          <a:effectLst/>
                          <a:latin typeface="+mn-lt"/>
                          <a:ea typeface="+mn-ea"/>
                          <a:cs typeface="+mn-cs"/>
                        </a:rPr>
                        <a:t>MongoDB</a:t>
                      </a:r>
                    </a:p>
                    <a:p>
                      <a:r>
                        <a:rPr lang="en-US" sz="1400" b="0" kern="1200" dirty="0">
                          <a:solidFill>
                            <a:schemeClr val="lt1"/>
                          </a:solidFill>
                          <a:effectLst/>
                          <a:latin typeface="+mn-lt"/>
                          <a:ea typeface="+mn-ea"/>
                          <a:cs typeface="+mn-cs"/>
                        </a:rPr>
                        <a:t>SQLite</a:t>
                      </a:r>
                    </a:p>
                    <a:p>
                      <a:r>
                        <a:rPr lang="en-US" sz="1400" b="0" kern="1200" dirty="0">
                          <a:solidFill>
                            <a:schemeClr val="lt1"/>
                          </a:solidFill>
                          <a:effectLst/>
                          <a:latin typeface="+mn-lt"/>
                          <a:ea typeface="+mn-ea"/>
                          <a:cs typeface="+mn-cs"/>
                        </a:rPr>
                        <a:t>Redis</a:t>
                      </a:r>
                    </a:p>
                    <a:p>
                      <a:r>
                        <a:rPr lang="en-US" sz="1400" b="0" kern="1200" dirty="0">
                          <a:solidFill>
                            <a:schemeClr val="lt1"/>
                          </a:solidFill>
                          <a:effectLst/>
                          <a:latin typeface="+mn-lt"/>
                          <a:ea typeface="+mn-ea"/>
                          <a:cs typeface="+mn-cs"/>
                        </a:rPr>
                        <a:t>Elasticsearch</a:t>
                      </a:r>
                    </a:p>
                    <a:p>
                      <a:r>
                        <a:rPr lang="en-US" sz="1400" b="0" kern="1200" dirty="0">
                          <a:solidFill>
                            <a:schemeClr val="lt1"/>
                          </a:solidFill>
                          <a:effectLst/>
                          <a:latin typeface="+mn-lt"/>
                          <a:ea typeface="+mn-ea"/>
                          <a:cs typeface="+mn-cs"/>
                        </a:rPr>
                        <a:t>Oracle</a:t>
                      </a:r>
                    </a:p>
                    <a:p>
                      <a:r>
                        <a:rPr lang="en-US" sz="1400" b="0" kern="1200" dirty="0" err="1">
                          <a:solidFill>
                            <a:schemeClr val="lt1"/>
                          </a:solidFill>
                          <a:effectLst/>
                          <a:latin typeface="+mn-lt"/>
                          <a:ea typeface="+mn-ea"/>
                          <a:cs typeface="+mn-cs"/>
                        </a:rPr>
                        <a:t>etcd</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Hadoop/HDInsight</a:t>
                      </a:r>
                    </a:p>
                    <a:p>
                      <a:r>
                        <a:rPr lang="en-US" sz="1400" b="0" kern="1200" dirty="0">
                          <a:solidFill>
                            <a:schemeClr val="lt1"/>
                          </a:solidFill>
                          <a:effectLst/>
                          <a:latin typeface="+mn-lt"/>
                          <a:ea typeface="+mn-ea"/>
                          <a:cs typeface="+mn-cs"/>
                        </a:rPr>
                        <a:t>Cloudera</a:t>
                      </a:r>
                    </a:p>
                    <a:p>
                      <a:r>
                        <a:rPr lang="en-US" sz="1400" b="0" kern="1200" dirty="0">
                          <a:solidFill>
                            <a:schemeClr val="lt1"/>
                          </a:solidFill>
                          <a:effectLst/>
                          <a:latin typeface="+mn-lt"/>
                          <a:ea typeface="+mn-ea"/>
                          <a:cs typeface="+mn-cs"/>
                        </a:rPr>
                        <a:t>Oracle Big Data</a:t>
                      </a:r>
                    </a:p>
                    <a:p>
                      <a:r>
                        <a:rPr lang="en-US" sz="1400" b="0" kern="1200" dirty="0">
                          <a:solidFill>
                            <a:schemeClr val="lt1"/>
                          </a:solidFill>
                          <a:effectLst/>
                          <a:latin typeface="+mn-lt"/>
                          <a:ea typeface="+mn-ea"/>
                          <a:cs typeface="+mn-cs"/>
                        </a:rPr>
                        <a:t>Solr</a:t>
                      </a:r>
                    </a:p>
                    <a:p>
                      <a:r>
                        <a:rPr lang="en-US" sz="1400" b="0" kern="1200" dirty="0">
                          <a:solidFill>
                            <a:schemeClr val="lt1"/>
                          </a:solidFill>
                          <a:effectLst/>
                          <a:latin typeface="+mn-lt"/>
                          <a:ea typeface="+mn-ea"/>
                          <a:cs typeface="+mn-cs"/>
                        </a:rPr>
                        <a:t>Neo4J</a:t>
                      </a:r>
                    </a:p>
                    <a:p>
                      <a:r>
                        <a:rPr lang="en-US" sz="1400" b="0" kern="1200" dirty="0">
                          <a:solidFill>
                            <a:schemeClr val="lt1"/>
                          </a:solidFill>
                          <a:effectLst/>
                          <a:latin typeface="+mn-lt"/>
                          <a:ea typeface="+mn-ea"/>
                          <a:cs typeface="+mn-cs"/>
                        </a:rPr>
                        <a:t>Memcached</a:t>
                      </a:r>
                    </a:p>
                    <a:p>
                      <a:r>
                        <a:rPr lang="en-US" sz="1400" b="0" kern="1200" dirty="0">
                          <a:solidFill>
                            <a:schemeClr val="lt1"/>
                          </a:solidFill>
                          <a:effectLst/>
                          <a:latin typeface="+mn-lt"/>
                          <a:ea typeface="+mn-ea"/>
                          <a:cs typeface="+mn-cs"/>
                        </a:rPr>
                        <a:t>Cassandra</a:t>
                      </a:r>
                    </a:p>
                    <a:p>
                      <a:r>
                        <a:rPr lang="en-US" sz="1400" b="0" kern="1200" dirty="0">
                          <a:solidFill>
                            <a:schemeClr val="lt1"/>
                          </a:solidFill>
                          <a:effectLst/>
                          <a:latin typeface="+mn-lt"/>
                          <a:ea typeface="+mn-ea"/>
                          <a:cs typeface="+mn-cs"/>
                        </a:rPr>
                        <a:t>MariaDB</a:t>
                      </a:r>
                    </a:p>
                    <a:p>
                      <a:r>
                        <a:rPr lang="en-US" sz="1400" b="0" kern="1200" dirty="0">
                          <a:solidFill>
                            <a:schemeClr val="lt1"/>
                          </a:solidFill>
                          <a:effectLst/>
                          <a:latin typeface="+mn-lt"/>
                          <a:ea typeface="+mn-ea"/>
                          <a:cs typeface="+mn-cs"/>
                        </a:rPr>
                        <a:t>CouchDB</a:t>
                      </a:r>
                    </a:p>
                    <a:p>
                      <a:r>
                        <a:rPr lang="en-US" sz="1400" b="0" kern="1200" dirty="0" err="1">
                          <a:solidFill>
                            <a:schemeClr val="lt1"/>
                          </a:solidFill>
                          <a:effectLst/>
                          <a:latin typeface="+mn-lt"/>
                          <a:ea typeface="+mn-ea"/>
                          <a:cs typeface="+mn-cs"/>
                        </a:rPr>
                        <a:t>InfluxDB</a:t>
                      </a:r>
                      <a:r>
                        <a:rPr lang="en-US" sz="1400" b="0" kern="1200" dirty="0">
                          <a:solidFill>
                            <a:schemeClr val="lt1"/>
                          </a:solidFill>
                          <a:effectLst/>
                          <a:latin typeface="+mn-lt"/>
                          <a:ea typeface="+mn-ea"/>
                          <a:cs typeface="+mn-cs"/>
                        </a:rPr>
                        <a:t> (time)</a:t>
                      </a:r>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365804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DevSecOps Product Stack (2)</a:t>
            </a:r>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41</a:t>
            </a:fld>
            <a:endParaRPr lang="en-US" dirty="0">
              <a:solidFill>
                <a:schemeClr val="bg2"/>
              </a:solidFill>
            </a:endParaRPr>
          </a:p>
        </p:txBody>
      </p:sp>
      <p:graphicFrame>
        <p:nvGraphicFramePr>
          <p:cNvPr id="8" name="Content Placeholder 1">
            <a:extLst>
              <a:ext uri="{FF2B5EF4-FFF2-40B4-BE49-F238E27FC236}">
                <a16:creationId xmlns:a16="http://schemas.microsoft.com/office/drawing/2014/main" id="{2E4F0E99-3D32-4B27-BBFD-BEA9D7F39357}"/>
              </a:ext>
            </a:extLst>
          </p:cNvPr>
          <p:cNvGraphicFramePr>
            <a:graphicFrameLocks noGrp="1"/>
          </p:cNvGraphicFramePr>
          <p:nvPr>
            <p:ph idx="1"/>
          </p:nvPr>
        </p:nvGraphicFramePr>
        <p:xfrm>
          <a:off x="711621" y="1560615"/>
          <a:ext cx="10710987" cy="4369476"/>
        </p:xfrm>
        <a:graphic>
          <a:graphicData uri="http://schemas.openxmlformats.org/drawingml/2006/table">
            <a:tbl>
              <a:tblPr firstRow="1" bandRow="1">
                <a:tableStyleId>{5C22544A-7EE6-4342-B048-85BDC9FD1C3A}</a:tableStyleId>
              </a:tblPr>
              <a:tblGrid>
                <a:gridCol w="3570329">
                  <a:extLst>
                    <a:ext uri="{9D8B030D-6E8A-4147-A177-3AD203B41FA5}">
                      <a16:colId xmlns:a16="http://schemas.microsoft.com/office/drawing/2014/main" val="950898329"/>
                    </a:ext>
                  </a:extLst>
                </a:gridCol>
                <a:gridCol w="3570329">
                  <a:extLst>
                    <a:ext uri="{9D8B030D-6E8A-4147-A177-3AD203B41FA5}">
                      <a16:colId xmlns:a16="http://schemas.microsoft.com/office/drawing/2014/main" val="2818836406"/>
                    </a:ext>
                  </a:extLst>
                </a:gridCol>
                <a:gridCol w="3570329">
                  <a:extLst>
                    <a:ext uri="{9D8B030D-6E8A-4147-A177-3AD203B41FA5}">
                      <a16:colId xmlns:a16="http://schemas.microsoft.com/office/drawing/2014/main" val="285279125"/>
                    </a:ext>
                  </a:extLst>
                </a:gridCol>
              </a:tblGrid>
              <a:tr h="4369476">
                <a:tc>
                  <a:txBody>
                    <a:bodyPr/>
                    <a:lstStyle/>
                    <a:p>
                      <a:r>
                        <a:rPr lang="en-US" sz="1400" b="1" kern="1200" dirty="0">
                          <a:solidFill>
                            <a:schemeClr val="lt1"/>
                          </a:solidFill>
                          <a:effectLst/>
                          <a:latin typeface="+mn-lt"/>
                          <a:ea typeface="+mn-ea"/>
                          <a:cs typeface="+mn-cs"/>
                        </a:rPr>
                        <a:t>Message bus/Streams</a:t>
                      </a:r>
                    </a:p>
                    <a:p>
                      <a:r>
                        <a:rPr lang="en-US" sz="1400" b="0" kern="1200" dirty="0">
                          <a:solidFill>
                            <a:schemeClr val="lt1"/>
                          </a:solidFill>
                          <a:effectLst/>
                          <a:latin typeface="+mn-lt"/>
                          <a:ea typeface="+mn-ea"/>
                          <a:cs typeface="+mn-cs"/>
                        </a:rPr>
                        <a:t>Kafka</a:t>
                      </a:r>
                    </a:p>
                    <a:p>
                      <a:r>
                        <a:rPr lang="en-US" sz="1400" b="0" kern="1200" dirty="0" err="1">
                          <a:solidFill>
                            <a:schemeClr val="lt1"/>
                          </a:solidFill>
                          <a:effectLst/>
                          <a:latin typeface="+mn-lt"/>
                          <a:ea typeface="+mn-ea"/>
                          <a:cs typeface="+mn-cs"/>
                        </a:rPr>
                        <a:t>Flink</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Nats</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RabbitMQ</a:t>
                      </a:r>
                    </a:p>
                    <a:p>
                      <a:r>
                        <a:rPr lang="en-US" sz="1400" b="0" kern="1200" dirty="0">
                          <a:solidFill>
                            <a:schemeClr val="lt1"/>
                          </a:solidFill>
                          <a:effectLst/>
                          <a:latin typeface="+mn-lt"/>
                          <a:ea typeface="+mn-ea"/>
                          <a:cs typeface="+mn-cs"/>
                        </a:rPr>
                        <a:t>ActiveMQ</a:t>
                      </a: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Proxy</a:t>
                      </a:r>
                    </a:p>
                    <a:p>
                      <a:r>
                        <a:rPr lang="en-US" sz="1400" b="0" kern="1200" dirty="0">
                          <a:solidFill>
                            <a:schemeClr val="lt1"/>
                          </a:solidFill>
                          <a:effectLst/>
                          <a:latin typeface="+mn-lt"/>
                          <a:ea typeface="+mn-ea"/>
                          <a:cs typeface="+mn-cs"/>
                        </a:rPr>
                        <a:t>Oauth2 proxy</a:t>
                      </a:r>
                    </a:p>
                    <a:p>
                      <a:r>
                        <a:rPr lang="en-US" sz="1400" b="0" kern="1200" dirty="0" err="1">
                          <a:solidFill>
                            <a:schemeClr val="lt1"/>
                          </a:solidFill>
                          <a:effectLst/>
                          <a:latin typeface="+mn-lt"/>
                          <a:ea typeface="+mn-ea"/>
                          <a:cs typeface="+mn-cs"/>
                        </a:rPr>
                        <a:t>nginx</a:t>
                      </a:r>
                      <a:r>
                        <a:rPr lang="en-US" sz="1400" b="0" kern="1200" dirty="0">
                          <a:solidFill>
                            <a:schemeClr val="lt1"/>
                          </a:solidFill>
                          <a:effectLst/>
                          <a:latin typeface="+mn-lt"/>
                          <a:ea typeface="+mn-ea"/>
                          <a:cs typeface="+mn-cs"/>
                        </a:rPr>
                        <a:t> </a:t>
                      </a:r>
                      <a:r>
                        <a:rPr lang="en-US" sz="1400" b="0" kern="1200" dirty="0" err="1">
                          <a:solidFill>
                            <a:schemeClr val="lt1"/>
                          </a:solidFill>
                          <a:effectLst/>
                          <a:latin typeface="+mn-lt"/>
                          <a:ea typeface="+mn-ea"/>
                          <a:cs typeface="+mn-cs"/>
                        </a:rPr>
                        <a:t>ldap</a:t>
                      </a:r>
                      <a:r>
                        <a:rPr lang="en-US" sz="1400" b="0" kern="1200" dirty="0">
                          <a:solidFill>
                            <a:schemeClr val="lt1"/>
                          </a:solidFill>
                          <a:effectLst/>
                          <a:latin typeface="+mn-lt"/>
                          <a:ea typeface="+mn-ea"/>
                          <a:cs typeface="+mn-cs"/>
                        </a:rPr>
                        <a:t> auth proxy</a:t>
                      </a:r>
                    </a:p>
                    <a:p>
                      <a:r>
                        <a:rPr lang="en-US" sz="1400" b="0" kern="1200" dirty="0" err="1">
                          <a:solidFill>
                            <a:schemeClr val="lt1"/>
                          </a:solidFill>
                          <a:effectLst/>
                          <a:latin typeface="+mn-lt"/>
                          <a:ea typeface="+mn-ea"/>
                          <a:cs typeface="+mn-cs"/>
                        </a:rPr>
                        <a:t>openldap</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HA Proxy</a:t>
                      </a:r>
                    </a:p>
                    <a:p>
                      <a:r>
                        <a:rPr lang="en-US" sz="1400" b="0" kern="1200" dirty="0">
                          <a:solidFill>
                            <a:schemeClr val="lt1"/>
                          </a:solidFill>
                          <a:effectLst/>
                          <a:latin typeface="+mn-lt"/>
                          <a:ea typeface="+mn-ea"/>
                          <a:cs typeface="+mn-cs"/>
                        </a:rPr>
                        <a:t>Envoy</a:t>
                      </a: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Visualization</a:t>
                      </a:r>
                    </a:p>
                    <a:p>
                      <a:r>
                        <a:rPr lang="en-US" sz="1400" b="0" kern="1200" dirty="0">
                          <a:solidFill>
                            <a:schemeClr val="lt1"/>
                          </a:solidFill>
                          <a:effectLst/>
                          <a:latin typeface="+mn-lt"/>
                          <a:ea typeface="+mn-ea"/>
                          <a:cs typeface="+mn-cs"/>
                        </a:rPr>
                        <a:t>Tableau</a:t>
                      </a:r>
                    </a:p>
                    <a:p>
                      <a:r>
                        <a:rPr lang="en-US" sz="1400" b="0" kern="1200" dirty="0">
                          <a:solidFill>
                            <a:schemeClr val="lt1"/>
                          </a:solidFill>
                          <a:effectLst/>
                          <a:latin typeface="+mn-lt"/>
                          <a:ea typeface="+mn-ea"/>
                          <a:cs typeface="+mn-cs"/>
                        </a:rPr>
                        <a:t>Kibana</a:t>
                      </a:r>
                    </a:p>
                    <a:p>
                      <a:endParaRPr lang="en-US" sz="1400" b="0" kern="1200" dirty="0">
                        <a:solidFill>
                          <a:schemeClr val="lt1"/>
                        </a:solidFill>
                        <a:effectLst/>
                        <a:latin typeface="+mn-lt"/>
                        <a:ea typeface="+mn-ea"/>
                        <a:cs typeface="+mn-cs"/>
                      </a:endParaRPr>
                    </a:p>
                    <a:p>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kern="1200" dirty="0">
                          <a:solidFill>
                            <a:schemeClr val="lt1"/>
                          </a:solidFill>
                          <a:effectLst/>
                          <a:latin typeface="+mn-lt"/>
                          <a:ea typeface="+mn-ea"/>
                          <a:cs typeface="+mn-cs"/>
                        </a:rPr>
                        <a:t>Logs</a:t>
                      </a:r>
                    </a:p>
                    <a:p>
                      <a:r>
                        <a:rPr lang="en-US" sz="1400" b="0" kern="1200" dirty="0">
                          <a:solidFill>
                            <a:schemeClr val="lt1"/>
                          </a:solidFill>
                          <a:effectLst/>
                          <a:latin typeface="+mn-lt"/>
                          <a:ea typeface="+mn-ea"/>
                          <a:cs typeface="+mn-cs"/>
                        </a:rPr>
                        <a:t>Logstash</a:t>
                      </a:r>
                    </a:p>
                    <a:p>
                      <a:r>
                        <a:rPr lang="en-US" sz="1400" b="0" kern="1200" dirty="0">
                          <a:solidFill>
                            <a:schemeClr val="lt1"/>
                          </a:solidFill>
                          <a:effectLst/>
                          <a:latin typeface="+mn-lt"/>
                          <a:ea typeface="+mn-ea"/>
                          <a:cs typeface="+mn-cs"/>
                        </a:rPr>
                        <a:t>Splunk Forwarder</a:t>
                      </a:r>
                    </a:p>
                    <a:p>
                      <a:r>
                        <a:rPr lang="en-US" sz="1400" b="0" kern="1200" dirty="0" err="1">
                          <a:solidFill>
                            <a:schemeClr val="lt1"/>
                          </a:solidFill>
                          <a:effectLst/>
                          <a:latin typeface="+mn-lt"/>
                          <a:ea typeface="+mn-ea"/>
                          <a:cs typeface="+mn-cs"/>
                        </a:rPr>
                        <a:t>Fluentd</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Syslogd</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Filebeat</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rsyslog</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 </a:t>
                      </a:r>
                    </a:p>
                    <a:p>
                      <a:r>
                        <a:rPr lang="en-US" sz="1400" b="1" kern="1200" dirty="0">
                          <a:solidFill>
                            <a:schemeClr val="lt1"/>
                          </a:solidFill>
                          <a:effectLst/>
                          <a:latin typeface="+mn-lt"/>
                          <a:ea typeface="+mn-ea"/>
                          <a:cs typeface="+mn-cs"/>
                        </a:rPr>
                        <a:t>Webservers</a:t>
                      </a:r>
                    </a:p>
                    <a:p>
                      <a:r>
                        <a:rPr lang="en-US" sz="1400" b="0" kern="1200" dirty="0">
                          <a:solidFill>
                            <a:schemeClr val="lt1"/>
                          </a:solidFill>
                          <a:effectLst/>
                          <a:latin typeface="+mn-lt"/>
                          <a:ea typeface="+mn-ea"/>
                          <a:cs typeface="+mn-cs"/>
                        </a:rPr>
                        <a:t>Apache2</a:t>
                      </a:r>
                    </a:p>
                    <a:p>
                      <a:r>
                        <a:rPr lang="en-US" sz="1400" b="0" kern="1200" dirty="0">
                          <a:solidFill>
                            <a:schemeClr val="lt1"/>
                          </a:solidFill>
                          <a:effectLst/>
                          <a:latin typeface="+mn-lt"/>
                          <a:ea typeface="+mn-ea"/>
                          <a:cs typeface="+mn-cs"/>
                        </a:rPr>
                        <a:t>Nginx</a:t>
                      </a:r>
                    </a:p>
                    <a:p>
                      <a:r>
                        <a:rPr lang="en-US" sz="1400" b="0" kern="1200" dirty="0">
                          <a:solidFill>
                            <a:schemeClr val="lt1"/>
                          </a:solidFill>
                          <a:effectLst/>
                          <a:latin typeface="+mn-lt"/>
                          <a:ea typeface="+mn-ea"/>
                          <a:cs typeface="+mn-cs"/>
                        </a:rPr>
                        <a:t>IIS</a:t>
                      </a:r>
                    </a:p>
                    <a:p>
                      <a:r>
                        <a:rPr lang="en-US" sz="1400" b="0" kern="1200" dirty="0" err="1">
                          <a:solidFill>
                            <a:schemeClr val="lt1"/>
                          </a:solidFill>
                          <a:effectLst/>
                          <a:latin typeface="+mn-lt"/>
                          <a:ea typeface="+mn-ea"/>
                          <a:cs typeface="+mn-cs"/>
                        </a:rPr>
                        <a:t>Lighttpd</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Tomcat</a:t>
                      </a:r>
                    </a:p>
                    <a:p>
                      <a:r>
                        <a:rPr lang="en-US" sz="1400" b="0" kern="1200" dirty="0">
                          <a:solidFill>
                            <a:schemeClr val="lt1"/>
                          </a:solidFill>
                          <a:effectLst/>
                          <a:latin typeface="+mn-lt"/>
                          <a:ea typeface="+mn-ea"/>
                          <a:cs typeface="+mn-cs"/>
                        </a:rPr>
                        <a:t>  </a:t>
                      </a:r>
                    </a:p>
                    <a:p>
                      <a:endParaRPr lang="en-US" sz="1400" b="0" dirty="0"/>
                    </a:p>
                  </a:txBody>
                  <a:tcPr>
                    <a:solidFill>
                      <a:srgbClr val="00B0F0"/>
                    </a:solidFill>
                  </a:tcPr>
                </a:tc>
                <a:tc>
                  <a:txBody>
                    <a:bodyPr/>
                    <a:lstStyle/>
                    <a:p>
                      <a:r>
                        <a:rPr lang="en-US" sz="1400" b="1" kern="1200" dirty="0">
                          <a:solidFill>
                            <a:schemeClr val="lt1"/>
                          </a:solidFill>
                          <a:effectLst/>
                          <a:latin typeface="+mn-lt"/>
                          <a:ea typeface="+mn-ea"/>
                          <a:cs typeface="+mn-cs"/>
                        </a:rPr>
                        <a:t>Docker base images OS:</a:t>
                      </a:r>
                    </a:p>
                    <a:p>
                      <a:r>
                        <a:rPr lang="en-US" sz="1400" b="0" strike="sngStrike" kern="1200" dirty="0">
                          <a:solidFill>
                            <a:schemeClr val="lt1"/>
                          </a:solidFill>
                          <a:effectLst/>
                          <a:latin typeface="+mn-lt"/>
                          <a:ea typeface="+mn-ea"/>
                          <a:cs typeface="+mn-cs"/>
                        </a:rPr>
                        <a:t>Alpine</a:t>
                      </a:r>
                    </a:p>
                    <a:p>
                      <a:r>
                        <a:rPr lang="en-US" sz="1400" b="0" strike="sngStrike" kern="1200" dirty="0" err="1">
                          <a:solidFill>
                            <a:schemeClr val="lt1"/>
                          </a:solidFill>
                          <a:effectLst/>
                          <a:latin typeface="+mn-lt"/>
                          <a:ea typeface="+mn-ea"/>
                          <a:cs typeface="+mn-cs"/>
                        </a:rPr>
                        <a:t>Busybox</a:t>
                      </a:r>
                      <a:endParaRPr lang="en-US" sz="1400" b="0" strike="sngStrike" kern="1200" dirty="0">
                        <a:solidFill>
                          <a:schemeClr val="lt1"/>
                        </a:solidFill>
                        <a:effectLst/>
                        <a:latin typeface="+mn-lt"/>
                        <a:ea typeface="+mn-ea"/>
                        <a:cs typeface="+mn-cs"/>
                      </a:endParaRPr>
                    </a:p>
                    <a:p>
                      <a:r>
                        <a:rPr lang="en-US" sz="1400" b="0" strike="sngStrike" kern="1200" dirty="0">
                          <a:solidFill>
                            <a:schemeClr val="lt1"/>
                          </a:solidFill>
                          <a:effectLst/>
                          <a:latin typeface="+mn-lt"/>
                          <a:ea typeface="+mn-ea"/>
                          <a:cs typeface="+mn-cs"/>
                        </a:rPr>
                        <a:t>Ubuntu</a:t>
                      </a:r>
                    </a:p>
                    <a:p>
                      <a:r>
                        <a:rPr lang="en-US" sz="1400" b="0" strike="sngStrike" kern="1200" dirty="0">
                          <a:solidFill>
                            <a:schemeClr val="lt1"/>
                          </a:solidFill>
                          <a:effectLst/>
                          <a:latin typeface="+mn-lt"/>
                          <a:ea typeface="+mn-ea"/>
                          <a:cs typeface="+mn-cs"/>
                        </a:rPr>
                        <a:t>Centos</a:t>
                      </a:r>
                    </a:p>
                    <a:p>
                      <a:r>
                        <a:rPr lang="en-US" sz="1400" b="0" strike="sngStrike" kern="1200" dirty="0">
                          <a:solidFill>
                            <a:schemeClr val="lt1"/>
                          </a:solidFill>
                          <a:effectLst/>
                          <a:latin typeface="+mn-lt"/>
                          <a:ea typeface="+mn-ea"/>
                          <a:cs typeface="+mn-cs"/>
                        </a:rPr>
                        <a:t>Debian</a:t>
                      </a:r>
                    </a:p>
                    <a:p>
                      <a:r>
                        <a:rPr lang="en-US" sz="1400" b="0" strike="sngStrike" kern="1200" dirty="0">
                          <a:solidFill>
                            <a:schemeClr val="lt1"/>
                          </a:solidFill>
                          <a:effectLst/>
                          <a:latin typeface="+mn-lt"/>
                          <a:ea typeface="+mn-ea"/>
                          <a:cs typeface="+mn-cs"/>
                        </a:rPr>
                        <a:t>Fedora</a:t>
                      </a:r>
                    </a:p>
                    <a:p>
                      <a:r>
                        <a:rPr lang="en-US" sz="1400" b="0" kern="1200" dirty="0">
                          <a:solidFill>
                            <a:schemeClr val="lt1"/>
                          </a:solidFill>
                          <a:effectLst/>
                          <a:latin typeface="+mn-lt"/>
                          <a:ea typeface="+mn-ea"/>
                          <a:cs typeface="+mn-cs"/>
                        </a:rPr>
                        <a:t>Universal Base Image</a:t>
                      </a:r>
                    </a:p>
                    <a:p>
                      <a:r>
                        <a:rPr lang="en-US" sz="1400" b="0" kern="1200" dirty="0">
                          <a:solidFill>
                            <a:schemeClr val="lt1"/>
                          </a:solidFill>
                          <a:effectLst/>
                          <a:latin typeface="+mn-lt"/>
                          <a:ea typeface="+mn-ea"/>
                          <a:cs typeface="+mn-cs"/>
                        </a:rPr>
                        <a:t> </a:t>
                      </a:r>
                    </a:p>
                    <a:p>
                      <a:endParaRPr lang="en-US" sz="1400" b="0" dirty="0"/>
                    </a:p>
                    <a:p>
                      <a:r>
                        <a:rPr lang="en-US" sz="1400" b="1" dirty="0" err="1"/>
                        <a:t>Serverless</a:t>
                      </a:r>
                      <a:r>
                        <a:rPr lang="en-US" sz="1400" b="1" dirty="0"/>
                        <a:t> (</a:t>
                      </a:r>
                      <a:r>
                        <a:rPr lang="en-US" sz="1400" b="1" dirty="0" err="1"/>
                        <a:t>FaaS</a:t>
                      </a:r>
                      <a:r>
                        <a:rPr lang="en-US" sz="1400" b="1" dirty="0"/>
                        <a:t>)</a:t>
                      </a:r>
                    </a:p>
                    <a:p>
                      <a:r>
                        <a:rPr lang="en-US" sz="1400" b="0" u="none" dirty="0"/>
                        <a:t>Knative</a:t>
                      </a:r>
                    </a:p>
                    <a:p>
                      <a:endParaRPr lang="en-US" sz="1400" b="1" u="none" dirty="0"/>
                    </a:p>
                    <a:p>
                      <a:r>
                        <a:rPr lang="en-US" sz="1400" b="1" u="none" dirty="0"/>
                        <a:t>AI/ML/Deep Learning</a:t>
                      </a:r>
                    </a:p>
                    <a:p>
                      <a:r>
                        <a:rPr lang="en-US" sz="1400" b="0" u="none" dirty="0" err="1"/>
                        <a:t>Kubeflow</a:t>
                      </a:r>
                      <a:endParaRPr lang="en-US" sz="1400" b="0" u="none" dirty="0"/>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4223200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DevSecOps Product Stack (3)</a:t>
            </a:r>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sp>
        <p:nvSpPr>
          <p:cNvPr id="3" name="Content Placeholder 2"/>
          <p:cNvSpPr>
            <a:spLocks noGrp="1"/>
          </p:cNvSpPr>
          <p:nvPr>
            <p:ph idx="1"/>
          </p:nvPr>
        </p:nvSpPr>
        <p:spPr/>
        <p:txBody>
          <a:bodyPr/>
          <a:lstStyle/>
          <a:p>
            <a:endParaRPr lang="en-US"/>
          </a:p>
        </p:txBody>
      </p:sp>
      <p:graphicFrame>
        <p:nvGraphicFramePr>
          <p:cNvPr id="6" name="Content Placeholder 1">
            <a:extLst>
              <a:ext uri="{FF2B5EF4-FFF2-40B4-BE49-F238E27FC236}">
                <a16:creationId xmlns:a16="http://schemas.microsoft.com/office/drawing/2014/main" id="{2E4F0E99-3D32-4B27-BBFD-BEA9D7F39357}"/>
              </a:ext>
            </a:extLst>
          </p:cNvPr>
          <p:cNvGraphicFramePr>
            <a:graphicFrameLocks/>
          </p:cNvGraphicFramePr>
          <p:nvPr>
            <p:extLst>
              <p:ext uri="{D42A27DB-BD31-4B8C-83A1-F6EECF244321}">
                <p14:modId xmlns:p14="http://schemas.microsoft.com/office/powerpoint/2010/main" val="2440582830"/>
              </p:ext>
            </p:extLst>
          </p:nvPr>
        </p:nvGraphicFramePr>
        <p:xfrm>
          <a:off x="198438" y="1423406"/>
          <a:ext cx="11695112" cy="4632163"/>
        </p:xfrm>
        <a:graphic>
          <a:graphicData uri="http://schemas.openxmlformats.org/drawingml/2006/table">
            <a:tbl>
              <a:tblPr firstRow="1" bandRow="1">
                <a:tableStyleId>{5C22544A-7EE6-4342-B048-85BDC9FD1C3A}</a:tableStyleId>
              </a:tblPr>
              <a:tblGrid>
                <a:gridCol w="2923778">
                  <a:extLst>
                    <a:ext uri="{9D8B030D-6E8A-4147-A177-3AD203B41FA5}">
                      <a16:colId xmlns:a16="http://schemas.microsoft.com/office/drawing/2014/main" val="950898329"/>
                    </a:ext>
                  </a:extLst>
                </a:gridCol>
                <a:gridCol w="2923778">
                  <a:extLst>
                    <a:ext uri="{9D8B030D-6E8A-4147-A177-3AD203B41FA5}">
                      <a16:colId xmlns:a16="http://schemas.microsoft.com/office/drawing/2014/main" val="2818836406"/>
                    </a:ext>
                  </a:extLst>
                </a:gridCol>
                <a:gridCol w="2923778">
                  <a:extLst>
                    <a:ext uri="{9D8B030D-6E8A-4147-A177-3AD203B41FA5}">
                      <a16:colId xmlns:a16="http://schemas.microsoft.com/office/drawing/2014/main" val="285279125"/>
                    </a:ext>
                  </a:extLst>
                </a:gridCol>
                <a:gridCol w="2923778">
                  <a:extLst>
                    <a:ext uri="{9D8B030D-6E8A-4147-A177-3AD203B41FA5}">
                      <a16:colId xmlns:a16="http://schemas.microsoft.com/office/drawing/2014/main" val="2610674293"/>
                    </a:ext>
                  </a:extLst>
                </a:gridCol>
              </a:tblGrid>
              <a:tr h="4632163">
                <a:tc>
                  <a:txBody>
                    <a:bodyPr/>
                    <a:lstStyle/>
                    <a:p>
                      <a:r>
                        <a:rPr lang="en-US" sz="1400" b="1" kern="1200" dirty="0">
                          <a:solidFill>
                            <a:schemeClr val="lt1"/>
                          </a:solidFill>
                          <a:effectLst/>
                          <a:latin typeface="+mn-lt"/>
                          <a:ea typeface="+mn-ea"/>
                          <a:cs typeface="+mn-cs"/>
                        </a:rPr>
                        <a:t>Build </a:t>
                      </a:r>
                    </a:p>
                    <a:p>
                      <a:r>
                        <a:rPr lang="en-US" sz="1400" b="0" kern="1200" dirty="0" err="1">
                          <a:solidFill>
                            <a:schemeClr val="lt1"/>
                          </a:solidFill>
                          <a:effectLst/>
                          <a:latin typeface="+mn-lt"/>
                          <a:ea typeface="+mn-ea"/>
                          <a:cs typeface="+mn-cs"/>
                        </a:rPr>
                        <a:t>MSBuild</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CMake</a:t>
                      </a:r>
                    </a:p>
                    <a:p>
                      <a:r>
                        <a:rPr lang="en-US" sz="1400" b="0" kern="1200" dirty="0">
                          <a:solidFill>
                            <a:schemeClr val="lt1"/>
                          </a:solidFill>
                          <a:effectLst/>
                          <a:latin typeface="+mn-lt"/>
                          <a:ea typeface="+mn-ea"/>
                          <a:cs typeface="+mn-cs"/>
                        </a:rPr>
                        <a:t>Maven</a:t>
                      </a:r>
                    </a:p>
                    <a:p>
                      <a:r>
                        <a:rPr lang="en-US" sz="1400" b="0" kern="1200" dirty="0">
                          <a:solidFill>
                            <a:schemeClr val="lt1"/>
                          </a:solidFill>
                          <a:effectLst/>
                          <a:latin typeface="+mn-lt"/>
                          <a:ea typeface="+mn-ea"/>
                          <a:cs typeface="+mn-cs"/>
                        </a:rPr>
                        <a:t>Gradle</a:t>
                      </a:r>
                    </a:p>
                    <a:p>
                      <a:r>
                        <a:rPr lang="en-US" sz="1400" b="0" kern="1200" dirty="0">
                          <a:solidFill>
                            <a:schemeClr val="lt1"/>
                          </a:solidFill>
                          <a:effectLst/>
                          <a:latin typeface="+mn-lt"/>
                          <a:ea typeface="+mn-ea"/>
                          <a:cs typeface="+mn-cs"/>
                        </a:rPr>
                        <a:t>Apache Ant</a:t>
                      </a:r>
                    </a:p>
                    <a:p>
                      <a:endParaRPr lang="en-US" sz="1400" b="0"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Tests suite</a:t>
                      </a:r>
                    </a:p>
                    <a:p>
                      <a:r>
                        <a:rPr lang="en-US" sz="1400" b="0" kern="1200" dirty="0">
                          <a:solidFill>
                            <a:schemeClr val="lt1"/>
                          </a:solidFill>
                          <a:effectLst/>
                          <a:latin typeface="+mn-lt"/>
                          <a:ea typeface="+mn-ea"/>
                          <a:cs typeface="+mn-cs"/>
                        </a:rPr>
                        <a:t>Cucumber</a:t>
                      </a:r>
                    </a:p>
                    <a:p>
                      <a:r>
                        <a:rPr lang="en-US" sz="1400" b="0" kern="1200" dirty="0">
                          <a:solidFill>
                            <a:schemeClr val="lt1"/>
                          </a:solidFill>
                          <a:effectLst/>
                          <a:latin typeface="+mn-lt"/>
                          <a:ea typeface="+mn-ea"/>
                          <a:cs typeface="+mn-cs"/>
                        </a:rPr>
                        <a:t>J-Unit</a:t>
                      </a:r>
                    </a:p>
                    <a:p>
                      <a:r>
                        <a:rPr lang="en-US" sz="1400" b="0" kern="1200" dirty="0">
                          <a:solidFill>
                            <a:schemeClr val="lt1"/>
                          </a:solidFill>
                          <a:effectLst/>
                          <a:latin typeface="+mn-lt"/>
                          <a:ea typeface="+mn-ea"/>
                          <a:cs typeface="+mn-cs"/>
                        </a:rPr>
                        <a:t>Selenium</a:t>
                      </a:r>
                    </a:p>
                    <a:p>
                      <a:r>
                        <a:rPr lang="en-US" sz="1400" b="0" kern="1200" dirty="0" err="1">
                          <a:solidFill>
                            <a:schemeClr val="lt1"/>
                          </a:solidFill>
                          <a:effectLst/>
                          <a:latin typeface="+mn-lt"/>
                          <a:ea typeface="+mn-ea"/>
                          <a:cs typeface="+mn-cs"/>
                        </a:rPr>
                        <a:t>TestingWhiz</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Watir</a:t>
                      </a:r>
                      <a:endParaRPr lang="en-US" sz="1400" b="0" kern="1200" dirty="0">
                        <a:solidFill>
                          <a:schemeClr val="lt1"/>
                        </a:solidFill>
                        <a:effectLst/>
                        <a:latin typeface="+mn-lt"/>
                        <a:ea typeface="+mn-ea"/>
                        <a:cs typeface="+mn-cs"/>
                      </a:endParaRPr>
                    </a:p>
                    <a:p>
                      <a:r>
                        <a:rPr lang="en-US" sz="1400" b="0" kern="1200" dirty="0" err="1">
                          <a:solidFill>
                            <a:schemeClr val="lt1"/>
                          </a:solidFill>
                          <a:effectLst/>
                          <a:latin typeface="+mn-lt"/>
                          <a:ea typeface="+mn-ea"/>
                          <a:cs typeface="+mn-cs"/>
                        </a:rPr>
                        <a:t>Sahi</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Zephyr</a:t>
                      </a:r>
                    </a:p>
                    <a:p>
                      <a:r>
                        <a:rPr lang="en-US" sz="1400" b="0" kern="1200" dirty="0">
                          <a:solidFill>
                            <a:schemeClr val="lt1"/>
                          </a:solidFill>
                          <a:effectLst/>
                          <a:latin typeface="+mn-lt"/>
                          <a:ea typeface="+mn-ea"/>
                          <a:cs typeface="+mn-cs"/>
                        </a:rPr>
                        <a:t>Vagrant</a:t>
                      </a:r>
                    </a:p>
                    <a:p>
                      <a:r>
                        <a:rPr lang="en-US" sz="1400" b="0" kern="1200" dirty="0" err="1">
                          <a:solidFill>
                            <a:schemeClr val="lt1"/>
                          </a:solidFill>
                          <a:effectLst/>
                          <a:latin typeface="+mn-lt"/>
                          <a:ea typeface="+mn-ea"/>
                          <a:cs typeface="+mn-cs"/>
                        </a:rPr>
                        <a:t>AppVerify</a:t>
                      </a:r>
                      <a:endParaRPr lang="en-US" sz="1400" b="0" kern="1200" dirty="0">
                        <a:solidFill>
                          <a:schemeClr val="lt1"/>
                        </a:solidFill>
                        <a:effectLst/>
                        <a:latin typeface="+mn-lt"/>
                        <a:ea typeface="+mn-ea"/>
                        <a:cs typeface="+mn-cs"/>
                      </a:endParaRPr>
                    </a:p>
                    <a:p>
                      <a:r>
                        <a:rPr lang="en-US" sz="1400" b="0" i="0" kern="1200" dirty="0" err="1">
                          <a:solidFill>
                            <a:schemeClr val="lt1"/>
                          </a:solidFill>
                          <a:effectLst/>
                          <a:latin typeface="+mn-lt"/>
                          <a:ea typeface="+mn-ea"/>
                          <a:cs typeface="+mn-cs"/>
                        </a:rPr>
                        <a:t>nosetests</a:t>
                      </a:r>
                      <a:r>
                        <a:rPr lang="en-US" sz="1400" b="0" i="0" kern="1200" dirty="0">
                          <a:solidFill>
                            <a:schemeClr val="lt1"/>
                          </a:solidFill>
                          <a:effectLst/>
                          <a:latin typeface="+mn-lt"/>
                          <a:ea typeface="+mn-ea"/>
                          <a:cs typeface="+mn-cs"/>
                        </a:rPr>
                        <a:t> </a:t>
                      </a:r>
                    </a:p>
                    <a:p>
                      <a:r>
                        <a:rPr lang="fr-FR" sz="1400" b="0" i="0" kern="1200" dirty="0" err="1">
                          <a:solidFill>
                            <a:schemeClr val="lt1"/>
                          </a:solidFill>
                          <a:effectLst/>
                          <a:latin typeface="+mn-lt"/>
                          <a:ea typeface="+mn-ea"/>
                          <a:cs typeface="+mn-cs"/>
                        </a:rPr>
                        <a:t>SoapUI</a:t>
                      </a:r>
                      <a:endParaRPr lang="fr-FR" sz="1400" b="0" i="0" kern="1200" dirty="0">
                        <a:solidFill>
                          <a:schemeClr val="lt1"/>
                        </a:solidFill>
                        <a:effectLst/>
                        <a:latin typeface="+mn-lt"/>
                        <a:ea typeface="+mn-ea"/>
                        <a:cs typeface="+mn-cs"/>
                      </a:endParaRPr>
                    </a:p>
                    <a:p>
                      <a:r>
                        <a:rPr lang="fr-FR" sz="1400" b="0" i="0" kern="1200" dirty="0" err="1">
                          <a:solidFill>
                            <a:schemeClr val="lt1"/>
                          </a:solidFill>
                          <a:effectLst/>
                          <a:latin typeface="+mn-lt"/>
                          <a:ea typeface="+mn-ea"/>
                          <a:cs typeface="+mn-cs"/>
                        </a:rPr>
                        <a:t>LeanFT</a:t>
                      </a:r>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dirty="0"/>
                        <a:t>Test coverage</a:t>
                      </a:r>
                    </a:p>
                    <a:p>
                      <a:r>
                        <a:rPr lang="en-US" sz="1400" b="0" dirty="0" err="1"/>
                        <a:t>JaCoCo</a:t>
                      </a:r>
                      <a:endParaRPr lang="en-US" sz="1400" b="0" dirty="0"/>
                    </a:p>
                    <a:p>
                      <a:r>
                        <a:rPr lang="en-US" sz="1400" b="0" dirty="0"/>
                        <a:t>Emma</a:t>
                      </a:r>
                    </a:p>
                    <a:p>
                      <a:r>
                        <a:rPr lang="en-US" sz="1400" b="0" dirty="0" err="1"/>
                        <a:t>Cobertura</a:t>
                      </a:r>
                      <a:endParaRPr lang="en-US" sz="1400" b="0" dirty="0"/>
                    </a:p>
                    <a:p>
                      <a:r>
                        <a:rPr lang="en-US" sz="1600" b="0" i="0" kern="1200" dirty="0" err="1">
                          <a:solidFill>
                            <a:schemeClr val="lt1"/>
                          </a:solidFill>
                          <a:effectLst/>
                          <a:latin typeface="+mn-lt"/>
                          <a:ea typeface="+mn-ea"/>
                          <a:cs typeface="+mn-cs"/>
                        </a:rPr>
                        <a:t>codecov</a:t>
                      </a:r>
                      <a:r>
                        <a:rPr lang="en-US" sz="1600" b="0" i="0" kern="1200" dirty="0">
                          <a:solidFill>
                            <a:schemeClr val="lt1"/>
                          </a:solidFill>
                          <a:effectLst/>
                          <a:latin typeface="+mn-lt"/>
                          <a:ea typeface="+mn-ea"/>
                          <a:cs typeface="+mn-cs"/>
                        </a:rPr>
                        <a:t> </a:t>
                      </a:r>
                      <a:endParaRPr lang="en-US" sz="1400" b="0" dirty="0"/>
                    </a:p>
                    <a:p>
                      <a:endParaRPr lang="en-US" sz="1400" b="1" dirty="0"/>
                    </a:p>
                    <a:p>
                      <a:r>
                        <a:rPr lang="en-US" sz="1400" b="1" dirty="0"/>
                        <a:t>CI/CD Orchestration</a:t>
                      </a:r>
                    </a:p>
                    <a:p>
                      <a:r>
                        <a:rPr lang="en-US" sz="1400" b="0" u="none" dirty="0"/>
                        <a:t>Jenkins (open source)</a:t>
                      </a:r>
                    </a:p>
                    <a:p>
                      <a:r>
                        <a:rPr lang="en-US" sz="1400" b="0" u="none" dirty="0" err="1"/>
                        <a:t>CloudBees</a:t>
                      </a:r>
                      <a:r>
                        <a:rPr lang="en-US" sz="1400" b="0" u="none" baseline="0" dirty="0"/>
                        <a:t> Jenkins</a:t>
                      </a:r>
                      <a:endParaRPr lang="en-US" sz="1400" b="0" u="none" dirty="0"/>
                    </a:p>
                    <a:p>
                      <a:r>
                        <a:rPr lang="en-US" sz="1400" b="0" kern="1200" dirty="0" err="1">
                          <a:solidFill>
                            <a:schemeClr val="lt1"/>
                          </a:solidFill>
                          <a:effectLst/>
                          <a:latin typeface="+mn-lt"/>
                          <a:ea typeface="+mn-ea"/>
                          <a:cs typeface="+mn-cs"/>
                        </a:rPr>
                        <a:t>GitLab</a:t>
                      </a:r>
                      <a:endParaRPr lang="en-US" sz="1400" b="0" u="none" dirty="0"/>
                    </a:p>
                    <a:p>
                      <a:endParaRPr lang="en-US" sz="1400" b="0" u="none" dirty="0"/>
                    </a:p>
                    <a:p>
                      <a:r>
                        <a:rPr lang="en-US" sz="1400" b="1" dirty="0"/>
                        <a:t>Jenkins plugins</a:t>
                      </a:r>
                    </a:p>
                    <a:p>
                      <a:r>
                        <a:rPr lang="en-US" sz="1400" b="0" dirty="0"/>
                        <a:t>Dozens (Need to verify security).</a:t>
                      </a:r>
                      <a:endParaRPr lang="en-US" sz="1400" b="0" u="none" dirty="0"/>
                    </a:p>
                    <a:p>
                      <a:endParaRPr lang="en-US" sz="1400" b="0" dirty="0"/>
                    </a:p>
                    <a:p>
                      <a:r>
                        <a:rPr lang="en-US" sz="1400" b="1" dirty="0"/>
                        <a:t>Configuration Management / Delivery</a:t>
                      </a:r>
                    </a:p>
                    <a:p>
                      <a:r>
                        <a:rPr lang="en-US" sz="1400" b="0" dirty="0"/>
                        <a:t>Puppet</a:t>
                      </a:r>
                    </a:p>
                    <a:p>
                      <a:r>
                        <a:rPr lang="en-US" sz="1400" b="0" dirty="0"/>
                        <a:t>Chef</a:t>
                      </a:r>
                    </a:p>
                    <a:p>
                      <a:r>
                        <a:rPr lang="en-US" sz="1400" b="0" dirty="0"/>
                        <a:t>Ansible</a:t>
                      </a:r>
                    </a:p>
                    <a:p>
                      <a:r>
                        <a:rPr lang="en-US" sz="1400" b="0" dirty="0" err="1"/>
                        <a:t>Saltstack</a:t>
                      </a:r>
                      <a:endParaRPr lang="en-US" sz="1400" b="0" dirty="0"/>
                    </a:p>
                  </a:txBody>
                  <a:tcPr>
                    <a:solidFill>
                      <a:srgbClr val="00B0F0"/>
                    </a:solidFill>
                  </a:tcPr>
                </a:tc>
                <a:tc>
                  <a:txBody>
                    <a:bodyPr/>
                    <a:lstStyle/>
                    <a:p>
                      <a:r>
                        <a:rPr lang="en-US" sz="1400" b="1" dirty="0"/>
                        <a:t>Security</a:t>
                      </a:r>
                    </a:p>
                    <a:p>
                      <a:r>
                        <a:rPr lang="en-US" sz="1400" b="0" dirty="0"/>
                        <a:t>Tenable / Nessus Agents</a:t>
                      </a:r>
                    </a:p>
                    <a:p>
                      <a:r>
                        <a:rPr lang="en-US" sz="1400" b="0" dirty="0"/>
                        <a:t>Fortify</a:t>
                      </a:r>
                    </a:p>
                    <a:p>
                      <a:r>
                        <a:rPr lang="en-US" sz="1400" b="0" dirty="0" err="1"/>
                        <a:t>Twistlock</a:t>
                      </a:r>
                      <a:endParaRPr lang="en-US" sz="1400" b="0" dirty="0"/>
                    </a:p>
                    <a:p>
                      <a:r>
                        <a:rPr lang="en-US" sz="1400" b="0" dirty="0"/>
                        <a:t>Aqua</a:t>
                      </a:r>
                    </a:p>
                    <a:p>
                      <a:r>
                        <a:rPr lang="en-US" sz="1400" b="0" dirty="0" err="1"/>
                        <a:t>SonarQBE</a:t>
                      </a:r>
                      <a:endParaRPr lang="en-US" sz="1400" b="0" dirty="0"/>
                    </a:p>
                    <a:p>
                      <a:r>
                        <a:rPr lang="en-US" sz="1400" b="0" dirty="0"/>
                        <a:t>Qualys</a:t>
                      </a:r>
                    </a:p>
                    <a:p>
                      <a:r>
                        <a:rPr lang="en-US" sz="1400" b="0" dirty="0" err="1"/>
                        <a:t>StackRox</a:t>
                      </a:r>
                      <a:endParaRPr lang="en-US" sz="1400" b="0" dirty="0"/>
                    </a:p>
                    <a:p>
                      <a:r>
                        <a:rPr lang="en-US" sz="1400" b="0" dirty="0" err="1"/>
                        <a:t>Aporeto</a:t>
                      </a:r>
                      <a:endParaRPr lang="en-US" sz="1400" b="0" dirty="0"/>
                    </a:p>
                    <a:p>
                      <a:r>
                        <a:rPr lang="en-US" sz="1400" b="0" dirty="0"/>
                        <a:t>Snort</a:t>
                      </a:r>
                    </a:p>
                    <a:p>
                      <a:r>
                        <a:rPr lang="en-US" sz="1400" b="0" dirty="0"/>
                        <a:t>OWASP ZAP</a:t>
                      </a:r>
                    </a:p>
                    <a:p>
                      <a:r>
                        <a:rPr lang="en-US" sz="1400" b="0" dirty="0"/>
                        <a:t>Contrast Security</a:t>
                      </a:r>
                    </a:p>
                    <a:p>
                      <a:r>
                        <a:rPr lang="en-US" sz="1400" b="0" dirty="0"/>
                        <a:t>OpenVAS</a:t>
                      </a:r>
                    </a:p>
                    <a:p>
                      <a:r>
                        <a:rPr lang="en-US" sz="1400" b="0" dirty="0"/>
                        <a:t>Metasploit</a:t>
                      </a:r>
                    </a:p>
                    <a:p>
                      <a:r>
                        <a:rPr lang="en-US" sz="1400" b="0" dirty="0" err="1"/>
                        <a:t>ThreadFix</a:t>
                      </a:r>
                      <a:endParaRPr lang="en-US" sz="1400" b="0" dirty="0"/>
                    </a:p>
                    <a:p>
                      <a:r>
                        <a:rPr lang="en-US" sz="1400" b="0" dirty="0" err="1"/>
                        <a:t>pylint</a:t>
                      </a:r>
                      <a:r>
                        <a:rPr lang="en-US" sz="1400" b="0" dirty="0"/>
                        <a:t> </a:t>
                      </a:r>
                    </a:p>
                    <a:p>
                      <a:r>
                        <a:rPr lang="en-US" sz="1400" b="0" dirty="0" err="1"/>
                        <a:t>JFrog</a:t>
                      </a:r>
                      <a:r>
                        <a:rPr lang="en-US" sz="1400" b="0" dirty="0"/>
                        <a:t> </a:t>
                      </a:r>
                      <a:r>
                        <a:rPr lang="en-US" sz="1400" b="0" dirty="0" err="1"/>
                        <a:t>Xray</a:t>
                      </a:r>
                      <a:endParaRPr lang="en-US" sz="1400" b="0" dirty="0"/>
                    </a:p>
                    <a:p>
                      <a:r>
                        <a:rPr lang="en-US" sz="1400" b="0" dirty="0" err="1"/>
                        <a:t>OpenSCAP</a:t>
                      </a:r>
                      <a:r>
                        <a:rPr lang="en-US" sz="1400" b="0" dirty="0"/>
                        <a:t> (can check against DISA</a:t>
                      </a:r>
                      <a:r>
                        <a:rPr lang="en-US" sz="1400" b="0" baseline="0" dirty="0"/>
                        <a:t> STIG)</a:t>
                      </a:r>
                      <a:endParaRPr lang="en-US" sz="1400" b="0" dirty="0"/>
                    </a:p>
                    <a:p>
                      <a:r>
                        <a:rPr lang="fr-FR" sz="1400" b="0" dirty="0" err="1"/>
                        <a:t>OpenControl</a:t>
                      </a:r>
                      <a:r>
                        <a:rPr lang="fr-FR" sz="1400" b="0" baseline="0" dirty="0"/>
                        <a:t> for compliance documentation</a:t>
                      </a:r>
                      <a:endParaRPr lang="en-US" sz="1400" b="0" dirty="0"/>
                    </a:p>
                  </a:txBody>
                  <a:tcPr>
                    <a:solidFill>
                      <a:srgbClr val="00B0F0"/>
                    </a:solidFill>
                  </a:tcPr>
                </a:tc>
                <a:tc>
                  <a:txBody>
                    <a:bodyPr/>
                    <a:lstStyle/>
                    <a:p>
                      <a:r>
                        <a:rPr lang="en-US" sz="1400" b="1" dirty="0"/>
                        <a:t>Security (2)</a:t>
                      </a:r>
                    </a:p>
                    <a:p>
                      <a:r>
                        <a:rPr lang="en-US" sz="1400" b="0" dirty="0" err="1"/>
                        <a:t>Snyk</a:t>
                      </a:r>
                      <a:endParaRPr lang="en-US" sz="1400" b="0" dirty="0"/>
                    </a:p>
                    <a:p>
                      <a:r>
                        <a:rPr lang="en-US" sz="1400" b="0" dirty="0"/>
                        <a:t>Code</a:t>
                      </a:r>
                      <a:r>
                        <a:rPr lang="en-US" sz="1400" b="0" baseline="0" dirty="0"/>
                        <a:t> Climate</a:t>
                      </a:r>
                    </a:p>
                    <a:p>
                      <a:r>
                        <a:rPr lang="en-US" sz="1400" b="0" baseline="0" dirty="0"/>
                        <a:t>AJAX Spider</a:t>
                      </a:r>
                    </a:p>
                    <a:p>
                      <a:r>
                        <a:rPr lang="en-US" sz="1400" b="0" baseline="0" dirty="0" err="1"/>
                        <a:t>Tanaguru</a:t>
                      </a:r>
                      <a:r>
                        <a:rPr lang="en-US" sz="1400" b="0" baseline="0" dirty="0"/>
                        <a:t> (508 compliance)</a:t>
                      </a:r>
                    </a:p>
                    <a:p>
                      <a:r>
                        <a:rPr lang="en-US" sz="1400" b="0" dirty="0" err="1"/>
                        <a:t>InSpec</a:t>
                      </a:r>
                      <a:r>
                        <a:rPr lang="en-US" sz="1400" b="0" dirty="0"/>
                        <a:t> </a:t>
                      </a:r>
                    </a:p>
                    <a:p>
                      <a:r>
                        <a:rPr lang="en-US" sz="1400" b="0" dirty="0"/>
                        <a:t>OWASP</a:t>
                      </a:r>
                      <a:r>
                        <a:rPr lang="en-US" sz="1400" b="0" baseline="0" dirty="0"/>
                        <a:t> Dependency-Check</a:t>
                      </a:r>
                    </a:p>
                    <a:p>
                      <a:r>
                        <a:rPr lang="en-US" sz="1400" b="0" baseline="0" dirty="0"/>
                        <a:t>Burp</a:t>
                      </a:r>
                    </a:p>
                    <a:p>
                      <a:r>
                        <a:rPr lang="en-US" sz="1400" b="0" dirty="0"/>
                        <a:t>HBSS</a:t>
                      </a:r>
                    </a:p>
                    <a:p>
                      <a:r>
                        <a:rPr lang="en-US" sz="1400" b="0" dirty="0"/>
                        <a:t>Anchore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t>Checkmarx</a:t>
                      </a:r>
                      <a:endParaRPr lang="en-US" sz="1400" b="0" dirty="0"/>
                    </a:p>
                    <a:p>
                      <a:r>
                        <a:rPr lang="en-US" sz="1400" b="0" dirty="0"/>
                        <a:t>SD</a:t>
                      </a:r>
                      <a:r>
                        <a:rPr lang="en-US" sz="1400" b="0" baseline="0" dirty="0"/>
                        <a:t> Elements</a:t>
                      </a:r>
                    </a:p>
                    <a:p>
                      <a:r>
                        <a:rPr lang="en-US" sz="1400" b="0" baseline="0" dirty="0"/>
                        <a:t>Clair</a:t>
                      </a:r>
                    </a:p>
                    <a:p>
                      <a:r>
                        <a:rPr lang="en-US" sz="1400" b="0" baseline="0" dirty="0"/>
                        <a:t>Docker Bench Security</a:t>
                      </a:r>
                    </a:p>
                    <a:p>
                      <a:r>
                        <a:rPr lang="en-US" sz="1400" b="0" baseline="0" dirty="0"/>
                        <a:t>Notary</a:t>
                      </a:r>
                    </a:p>
                    <a:p>
                      <a:r>
                        <a:rPr lang="en-US" sz="1400" b="0" baseline="0" dirty="0" err="1"/>
                        <a:t>Sysdig</a:t>
                      </a:r>
                      <a:endParaRPr lang="en-US" sz="1400" b="0" baseline="0" dirty="0"/>
                    </a:p>
                    <a:p>
                      <a:r>
                        <a:rPr lang="en-US" sz="1400" b="0" baseline="0" dirty="0"/>
                        <a:t>Layered Insight</a:t>
                      </a:r>
                    </a:p>
                    <a:p>
                      <a:r>
                        <a:rPr lang="fr-FR" sz="1400" b="0" baseline="0" dirty="0" err="1"/>
                        <a:t>BlackDuck</a:t>
                      </a:r>
                      <a:endParaRPr lang="en-US" sz="1400" b="0" baseline="0" dirty="0"/>
                    </a:p>
                    <a:p>
                      <a:r>
                        <a:rPr lang="en-US" sz="1400" b="0" baseline="0" dirty="0"/>
                        <a:t>Nexus IQ/Lifecycle/Firewall</a:t>
                      </a:r>
                    </a:p>
                    <a:p>
                      <a:r>
                        <a:rPr lang="en-US" sz="1400" b="0" baseline="0"/>
                        <a:t>RunSafe</a:t>
                      </a:r>
                      <a:endParaRPr lang="en-US" sz="1400" b="0" baseline="0" dirty="0"/>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3735825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DevSecOps Product Stack (4)</a:t>
            </a:r>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FC5674-A1A8-480F-9472-1EE3C7CAEA6F}" type="slidenum">
              <a:rPr kumimoji="0" lang="en-US" sz="1000" b="1" i="0" u="none" strike="noStrike" kern="1200" cap="none" spc="0" normalizeH="0" baseline="0" noProof="0" smtClean="0">
                <a:ln>
                  <a:noFill/>
                </a:ln>
                <a:solidFill>
                  <a:srgbClr val="969696"/>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000" b="1" i="0" u="none" strike="noStrike" kern="1200" cap="none" spc="0" normalizeH="0" baseline="0" noProof="0" dirty="0">
              <a:ln>
                <a:noFill/>
              </a:ln>
              <a:solidFill>
                <a:srgbClr val="808080"/>
              </a:solidFill>
              <a:effectLst/>
              <a:uLnTx/>
              <a:uFillTx/>
              <a:latin typeface="Arial" charset="0"/>
              <a:ea typeface="+mn-ea"/>
              <a:cs typeface="Arial" charset="0"/>
            </a:endParaRPr>
          </a:p>
        </p:txBody>
      </p:sp>
      <p:graphicFrame>
        <p:nvGraphicFramePr>
          <p:cNvPr id="7" name="Content Placeholder 1">
            <a:extLst>
              <a:ext uri="{FF2B5EF4-FFF2-40B4-BE49-F238E27FC236}">
                <a16:creationId xmlns:a16="http://schemas.microsoft.com/office/drawing/2014/main" id="{2E4F0E99-3D32-4B27-BBFD-BEA9D7F39357}"/>
              </a:ext>
            </a:extLst>
          </p:cNvPr>
          <p:cNvGraphicFramePr>
            <a:graphicFrameLocks noGrp="1"/>
          </p:cNvGraphicFramePr>
          <p:nvPr>
            <p:ph idx="1"/>
          </p:nvPr>
        </p:nvGraphicFramePr>
        <p:xfrm>
          <a:off x="282418" y="1352086"/>
          <a:ext cx="11651439" cy="4946079"/>
        </p:xfrm>
        <a:graphic>
          <a:graphicData uri="http://schemas.openxmlformats.org/drawingml/2006/table">
            <a:tbl>
              <a:tblPr firstRow="1" bandRow="1">
                <a:tableStyleId>{5C22544A-7EE6-4342-B048-85BDC9FD1C3A}</a:tableStyleId>
              </a:tblPr>
              <a:tblGrid>
                <a:gridCol w="3883813">
                  <a:extLst>
                    <a:ext uri="{9D8B030D-6E8A-4147-A177-3AD203B41FA5}">
                      <a16:colId xmlns:a16="http://schemas.microsoft.com/office/drawing/2014/main" val="950898329"/>
                    </a:ext>
                  </a:extLst>
                </a:gridCol>
                <a:gridCol w="3883813">
                  <a:extLst>
                    <a:ext uri="{9D8B030D-6E8A-4147-A177-3AD203B41FA5}">
                      <a16:colId xmlns:a16="http://schemas.microsoft.com/office/drawing/2014/main" val="2818836406"/>
                    </a:ext>
                  </a:extLst>
                </a:gridCol>
                <a:gridCol w="3883813">
                  <a:extLst>
                    <a:ext uri="{9D8B030D-6E8A-4147-A177-3AD203B41FA5}">
                      <a16:colId xmlns:a16="http://schemas.microsoft.com/office/drawing/2014/main" val="285279125"/>
                    </a:ext>
                  </a:extLst>
                </a:gridCol>
              </a:tblGrid>
              <a:tr h="4946079">
                <a:tc>
                  <a:txBody>
                    <a:bodyPr/>
                    <a:lstStyle/>
                    <a:p>
                      <a:r>
                        <a:rPr lang="en-US" sz="1400" b="1" kern="1200" dirty="0">
                          <a:solidFill>
                            <a:schemeClr val="lt1"/>
                          </a:solidFill>
                          <a:effectLst/>
                          <a:latin typeface="+mn-lt"/>
                          <a:ea typeface="+mn-ea"/>
                          <a:cs typeface="+mn-cs"/>
                        </a:rPr>
                        <a:t>Monitoring</a:t>
                      </a:r>
                    </a:p>
                    <a:p>
                      <a:r>
                        <a:rPr lang="en-US" sz="1400" b="0" kern="1200" dirty="0" err="1">
                          <a:solidFill>
                            <a:schemeClr val="lt1"/>
                          </a:solidFill>
                          <a:effectLst/>
                          <a:latin typeface="+mn-lt"/>
                          <a:ea typeface="+mn-ea"/>
                          <a:cs typeface="+mn-cs"/>
                        </a:rPr>
                        <a:t>Sensu</a:t>
                      </a:r>
                      <a:endParaRPr lang="en-US" sz="1400" b="0" kern="1200" dirty="0">
                        <a:solidFill>
                          <a:schemeClr val="lt1"/>
                        </a:solidFill>
                        <a:effectLst/>
                        <a:latin typeface="+mn-lt"/>
                        <a:ea typeface="+mn-ea"/>
                        <a:cs typeface="+mn-cs"/>
                      </a:endParaRPr>
                    </a:p>
                    <a:p>
                      <a:r>
                        <a:rPr lang="en-US" sz="1400" b="0" kern="1200" dirty="0">
                          <a:solidFill>
                            <a:schemeClr val="lt1"/>
                          </a:solidFill>
                          <a:effectLst/>
                          <a:latin typeface="+mn-lt"/>
                          <a:ea typeface="+mn-ea"/>
                          <a:cs typeface="+mn-cs"/>
                        </a:rPr>
                        <a:t>EFK (Elasticsearch, </a:t>
                      </a:r>
                      <a:r>
                        <a:rPr lang="en-US" sz="1400" b="0" kern="1200" dirty="0" err="1">
                          <a:solidFill>
                            <a:schemeClr val="lt1"/>
                          </a:solidFill>
                          <a:effectLst/>
                          <a:latin typeface="+mn-lt"/>
                          <a:ea typeface="+mn-ea"/>
                          <a:cs typeface="+mn-cs"/>
                        </a:rPr>
                        <a:t>Fluentd</a:t>
                      </a:r>
                      <a:r>
                        <a:rPr lang="en-US" sz="1400" b="0" kern="1200" dirty="0">
                          <a:solidFill>
                            <a:schemeClr val="lt1"/>
                          </a:solidFill>
                          <a:effectLst/>
                          <a:latin typeface="+mn-lt"/>
                          <a:ea typeface="+mn-ea"/>
                          <a:cs typeface="+mn-cs"/>
                        </a:rPr>
                        <a:t>, Kibana)</a:t>
                      </a:r>
                    </a:p>
                    <a:p>
                      <a:r>
                        <a:rPr lang="en-US" sz="1400" b="0" kern="1200" dirty="0">
                          <a:solidFill>
                            <a:schemeClr val="lt1"/>
                          </a:solidFill>
                          <a:effectLst/>
                          <a:latin typeface="+mn-lt"/>
                          <a:ea typeface="+mn-ea"/>
                          <a:cs typeface="+mn-cs"/>
                        </a:rPr>
                        <a:t>Splunk</a:t>
                      </a:r>
                    </a:p>
                    <a:p>
                      <a:r>
                        <a:rPr lang="en-US" sz="1400" b="0" kern="1200" dirty="0">
                          <a:solidFill>
                            <a:schemeClr val="lt1"/>
                          </a:solidFill>
                          <a:effectLst/>
                          <a:latin typeface="+mn-lt"/>
                          <a:ea typeface="+mn-ea"/>
                          <a:cs typeface="+mn-cs"/>
                        </a:rPr>
                        <a:t>Nagios</a:t>
                      </a:r>
                    </a:p>
                    <a:p>
                      <a:r>
                        <a:rPr lang="en-US" sz="1400" b="0" kern="1200" dirty="0">
                          <a:solidFill>
                            <a:schemeClr val="lt1"/>
                          </a:solidFill>
                          <a:effectLst/>
                          <a:latin typeface="+mn-lt"/>
                          <a:ea typeface="+mn-ea"/>
                          <a:cs typeface="+mn-cs"/>
                        </a:rPr>
                        <a:t>New Relic</a:t>
                      </a:r>
                    </a:p>
                    <a:p>
                      <a:r>
                        <a:rPr lang="fr-FR" sz="1400" b="0" kern="1200" dirty="0" err="1">
                          <a:solidFill>
                            <a:schemeClr val="lt1"/>
                          </a:solidFill>
                          <a:effectLst/>
                          <a:latin typeface="+mn-lt"/>
                          <a:ea typeface="+mn-ea"/>
                          <a:cs typeface="+mn-cs"/>
                        </a:rPr>
                        <a:t>Sentry</a:t>
                      </a:r>
                      <a:endParaRPr lang="fr-FR" sz="1400" b="0" kern="1200" dirty="0">
                        <a:solidFill>
                          <a:schemeClr val="lt1"/>
                        </a:solidFill>
                        <a:effectLst/>
                        <a:latin typeface="+mn-lt"/>
                        <a:ea typeface="+mn-ea"/>
                        <a:cs typeface="+mn-cs"/>
                      </a:endParaRPr>
                    </a:p>
                    <a:p>
                      <a:r>
                        <a:rPr lang="fr-FR" sz="1400" b="0" kern="1200" dirty="0" err="1">
                          <a:solidFill>
                            <a:schemeClr val="lt1"/>
                          </a:solidFill>
                          <a:effectLst/>
                          <a:latin typeface="+mn-lt"/>
                          <a:ea typeface="+mn-ea"/>
                          <a:cs typeface="+mn-cs"/>
                        </a:rPr>
                        <a:t>Promotheus</a:t>
                      </a:r>
                      <a:endParaRPr lang="en-US" sz="1400" b="0"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kern="1200" dirty="0">
                          <a:solidFill>
                            <a:schemeClr val="lt1"/>
                          </a:solidFill>
                          <a:effectLst/>
                          <a:latin typeface="+mn-lt"/>
                          <a:ea typeface="+mn-ea"/>
                          <a:cs typeface="+mn-cs"/>
                        </a:rPr>
                        <a:t>Grafana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kern="1200" dirty="0" err="1">
                          <a:solidFill>
                            <a:schemeClr val="lt1"/>
                          </a:solidFill>
                          <a:effectLst/>
                          <a:latin typeface="+mn-lt"/>
                          <a:ea typeface="+mn-ea"/>
                          <a:cs typeface="+mn-cs"/>
                        </a:rPr>
                        <a:t>Kiali</a:t>
                      </a:r>
                      <a:endParaRPr lang="fr-FR" sz="1400" b="0" kern="1200" dirty="0">
                        <a:solidFill>
                          <a:schemeClr val="lt1"/>
                        </a:solidFill>
                        <a:effectLst/>
                        <a:latin typeface="+mn-lt"/>
                        <a:ea typeface="+mn-ea"/>
                        <a:cs typeface="+mn-cs"/>
                      </a:endParaRPr>
                    </a:p>
                    <a:p>
                      <a:endParaRPr lang="en-US" sz="1400" b="0" kern="1200" dirty="0">
                        <a:solidFill>
                          <a:schemeClr val="lt1"/>
                        </a:solidFill>
                        <a:effectLst/>
                        <a:latin typeface="+mn-lt"/>
                        <a:ea typeface="+mn-ea"/>
                        <a:cs typeface="+mn-cs"/>
                      </a:endParaRPr>
                    </a:p>
                  </a:txBody>
                  <a:tcPr>
                    <a:solidFill>
                      <a:srgbClr val="00B0F0"/>
                    </a:solidFill>
                  </a:tcPr>
                </a:tc>
                <a:tc>
                  <a:txBody>
                    <a:bodyPr/>
                    <a:lstStyle/>
                    <a:p>
                      <a:r>
                        <a:rPr lang="en-US" sz="1400" b="1" dirty="0"/>
                        <a:t>Collaboration</a:t>
                      </a:r>
                    </a:p>
                    <a:p>
                      <a:r>
                        <a:rPr lang="en-US" sz="1400" b="0" dirty="0" err="1"/>
                        <a:t>Rocket.Chat</a:t>
                      </a:r>
                      <a:endParaRPr lang="en-US" sz="1400" b="0" dirty="0"/>
                    </a:p>
                    <a:p>
                      <a:r>
                        <a:rPr lang="fr-FR" sz="1400" b="0" dirty="0" err="1"/>
                        <a:t>Matter.Most</a:t>
                      </a:r>
                      <a:endParaRPr lang="en-US" sz="1400" b="0" dirty="0"/>
                    </a:p>
                    <a:p>
                      <a:r>
                        <a:rPr lang="en-US" sz="1400" b="0" dirty="0" err="1"/>
                        <a:t>PagerDuty</a:t>
                      </a:r>
                      <a:endParaRPr lang="en-US" sz="1400" b="0" dirty="0"/>
                    </a:p>
                    <a:p>
                      <a:endParaRPr lang="en-US" sz="1400" b="0" dirty="0"/>
                    </a:p>
                    <a:p>
                      <a:r>
                        <a:rPr lang="en-US" sz="1400" b="1" dirty="0"/>
                        <a:t>Plan</a:t>
                      </a:r>
                    </a:p>
                    <a:p>
                      <a:r>
                        <a:rPr lang="en-US" sz="1400" b="0" dirty="0"/>
                        <a:t>Jira</a:t>
                      </a:r>
                    </a:p>
                    <a:p>
                      <a:r>
                        <a:rPr lang="en-US" sz="1400" b="0" dirty="0"/>
                        <a:t>Confluence</a:t>
                      </a:r>
                    </a:p>
                    <a:p>
                      <a:r>
                        <a:rPr lang="en-US" sz="1400" b="0" dirty="0"/>
                        <a:t>Rally</a:t>
                      </a:r>
                    </a:p>
                    <a:p>
                      <a:r>
                        <a:rPr lang="en-US" sz="1400" b="0" dirty="0" err="1"/>
                        <a:t>Redmine</a:t>
                      </a:r>
                      <a:endParaRPr lang="en-US" sz="1400" b="0" dirty="0"/>
                    </a:p>
                    <a:p>
                      <a:r>
                        <a:rPr lang="en-US" sz="1400" b="0" dirty="0"/>
                        <a:t>Pivotal Tracker</a:t>
                      </a:r>
                    </a:p>
                    <a:p>
                      <a:endParaRPr lang="en-US" sz="1400" b="0" dirty="0"/>
                    </a:p>
                    <a:p>
                      <a:r>
                        <a:rPr lang="en-US" sz="1400" b="1" kern="1200" dirty="0">
                          <a:solidFill>
                            <a:schemeClr val="lt1"/>
                          </a:solidFill>
                          <a:effectLst/>
                          <a:latin typeface="+mn-lt"/>
                          <a:ea typeface="+mn-ea"/>
                          <a:cs typeface="+mn-cs"/>
                        </a:rPr>
                        <a:t>Secrets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lt1"/>
                          </a:solidFill>
                          <a:effectLst/>
                          <a:latin typeface="+mn-lt"/>
                          <a:ea typeface="+mn-ea"/>
                          <a:cs typeface="+mn-cs"/>
                        </a:rPr>
                        <a:t>Kubernetes Secrets</a:t>
                      </a:r>
                    </a:p>
                    <a:p>
                      <a:r>
                        <a:rPr lang="en-US" sz="1400" b="0" kern="1200" dirty="0">
                          <a:solidFill>
                            <a:schemeClr val="lt1"/>
                          </a:solidFill>
                          <a:effectLst/>
                          <a:latin typeface="+mn-lt"/>
                          <a:ea typeface="+mn-ea"/>
                          <a:cs typeface="+mn-cs"/>
                        </a:rPr>
                        <a:t>Vault</a:t>
                      </a:r>
                    </a:p>
                    <a:p>
                      <a:r>
                        <a:rPr lang="en-US" sz="1400" b="0" dirty="0"/>
                        <a:t>Credentials (Jenkins)</a:t>
                      </a:r>
                    </a:p>
                    <a:p>
                      <a:r>
                        <a:rPr lang="en-US" sz="1400" b="0" dirty="0" err="1"/>
                        <a:t>CryptoMove</a:t>
                      </a:r>
                      <a:endParaRPr lang="en-US" sz="1400" b="0" dirty="0"/>
                    </a:p>
                    <a:p>
                      <a:endParaRPr lang="en-US" sz="1400" b="0" dirty="0"/>
                    </a:p>
                    <a:p>
                      <a:r>
                        <a:rPr lang="en-US" sz="1400" b="1" dirty="0"/>
                        <a:t>SSO</a:t>
                      </a:r>
                    </a:p>
                    <a:p>
                      <a:r>
                        <a:rPr lang="en-US" sz="1400" b="0" dirty="0" err="1"/>
                        <a:t>Keycloak</a:t>
                      </a:r>
                      <a:endParaRPr lang="en-US" sz="1400" b="0" dirty="0"/>
                    </a:p>
                  </a:txBody>
                  <a:tcPr>
                    <a:solidFill>
                      <a:srgbClr val="00B0F0"/>
                    </a:solidFill>
                  </a:tcPr>
                </a:tc>
                <a:tc>
                  <a:txBody>
                    <a:bodyPr/>
                    <a:lstStyle/>
                    <a:p>
                      <a:r>
                        <a:rPr lang="en-US" sz="1400" b="1" dirty="0"/>
                        <a:t>Documentation</a:t>
                      </a:r>
                    </a:p>
                    <a:p>
                      <a:r>
                        <a:rPr lang="en-US" sz="1400" b="0" dirty="0"/>
                        <a:t>Javadoc</a:t>
                      </a:r>
                    </a:p>
                    <a:p>
                      <a:r>
                        <a:rPr lang="en-US" sz="1400" b="0" dirty="0" err="1"/>
                        <a:t>RDoc</a:t>
                      </a:r>
                      <a:endParaRPr lang="en-US" sz="1400" b="0" dirty="0"/>
                    </a:p>
                    <a:p>
                      <a:r>
                        <a:rPr lang="en-US" sz="1400" b="0" dirty="0"/>
                        <a:t>Sphinx</a:t>
                      </a:r>
                    </a:p>
                    <a:p>
                      <a:r>
                        <a:rPr lang="en-US" sz="1400" b="0" dirty="0" err="1"/>
                        <a:t>Doxygen</a:t>
                      </a:r>
                      <a:endParaRPr lang="en-US" sz="1400" b="0" dirty="0"/>
                    </a:p>
                    <a:p>
                      <a:r>
                        <a:rPr lang="en-US" sz="1400" b="0" dirty="0"/>
                        <a:t>Cucumber</a:t>
                      </a:r>
                    </a:p>
                    <a:p>
                      <a:r>
                        <a:rPr lang="en-US" sz="1400" b="0" dirty="0" err="1"/>
                        <a:t>phpDocumentator</a:t>
                      </a:r>
                      <a:endParaRPr lang="en-US" sz="1400" b="0" dirty="0"/>
                    </a:p>
                    <a:p>
                      <a:r>
                        <a:rPr lang="en-US" sz="1400" b="0" dirty="0" err="1"/>
                        <a:t>Pydoc</a:t>
                      </a:r>
                      <a:endParaRPr lang="en-US" sz="1400" b="0" dirty="0"/>
                    </a:p>
                    <a:p>
                      <a:endParaRPr lang="fr-FR" sz="1400" b="0" dirty="0"/>
                    </a:p>
                    <a:p>
                      <a:endParaRPr lang="en-US" sz="1400" b="0" dirty="0"/>
                    </a:p>
                    <a:p>
                      <a:r>
                        <a:rPr lang="en-US" sz="1400" b="1" dirty="0"/>
                        <a:t>Performance</a:t>
                      </a:r>
                    </a:p>
                    <a:p>
                      <a:r>
                        <a:rPr lang="en-US" sz="1400" b="0" dirty="0"/>
                        <a:t>Apache AB</a:t>
                      </a:r>
                    </a:p>
                    <a:p>
                      <a:r>
                        <a:rPr lang="en-US" sz="1400" b="0" dirty="0" err="1"/>
                        <a:t>Jmeter</a:t>
                      </a:r>
                      <a:endParaRPr lang="en-US" sz="1400" b="0" dirty="0"/>
                    </a:p>
                    <a:p>
                      <a:r>
                        <a:rPr lang="fr-FR" sz="1400" b="0" i="0" kern="1200" dirty="0" err="1">
                          <a:solidFill>
                            <a:schemeClr val="lt1"/>
                          </a:solidFill>
                          <a:effectLst/>
                          <a:latin typeface="+mn-lt"/>
                          <a:ea typeface="+mn-ea"/>
                          <a:cs typeface="+mn-cs"/>
                        </a:rPr>
                        <a:t>LoadRunner</a:t>
                      </a:r>
                      <a:endParaRPr lang="en-US" sz="1400" b="0" dirty="0"/>
                    </a:p>
                  </a:txBody>
                  <a:tcPr>
                    <a:solidFill>
                      <a:srgbClr val="00B0F0"/>
                    </a:solidFill>
                  </a:tcPr>
                </a:tc>
                <a:extLst>
                  <a:ext uri="{0D108BD9-81ED-4DB2-BD59-A6C34878D82A}">
                    <a16:rowId xmlns:a16="http://schemas.microsoft.com/office/drawing/2014/main" val="1460207438"/>
                  </a:ext>
                </a:extLst>
              </a:tr>
            </a:tbl>
          </a:graphicData>
        </a:graphic>
      </p:graphicFrame>
    </p:spTree>
    <p:extLst>
      <p:ext uri="{BB962C8B-B14F-4D97-AF65-F5344CB8AC3E}">
        <p14:creationId xmlns:p14="http://schemas.microsoft.com/office/powerpoint/2010/main" val="3455319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Self-Learning (1)</a:t>
            </a:r>
          </a:p>
        </p:txBody>
      </p:sp>
      <p:sp>
        <p:nvSpPr>
          <p:cNvPr id="3" name="Content Placeholder 2"/>
          <p:cNvSpPr>
            <a:spLocks noGrp="1"/>
          </p:cNvSpPr>
          <p:nvPr>
            <p:ph idx="1"/>
          </p:nvPr>
        </p:nvSpPr>
        <p:spPr/>
        <p:txBody>
          <a:bodyPr/>
          <a:lstStyle/>
          <a:p>
            <a:r>
              <a:rPr lang="en-US" sz="1800" b="0" u="sng" dirty="0"/>
              <a:t>Recommended Videos (Part 1)</a:t>
            </a:r>
          </a:p>
          <a:p>
            <a:pPr lvl="1"/>
            <a:r>
              <a:rPr lang="en-US" sz="1800" b="0" dirty="0"/>
              <a:t>Watch our playlists, available at different expertise levels and continuously augmented!</a:t>
            </a:r>
          </a:p>
          <a:p>
            <a:pPr lvl="1"/>
            <a:r>
              <a:rPr lang="en-US" sz="1800" b="0" dirty="0"/>
              <a:t>Kafka / KSQL (message bus, pub/sub, event driven):</a:t>
            </a:r>
          </a:p>
          <a:p>
            <a:pPr lvl="2"/>
            <a:r>
              <a:rPr lang="en-US" sz="1800" b="0" dirty="0"/>
              <a:t>Beginners: </a:t>
            </a:r>
            <a:r>
              <a:rPr lang="en-US" sz="1800" b="0" u="sng" dirty="0">
                <a:solidFill>
                  <a:schemeClr val="accent6"/>
                </a:solidFill>
                <a:hlinkClick r:id="rId2"/>
              </a:rPr>
              <a:t>https://www.youtube.com/playlist?list=PLSIv_F9TtLlzz0zt03Ludtid7icrXBesg  </a:t>
            </a:r>
            <a:endParaRPr lang="en-US" sz="1800" b="0" u="sng" dirty="0">
              <a:solidFill>
                <a:schemeClr val="accent6"/>
              </a:solidFill>
            </a:endParaRPr>
          </a:p>
          <a:p>
            <a:pPr lvl="2"/>
            <a:r>
              <a:rPr lang="en-US" sz="1800" b="0" dirty="0"/>
              <a:t>Intermediate: </a:t>
            </a:r>
            <a:r>
              <a:rPr lang="en-US" sz="1800" b="0" u="sng" dirty="0">
                <a:solidFill>
                  <a:schemeClr val="accent6"/>
                </a:solidFill>
                <a:hlinkClick r:id="rId3"/>
              </a:rPr>
              <a:t>https://www.youtube.com/playlist?list=PLSIv_F9TtLlxxXX0oCzt7laO6mD61UIQw  </a:t>
            </a:r>
            <a:endParaRPr lang="en-US" sz="1800" b="0" u="sng" dirty="0">
              <a:solidFill>
                <a:schemeClr val="accent6"/>
              </a:solidFill>
            </a:endParaRPr>
          </a:p>
          <a:p>
            <a:pPr lvl="2"/>
            <a:r>
              <a:rPr lang="en-US" sz="1800" b="0" dirty="0"/>
              <a:t>Advanced: N/A</a:t>
            </a:r>
          </a:p>
          <a:p>
            <a:pPr lvl="1"/>
            <a:r>
              <a:rPr lang="en-US" sz="1800" b="0" dirty="0"/>
              <a:t>Kubernetes</a:t>
            </a:r>
          </a:p>
          <a:p>
            <a:pPr lvl="2"/>
            <a:r>
              <a:rPr lang="en-US" sz="1800" b="0" dirty="0"/>
              <a:t>Beginners: </a:t>
            </a:r>
            <a:r>
              <a:rPr lang="en-US" sz="1800" b="0" u="sng" dirty="0">
                <a:solidFill>
                  <a:schemeClr val="accent6"/>
                </a:solidFill>
                <a:hlinkClick r:id="rId4"/>
              </a:rPr>
              <a:t>https://www.youtube.com/playlist?list=PLSIv_F9TtLlydFzQzkYYDdQK7k5cEKubQ  </a:t>
            </a:r>
            <a:endParaRPr lang="en-US" sz="1800" b="0" u="sng" dirty="0">
              <a:solidFill>
                <a:schemeClr val="accent6"/>
              </a:solidFill>
            </a:endParaRPr>
          </a:p>
          <a:p>
            <a:pPr lvl="2"/>
            <a:r>
              <a:rPr lang="en-US" sz="1800" b="0" dirty="0"/>
              <a:t>Intermediate: </a:t>
            </a:r>
            <a:r>
              <a:rPr lang="en-US" sz="1800" b="0" u="sng" dirty="0">
                <a:solidFill>
                  <a:schemeClr val="accent6"/>
                </a:solidFill>
                <a:hlinkClick r:id="rId5"/>
              </a:rPr>
              <a:t>https://www.youtube.com/playlist?list=PLSIv_F9TtLlx8dSFH_jFLK40Tt7KUXTN_</a:t>
            </a:r>
            <a:r>
              <a:rPr lang="en-US" sz="1800" b="0" dirty="0"/>
              <a:t>  </a:t>
            </a:r>
          </a:p>
          <a:p>
            <a:pPr lvl="2"/>
            <a:r>
              <a:rPr lang="en-US" sz="1800" b="0" dirty="0"/>
              <a:t>Advanced: </a:t>
            </a:r>
            <a:r>
              <a:rPr lang="en-US" sz="1800" b="0" u="sng" dirty="0">
                <a:solidFill>
                  <a:schemeClr val="accent6"/>
                </a:solidFill>
                <a:hlinkClick r:id="rId6"/>
              </a:rPr>
              <a:t>https://www.youtube.com/playlist?list=PLSIv_F9TtLlytdAJiVqbHucWOvn5LrTNW  </a:t>
            </a:r>
            <a:endParaRPr lang="en-US" sz="1800" b="0" u="sng" dirty="0">
              <a:solidFill>
                <a:schemeClr val="accent6"/>
              </a:solidFill>
            </a:endParaRPr>
          </a:p>
          <a:p>
            <a:pPr marL="0" indent="0">
              <a:buNone/>
            </a:pPr>
            <a:endParaRPr lang="en-US" sz="14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44</a:t>
            </a:fld>
            <a:endParaRPr lang="en-US" dirty="0">
              <a:solidFill>
                <a:schemeClr val="bg2"/>
              </a:solidFill>
            </a:endParaRPr>
          </a:p>
        </p:txBody>
      </p:sp>
    </p:spTree>
    <p:extLst>
      <p:ext uri="{BB962C8B-B14F-4D97-AF65-F5344CB8AC3E}">
        <p14:creationId xmlns:p14="http://schemas.microsoft.com/office/powerpoint/2010/main" val="127619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Self-Learning (2)</a:t>
            </a:r>
          </a:p>
        </p:txBody>
      </p:sp>
      <p:sp>
        <p:nvSpPr>
          <p:cNvPr id="3" name="Content Placeholder 2"/>
          <p:cNvSpPr>
            <a:spLocks noGrp="1"/>
          </p:cNvSpPr>
          <p:nvPr>
            <p:ph idx="1"/>
          </p:nvPr>
        </p:nvSpPr>
        <p:spPr/>
        <p:txBody>
          <a:bodyPr/>
          <a:lstStyle/>
          <a:p>
            <a:r>
              <a:rPr lang="en-US" sz="1750" b="0" u="sng" dirty="0"/>
              <a:t>Recommended Videos (Part 2)</a:t>
            </a:r>
          </a:p>
          <a:p>
            <a:pPr lvl="1"/>
            <a:r>
              <a:rPr lang="en-US" sz="1750" b="0" dirty="0"/>
              <a:t>Watch our playlists, available at different expertise levels and continuously augmented!</a:t>
            </a:r>
          </a:p>
          <a:p>
            <a:pPr lvl="1"/>
            <a:r>
              <a:rPr lang="en-US" sz="1750" b="0" dirty="0"/>
              <a:t>Service Mesh</a:t>
            </a:r>
          </a:p>
          <a:p>
            <a:pPr lvl="2"/>
            <a:r>
              <a:rPr lang="en-US" sz="1750" b="0" dirty="0"/>
              <a:t>Beginners: </a:t>
            </a:r>
            <a:r>
              <a:rPr lang="en-US" sz="1750" b="0" u="sng" dirty="0">
                <a:solidFill>
                  <a:schemeClr val="accent6"/>
                </a:solidFill>
                <a:hlinkClick r:id="rId2"/>
              </a:rPr>
              <a:t>https://www.youtube.com/playlist?list=PLSIv_F9TtLlxtC4rDIMQ8QiG5UBCjz7VH</a:t>
            </a:r>
            <a:r>
              <a:rPr lang="en-US" sz="1750" b="0" u="sng" dirty="0">
                <a:solidFill>
                  <a:schemeClr val="accent6"/>
                </a:solidFill>
              </a:rPr>
              <a:t>  </a:t>
            </a:r>
          </a:p>
          <a:p>
            <a:pPr lvl="2"/>
            <a:r>
              <a:rPr lang="en-US" sz="1750" b="0" dirty="0"/>
              <a:t>Intermediate: </a:t>
            </a:r>
            <a:r>
              <a:rPr lang="en-US" sz="1750" b="0" u="sng" dirty="0">
                <a:solidFill>
                  <a:schemeClr val="accent6"/>
                </a:solidFill>
                <a:hlinkClick r:id="rId3"/>
              </a:rPr>
              <a:t>https://www.youtube.com/playlist?list=PLSIv_F9TtLlwWK_Y_Cas8Nyw-DsdbH6vl  </a:t>
            </a:r>
            <a:endParaRPr lang="en-US" sz="1750" b="0" u="sng" dirty="0">
              <a:solidFill>
                <a:schemeClr val="accent6"/>
              </a:solidFill>
            </a:endParaRPr>
          </a:p>
          <a:p>
            <a:pPr lvl="2"/>
            <a:r>
              <a:rPr lang="en-US" sz="1750" b="0" dirty="0"/>
              <a:t>Advanced: </a:t>
            </a:r>
            <a:r>
              <a:rPr lang="en-US" sz="1750" b="0" u="sng" dirty="0">
                <a:solidFill>
                  <a:schemeClr val="accent6"/>
                </a:solidFill>
                <a:hlinkClick r:id="rId4"/>
              </a:rPr>
              <a:t>https://www.youtube.com/playlist?list=PLSIv_F9TtLlx8VW2MFONMRwS_-2rSJwdn  </a:t>
            </a:r>
            <a:endParaRPr lang="en-US" sz="1750" b="0" u="sng" dirty="0">
              <a:solidFill>
                <a:schemeClr val="accent6"/>
              </a:solidFill>
            </a:endParaRPr>
          </a:p>
          <a:p>
            <a:pPr lvl="1"/>
            <a:r>
              <a:rPr lang="en-US" sz="1750" b="0" dirty="0" err="1"/>
              <a:t>Microservices</a:t>
            </a:r>
            <a:endParaRPr lang="en-US" sz="1750" b="0" dirty="0"/>
          </a:p>
          <a:p>
            <a:pPr lvl="2"/>
            <a:r>
              <a:rPr lang="en-US" sz="1750" b="0" dirty="0"/>
              <a:t>Beginners: </a:t>
            </a:r>
            <a:r>
              <a:rPr lang="en-US" sz="1750" b="0" u="sng" dirty="0">
                <a:solidFill>
                  <a:schemeClr val="accent6"/>
                </a:solidFill>
                <a:hlinkClick r:id="rId5"/>
              </a:rPr>
              <a:t>https://www.youtube.com/playlist?list=PLSIv_F9TtLlz_U2_RaONTGYLkz0lh-A_L</a:t>
            </a:r>
            <a:r>
              <a:rPr lang="en-US" sz="1750" b="0" dirty="0"/>
              <a:t>  </a:t>
            </a:r>
          </a:p>
          <a:p>
            <a:pPr lvl="2"/>
            <a:r>
              <a:rPr lang="en-US" sz="1750" b="0" dirty="0"/>
              <a:t>Intermediate: </a:t>
            </a:r>
            <a:r>
              <a:rPr lang="en-US" sz="1750" b="0" u="sng" dirty="0">
                <a:solidFill>
                  <a:schemeClr val="accent6"/>
                </a:solidFill>
                <a:hlinkClick r:id="rId6"/>
              </a:rPr>
              <a:t>https://www.youtube.com/playlist?list=PLSIv_F9TtLlxqjuAXxoRMjvspaEE8L2cB</a:t>
            </a:r>
            <a:r>
              <a:rPr lang="en-US" sz="1750" b="0" u="sng" dirty="0">
                <a:solidFill>
                  <a:schemeClr val="accent6"/>
                </a:solidFill>
              </a:rPr>
              <a:t>  </a:t>
            </a:r>
          </a:p>
          <a:p>
            <a:pPr lvl="2"/>
            <a:r>
              <a:rPr lang="en-US" sz="1750" b="0" dirty="0"/>
              <a:t>Advanced: </a:t>
            </a:r>
            <a:r>
              <a:rPr lang="en-US" sz="1750" b="0" u="sng" dirty="0">
                <a:solidFill>
                  <a:schemeClr val="accent6"/>
                </a:solidFill>
                <a:hlinkClick r:id="rId7"/>
              </a:rPr>
              <a:t>https://www.youtube.com/playlist?list=PLSIv_F9TtLlw4CF4F4t3gVV3j0512CMsu</a:t>
            </a:r>
            <a:r>
              <a:rPr lang="en-US" sz="1750" b="0" u="sng" dirty="0">
                <a:solidFill>
                  <a:schemeClr val="accent6"/>
                </a:solidFill>
              </a:rPr>
              <a:t>  </a:t>
            </a:r>
          </a:p>
          <a:p>
            <a:endParaRPr lang="en-US" sz="1750" b="0" u="sng"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45</a:t>
            </a:fld>
            <a:endParaRPr lang="en-US" dirty="0">
              <a:solidFill>
                <a:schemeClr val="bg2"/>
              </a:solidFill>
            </a:endParaRPr>
          </a:p>
        </p:txBody>
      </p:sp>
    </p:spTree>
    <p:extLst>
      <p:ext uri="{BB962C8B-B14F-4D97-AF65-F5344CB8AC3E}">
        <p14:creationId xmlns:p14="http://schemas.microsoft.com/office/powerpoint/2010/main" val="3713847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Self-Learning (3)</a:t>
            </a:r>
          </a:p>
        </p:txBody>
      </p:sp>
      <p:sp>
        <p:nvSpPr>
          <p:cNvPr id="3" name="Content Placeholder 2"/>
          <p:cNvSpPr>
            <a:spLocks noGrp="1"/>
          </p:cNvSpPr>
          <p:nvPr>
            <p:ph idx="1"/>
          </p:nvPr>
        </p:nvSpPr>
        <p:spPr/>
        <p:txBody>
          <a:bodyPr/>
          <a:lstStyle/>
          <a:p>
            <a:r>
              <a:rPr lang="en-US" b="0" u="sng" dirty="0"/>
              <a:t>Recommended Books</a:t>
            </a:r>
          </a:p>
          <a:p>
            <a:pPr lvl="1"/>
            <a:r>
              <a:rPr lang="en-US" b="0" u="sng" dirty="0"/>
              <a:t>A Seat at the Table – by Mark Schwartz (former CIO of USCIS, leader in Agile)</a:t>
            </a:r>
          </a:p>
          <a:p>
            <a:pPr marL="457200" lvl="1" indent="0">
              <a:buNone/>
            </a:pPr>
            <a:r>
              <a:rPr lang="en-US" b="0" dirty="0"/>
              <a:t>This book is highly recommended for ALL leadership as it is not technical but focused on the challenges around business, procurement and how leadership can enable DevOps across the organization and remove impediments.</a:t>
            </a:r>
          </a:p>
          <a:p>
            <a:pPr lvl="1"/>
            <a:r>
              <a:rPr lang="en-US" b="0" dirty="0"/>
              <a:t>The Phoenix Project – by the founders of DevOps</a:t>
            </a:r>
          </a:p>
          <a:p>
            <a:pPr lvl="1"/>
            <a:r>
              <a:rPr lang="en-US" b="0" dirty="0"/>
              <a:t>The DevOps Handbook – by Gene Kim, Patrick </a:t>
            </a:r>
            <a:r>
              <a:rPr lang="en-US" b="0" dirty="0" err="1"/>
              <a:t>Debois</a:t>
            </a:r>
            <a:r>
              <a:rPr lang="en-US" b="0" dirty="0"/>
              <a:t>.</a:t>
            </a:r>
          </a:p>
          <a:p>
            <a:pPr marL="0" indent="0">
              <a:buNone/>
            </a:pPr>
            <a:r>
              <a:rPr lang="en-US" b="0" dirty="0"/>
              <a:t>For those who drive to work like me (for hours), please note that these books are available as Audiobooks.</a:t>
            </a:r>
          </a:p>
          <a:p>
            <a:endParaRPr lang="en-US" b="0" u="sng"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46</a:t>
            </a:fld>
            <a:endParaRPr lang="en-US" dirty="0">
              <a:solidFill>
                <a:schemeClr val="bg2"/>
              </a:solidFill>
            </a:endParaRPr>
          </a:p>
        </p:txBody>
      </p:sp>
    </p:spTree>
    <p:extLst>
      <p:ext uri="{BB962C8B-B14F-4D97-AF65-F5344CB8AC3E}">
        <p14:creationId xmlns:p14="http://schemas.microsoft.com/office/powerpoint/2010/main" val="1859684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to DevSecOps =&gt; Strangler Pattern</a:t>
            </a:r>
          </a:p>
        </p:txBody>
      </p:sp>
      <p:sp>
        <p:nvSpPr>
          <p:cNvPr id="3" name="Content Placeholder 2"/>
          <p:cNvSpPr>
            <a:spLocks noGrp="1"/>
          </p:cNvSpPr>
          <p:nvPr>
            <p:ph idx="1"/>
          </p:nvPr>
        </p:nvSpPr>
        <p:spPr/>
        <p:txBody>
          <a:bodyPr/>
          <a:lstStyle/>
          <a:p>
            <a:r>
              <a:rPr lang="en-US" sz="1600" b="0" dirty="0"/>
              <a:t>Martin Fowler describes the </a:t>
            </a:r>
            <a:r>
              <a:rPr lang="en-US" sz="1600" b="0" u="sng" dirty="0">
                <a:hlinkClick r:id="rId2"/>
              </a:rPr>
              <a:t>Strangler Application</a:t>
            </a:r>
            <a:r>
              <a:rPr lang="en-US" sz="1600" b="0" dirty="0"/>
              <a:t>: </a:t>
            </a:r>
          </a:p>
          <a:p>
            <a:pPr lvl="1"/>
            <a:r>
              <a:rPr lang="en-US" sz="1600" b="0" i="1" dirty="0"/>
              <a:t>One of the natural wonders of this area are the huge strangler vines. They seed in the upper branches of a fig tree and gradually work their way down the tree until they root in the soil. Over many years they grow into fantastic and beautiful shapes, meanwhile strangling and killing the tree that was their host.</a:t>
            </a:r>
          </a:p>
          <a:p>
            <a:r>
              <a:rPr lang="en-US" sz="1600" b="0" dirty="0"/>
              <a:t>To get there, the following steps were followed:</a:t>
            </a:r>
          </a:p>
          <a:p>
            <a:pPr lvl="1"/>
            <a:r>
              <a:rPr lang="en-US" sz="1600" b="0" dirty="0"/>
              <a:t>First, add a proxy, which sits between the legacy application and the user. Initially, this proxy doesn’t do anything but pass all traffic, unmodified, to the application.</a:t>
            </a:r>
          </a:p>
          <a:p>
            <a:pPr lvl="1"/>
            <a:r>
              <a:rPr lang="en-US" sz="1600" b="0" dirty="0"/>
              <a:t>Then, add new service (with its own database(s) and other supporting infrastructure) and link it to the proxy. Implement the first new page in this service. Then allow the proxy to serve traffic to that page (see below).</a:t>
            </a:r>
          </a:p>
          <a:p>
            <a:pPr lvl="1"/>
            <a:r>
              <a:rPr lang="en-US" sz="1600" b="0" dirty="0"/>
              <a:t>Add more pages, more functionality and potentially more services. Open up the proxy to the new pages and services. Repeat until all required functionality is handled by the new stack.</a:t>
            </a:r>
          </a:p>
          <a:p>
            <a:pPr lvl="1"/>
            <a:r>
              <a:rPr lang="en-US" sz="1600" b="0" dirty="0"/>
              <a:t>The monolith no longer serves traffic and can be switched off.</a:t>
            </a:r>
            <a:endParaRPr lang="fr-FR" sz="1600" b="0" dirty="0"/>
          </a:p>
          <a:p>
            <a:r>
              <a:rPr lang="fr-FR" sz="1800" b="0" dirty="0" err="1"/>
              <a:t>Learn</a:t>
            </a:r>
            <a:r>
              <a:rPr lang="fr-FR" sz="1800" b="0" dirty="0"/>
              <a:t> more: </a:t>
            </a:r>
            <a:r>
              <a:rPr lang="fr-FR" sz="1800" b="0" dirty="0">
                <a:hlinkClick r:id="rId3"/>
              </a:rPr>
              <a:t>https://www.ibm.com/developerworks/cloud/library/cl-strangler-application-pattern-microservices-apps-trs/index.html </a:t>
            </a:r>
            <a:r>
              <a:rPr lang="fr-FR" sz="1800" b="0" dirty="0"/>
              <a:t>and </a:t>
            </a:r>
            <a:r>
              <a:rPr lang="fr-FR" sz="1800" b="0" dirty="0">
                <a:hlinkClick r:id="rId4"/>
              </a:rPr>
              <a:t>https://www.michielrook.nl/2016/11/strangler-pattern-practice/</a:t>
            </a:r>
            <a:endParaRPr lang="fr-FR" sz="18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47</a:t>
            </a:fld>
            <a:endParaRPr lang="en-US" dirty="0">
              <a:solidFill>
                <a:schemeClr val="bg2"/>
              </a:solidFill>
            </a:endParaRPr>
          </a:p>
        </p:txBody>
      </p:sp>
    </p:spTree>
    <p:extLst>
      <p:ext uri="{BB962C8B-B14F-4D97-AF65-F5344CB8AC3E}">
        <p14:creationId xmlns:p14="http://schemas.microsoft.com/office/powerpoint/2010/main" val="195885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5</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a:t>A Large Team!</a:t>
            </a:r>
          </a:p>
        </p:txBody>
      </p:sp>
      <p:pic>
        <p:nvPicPr>
          <p:cNvPr id="12" name="Picture 1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TextBox 12"/>
          <p:cNvSpPr txBox="1"/>
          <p:nvPr/>
        </p:nvSpPr>
        <p:spPr>
          <a:xfrm>
            <a:off x="1593663" y="3400054"/>
            <a:ext cx="8279013" cy="830997"/>
          </a:xfrm>
          <a:prstGeom prst="rect">
            <a:avLst/>
          </a:prstGeom>
          <a:noFill/>
        </p:spPr>
        <p:txBody>
          <a:bodyPr wrap="square" rtlCol="0">
            <a:spAutoFit/>
          </a:bodyPr>
          <a:lstStyle/>
          <a:p>
            <a:r>
              <a:rPr lang="en-US" sz="4800" dirty="0"/>
              <a:t>With Various Technologies</a:t>
            </a:r>
          </a:p>
        </p:txBody>
      </p:sp>
    </p:spTree>
    <p:extLst>
      <p:ext uri="{BB962C8B-B14F-4D97-AF65-F5344CB8AC3E}">
        <p14:creationId xmlns:p14="http://schemas.microsoft.com/office/powerpoint/2010/main" val="418193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6</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a:t>A Large Team!</a:t>
            </a:r>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a:t>With Various Technologies</a:t>
            </a:r>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02326"/>
            <a:ext cx="12192000" cy="8160326"/>
          </a:xfrm>
          <a:prstGeom prst="rect">
            <a:avLst/>
          </a:prstGeom>
        </p:spPr>
      </p:pic>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a:t>Bring It With Us!</a:t>
            </a:r>
          </a:p>
        </p:txBody>
      </p:sp>
    </p:spTree>
    <p:extLst>
      <p:ext uri="{BB962C8B-B14F-4D97-AF65-F5344CB8AC3E}">
        <p14:creationId xmlns:p14="http://schemas.microsoft.com/office/powerpoint/2010/main" val="143938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7</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a:t>A Large Team!</a:t>
            </a:r>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a:t>With Various Technologies</a:t>
            </a:r>
          </a:p>
        </p:txBody>
      </p:sp>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a:t>Bring It With Us!</a:t>
            </a: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67" y="-1851423"/>
            <a:ext cx="12192000" cy="8709423"/>
          </a:xfrm>
          <a:prstGeom prst="rect">
            <a:avLst/>
          </a:prstGeom>
        </p:spPr>
      </p:pic>
      <p:sp>
        <p:nvSpPr>
          <p:cNvPr id="15" name="TextBox 14"/>
          <p:cNvSpPr txBox="1"/>
          <p:nvPr/>
        </p:nvSpPr>
        <p:spPr>
          <a:xfrm>
            <a:off x="752996" y="4142414"/>
            <a:ext cx="8279013" cy="830997"/>
          </a:xfrm>
          <a:prstGeom prst="rect">
            <a:avLst/>
          </a:prstGeom>
          <a:noFill/>
        </p:spPr>
        <p:txBody>
          <a:bodyPr wrap="square" rtlCol="0">
            <a:spAutoFit/>
          </a:bodyPr>
          <a:lstStyle/>
          <a:p>
            <a:r>
              <a:rPr lang="en-US" sz="4800" dirty="0"/>
              <a:t>Even To Space!</a:t>
            </a:r>
          </a:p>
        </p:txBody>
      </p:sp>
    </p:spTree>
    <p:extLst>
      <p:ext uri="{BB962C8B-B14F-4D97-AF65-F5344CB8AC3E}">
        <p14:creationId xmlns:p14="http://schemas.microsoft.com/office/powerpoint/2010/main" val="158515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8</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a:t>A Large Team!</a:t>
            </a:r>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a:t>With Various Technologies</a:t>
            </a:r>
          </a:p>
        </p:txBody>
      </p:sp>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a:t>Bring It With Us!</a:t>
            </a:r>
          </a:p>
        </p:txBody>
      </p:sp>
      <p:sp>
        <p:nvSpPr>
          <p:cNvPr id="15" name="TextBox 14"/>
          <p:cNvSpPr txBox="1"/>
          <p:nvPr/>
        </p:nvSpPr>
        <p:spPr>
          <a:xfrm>
            <a:off x="752996" y="4142414"/>
            <a:ext cx="8279013" cy="830997"/>
          </a:xfrm>
          <a:prstGeom prst="rect">
            <a:avLst/>
          </a:prstGeom>
          <a:noFill/>
        </p:spPr>
        <p:txBody>
          <a:bodyPr wrap="square" rtlCol="0">
            <a:spAutoFit/>
          </a:bodyPr>
          <a:lstStyle/>
          <a:p>
            <a:r>
              <a:rPr lang="en-US" sz="4800" dirty="0"/>
              <a:t>To Space!</a:t>
            </a:r>
          </a:p>
        </p:txBody>
      </p:sp>
      <p:pic>
        <p:nvPicPr>
          <p:cNvPr id="16" name="Picture 1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46040"/>
            <a:ext cx="12192000" cy="7569198"/>
          </a:xfrm>
          <a:prstGeom prst="rect">
            <a:avLst/>
          </a:prstGeom>
        </p:spPr>
      </p:pic>
      <p:sp>
        <p:nvSpPr>
          <p:cNvPr id="17" name="TextBox 16"/>
          <p:cNvSpPr txBox="1"/>
          <p:nvPr/>
        </p:nvSpPr>
        <p:spPr>
          <a:xfrm>
            <a:off x="969101" y="5579039"/>
            <a:ext cx="8279013" cy="830997"/>
          </a:xfrm>
          <a:prstGeom prst="rect">
            <a:avLst/>
          </a:prstGeom>
          <a:noFill/>
        </p:spPr>
        <p:txBody>
          <a:bodyPr wrap="square" rtlCol="0">
            <a:spAutoFit/>
          </a:bodyPr>
          <a:lstStyle/>
          <a:p>
            <a:r>
              <a:rPr lang="en-US" sz="4800" dirty="0"/>
              <a:t>With a Few Sensors!</a:t>
            </a:r>
          </a:p>
        </p:txBody>
      </p:sp>
    </p:spTree>
    <p:extLst>
      <p:ext uri="{BB962C8B-B14F-4D97-AF65-F5344CB8AC3E}">
        <p14:creationId xmlns:p14="http://schemas.microsoft.com/office/powerpoint/2010/main" val="108025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Arial" panose="020B0604020202020204" pitchFamily="34" charset="0"/>
                <a:cs typeface="Arial" panose="020B0604020202020204" pitchFamily="34" charset="0"/>
              </a:rPr>
              <a:t>Must Adapt to Challenges</a:t>
            </a:r>
          </a:p>
        </p:txBody>
      </p:sp>
      <p:sp>
        <p:nvSpPr>
          <p:cNvPr id="3" name="Content Placeholder 2"/>
          <p:cNvSpPr>
            <a:spLocks noGrp="1"/>
          </p:cNvSpPr>
          <p:nvPr>
            <p:ph idx="1"/>
          </p:nvPr>
        </p:nvSpPr>
        <p:spPr/>
        <p:txBody>
          <a:bodyPr/>
          <a:lstStyle/>
          <a:p>
            <a:pPr marL="0" indent="0">
              <a:buNone/>
            </a:pPr>
            <a:endParaRPr lang="en-US" sz="1600" b="0" dirty="0"/>
          </a:p>
        </p:txBody>
      </p:sp>
      <p:sp>
        <p:nvSpPr>
          <p:cNvPr id="4" name="Slide Number Placeholder 3"/>
          <p:cNvSpPr>
            <a:spLocks noGrp="1"/>
          </p:cNvSpPr>
          <p:nvPr>
            <p:ph type="sldNum" sz="quarter" idx="11"/>
          </p:nvPr>
        </p:nvSpPr>
        <p:spPr/>
        <p:txBody>
          <a:bodyPr/>
          <a:lstStyle/>
          <a:p>
            <a:pPr>
              <a:defRPr/>
            </a:pPr>
            <a:fld id="{77FC5674-A1A8-480F-9472-1EE3C7CAEA6F}" type="slidenum">
              <a:rPr lang="en-US" smtClean="0"/>
              <a:pPr>
                <a:defRPr/>
              </a:pPr>
              <a:t>9</a:t>
            </a:fld>
            <a:endParaRPr lang="en-US" dirty="0">
              <a:solidFill>
                <a:schemeClr val="bg2"/>
              </a:solidFill>
            </a:endParaRPr>
          </a:p>
        </p:txBody>
      </p:sp>
      <p:sp>
        <p:nvSpPr>
          <p:cNvPr id="7" name="TextBox 6"/>
          <p:cNvSpPr txBox="1"/>
          <p:nvPr/>
        </p:nvSpPr>
        <p:spPr>
          <a:xfrm>
            <a:off x="470777" y="5417403"/>
            <a:ext cx="7953218" cy="830997"/>
          </a:xfrm>
          <a:prstGeom prst="rect">
            <a:avLst/>
          </a:prstGeom>
          <a:noFill/>
        </p:spPr>
        <p:txBody>
          <a:bodyPr wrap="square" rtlCol="0">
            <a:spAutoFit/>
          </a:bodyPr>
          <a:lstStyle/>
          <a:p>
            <a:r>
              <a:rPr lang="en-US" sz="4800" dirty="0"/>
              <a:t>Must Adapt To Challenges</a:t>
            </a:r>
          </a:p>
        </p:txBody>
      </p:sp>
      <p:sp>
        <p:nvSpPr>
          <p:cNvPr id="9" name="TextBox 8"/>
          <p:cNvSpPr txBox="1"/>
          <p:nvPr/>
        </p:nvSpPr>
        <p:spPr>
          <a:xfrm>
            <a:off x="6472100" y="3156665"/>
            <a:ext cx="5369832" cy="830997"/>
          </a:xfrm>
          <a:prstGeom prst="rect">
            <a:avLst/>
          </a:prstGeom>
          <a:noFill/>
        </p:spPr>
        <p:txBody>
          <a:bodyPr wrap="square" rtlCol="0">
            <a:spAutoFit/>
          </a:bodyPr>
          <a:lstStyle/>
          <a:p>
            <a:r>
              <a:rPr lang="en-US" sz="4800" dirty="0"/>
              <a:t>Work as a Team!</a:t>
            </a:r>
          </a:p>
        </p:txBody>
      </p:sp>
      <p:sp>
        <p:nvSpPr>
          <p:cNvPr id="11" name="TextBox 10"/>
          <p:cNvSpPr txBox="1"/>
          <p:nvPr/>
        </p:nvSpPr>
        <p:spPr>
          <a:xfrm>
            <a:off x="2423692" y="5094130"/>
            <a:ext cx="5369832" cy="830997"/>
          </a:xfrm>
          <a:prstGeom prst="rect">
            <a:avLst/>
          </a:prstGeom>
          <a:noFill/>
        </p:spPr>
        <p:txBody>
          <a:bodyPr wrap="square" rtlCol="0">
            <a:spAutoFit/>
          </a:bodyPr>
          <a:lstStyle/>
          <a:p>
            <a:r>
              <a:rPr lang="en-US" sz="4800" dirty="0"/>
              <a:t>A Large Team!</a:t>
            </a:r>
          </a:p>
        </p:txBody>
      </p:sp>
      <p:sp>
        <p:nvSpPr>
          <p:cNvPr id="13" name="TextBox 12"/>
          <p:cNvSpPr txBox="1"/>
          <p:nvPr/>
        </p:nvSpPr>
        <p:spPr>
          <a:xfrm>
            <a:off x="3743988" y="1162834"/>
            <a:ext cx="8279013" cy="830997"/>
          </a:xfrm>
          <a:prstGeom prst="rect">
            <a:avLst/>
          </a:prstGeom>
          <a:noFill/>
        </p:spPr>
        <p:txBody>
          <a:bodyPr wrap="square" rtlCol="0">
            <a:spAutoFit/>
          </a:bodyPr>
          <a:lstStyle/>
          <a:p>
            <a:r>
              <a:rPr lang="en-US" sz="4800" dirty="0"/>
              <a:t>With Various Technologies</a:t>
            </a:r>
          </a:p>
        </p:txBody>
      </p:sp>
      <p:sp>
        <p:nvSpPr>
          <p:cNvPr id="14" name="TextBox 13"/>
          <p:cNvSpPr txBox="1"/>
          <p:nvPr/>
        </p:nvSpPr>
        <p:spPr>
          <a:xfrm>
            <a:off x="3425277" y="5583011"/>
            <a:ext cx="8279013" cy="830997"/>
          </a:xfrm>
          <a:prstGeom prst="rect">
            <a:avLst/>
          </a:prstGeom>
          <a:noFill/>
        </p:spPr>
        <p:txBody>
          <a:bodyPr wrap="square" rtlCol="0">
            <a:spAutoFit/>
          </a:bodyPr>
          <a:lstStyle/>
          <a:p>
            <a:r>
              <a:rPr lang="en-US" sz="4800" dirty="0"/>
              <a:t>Bring It With Us!</a:t>
            </a:r>
          </a:p>
        </p:txBody>
      </p:sp>
      <p:sp>
        <p:nvSpPr>
          <p:cNvPr id="15" name="TextBox 14"/>
          <p:cNvSpPr txBox="1"/>
          <p:nvPr/>
        </p:nvSpPr>
        <p:spPr>
          <a:xfrm>
            <a:off x="752996" y="4142414"/>
            <a:ext cx="8279013" cy="830997"/>
          </a:xfrm>
          <a:prstGeom prst="rect">
            <a:avLst/>
          </a:prstGeom>
          <a:noFill/>
        </p:spPr>
        <p:txBody>
          <a:bodyPr wrap="square" rtlCol="0">
            <a:spAutoFit/>
          </a:bodyPr>
          <a:lstStyle/>
          <a:p>
            <a:r>
              <a:rPr lang="en-US" sz="4800" dirty="0"/>
              <a:t>To Space!</a:t>
            </a:r>
          </a:p>
        </p:txBody>
      </p:sp>
      <p:sp>
        <p:nvSpPr>
          <p:cNvPr id="17" name="TextBox 16"/>
          <p:cNvSpPr txBox="1"/>
          <p:nvPr/>
        </p:nvSpPr>
        <p:spPr>
          <a:xfrm>
            <a:off x="969101" y="5579039"/>
            <a:ext cx="8279013" cy="830997"/>
          </a:xfrm>
          <a:prstGeom prst="rect">
            <a:avLst/>
          </a:prstGeom>
          <a:noFill/>
        </p:spPr>
        <p:txBody>
          <a:bodyPr wrap="square" rtlCol="0">
            <a:spAutoFit/>
          </a:bodyPr>
          <a:lstStyle/>
          <a:p>
            <a:r>
              <a:rPr lang="en-US" sz="4800" dirty="0"/>
              <a:t>With a Few Sensors!</a:t>
            </a:r>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370" y="0"/>
            <a:ext cx="12184264" cy="6858000"/>
          </a:xfrm>
          <a:prstGeom prst="rect">
            <a:avLst/>
          </a:prstGeom>
        </p:spPr>
      </p:pic>
      <p:sp>
        <p:nvSpPr>
          <p:cNvPr id="19" name="TextBox 18"/>
          <p:cNvSpPr txBox="1"/>
          <p:nvPr/>
        </p:nvSpPr>
        <p:spPr>
          <a:xfrm>
            <a:off x="878003" y="444522"/>
            <a:ext cx="8279013" cy="830997"/>
          </a:xfrm>
          <a:prstGeom prst="rect">
            <a:avLst/>
          </a:prstGeom>
          <a:noFill/>
        </p:spPr>
        <p:txBody>
          <a:bodyPr wrap="square" rtlCol="0">
            <a:spAutoFit/>
          </a:bodyPr>
          <a:lstStyle/>
          <a:p>
            <a:r>
              <a:rPr lang="en-US" sz="4800"/>
              <a:t>With Their </a:t>
            </a:r>
            <a:r>
              <a:rPr lang="en-US" sz="4800" dirty="0"/>
              <a:t>Help!</a:t>
            </a:r>
          </a:p>
        </p:txBody>
      </p:sp>
    </p:spTree>
    <p:extLst>
      <p:ext uri="{BB962C8B-B14F-4D97-AF65-F5344CB8AC3E}">
        <p14:creationId xmlns:p14="http://schemas.microsoft.com/office/powerpoint/2010/main" val="3847420735"/>
      </p:ext>
    </p:extLst>
  </p:cSld>
  <p:clrMapOvr>
    <a:masterClrMapping/>
  </p:clrMapOvr>
</p:sld>
</file>

<file path=ppt/theme/theme1.xml><?xml version="1.0" encoding="utf-8"?>
<a:theme xmlns:a="http://schemas.openxmlformats.org/drawingml/2006/main" name="USAF Theme">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AF Theme" id="{8A945B13-3F7E-4CBC-B7B1-78CF167AABA8}" vid="{9AC5D639-0411-42A6-9E4A-664691506556}"/>
    </a:ext>
  </a:extLst>
</a:theme>
</file>

<file path=ppt/theme/theme10.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2_Command Standard">
  <a:themeElements>
    <a:clrScheme name="51_Command Standar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51_Command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Command Standar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1_Command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1_Command Standar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1_Command Standar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1_Command Standar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1_Command Standar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1_Command Standar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1_Command Standard 8">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clrMap bg1="lt1" tx1="dk1" bg2="lt2" tx2="dk2" accent1="accent1" accent2="accent2" accent3="accent3" accent4="accent4" accent5="accent5" accent6="accent6" hlink="hlink" folHlink="folHlink"/>
    </a:extraClrScheme>
    <a:extraClrScheme>
      <a:clrScheme name="51_Command Standard 9">
        <a:dk1>
          <a:srgbClr val="000000"/>
        </a:dk1>
        <a:lt1>
          <a:srgbClr val="FFFFFF"/>
        </a:lt1>
        <a:dk2>
          <a:srgbClr val="000000"/>
        </a:dk2>
        <a:lt2>
          <a:srgbClr val="919191"/>
        </a:lt2>
        <a:accent1>
          <a:srgbClr val="FF0000"/>
        </a:accent1>
        <a:accent2>
          <a:srgbClr val="000080"/>
        </a:accent2>
        <a:accent3>
          <a:srgbClr val="FFFFFF"/>
        </a:accent3>
        <a:accent4>
          <a:srgbClr val="000000"/>
        </a:accent4>
        <a:accent5>
          <a:srgbClr val="FFAAAA"/>
        </a:accent5>
        <a:accent6>
          <a:srgbClr val="000073"/>
        </a:accent6>
        <a:hlink>
          <a:srgbClr val="00CCFF"/>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noFill/>
        <a:ln w="12700" cap="flat" cmpd="sng" algn="ctr">
          <a:noFill/>
          <a:prstDash val="solid"/>
        </a:ln>
        <a:effectLst/>
      </a:spPr>
      <a:bodyPr wrap="square" rtlCol="0" anchor="ctr">
        <a:spAutoFit/>
      </a:bodyPr>
      <a:lstStyle>
        <a:defPPr>
          <a:defRPr b="1" kern="0" dirty="0" err="1" smtClean="0">
            <a:latin typeface="+mn-lt"/>
            <a:cs typeface="Calibri" pitchFamily="34" charset="0"/>
          </a:defRPr>
        </a:defPPr>
      </a:lstStyle>
    </a:tx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USAF Theme</Template>
  <TotalTime>4339</TotalTime>
  <Words>5639</Words>
  <Application>Microsoft Office PowerPoint</Application>
  <PresentationFormat>Widescreen</PresentationFormat>
  <Paragraphs>815</Paragraphs>
  <Slides>47</Slides>
  <Notes>6</Notes>
  <HiddenSlides>6</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47</vt:i4>
      </vt:variant>
    </vt:vector>
  </HeadingPairs>
  <TitlesOfParts>
    <vt:vector size="64" baseType="lpstr">
      <vt:lpstr>Arial</vt:lpstr>
      <vt:lpstr>Calibri</vt:lpstr>
      <vt:lpstr>Calibri Light</vt:lpstr>
      <vt:lpstr>Century Schoolbook</vt:lpstr>
      <vt:lpstr>Wingdings</vt:lpstr>
      <vt:lpstr>USAF Theme</vt:lpstr>
      <vt:lpstr>2_USAF(Unclas)</vt:lpstr>
      <vt:lpstr>3_USAF(Unclas)</vt:lpstr>
      <vt:lpstr>52_Command Standard</vt:lpstr>
      <vt:lpstr>4_USAF(Unclas)</vt:lpstr>
      <vt:lpstr>5_USAF(Unclas)</vt:lpstr>
      <vt:lpstr>6_USAF(Unclas)</vt:lpstr>
      <vt:lpstr>7_USAF(Unclas)</vt:lpstr>
      <vt:lpstr>Office Theme</vt:lpstr>
      <vt:lpstr>1_Office Theme</vt:lpstr>
      <vt:lpstr>8_USAF(Unclas)</vt:lpstr>
      <vt:lpstr>USAF(Unclas)</vt:lpstr>
      <vt:lpstr>How did the Department of Defense move to  Kubernetes and Istio? </vt:lpstr>
      <vt:lpstr>Must Adapt to Challenges</vt:lpstr>
      <vt:lpstr>Must Adapt to Challenges</vt:lpstr>
      <vt:lpstr>Must Adapt to Challenges</vt:lpstr>
      <vt:lpstr>Must Adapt to Challenges</vt:lpstr>
      <vt:lpstr>Must Adapt to Challenges</vt:lpstr>
      <vt:lpstr>Must Adapt to Challenges</vt:lpstr>
      <vt:lpstr>Must Adapt to Challenges</vt:lpstr>
      <vt:lpstr>Must Adapt to Challenges</vt:lpstr>
      <vt:lpstr>What is the DoD Enterprise DevSecOps Initiative?</vt:lpstr>
      <vt:lpstr>CSO Website – Continuously Updated!</vt:lpstr>
      <vt:lpstr>Why Kubernetes / Containers?</vt:lpstr>
      <vt:lpstr>PowerPoint Presentation</vt:lpstr>
      <vt:lpstr>Understanding the DevSecOps Layers</vt:lpstr>
      <vt:lpstr>Software Ecosystem Multiple Innovation Hubs – One Platform</vt:lpstr>
      <vt:lpstr>Software Ecosystem Multiple Innovation Hubs, One Platform</vt:lpstr>
      <vt:lpstr>Platform One Services</vt:lpstr>
      <vt:lpstr>Platform One Services (continued)</vt:lpstr>
      <vt:lpstr>Platform One Services (continued)</vt:lpstr>
      <vt:lpstr>Platform One Services (continued)</vt:lpstr>
      <vt:lpstr>Platform One Services (continued)</vt:lpstr>
      <vt:lpstr>DevSecOps Basic Ordering Agreements (BOAs) – Contract Vehicles</vt:lpstr>
      <vt:lpstr>Key “DevSecOps”  Ingredients</vt:lpstr>
      <vt:lpstr>Microservices Architecture (ISTIO)</vt:lpstr>
      <vt:lpstr> “Infrastructure as Code”  Benefits</vt:lpstr>
      <vt:lpstr>What is GitOps?</vt:lpstr>
      <vt:lpstr>What is a Continuous ATO?</vt:lpstr>
      <vt:lpstr>PowerPoint Presentation</vt:lpstr>
      <vt:lpstr>PowerPoint Presentation</vt:lpstr>
      <vt:lpstr>Nicolas M. Chaillan</vt:lpstr>
      <vt:lpstr>Cloud One</vt:lpstr>
      <vt:lpstr>DCCSCR/DCAR  (DoD Container Repository)</vt:lpstr>
      <vt:lpstr>Key “Continuous Security” Ingredients</vt:lpstr>
      <vt:lpstr>DevSecOps Stack  implements Zero Trust!</vt:lpstr>
      <vt:lpstr>Value for DoD Programs</vt:lpstr>
      <vt:lpstr>PowerPoint Presentation</vt:lpstr>
      <vt:lpstr>PowerPoint Presentation</vt:lpstr>
      <vt:lpstr>Training Options</vt:lpstr>
      <vt:lpstr>PowerPoint Presentation</vt:lpstr>
      <vt:lpstr>DevSecOps Product Stack (1)</vt:lpstr>
      <vt:lpstr>DevSecOps Product Stack (2)</vt:lpstr>
      <vt:lpstr>DevSecOps Product Stack (3)</vt:lpstr>
      <vt:lpstr>DevSecOps Product Stack (4)</vt:lpstr>
      <vt:lpstr>Self-Learning (1)</vt:lpstr>
      <vt:lpstr>Self-Learning (2)</vt:lpstr>
      <vt:lpstr>Self-Learning (3)</vt:lpstr>
      <vt:lpstr>Legacy to DevSecOps =&gt; Strangler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Chaillan</dc:creator>
  <cp:lastModifiedBy>Nicolas Chaillan</cp:lastModifiedBy>
  <cp:revision>858</cp:revision>
  <cp:lastPrinted>2018-12-11T17:45:42Z</cp:lastPrinted>
  <dcterms:created xsi:type="dcterms:W3CDTF">2015-05-07T20:08:16Z</dcterms:created>
  <dcterms:modified xsi:type="dcterms:W3CDTF">2020-11-12T13:52:21Z</dcterms:modified>
</cp:coreProperties>
</file>