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Italics" panose="020B0604020202020204" charset="0"/>
      <p:regular r:id="rId20"/>
    </p:embeddedFont>
    <p:embeddedFont>
      <p:font typeface="Calibri" panose="020F0502020204030204" pitchFamily="34" charset="0"/>
      <p:regular r:id="rId21"/>
      <p:bold r:id="rId22"/>
      <p:italic r:id="rId23"/>
      <p:boldItalic r:id="rId24"/>
    </p:embeddedFont>
    <p:embeddedFont>
      <p:font typeface="Francois One"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09A"/>
    <a:srgbClr val="06FA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126" y="4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400" y="8"/>
            <a:ext cx="18288006" cy="10286986"/>
          </a:xfrm>
          <a:custGeom>
            <a:avLst/>
            <a:gdLst/>
            <a:ahLst/>
            <a:cxnLst/>
            <a:rect l="l" t="t" r="r" b="b"/>
            <a:pathLst>
              <a:path w="18288006" h="10286986">
                <a:moveTo>
                  <a:pt x="0" y="0"/>
                </a:moveTo>
                <a:lnTo>
                  <a:pt x="18288006" y="0"/>
                </a:lnTo>
                <a:lnTo>
                  <a:pt x="18288006" y="10286986"/>
                </a:lnTo>
                <a:lnTo>
                  <a:pt x="0" y="10286986"/>
                </a:lnTo>
                <a:lnTo>
                  <a:pt x="0" y="0"/>
                </a:lnTo>
                <a:close/>
              </a:path>
            </a:pathLst>
          </a:custGeom>
          <a:blipFill>
            <a:blip r:embed="rId3"/>
            <a:stretch>
              <a:fillRect/>
            </a:stretch>
          </a:blipFill>
        </p:spPr>
      </p:sp>
      <p:sp>
        <p:nvSpPr>
          <p:cNvPr id="3" name="TextBox 3"/>
          <p:cNvSpPr txBox="1"/>
          <p:nvPr/>
        </p:nvSpPr>
        <p:spPr>
          <a:xfrm>
            <a:off x="0" y="559441"/>
            <a:ext cx="18288000" cy="2342949"/>
          </a:xfrm>
          <a:prstGeom prst="rect">
            <a:avLst/>
          </a:prstGeom>
        </p:spPr>
        <p:txBody>
          <a:bodyPr lIns="0" tIns="0" rIns="0" bIns="0" rtlCol="0" anchor="t">
            <a:spAutoFit/>
          </a:bodyPr>
          <a:lstStyle/>
          <a:p>
            <a:pPr algn="ctr">
              <a:lnSpc>
                <a:spcPts val="19198"/>
              </a:lnSpc>
            </a:pPr>
            <a:r>
              <a:rPr lang="en-US" sz="13900" dirty="0">
                <a:solidFill>
                  <a:srgbClr val="6FE870"/>
                </a:solidFill>
                <a:latin typeface="Francois One"/>
                <a:ea typeface="Francois One"/>
                <a:cs typeface="Francois One"/>
                <a:sym typeface="Francois One"/>
              </a:rPr>
              <a:t>ANGULAR</a:t>
            </a:r>
          </a:p>
        </p:txBody>
      </p:sp>
      <p:sp>
        <p:nvSpPr>
          <p:cNvPr id="4" name="Freeform 4"/>
          <p:cNvSpPr/>
          <p:nvPr/>
        </p:nvSpPr>
        <p:spPr>
          <a:xfrm>
            <a:off x="14232250" y="53915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264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Graphic 5">
            <a:extLst>
              <a:ext uri="{FF2B5EF4-FFF2-40B4-BE49-F238E27FC236}">
                <a16:creationId xmlns:a16="http://schemas.microsoft.com/office/drawing/2014/main" id="{1425314D-7D9B-4B34-8A5B-8566EEF8D1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6121" y="2628900"/>
            <a:ext cx="3864963" cy="4097134"/>
          </a:xfrm>
          <a:prstGeom prst="rect">
            <a:avLst/>
          </a:prstGeom>
        </p:spPr>
      </p:pic>
      <p:sp>
        <p:nvSpPr>
          <p:cNvPr id="7" name="TextBox 6">
            <a:extLst>
              <a:ext uri="{FF2B5EF4-FFF2-40B4-BE49-F238E27FC236}">
                <a16:creationId xmlns:a16="http://schemas.microsoft.com/office/drawing/2014/main" id="{D465053F-72F5-4B7E-9C4C-746611AB6BE7}"/>
              </a:ext>
            </a:extLst>
          </p:cNvPr>
          <p:cNvSpPr txBox="1"/>
          <p:nvPr/>
        </p:nvSpPr>
        <p:spPr>
          <a:xfrm>
            <a:off x="990600" y="6047400"/>
            <a:ext cx="1106550" cy="369332"/>
          </a:xfrm>
          <a:prstGeom prst="rect">
            <a:avLst/>
          </a:prstGeom>
          <a:solidFill>
            <a:srgbClr val="FF209A"/>
          </a:solidFill>
        </p:spPr>
        <p:txBody>
          <a:bodyPr wrap="square" rtlCol="0">
            <a:spAutoFit/>
          </a:bodyPr>
          <a:lstStyle/>
          <a:p>
            <a:r>
              <a:rPr lang="en-US" b="1" dirty="0">
                <a:solidFill>
                  <a:srgbClr val="06FAFD"/>
                </a:solidFill>
              </a:rPr>
              <a:t>CUREMD</a:t>
            </a:r>
          </a:p>
        </p:txBody>
      </p:sp>
      <p:sp>
        <p:nvSpPr>
          <p:cNvPr id="8" name="TextBox 7">
            <a:extLst>
              <a:ext uri="{FF2B5EF4-FFF2-40B4-BE49-F238E27FC236}">
                <a16:creationId xmlns:a16="http://schemas.microsoft.com/office/drawing/2014/main" id="{9C2BB405-AD71-4DE8-AF34-DDDC4B940047}"/>
              </a:ext>
            </a:extLst>
          </p:cNvPr>
          <p:cNvSpPr txBox="1"/>
          <p:nvPr/>
        </p:nvSpPr>
        <p:spPr>
          <a:xfrm>
            <a:off x="16002000" y="6040694"/>
            <a:ext cx="1295400" cy="369332"/>
          </a:xfrm>
          <a:prstGeom prst="rect">
            <a:avLst/>
          </a:prstGeom>
          <a:solidFill>
            <a:srgbClr val="FF209A"/>
          </a:solidFill>
        </p:spPr>
        <p:txBody>
          <a:bodyPr wrap="square" rtlCol="0">
            <a:spAutoFit/>
          </a:bodyPr>
          <a:lstStyle/>
          <a:p>
            <a:r>
              <a:rPr lang="en-US" b="1" dirty="0">
                <a:solidFill>
                  <a:srgbClr val="06FAFD"/>
                </a:solidFill>
              </a:rPr>
              <a:t>AL-MAALIK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0"/>
                                        <p:tgtEl>
                                          <p:spTgt spid="6"/>
                                        </p:tgtEl>
                                      </p:cBhvr>
                                    </p:animEffect>
                                    <p:anim calcmode="lin" valueType="num">
                                      <p:cBhvr>
                                        <p:cTn id="8" dur="4000" fill="hold"/>
                                        <p:tgtEl>
                                          <p:spTgt spid="6"/>
                                        </p:tgtEl>
                                        <p:attrNameLst>
                                          <p:attrName>ppt_w</p:attrName>
                                        </p:attrNameLst>
                                      </p:cBhvr>
                                      <p:tavLst>
                                        <p:tav tm="0" fmla="#ppt_w*sin(2.5*pi*$)">
                                          <p:val>
                                            <p:fltVal val="0"/>
                                          </p:val>
                                        </p:tav>
                                        <p:tav tm="100000">
                                          <p:val>
                                            <p:fltVal val="1"/>
                                          </p:val>
                                        </p:tav>
                                      </p:tavLst>
                                    </p:anim>
                                    <p:anim calcmode="lin" valueType="num">
                                      <p:cBhvr>
                                        <p:cTn id="9" dur="4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891589" y="2577381"/>
            <a:ext cx="7828442" cy="6710093"/>
          </a:xfrm>
          <a:custGeom>
            <a:avLst/>
            <a:gdLst/>
            <a:ahLst/>
            <a:cxnLst/>
            <a:rect l="l" t="t" r="r" b="b"/>
            <a:pathLst>
              <a:path w="7828442" h="6710093">
                <a:moveTo>
                  <a:pt x="0" y="0"/>
                </a:moveTo>
                <a:lnTo>
                  <a:pt x="7828442" y="0"/>
                </a:lnTo>
                <a:lnTo>
                  <a:pt x="7828442" y="6710094"/>
                </a:lnTo>
                <a:lnTo>
                  <a:pt x="0" y="6710094"/>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SERVICES</a:t>
            </a:r>
          </a:p>
        </p:txBody>
      </p:sp>
      <p:sp>
        <p:nvSpPr>
          <p:cNvPr id="9" name="TextBox 9"/>
          <p:cNvSpPr txBox="1"/>
          <p:nvPr/>
        </p:nvSpPr>
        <p:spPr>
          <a:xfrm>
            <a:off x="1028700" y="2903625"/>
            <a:ext cx="7654465" cy="44481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Services in Angular are Singleton objects that provide a way to share data and functionality between components. They are used to encapsulate business logic and provide a layer of abstraction between components and data sources.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KEY CHARACTERISTICS</a:t>
            </a:r>
          </a:p>
        </p:txBody>
      </p:sp>
      <p:sp>
        <p:nvSpPr>
          <p:cNvPr id="6" name="TextBox 6"/>
          <p:cNvSpPr txBox="1"/>
          <p:nvPr/>
        </p:nvSpPr>
        <p:spPr>
          <a:xfrm>
            <a:off x="3474520" y="52250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SERVICES</a:t>
            </a:r>
          </a:p>
        </p:txBody>
      </p:sp>
      <p:sp>
        <p:nvSpPr>
          <p:cNvPr id="7" name="TextBox 7"/>
          <p:cNvSpPr txBox="1"/>
          <p:nvPr/>
        </p:nvSpPr>
        <p:spPr>
          <a:xfrm>
            <a:off x="7803150" y="330783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SINGLETON</a:t>
            </a:r>
          </a:p>
        </p:txBody>
      </p:sp>
      <p:sp>
        <p:nvSpPr>
          <p:cNvPr id="8" name="TextBox 8"/>
          <p:cNvSpPr txBox="1"/>
          <p:nvPr/>
        </p:nvSpPr>
        <p:spPr>
          <a:xfrm>
            <a:off x="7803150" y="3831400"/>
            <a:ext cx="945615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are instantiated only once, and the same instance is shared across the application.</a:t>
            </a:r>
          </a:p>
        </p:txBody>
      </p:sp>
      <p:sp>
        <p:nvSpPr>
          <p:cNvPr id="9" name="TextBox 9"/>
          <p:cNvSpPr txBox="1"/>
          <p:nvPr/>
        </p:nvSpPr>
        <p:spPr>
          <a:xfrm>
            <a:off x="7803150" y="71425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DECOUPLING</a:t>
            </a:r>
          </a:p>
        </p:txBody>
      </p:sp>
      <p:sp>
        <p:nvSpPr>
          <p:cNvPr id="10" name="TextBox 10"/>
          <p:cNvSpPr txBox="1"/>
          <p:nvPr/>
        </p:nvSpPr>
        <p:spPr>
          <a:xfrm>
            <a:off x="7803150" y="7654576"/>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help decouple components from data sources and business logic.</a:t>
            </a:r>
          </a:p>
        </p:txBody>
      </p:sp>
      <p:sp>
        <p:nvSpPr>
          <p:cNvPr id="11" name="TextBox 11"/>
          <p:cNvSpPr txBox="1"/>
          <p:nvPr/>
        </p:nvSpPr>
        <p:spPr>
          <a:xfrm>
            <a:off x="7803150" y="53156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INJECTABLE</a:t>
            </a:r>
          </a:p>
        </p:txBody>
      </p:sp>
      <p:grpSp>
        <p:nvGrpSpPr>
          <p:cNvPr id="12" name="Group 12"/>
          <p:cNvGrpSpPr/>
          <p:nvPr/>
        </p:nvGrpSpPr>
        <p:grpSpPr>
          <a:xfrm>
            <a:off x="2879170" y="5363163"/>
            <a:ext cx="462000" cy="462000"/>
            <a:chOff x="0" y="0"/>
            <a:chExt cx="616000" cy="616000"/>
          </a:xfrm>
        </p:grpSpPr>
        <p:sp>
          <p:nvSpPr>
            <p:cNvPr id="13" name="Freeform 13"/>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4" name="Group 14"/>
          <p:cNvGrpSpPr/>
          <p:nvPr/>
        </p:nvGrpSpPr>
        <p:grpSpPr>
          <a:xfrm>
            <a:off x="7024100" y="3388450"/>
            <a:ext cx="462000" cy="462000"/>
            <a:chOff x="0" y="0"/>
            <a:chExt cx="616000" cy="616000"/>
          </a:xfrm>
        </p:grpSpPr>
        <p:sp>
          <p:nvSpPr>
            <p:cNvPr id="15" name="Freeform 15"/>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6" name="Group 16"/>
          <p:cNvGrpSpPr/>
          <p:nvPr/>
        </p:nvGrpSpPr>
        <p:grpSpPr>
          <a:xfrm>
            <a:off x="7024100" y="7211626"/>
            <a:ext cx="462000" cy="462000"/>
            <a:chOff x="0" y="0"/>
            <a:chExt cx="616000" cy="616000"/>
          </a:xfrm>
        </p:grpSpPr>
        <p:sp>
          <p:nvSpPr>
            <p:cNvPr id="17" name="Freeform 17"/>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8" name="Group 18"/>
          <p:cNvGrpSpPr/>
          <p:nvPr/>
        </p:nvGrpSpPr>
        <p:grpSpPr>
          <a:xfrm>
            <a:off x="7077390" y="5281800"/>
            <a:ext cx="462000" cy="462000"/>
            <a:chOff x="0" y="0"/>
            <a:chExt cx="616000" cy="616000"/>
          </a:xfrm>
        </p:grpSpPr>
        <p:sp>
          <p:nvSpPr>
            <p:cNvPr id="19" name="Freeform 19"/>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sp>
        <p:nvSpPr>
          <p:cNvPr id="20" name="AutoShape 20"/>
          <p:cNvSpPr/>
          <p:nvPr/>
        </p:nvSpPr>
        <p:spPr>
          <a:xfrm rot="228844">
            <a:off x="6323866" y="3609925"/>
            <a:ext cx="572769" cy="0"/>
          </a:xfrm>
          <a:prstGeom prst="line">
            <a:avLst/>
          </a:prstGeom>
          <a:ln w="19050" cap="rnd">
            <a:solidFill>
              <a:srgbClr val="00FFFF"/>
            </a:solidFill>
            <a:prstDash val="solid"/>
            <a:headEnd type="none" w="sm" len="sm"/>
            <a:tailEnd type="none" w="sm" len="sm"/>
          </a:ln>
        </p:spPr>
      </p:sp>
      <p:sp>
        <p:nvSpPr>
          <p:cNvPr id="21" name="AutoShape 21"/>
          <p:cNvSpPr/>
          <p:nvPr/>
        </p:nvSpPr>
        <p:spPr>
          <a:xfrm rot="228844">
            <a:off x="6323866" y="7433125"/>
            <a:ext cx="572769" cy="0"/>
          </a:xfrm>
          <a:prstGeom prst="line">
            <a:avLst/>
          </a:prstGeom>
          <a:ln w="19050" cap="rnd">
            <a:solidFill>
              <a:srgbClr val="00FFFF"/>
            </a:solidFill>
            <a:prstDash val="solid"/>
            <a:headEnd type="none" w="sm" len="sm"/>
            <a:tailEnd type="none" w="sm" len="sm"/>
          </a:ln>
        </p:spPr>
      </p:sp>
      <p:sp>
        <p:nvSpPr>
          <p:cNvPr id="22" name="AutoShape 22"/>
          <p:cNvSpPr/>
          <p:nvPr/>
        </p:nvSpPr>
        <p:spPr>
          <a:xfrm rot="5366237">
            <a:off x="4413106" y="5522325"/>
            <a:ext cx="3879487" cy="0"/>
          </a:xfrm>
          <a:prstGeom prst="line">
            <a:avLst/>
          </a:prstGeom>
          <a:ln w="19050" cap="rnd">
            <a:solidFill>
              <a:srgbClr val="00FFFF"/>
            </a:solidFill>
            <a:prstDash val="solid"/>
            <a:headEnd type="none" w="sm" len="sm"/>
            <a:tailEnd type="none" w="sm" len="sm"/>
          </a:ln>
        </p:spPr>
      </p:sp>
      <p:sp>
        <p:nvSpPr>
          <p:cNvPr id="23" name="AutoShape 23"/>
          <p:cNvSpPr/>
          <p:nvPr/>
        </p:nvSpPr>
        <p:spPr>
          <a:xfrm rot="228844">
            <a:off x="5799766" y="5522325"/>
            <a:ext cx="572769" cy="0"/>
          </a:xfrm>
          <a:prstGeom prst="line">
            <a:avLst/>
          </a:prstGeom>
          <a:ln w="19050" cap="rnd">
            <a:solidFill>
              <a:srgbClr val="00FFFF"/>
            </a:solidFill>
            <a:prstDash val="solid"/>
            <a:headEnd type="none" w="sm" len="sm"/>
            <a:tailEnd type="none" w="sm" len="sm"/>
          </a:ln>
        </p:spPr>
      </p:sp>
      <p:sp>
        <p:nvSpPr>
          <p:cNvPr id="24" name="AutoShape 24"/>
          <p:cNvSpPr/>
          <p:nvPr/>
        </p:nvSpPr>
        <p:spPr>
          <a:xfrm>
            <a:off x="6372220" y="5541299"/>
            <a:ext cx="571500" cy="19202"/>
          </a:xfrm>
          <a:prstGeom prst="line">
            <a:avLst/>
          </a:prstGeom>
          <a:ln w="19050" cap="rnd">
            <a:solidFill>
              <a:srgbClr val="00FFFF"/>
            </a:solidFill>
            <a:prstDash val="solid"/>
            <a:headEnd type="none" w="sm" len="sm"/>
            <a:tailEnd type="none" w="sm" len="sm"/>
          </a:ln>
        </p:spPr>
      </p:sp>
      <p:sp>
        <p:nvSpPr>
          <p:cNvPr id="25" name="TextBox 25"/>
          <p:cNvSpPr txBox="1"/>
          <p:nvPr/>
        </p:nvSpPr>
        <p:spPr>
          <a:xfrm>
            <a:off x="7803150" y="5806113"/>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Services can be injected into components using Dependency Injection.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8481957" y="2932200"/>
            <a:ext cx="9496827" cy="4422793"/>
          </a:xfrm>
          <a:custGeom>
            <a:avLst/>
            <a:gdLst/>
            <a:ahLst/>
            <a:cxnLst/>
            <a:rect l="l" t="t" r="r" b="b"/>
            <a:pathLst>
              <a:path w="9496827" h="4422793">
                <a:moveTo>
                  <a:pt x="0" y="0"/>
                </a:moveTo>
                <a:lnTo>
                  <a:pt x="9496826" y="0"/>
                </a:lnTo>
                <a:lnTo>
                  <a:pt x="9496826" y="4422793"/>
                </a:lnTo>
                <a:lnTo>
                  <a:pt x="0" y="4422793"/>
                </a:lnTo>
                <a:lnTo>
                  <a:pt x="0" y="0"/>
                </a:lnTo>
                <a:close/>
              </a:path>
            </a:pathLst>
          </a:custGeom>
          <a:blipFill>
            <a:blip r:embed="rId12"/>
            <a:stretch>
              <a:fillRect l="-570" r="-1595"/>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DIRECTIVES</a:t>
            </a:r>
          </a:p>
        </p:txBody>
      </p:sp>
      <p:sp>
        <p:nvSpPr>
          <p:cNvPr id="9" name="TextBox 9"/>
          <p:cNvSpPr txBox="1"/>
          <p:nvPr/>
        </p:nvSpPr>
        <p:spPr>
          <a:xfrm>
            <a:off x="1028700" y="2903625"/>
            <a:ext cx="7267958" cy="389572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a directive is a class that adds new behavior to an element in a template. It's a way to extend the functionality of an HTML element, allowing you to create custom elements, attributes, and components.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TYPES OF DIRECTIVES</a:t>
            </a:r>
          </a:p>
        </p:txBody>
      </p:sp>
      <p:sp>
        <p:nvSpPr>
          <p:cNvPr id="6" name="TextBox 6"/>
          <p:cNvSpPr txBox="1"/>
          <p:nvPr/>
        </p:nvSpPr>
        <p:spPr>
          <a:xfrm>
            <a:off x="3341170" y="5225088"/>
            <a:ext cx="3186312"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DIRECTIVES</a:t>
            </a:r>
          </a:p>
        </p:txBody>
      </p:sp>
      <p:sp>
        <p:nvSpPr>
          <p:cNvPr id="7" name="TextBox 7"/>
          <p:cNvSpPr txBox="1"/>
          <p:nvPr/>
        </p:nvSpPr>
        <p:spPr>
          <a:xfrm>
            <a:off x="7803150" y="330783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COMPONENTS</a:t>
            </a:r>
          </a:p>
        </p:txBody>
      </p:sp>
      <p:sp>
        <p:nvSpPr>
          <p:cNvPr id="8" name="TextBox 8"/>
          <p:cNvSpPr txBox="1"/>
          <p:nvPr/>
        </p:nvSpPr>
        <p:spPr>
          <a:xfrm>
            <a:off x="7803150" y="3831400"/>
            <a:ext cx="945615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 Directives with a template, used to create custom UI components.</a:t>
            </a:r>
          </a:p>
        </p:txBody>
      </p:sp>
      <p:sp>
        <p:nvSpPr>
          <p:cNvPr id="9" name="TextBox 9"/>
          <p:cNvSpPr txBox="1"/>
          <p:nvPr/>
        </p:nvSpPr>
        <p:spPr>
          <a:xfrm>
            <a:off x="7803150" y="71425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ATTRIBUTE</a:t>
            </a:r>
          </a:p>
        </p:txBody>
      </p:sp>
      <p:sp>
        <p:nvSpPr>
          <p:cNvPr id="10" name="TextBox 10"/>
          <p:cNvSpPr txBox="1"/>
          <p:nvPr/>
        </p:nvSpPr>
        <p:spPr>
          <a:xfrm>
            <a:off x="7803150" y="7654576"/>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Directives that change the appearance or behavior of an element, such as ngClass and ngStyle.</a:t>
            </a:r>
          </a:p>
        </p:txBody>
      </p:sp>
      <p:sp>
        <p:nvSpPr>
          <p:cNvPr id="11" name="TextBox 11"/>
          <p:cNvSpPr txBox="1"/>
          <p:nvPr/>
        </p:nvSpPr>
        <p:spPr>
          <a:xfrm>
            <a:off x="7803150" y="5315688"/>
            <a:ext cx="3469200" cy="600075"/>
          </a:xfrm>
          <a:prstGeom prst="rect">
            <a:avLst/>
          </a:prstGeom>
        </p:spPr>
        <p:txBody>
          <a:bodyPr lIns="0" tIns="0" rIns="0" bIns="0" rtlCol="0" anchor="t">
            <a:spAutoFit/>
          </a:bodyPr>
          <a:lstStyle/>
          <a:p>
            <a:pPr algn="l">
              <a:lnSpc>
                <a:spcPts val="4800"/>
              </a:lnSpc>
            </a:pPr>
            <a:r>
              <a:rPr lang="en-US" sz="4000">
                <a:solidFill>
                  <a:srgbClr val="FFFFFF"/>
                </a:solidFill>
                <a:latin typeface="Francois One"/>
                <a:ea typeface="Francois One"/>
                <a:cs typeface="Francois One"/>
                <a:sym typeface="Francois One"/>
              </a:rPr>
              <a:t>STRUCTURAL</a:t>
            </a:r>
          </a:p>
        </p:txBody>
      </p:sp>
      <p:grpSp>
        <p:nvGrpSpPr>
          <p:cNvPr id="12" name="Group 12"/>
          <p:cNvGrpSpPr/>
          <p:nvPr/>
        </p:nvGrpSpPr>
        <p:grpSpPr>
          <a:xfrm>
            <a:off x="2879170" y="5310299"/>
            <a:ext cx="462000" cy="462000"/>
            <a:chOff x="0" y="0"/>
            <a:chExt cx="616000" cy="616000"/>
          </a:xfrm>
        </p:grpSpPr>
        <p:sp>
          <p:nvSpPr>
            <p:cNvPr id="13" name="Freeform 13"/>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4" name="Group 14"/>
          <p:cNvGrpSpPr/>
          <p:nvPr/>
        </p:nvGrpSpPr>
        <p:grpSpPr>
          <a:xfrm>
            <a:off x="7024100" y="3388450"/>
            <a:ext cx="462000" cy="462000"/>
            <a:chOff x="0" y="0"/>
            <a:chExt cx="616000" cy="616000"/>
          </a:xfrm>
        </p:grpSpPr>
        <p:sp>
          <p:nvSpPr>
            <p:cNvPr id="15" name="Freeform 15"/>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6" name="Group 16"/>
          <p:cNvGrpSpPr/>
          <p:nvPr/>
        </p:nvGrpSpPr>
        <p:grpSpPr>
          <a:xfrm>
            <a:off x="7024100" y="7211626"/>
            <a:ext cx="462000" cy="462000"/>
            <a:chOff x="0" y="0"/>
            <a:chExt cx="616000" cy="616000"/>
          </a:xfrm>
        </p:grpSpPr>
        <p:sp>
          <p:nvSpPr>
            <p:cNvPr id="17" name="Freeform 17"/>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8" name="Group 18"/>
          <p:cNvGrpSpPr/>
          <p:nvPr/>
        </p:nvGrpSpPr>
        <p:grpSpPr>
          <a:xfrm>
            <a:off x="7077390" y="5281800"/>
            <a:ext cx="462000" cy="462000"/>
            <a:chOff x="0" y="0"/>
            <a:chExt cx="616000" cy="616000"/>
          </a:xfrm>
        </p:grpSpPr>
        <p:sp>
          <p:nvSpPr>
            <p:cNvPr id="19" name="Freeform 19"/>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sp>
        <p:nvSpPr>
          <p:cNvPr id="20" name="AutoShape 20"/>
          <p:cNvSpPr/>
          <p:nvPr/>
        </p:nvSpPr>
        <p:spPr>
          <a:xfrm rot="228844">
            <a:off x="6323866" y="3609925"/>
            <a:ext cx="572769" cy="0"/>
          </a:xfrm>
          <a:prstGeom prst="line">
            <a:avLst/>
          </a:prstGeom>
          <a:ln w="19050" cap="rnd">
            <a:solidFill>
              <a:srgbClr val="00FFFF"/>
            </a:solidFill>
            <a:prstDash val="solid"/>
            <a:headEnd type="none" w="sm" len="sm"/>
            <a:tailEnd type="none" w="sm" len="sm"/>
          </a:ln>
        </p:spPr>
      </p:sp>
      <p:sp>
        <p:nvSpPr>
          <p:cNvPr id="21" name="AutoShape 21"/>
          <p:cNvSpPr/>
          <p:nvPr/>
        </p:nvSpPr>
        <p:spPr>
          <a:xfrm rot="228844">
            <a:off x="6323866" y="7433125"/>
            <a:ext cx="572769" cy="0"/>
          </a:xfrm>
          <a:prstGeom prst="line">
            <a:avLst/>
          </a:prstGeom>
          <a:ln w="19050" cap="rnd">
            <a:solidFill>
              <a:srgbClr val="00FFFF"/>
            </a:solidFill>
            <a:prstDash val="solid"/>
            <a:headEnd type="none" w="sm" len="sm"/>
            <a:tailEnd type="none" w="sm" len="sm"/>
          </a:ln>
        </p:spPr>
      </p:sp>
      <p:sp>
        <p:nvSpPr>
          <p:cNvPr id="22" name="AutoShape 22"/>
          <p:cNvSpPr/>
          <p:nvPr/>
        </p:nvSpPr>
        <p:spPr>
          <a:xfrm rot="5366237">
            <a:off x="4413106" y="5522325"/>
            <a:ext cx="3879487" cy="0"/>
          </a:xfrm>
          <a:prstGeom prst="line">
            <a:avLst/>
          </a:prstGeom>
          <a:ln w="19050" cap="rnd">
            <a:solidFill>
              <a:srgbClr val="00FFFF"/>
            </a:solidFill>
            <a:prstDash val="solid"/>
            <a:headEnd type="none" w="sm" len="sm"/>
            <a:tailEnd type="none" w="sm" len="sm"/>
          </a:ln>
        </p:spPr>
      </p:sp>
      <p:sp>
        <p:nvSpPr>
          <p:cNvPr id="23" name="AutoShape 23"/>
          <p:cNvSpPr/>
          <p:nvPr/>
        </p:nvSpPr>
        <p:spPr>
          <a:xfrm rot="228844">
            <a:off x="5799766" y="5522325"/>
            <a:ext cx="572769" cy="0"/>
          </a:xfrm>
          <a:prstGeom prst="line">
            <a:avLst/>
          </a:prstGeom>
          <a:ln w="19050" cap="rnd">
            <a:solidFill>
              <a:srgbClr val="00FFFF"/>
            </a:solidFill>
            <a:prstDash val="solid"/>
            <a:headEnd type="none" w="sm" len="sm"/>
            <a:tailEnd type="none" w="sm" len="sm"/>
          </a:ln>
        </p:spPr>
      </p:sp>
      <p:sp>
        <p:nvSpPr>
          <p:cNvPr id="24" name="AutoShape 24"/>
          <p:cNvSpPr/>
          <p:nvPr/>
        </p:nvSpPr>
        <p:spPr>
          <a:xfrm>
            <a:off x="6372220" y="5541299"/>
            <a:ext cx="571500" cy="19202"/>
          </a:xfrm>
          <a:prstGeom prst="line">
            <a:avLst/>
          </a:prstGeom>
          <a:ln w="19050" cap="rnd">
            <a:solidFill>
              <a:srgbClr val="00FFFF"/>
            </a:solidFill>
            <a:prstDash val="solid"/>
            <a:headEnd type="none" w="sm" len="sm"/>
            <a:tailEnd type="none" w="sm" len="sm"/>
          </a:ln>
        </p:spPr>
      </p:sp>
      <p:sp>
        <p:nvSpPr>
          <p:cNvPr id="25" name="TextBox 25"/>
          <p:cNvSpPr txBox="1"/>
          <p:nvPr/>
        </p:nvSpPr>
        <p:spPr>
          <a:xfrm>
            <a:off x="7803150" y="5806113"/>
            <a:ext cx="9393726"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Directives that change the DOM layout, such as ngIf and ngFor.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125161" y="2932200"/>
            <a:ext cx="8936635" cy="5407039"/>
          </a:xfrm>
          <a:custGeom>
            <a:avLst/>
            <a:gdLst/>
            <a:ahLst/>
            <a:cxnLst/>
            <a:rect l="l" t="t" r="r" b="b"/>
            <a:pathLst>
              <a:path w="8936635" h="5407039">
                <a:moveTo>
                  <a:pt x="0" y="0"/>
                </a:moveTo>
                <a:lnTo>
                  <a:pt x="8936634" y="0"/>
                </a:lnTo>
                <a:lnTo>
                  <a:pt x="8936634" y="5407039"/>
                </a:lnTo>
                <a:lnTo>
                  <a:pt x="0" y="5407039"/>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FORMS</a:t>
            </a:r>
          </a:p>
        </p:txBody>
      </p:sp>
      <p:sp>
        <p:nvSpPr>
          <p:cNvPr id="9" name="TextBox 9"/>
          <p:cNvSpPr txBox="1"/>
          <p:nvPr/>
        </p:nvSpPr>
        <p:spPr>
          <a:xfrm>
            <a:off x="1028700" y="2903625"/>
            <a:ext cx="7654465" cy="279082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a form is a way to collect user input, validate it, and submit it to a server. Angular provides a powerful forms API to help you create and manage forms.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8846687" y="2932200"/>
            <a:ext cx="9215108" cy="5641145"/>
          </a:xfrm>
          <a:custGeom>
            <a:avLst/>
            <a:gdLst/>
            <a:ahLst/>
            <a:cxnLst/>
            <a:rect l="l" t="t" r="r" b="b"/>
            <a:pathLst>
              <a:path w="9215108" h="5641145">
                <a:moveTo>
                  <a:pt x="0" y="0"/>
                </a:moveTo>
                <a:lnTo>
                  <a:pt x="9215108" y="0"/>
                </a:lnTo>
                <a:lnTo>
                  <a:pt x="9215108" y="5641145"/>
                </a:lnTo>
                <a:lnTo>
                  <a:pt x="0" y="5641145"/>
                </a:lnTo>
                <a:lnTo>
                  <a:pt x="0" y="0"/>
                </a:lnTo>
                <a:close/>
              </a:path>
            </a:pathLst>
          </a:custGeom>
          <a:blipFill>
            <a:blip r:embed="rId12"/>
            <a:stretch>
              <a:fillRect l="-4103"/>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ROUTING</a:t>
            </a:r>
          </a:p>
        </p:txBody>
      </p:sp>
      <p:sp>
        <p:nvSpPr>
          <p:cNvPr id="9" name="TextBox 9"/>
          <p:cNvSpPr txBox="1"/>
          <p:nvPr/>
        </p:nvSpPr>
        <p:spPr>
          <a:xfrm>
            <a:off x="1028700" y="2903625"/>
            <a:ext cx="7654465" cy="33432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routing is a way to navigate between different views or pages in an application. It allows users to interact with the application by changing the URL in the browser's address bar.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144000" y="2563140"/>
            <a:ext cx="8487386" cy="6326100"/>
          </a:xfrm>
          <a:custGeom>
            <a:avLst/>
            <a:gdLst/>
            <a:ahLst/>
            <a:cxnLst/>
            <a:rect l="l" t="t" r="r" b="b"/>
            <a:pathLst>
              <a:path w="8487386" h="6326100">
                <a:moveTo>
                  <a:pt x="0" y="0"/>
                </a:moveTo>
                <a:lnTo>
                  <a:pt x="8487386" y="0"/>
                </a:lnTo>
                <a:lnTo>
                  <a:pt x="8487386" y="6326100"/>
                </a:lnTo>
                <a:lnTo>
                  <a:pt x="0" y="6326100"/>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HTTP REQUEST</a:t>
            </a:r>
          </a:p>
        </p:txBody>
      </p:sp>
      <p:sp>
        <p:nvSpPr>
          <p:cNvPr id="9" name="TextBox 9"/>
          <p:cNvSpPr txBox="1"/>
          <p:nvPr/>
        </p:nvSpPr>
        <p:spPr>
          <a:xfrm>
            <a:off x="1028700" y="2903625"/>
            <a:ext cx="7654465" cy="3343275"/>
          </a:xfrm>
          <a:prstGeom prst="rect">
            <a:avLst/>
          </a:prstGeom>
        </p:spPr>
        <p:txBody>
          <a:bodyPr lIns="0" tIns="0" rIns="0" bIns="0" rtlCol="0" anchor="t">
            <a:spAutoFit/>
          </a:bodyPr>
          <a:lstStyle/>
          <a:p>
            <a:pPr algn="just">
              <a:lnSpc>
                <a:spcPts val="4371"/>
              </a:lnSpc>
              <a:spcBef>
                <a:spcPct val="0"/>
              </a:spcBef>
            </a:pPr>
            <a:r>
              <a:rPr lang="en-US" sz="3642">
                <a:solidFill>
                  <a:srgbClr val="FFFFFF"/>
                </a:solidFill>
                <a:latin typeface="Arimo Italics"/>
                <a:ea typeface="Arimo Italics"/>
                <a:cs typeface="Arimo Italics"/>
                <a:sym typeface="Arimo Italics"/>
              </a:rPr>
              <a:t>In Angular, HTTP Request is a way to communicate with a server to retrieve or send data. It allows your application to interact with a backend API, fetch data, and send requests to the server.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602" y="-63624"/>
            <a:ext cx="18385204" cy="10350648"/>
          </a:xfrm>
          <a:custGeom>
            <a:avLst/>
            <a:gdLst/>
            <a:ahLst/>
            <a:cxnLst/>
            <a:rect l="l" t="t" r="r" b="b"/>
            <a:pathLst>
              <a:path w="18385204" h="10350648">
                <a:moveTo>
                  <a:pt x="0" y="0"/>
                </a:moveTo>
                <a:lnTo>
                  <a:pt x="18385204" y="0"/>
                </a:lnTo>
                <a:lnTo>
                  <a:pt x="18385204" y="10350648"/>
                </a:lnTo>
                <a:lnTo>
                  <a:pt x="0" y="1035064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39" y="1071539"/>
            <a:ext cx="655824" cy="670700"/>
          </a:xfrm>
          <a:custGeom>
            <a:avLst/>
            <a:gdLst/>
            <a:ahLst/>
            <a:cxnLst/>
            <a:rect l="l" t="t" r="r" b="b"/>
            <a:pathLst>
              <a:path w="655824" h="670700">
                <a:moveTo>
                  <a:pt x="0" y="0"/>
                </a:moveTo>
                <a:lnTo>
                  <a:pt x="655824" y="0"/>
                </a:lnTo>
                <a:lnTo>
                  <a:pt x="655824" y="670700"/>
                </a:lnTo>
                <a:lnTo>
                  <a:pt x="0" y="670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268695" y="3373183"/>
            <a:ext cx="13750611" cy="3477034"/>
          </a:xfrm>
          <a:prstGeom prst="rect">
            <a:avLst/>
          </a:prstGeom>
        </p:spPr>
        <p:txBody>
          <a:bodyPr lIns="0" tIns="0" rIns="0" bIns="0" rtlCol="0" anchor="t">
            <a:spAutoFit/>
          </a:bodyPr>
          <a:lstStyle/>
          <a:p>
            <a:pPr algn="ctr">
              <a:lnSpc>
                <a:spcPts val="32657"/>
              </a:lnSpc>
            </a:pPr>
            <a:r>
              <a:rPr lang="en-US" sz="27214">
                <a:solidFill>
                  <a:srgbClr val="6FE870"/>
                </a:solidFill>
                <a:latin typeface="Francois One"/>
                <a:ea typeface="Francois One"/>
                <a:cs typeface="Francois One"/>
                <a:sym typeface="Francois One"/>
              </a:rPr>
              <a:t>THANKS!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421850" y="21191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91100" y="888922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3331550"/>
            <a:ext cx="4611000" cy="666750"/>
          </a:xfrm>
          <a:prstGeom prst="rect">
            <a:avLst/>
          </a:prstGeom>
        </p:spPr>
        <p:txBody>
          <a:bodyPr lIns="0" tIns="0" rIns="0" bIns="0" rtlCol="0" anchor="t">
            <a:spAutoFit/>
          </a:bodyPr>
          <a:lstStyle/>
          <a:p>
            <a:pPr algn="l">
              <a:lnSpc>
                <a:spcPts val="5280"/>
              </a:lnSpc>
            </a:pPr>
            <a:r>
              <a:rPr lang="en-US" sz="4400">
                <a:solidFill>
                  <a:srgbClr val="6FE870"/>
                </a:solidFill>
                <a:latin typeface="Francois One"/>
                <a:ea typeface="Francois One"/>
                <a:cs typeface="Francois One"/>
                <a:sym typeface="Francois One"/>
              </a:rPr>
              <a:t>INTRODUCTION</a:t>
            </a:r>
          </a:p>
        </p:txBody>
      </p:sp>
      <p:sp>
        <p:nvSpPr>
          <p:cNvPr id="6" name="TextBox 6"/>
          <p:cNvSpPr txBox="1"/>
          <p:nvPr/>
        </p:nvSpPr>
        <p:spPr>
          <a:xfrm>
            <a:off x="1440000" y="4646000"/>
            <a:ext cx="4611000" cy="476250"/>
          </a:xfrm>
          <a:prstGeom prst="rect">
            <a:avLst/>
          </a:prstGeom>
        </p:spPr>
        <p:txBody>
          <a:bodyPr lIns="0" tIns="0" rIns="0" bIns="0" rtlCol="0" anchor="t">
            <a:spAutoFit/>
          </a:bodyPr>
          <a:lstStyle/>
          <a:p>
            <a:pPr algn="l">
              <a:lnSpc>
                <a:spcPts val="3600"/>
              </a:lnSpc>
            </a:pPr>
            <a:r>
              <a:rPr lang="en-US" sz="3000">
                <a:solidFill>
                  <a:srgbClr val="FFFFFF"/>
                </a:solidFill>
                <a:latin typeface="Arimo Italics"/>
                <a:ea typeface="Arimo Italics"/>
                <a:cs typeface="Arimo Italics"/>
                <a:sym typeface="Arimo Italics"/>
              </a:rPr>
              <a:t>Setup, Pre-req Installations</a:t>
            </a:r>
          </a:p>
        </p:txBody>
      </p:sp>
      <p:sp>
        <p:nvSpPr>
          <p:cNvPr id="7" name="TextBox 7"/>
          <p:cNvSpPr txBox="1"/>
          <p:nvPr/>
        </p:nvSpPr>
        <p:spPr>
          <a:xfrm>
            <a:off x="6838538" y="3331550"/>
            <a:ext cx="4611000" cy="133350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STRING INTERPOLATION</a:t>
            </a:r>
          </a:p>
        </p:txBody>
      </p:sp>
      <p:sp>
        <p:nvSpPr>
          <p:cNvPr id="8" name="TextBox 8"/>
          <p:cNvSpPr txBox="1"/>
          <p:nvPr/>
        </p:nvSpPr>
        <p:spPr>
          <a:xfrm>
            <a:off x="6838538" y="4619300"/>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String Interpolation &amp; Property Binding</a:t>
            </a:r>
          </a:p>
        </p:txBody>
      </p:sp>
      <p:sp>
        <p:nvSpPr>
          <p:cNvPr id="9" name="TextBox 9"/>
          <p:cNvSpPr txBox="1"/>
          <p:nvPr/>
        </p:nvSpPr>
        <p:spPr>
          <a:xfrm>
            <a:off x="1440000" y="6837200"/>
            <a:ext cx="4611000" cy="133350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SERVICES &amp; DIRECTIVES</a:t>
            </a:r>
          </a:p>
        </p:txBody>
      </p:sp>
      <p:sp>
        <p:nvSpPr>
          <p:cNvPr id="10" name="TextBox 10"/>
          <p:cNvSpPr txBox="1"/>
          <p:nvPr/>
        </p:nvSpPr>
        <p:spPr>
          <a:xfrm>
            <a:off x="1426450" y="8294188"/>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Introduction to Services &amp; Directives</a:t>
            </a:r>
          </a:p>
        </p:txBody>
      </p:sp>
      <p:sp>
        <p:nvSpPr>
          <p:cNvPr id="11" name="TextBox 11"/>
          <p:cNvSpPr txBox="1"/>
          <p:nvPr/>
        </p:nvSpPr>
        <p:spPr>
          <a:xfrm>
            <a:off x="6838538" y="703152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FORMS &amp; ROUTING</a:t>
            </a:r>
          </a:p>
        </p:txBody>
      </p:sp>
      <p:sp>
        <p:nvSpPr>
          <p:cNvPr id="12" name="TextBox 12"/>
          <p:cNvSpPr txBox="1"/>
          <p:nvPr/>
        </p:nvSpPr>
        <p:spPr>
          <a:xfrm>
            <a:off x="6838538" y="8294188"/>
            <a:ext cx="4611000" cy="4381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What are Forms &amp; Routing?</a:t>
            </a:r>
          </a:p>
        </p:txBody>
      </p:sp>
      <p:sp>
        <p:nvSpPr>
          <p:cNvPr id="13" name="TextBox 13"/>
          <p:cNvSpPr txBox="1"/>
          <p:nvPr/>
        </p:nvSpPr>
        <p:spPr>
          <a:xfrm>
            <a:off x="12237090" y="352587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EVENT BINDING</a:t>
            </a:r>
          </a:p>
        </p:txBody>
      </p:sp>
      <p:sp>
        <p:nvSpPr>
          <p:cNvPr id="14" name="TextBox 14"/>
          <p:cNvSpPr txBox="1"/>
          <p:nvPr/>
        </p:nvSpPr>
        <p:spPr>
          <a:xfrm>
            <a:off x="12237090" y="4619300"/>
            <a:ext cx="4611000" cy="8572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Event Binding &amp; Parent/Child Communication</a:t>
            </a:r>
          </a:p>
        </p:txBody>
      </p:sp>
      <p:sp>
        <p:nvSpPr>
          <p:cNvPr id="15" name="TextBox 15"/>
          <p:cNvSpPr txBox="1"/>
          <p:nvPr/>
        </p:nvSpPr>
        <p:spPr>
          <a:xfrm>
            <a:off x="12237090" y="7031525"/>
            <a:ext cx="4611000" cy="666750"/>
          </a:xfrm>
          <a:prstGeom prst="rect">
            <a:avLst/>
          </a:prstGeom>
        </p:spPr>
        <p:txBody>
          <a:bodyPr lIns="0" tIns="0" rIns="0" bIns="0" rtlCol="0" anchor="t">
            <a:spAutoFit/>
          </a:bodyPr>
          <a:lstStyle/>
          <a:p>
            <a:pPr algn="l">
              <a:lnSpc>
                <a:spcPts val="5280"/>
              </a:lnSpc>
            </a:pPr>
            <a:r>
              <a:rPr lang="en-US" sz="4400">
                <a:solidFill>
                  <a:srgbClr val="FFFFFF"/>
                </a:solidFill>
                <a:latin typeface="Francois One"/>
                <a:ea typeface="Francois One"/>
                <a:cs typeface="Francois One"/>
                <a:sym typeface="Francois One"/>
              </a:rPr>
              <a:t>HTTP REQUEST</a:t>
            </a:r>
          </a:p>
        </p:txBody>
      </p:sp>
      <p:sp>
        <p:nvSpPr>
          <p:cNvPr id="16" name="TextBox 16"/>
          <p:cNvSpPr txBox="1"/>
          <p:nvPr/>
        </p:nvSpPr>
        <p:spPr>
          <a:xfrm>
            <a:off x="12250450" y="8294188"/>
            <a:ext cx="4611000" cy="438150"/>
          </a:xfrm>
          <a:prstGeom prst="rect">
            <a:avLst/>
          </a:prstGeom>
        </p:spPr>
        <p:txBody>
          <a:bodyPr lIns="0" tIns="0" rIns="0" bIns="0" rtlCol="0" anchor="t">
            <a:spAutoFit/>
          </a:bodyPr>
          <a:lstStyle/>
          <a:p>
            <a:pPr algn="l">
              <a:lnSpc>
                <a:spcPts val="3359"/>
              </a:lnSpc>
            </a:pPr>
            <a:r>
              <a:rPr lang="en-US" sz="2799">
                <a:solidFill>
                  <a:srgbClr val="FFFFFF"/>
                </a:solidFill>
                <a:latin typeface="Arimo Italics"/>
                <a:ea typeface="Arimo Italics"/>
                <a:cs typeface="Arimo Italics"/>
                <a:sym typeface="Arimo Italics"/>
              </a:rPr>
              <a:t>Working of HTTP Request</a:t>
            </a:r>
          </a:p>
        </p:txBody>
      </p:sp>
      <p:sp>
        <p:nvSpPr>
          <p:cNvPr id="17" name="TextBox 17"/>
          <p:cNvSpPr txBox="1"/>
          <p:nvPr/>
        </p:nvSpPr>
        <p:spPr>
          <a:xfrm>
            <a:off x="1426450"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01</a:t>
            </a:r>
          </a:p>
        </p:txBody>
      </p:sp>
      <p:sp>
        <p:nvSpPr>
          <p:cNvPr id="18" name="TextBox 18"/>
          <p:cNvSpPr txBox="1"/>
          <p:nvPr/>
        </p:nvSpPr>
        <p:spPr>
          <a:xfrm>
            <a:off x="1426450"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04</a:t>
            </a:r>
          </a:p>
        </p:txBody>
      </p:sp>
      <p:sp>
        <p:nvSpPr>
          <p:cNvPr id="19" name="TextBox 19"/>
          <p:cNvSpPr txBox="1"/>
          <p:nvPr/>
        </p:nvSpPr>
        <p:spPr>
          <a:xfrm>
            <a:off x="6838538"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02</a:t>
            </a:r>
          </a:p>
        </p:txBody>
      </p:sp>
      <p:sp>
        <p:nvSpPr>
          <p:cNvPr id="20" name="TextBox 20"/>
          <p:cNvSpPr txBox="1"/>
          <p:nvPr/>
        </p:nvSpPr>
        <p:spPr>
          <a:xfrm>
            <a:off x="6838538"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05</a:t>
            </a:r>
          </a:p>
        </p:txBody>
      </p:sp>
      <p:sp>
        <p:nvSpPr>
          <p:cNvPr id="21" name="TextBox 21"/>
          <p:cNvSpPr txBox="1"/>
          <p:nvPr/>
        </p:nvSpPr>
        <p:spPr>
          <a:xfrm>
            <a:off x="12237090" y="2456354"/>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03</a:t>
            </a:r>
          </a:p>
        </p:txBody>
      </p:sp>
      <p:sp>
        <p:nvSpPr>
          <p:cNvPr id="22" name="TextBox 22"/>
          <p:cNvSpPr txBox="1"/>
          <p:nvPr/>
        </p:nvSpPr>
        <p:spPr>
          <a:xfrm>
            <a:off x="12237090" y="5914700"/>
            <a:ext cx="1469400" cy="676200"/>
          </a:xfrm>
          <a:prstGeom prst="rect">
            <a:avLst/>
          </a:prstGeom>
        </p:spPr>
        <p:txBody>
          <a:bodyPr lIns="0" tIns="0" rIns="0" bIns="0" rtlCol="0" anchor="t">
            <a:spAutoFit/>
          </a:bodyPr>
          <a:lstStyle/>
          <a:p>
            <a:pPr algn="l">
              <a:lnSpc>
                <a:spcPts val="8400"/>
              </a:lnSpc>
            </a:pPr>
            <a:r>
              <a:rPr lang="en-US" sz="7000">
                <a:solidFill>
                  <a:srgbClr val="F544E0"/>
                </a:solidFill>
                <a:latin typeface="Francois One"/>
                <a:ea typeface="Francois One"/>
                <a:cs typeface="Francois One"/>
                <a:sym typeface="Francois One"/>
              </a:rPr>
              <a:t>06</a:t>
            </a:r>
          </a:p>
        </p:txBody>
      </p:sp>
      <p:sp>
        <p:nvSpPr>
          <p:cNvPr id="23" name="TextBox 23"/>
          <p:cNvSpPr txBox="1"/>
          <p:nvPr/>
        </p:nvSpPr>
        <p:spPr>
          <a:xfrm>
            <a:off x="1426450" y="1079000"/>
            <a:ext cx="15435000" cy="956400"/>
          </a:xfrm>
          <a:prstGeom prst="rect">
            <a:avLst/>
          </a:prstGeom>
        </p:spPr>
        <p:txBody>
          <a:bodyPr lIns="0" tIns="0" rIns="0" bIns="0" rtlCol="0" anchor="t">
            <a:spAutoFit/>
          </a:bodyPr>
          <a:lstStyle/>
          <a:p>
            <a:pPr algn="l">
              <a:lnSpc>
                <a:spcPts val="8400"/>
              </a:lnSpc>
            </a:pPr>
            <a:r>
              <a:rPr lang="en-US" sz="7000">
                <a:solidFill>
                  <a:srgbClr val="6FE870"/>
                </a:solidFill>
                <a:latin typeface="Francois One"/>
                <a:ea typeface="Francois One"/>
                <a:cs typeface="Francois One"/>
                <a:sym typeface="Francois One"/>
              </a:rPr>
              <a:t>TABLE OF CONTENTS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574" y="-31826"/>
            <a:ext cx="18401146" cy="10350650"/>
          </a:xfrm>
          <a:custGeom>
            <a:avLst/>
            <a:gdLst/>
            <a:ahLst/>
            <a:cxnLst/>
            <a:rect l="l" t="t" r="r" b="b"/>
            <a:pathLst>
              <a:path w="18401146" h="10350650">
                <a:moveTo>
                  <a:pt x="0" y="0"/>
                </a:moveTo>
                <a:lnTo>
                  <a:pt x="18401146" y="0"/>
                </a:lnTo>
                <a:lnTo>
                  <a:pt x="18401146" y="10350650"/>
                </a:lnTo>
                <a:lnTo>
                  <a:pt x="0" y="10350650"/>
                </a:lnTo>
                <a:lnTo>
                  <a:pt x="0" y="0"/>
                </a:lnTo>
                <a:close/>
              </a:path>
            </a:pathLst>
          </a:custGeom>
          <a:blipFill>
            <a:blip r:embed="rId3"/>
            <a:stretch>
              <a:fillRect/>
            </a:stretch>
          </a:blipFill>
        </p:spPr>
      </p:sp>
      <p:sp>
        <p:nvSpPr>
          <p:cNvPr id="3" name="Freeform 3"/>
          <p:cNvSpPr/>
          <p:nvPr/>
        </p:nvSpPr>
        <p:spPr>
          <a:xfrm>
            <a:off x="1426450" y="854302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595300" y="18657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95394" y="4746477"/>
            <a:ext cx="8884412" cy="1581150"/>
          </a:xfrm>
          <a:prstGeom prst="rect">
            <a:avLst/>
          </a:prstGeom>
        </p:spPr>
        <p:txBody>
          <a:bodyPr lIns="0" tIns="0" rIns="0" bIns="0" rtlCol="0" anchor="t">
            <a:spAutoFit/>
          </a:bodyPr>
          <a:lstStyle/>
          <a:p>
            <a:pPr algn="ctr">
              <a:lnSpc>
                <a:spcPts val="12599"/>
              </a:lnSpc>
            </a:pPr>
            <a:r>
              <a:rPr lang="en-US" sz="10499">
                <a:solidFill>
                  <a:srgbClr val="F544E0"/>
                </a:solidFill>
                <a:latin typeface="Francois One"/>
                <a:ea typeface="Francois One"/>
                <a:cs typeface="Francois One"/>
                <a:sym typeface="Francois One"/>
              </a:rPr>
              <a:t>INTRODUCTION</a:t>
            </a:r>
          </a:p>
        </p:txBody>
      </p:sp>
      <p:sp>
        <p:nvSpPr>
          <p:cNvPr id="6" name="TextBox 6"/>
          <p:cNvSpPr txBox="1"/>
          <p:nvPr/>
        </p:nvSpPr>
        <p:spPr>
          <a:xfrm>
            <a:off x="2360975" y="2097326"/>
            <a:ext cx="7115400" cy="2372925"/>
          </a:xfrm>
          <a:prstGeom prst="rect">
            <a:avLst/>
          </a:prstGeom>
        </p:spPr>
        <p:txBody>
          <a:bodyPr lIns="0" tIns="0" rIns="0" bIns="0" rtlCol="0" anchor="t">
            <a:spAutoFit/>
          </a:bodyPr>
          <a:lstStyle/>
          <a:p>
            <a:pPr algn="ctr">
              <a:lnSpc>
                <a:spcPts val="20400"/>
              </a:lnSpc>
            </a:pPr>
            <a:r>
              <a:rPr lang="en-US" sz="17000">
                <a:solidFill>
                  <a:srgbClr val="F544E0"/>
                </a:solidFill>
                <a:latin typeface="Francois One"/>
                <a:ea typeface="Francois One"/>
                <a:cs typeface="Francois One"/>
                <a:sym typeface="Francois One"/>
              </a:rPr>
              <a:t>01</a:t>
            </a:r>
          </a:p>
        </p:txBody>
      </p:sp>
      <p:sp>
        <p:nvSpPr>
          <p:cNvPr id="7" name="TextBox 7"/>
          <p:cNvSpPr txBox="1"/>
          <p:nvPr/>
        </p:nvSpPr>
        <p:spPr>
          <a:xfrm>
            <a:off x="2479900" y="6575008"/>
            <a:ext cx="7115400" cy="438150"/>
          </a:xfrm>
          <a:prstGeom prst="rect">
            <a:avLst/>
          </a:prstGeom>
        </p:spPr>
        <p:txBody>
          <a:bodyPr lIns="0" tIns="0" rIns="0" bIns="0" rtlCol="0" anchor="t">
            <a:spAutoFit/>
          </a:bodyPr>
          <a:lstStyle/>
          <a:p>
            <a:pPr algn="ctr">
              <a:lnSpc>
                <a:spcPts val="3359"/>
              </a:lnSpc>
            </a:pPr>
            <a:r>
              <a:rPr lang="en-US" sz="2799">
                <a:solidFill>
                  <a:srgbClr val="FFFFFF"/>
                </a:solidFill>
                <a:latin typeface="Arimo Italics"/>
                <a:ea typeface="Arimo Italics"/>
                <a:cs typeface="Arimo Italics"/>
                <a:sym typeface="Arimo Italics"/>
              </a:rPr>
              <a:t>What is Angular?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05369" cy="5799952"/>
          </a:xfrm>
          <a:custGeom>
            <a:avLst/>
            <a:gdLst/>
            <a:ahLst/>
            <a:cxnLst/>
            <a:rect l="l" t="t" r="r" b="b"/>
            <a:pathLst>
              <a:path w="8705369" h="5799952">
                <a:moveTo>
                  <a:pt x="0" y="0"/>
                </a:moveTo>
                <a:lnTo>
                  <a:pt x="8705369" y="0"/>
                </a:lnTo>
                <a:lnTo>
                  <a:pt x="8705369" y="5799952"/>
                </a:lnTo>
                <a:lnTo>
                  <a:pt x="0" y="5799952"/>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WHAT IS ANGULAR?</a:t>
            </a:r>
          </a:p>
        </p:txBody>
      </p:sp>
      <p:sp>
        <p:nvSpPr>
          <p:cNvPr id="9" name="TextBox 9"/>
          <p:cNvSpPr txBox="1"/>
          <p:nvPr/>
        </p:nvSpPr>
        <p:spPr>
          <a:xfrm>
            <a:off x="1028700" y="2913150"/>
            <a:ext cx="7654465" cy="5930882"/>
          </a:xfrm>
          <a:prstGeom prst="rect">
            <a:avLst/>
          </a:prstGeom>
        </p:spPr>
        <p:txBody>
          <a:bodyPr lIns="0" tIns="0" rIns="0" bIns="0" rtlCol="0" anchor="t">
            <a:spAutoFit/>
          </a:bodyPr>
          <a:lstStyle/>
          <a:p>
            <a:pPr algn="just">
              <a:lnSpc>
                <a:spcPts val="5211"/>
              </a:lnSpc>
              <a:spcBef>
                <a:spcPct val="0"/>
              </a:spcBef>
            </a:pPr>
            <a:r>
              <a:rPr lang="en-US" sz="4342">
                <a:solidFill>
                  <a:srgbClr val="FFFFFF"/>
                </a:solidFill>
                <a:latin typeface="Arimo Italics"/>
                <a:ea typeface="Arimo Italics"/>
                <a:cs typeface="Arimo Italics"/>
                <a:sym typeface="Arimo Italics"/>
              </a:rPr>
              <a:t>Angular is a powerful framework for building dynamic web applications. With its component-based architecture, it allows developers to create reusable and testable code. Let's dive into its features and see how it can transform your web projects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444776" y="22091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190826" y="86202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3718875" y="5143475"/>
            <a:ext cx="4857449" cy="19050"/>
          </a:xfrm>
          <a:prstGeom prst="line">
            <a:avLst/>
          </a:prstGeom>
          <a:ln w="19050" cap="rnd">
            <a:solidFill>
              <a:srgbClr val="F544E0"/>
            </a:solidFill>
            <a:prstDash val="solid"/>
            <a:headEnd type="none" w="sm" len="sm"/>
            <a:tailEnd type="none" w="sm" len="sm"/>
          </a:ln>
        </p:spPr>
      </p:sp>
      <p:sp>
        <p:nvSpPr>
          <p:cNvPr id="6" name="AutoShape 6"/>
          <p:cNvSpPr/>
          <p:nvPr/>
        </p:nvSpPr>
        <p:spPr>
          <a:xfrm>
            <a:off x="9711825" y="5143475"/>
            <a:ext cx="4857449" cy="19050"/>
          </a:xfrm>
          <a:prstGeom prst="line">
            <a:avLst/>
          </a:prstGeom>
          <a:ln w="19050" cap="rnd">
            <a:solidFill>
              <a:srgbClr val="F544E0"/>
            </a:solidFill>
            <a:prstDash val="solid"/>
            <a:headEnd type="none" w="sm" len="sm"/>
            <a:tailEnd type="none" w="sm" len="sm"/>
          </a:ln>
        </p:spPr>
      </p:sp>
      <p:sp>
        <p:nvSpPr>
          <p:cNvPr id="7" name="AutoShape 7"/>
          <p:cNvSpPr/>
          <p:nvPr/>
        </p:nvSpPr>
        <p:spPr>
          <a:xfrm>
            <a:off x="15704714" y="5143475"/>
            <a:ext cx="2675971" cy="19050"/>
          </a:xfrm>
          <a:prstGeom prst="line">
            <a:avLst/>
          </a:prstGeom>
          <a:ln w="19050" cap="rnd">
            <a:solidFill>
              <a:srgbClr val="F544E0"/>
            </a:solidFill>
            <a:prstDash val="solid"/>
            <a:headEnd type="none" w="sm" len="sm"/>
            <a:tailEnd type="none" w="sm" len="sm"/>
          </a:ln>
        </p:spPr>
      </p:sp>
      <p:sp>
        <p:nvSpPr>
          <p:cNvPr id="8" name="TextBox 8"/>
          <p:cNvSpPr txBox="1"/>
          <p:nvPr/>
        </p:nvSpPr>
        <p:spPr>
          <a:xfrm>
            <a:off x="0" y="1028562"/>
            <a:ext cx="18288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PRE-REQUISITES</a:t>
            </a:r>
          </a:p>
        </p:txBody>
      </p:sp>
      <p:sp>
        <p:nvSpPr>
          <p:cNvPr id="9" name="TextBox 9"/>
          <p:cNvSpPr txBox="1"/>
          <p:nvPr/>
        </p:nvSpPr>
        <p:spPr>
          <a:xfrm>
            <a:off x="1444800" y="6097850"/>
            <a:ext cx="3412200" cy="1495425"/>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HTML, CSS &amp; JS</a:t>
            </a:r>
          </a:p>
        </p:txBody>
      </p:sp>
      <p:sp>
        <p:nvSpPr>
          <p:cNvPr id="10" name="TextBox 10"/>
          <p:cNvSpPr txBox="1"/>
          <p:nvPr/>
        </p:nvSpPr>
        <p:spPr>
          <a:xfrm>
            <a:off x="7438050" y="6079887"/>
            <a:ext cx="3412200" cy="742950"/>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NODE.JS</a:t>
            </a:r>
          </a:p>
        </p:txBody>
      </p:sp>
      <p:sp>
        <p:nvSpPr>
          <p:cNvPr id="11" name="TextBox 11"/>
          <p:cNvSpPr txBox="1"/>
          <p:nvPr/>
        </p:nvSpPr>
        <p:spPr>
          <a:xfrm>
            <a:off x="13386103" y="6097850"/>
            <a:ext cx="3501394" cy="742950"/>
          </a:xfrm>
          <a:prstGeom prst="rect">
            <a:avLst/>
          </a:prstGeom>
        </p:spPr>
        <p:txBody>
          <a:bodyPr lIns="0" tIns="0" rIns="0" bIns="0" rtlCol="0" anchor="t">
            <a:spAutoFit/>
          </a:bodyPr>
          <a:lstStyle/>
          <a:p>
            <a:pPr algn="ctr">
              <a:lnSpc>
                <a:spcPts val="5999"/>
              </a:lnSpc>
            </a:pPr>
            <a:r>
              <a:rPr lang="en-US" sz="4999">
                <a:solidFill>
                  <a:srgbClr val="FFFFFF"/>
                </a:solidFill>
                <a:latin typeface="Francois One"/>
                <a:ea typeface="Francois One"/>
                <a:cs typeface="Francois One"/>
                <a:sym typeface="Francois One"/>
              </a:rPr>
              <a:t>ANGULAR CLI</a:t>
            </a:r>
          </a:p>
        </p:txBody>
      </p:sp>
      <p:grpSp>
        <p:nvGrpSpPr>
          <p:cNvPr id="12" name="Group 12"/>
          <p:cNvGrpSpPr/>
          <p:nvPr/>
        </p:nvGrpSpPr>
        <p:grpSpPr>
          <a:xfrm>
            <a:off x="2545050" y="4547150"/>
            <a:ext cx="1211700" cy="1211700"/>
            <a:chOff x="0" y="0"/>
            <a:chExt cx="1615600" cy="1615600"/>
          </a:xfrm>
        </p:grpSpPr>
        <p:sp>
          <p:nvSpPr>
            <p:cNvPr id="13" name="Freeform 13"/>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14" name="TextBox 14"/>
          <p:cNvSpPr txBox="1"/>
          <p:nvPr/>
        </p:nvSpPr>
        <p:spPr>
          <a:xfrm>
            <a:off x="256440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01</a:t>
            </a:r>
          </a:p>
        </p:txBody>
      </p:sp>
      <p:grpSp>
        <p:nvGrpSpPr>
          <p:cNvPr id="15" name="Group 15"/>
          <p:cNvGrpSpPr/>
          <p:nvPr/>
        </p:nvGrpSpPr>
        <p:grpSpPr>
          <a:xfrm>
            <a:off x="8538000" y="4547150"/>
            <a:ext cx="1211700" cy="1211700"/>
            <a:chOff x="0" y="0"/>
            <a:chExt cx="1615600" cy="1615600"/>
          </a:xfrm>
        </p:grpSpPr>
        <p:sp>
          <p:nvSpPr>
            <p:cNvPr id="16" name="Freeform 16"/>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17" name="TextBox 17"/>
          <p:cNvSpPr txBox="1"/>
          <p:nvPr/>
        </p:nvSpPr>
        <p:spPr>
          <a:xfrm>
            <a:off x="855735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02</a:t>
            </a:r>
          </a:p>
        </p:txBody>
      </p:sp>
      <p:grpSp>
        <p:nvGrpSpPr>
          <p:cNvPr id="18" name="Group 18"/>
          <p:cNvGrpSpPr/>
          <p:nvPr/>
        </p:nvGrpSpPr>
        <p:grpSpPr>
          <a:xfrm>
            <a:off x="14530950" y="4547150"/>
            <a:ext cx="1211700" cy="1211700"/>
            <a:chOff x="0" y="0"/>
            <a:chExt cx="1615600" cy="1615600"/>
          </a:xfrm>
        </p:grpSpPr>
        <p:sp>
          <p:nvSpPr>
            <p:cNvPr id="19" name="Freeform 19"/>
            <p:cNvSpPr/>
            <p:nvPr/>
          </p:nvSpPr>
          <p:spPr>
            <a:xfrm>
              <a:off x="0" y="0"/>
              <a:ext cx="1615694" cy="1615694"/>
            </a:xfrm>
            <a:custGeom>
              <a:avLst/>
              <a:gdLst/>
              <a:ahLst/>
              <a:cxnLst/>
              <a:rect l="l" t="t" r="r" b="b"/>
              <a:pathLst>
                <a:path w="1615694" h="1615694">
                  <a:moveTo>
                    <a:pt x="0" y="807847"/>
                  </a:moveTo>
                  <a:cubicBezTo>
                    <a:pt x="0" y="361696"/>
                    <a:pt x="361696" y="0"/>
                    <a:pt x="807847" y="0"/>
                  </a:cubicBezTo>
                  <a:lnTo>
                    <a:pt x="807847" y="25400"/>
                  </a:lnTo>
                  <a:lnTo>
                    <a:pt x="807847" y="0"/>
                  </a:lnTo>
                  <a:cubicBezTo>
                    <a:pt x="1253998" y="0"/>
                    <a:pt x="1615694" y="361696"/>
                    <a:pt x="1615694" y="807847"/>
                  </a:cubicBezTo>
                  <a:cubicBezTo>
                    <a:pt x="1615694" y="1253998"/>
                    <a:pt x="1253998" y="1615694"/>
                    <a:pt x="807847" y="1615694"/>
                  </a:cubicBezTo>
                  <a:lnTo>
                    <a:pt x="807847" y="1590294"/>
                  </a:lnTo>
                  <a:lnTo>
                    <a:pt x="807847" y="1615694"/>
                  </a:lnTo>
                  <a:cubicBezTo>
                    <a:pt x="361696" y="1615567"/>
                    <a:pt x="0" y="1253998"/>
                    <a:pt x="0" y="807847"/>
                  </a:cubicBezTo>
                  <a:lnTo>
                    <a:pt x="25400" y="807847"/>
                  </a:lnTo>
                  <a:lnTo>
                    <a:pt x="44958" y="824103"/>
                  </a:lnTo>
                  <a:cubicBezTo>
                    <a:pt x="38100" y="832358"/>
                    <a:pt x="26797" y="835406"/>
                    <a:pt x="16764" y="831723"/>
                  </a:cubicBezTo>
                  <a:cubicBezTo>
                    <a:pt x="6731" y="828040"/>
                    <a:pt x="0" y="818515"/>
                    <a:pt x="0" y="807847"/>
                  </a:cubicBezTo>
                  <a:moveTo>
                    <a:pt x="50800" y="807847"/>
                  </a:moveTo>
                  <a:lnTo>
                    <a:pt x="25400" y="807847"/>
                  </a:lnTo>
                  <a:lnTo>
                    <a:pt x="5842" y="791591"/>
                  </a:lnTo>
                  <a:cubicBezTo>
                    <a:pt x="12700" y="783336"/>
                    <a:pt x="24003" y="780288"/>
                    <a:pt x="34036" y="783971"/>
                  </a:cubicBezTo>
                  <a:cubicBezTo>
                    <a:pt x="44069" y="787654"/>
                    <a:pt x="50800" y="797052"/>
                    <a:pt x="50800" y="807847"/>
                  </a:cubicBezTo>
                  <a:cubicBezTo>
                    <a:pt x="50800" y="1225931"/>
                    <a:pt x="389763" y="1564894"/>
                    <a:pt x="807847" y="1564894"/>
                  </a:cubicBezTo>
                  <a:cubicBezTo>
                    <a:pt x="1225931" y="1564894"/>
                    <a:pt x="1564894" y="1225931"/>
                    <a:pt x="1564894" y="807847"/>
                  </a:cubicBezTo>
                  <a:lnTo>
                    <a:pt x="1590294" y="807847"/>
                  </a:lnTo>
                  <a:lnTo>
                    <a:pt x="1564894" y="807847"/>
                  </a:lnTo>
                  <a:cubicBezTo>
                    <a:pt x="1564767" y="389763"/>
                    <a:pt x="1225931" y="50800"/>
                    <a:pt x="807847" y="50800"/>
                  </a:cubicBezTo>
                  <a:lnTo>
                    <a:pt x="807847" y="25400"/>
                  </a:lnTo>
                  <a:lnTo>
                    <a:pt x="807847" y="50800"/>
                  </a:lnTo>
                  <a:cubicBezTo>
                    <a:pt x="389763" y="50800"/>
                    <a:pt x="50800" y="389763"/>
                    <a:pt x="50800" y="807847"/>
                  </a:cubicBezTo>
                  <a:close/>
                </a:path>
              </a:pathLst>
            </a:custGeom>
            <a:solidFill>
              <a:srgbClr val="00FFFF"/>
            </a:solidFill>
          </p:spPr>
        </p:sp>
      </p:grpSp>
      <p:sp>
        <p:nvSpPr>
          <p:cNvPr id="20" name="TextBox 20"/>
          <p:cNvSpPr txBox="1"/>
          <p:nvPr/>
        </p:nvSpPr>
        <p:spPr>
          <a:xfrm>
            <a:off x="14550300" y="4814900"/>
            <a:ext cx="1173600" cy="676200"/>
          </a:xfrm>
          <a:prstGeom prst="rect">
            <a:avLst/>
          </a:prstGeom>
        </p:spPr>
        <p:txBody>
          <a:bodyPr lIns="0" tIns="0" rIns="0" bIns="0" rtlCol="0" anchor="t">
            <a:spAutoFit/>
          </a:bodyPr>
          <a:lstStyle/>
          <a:p>
            <a:pPr algn="ctr">
              <a:lnSpc>
                <a:spcPts val="4800"/>
              </a:lnSpc>
            </a:pPr>
            <a:r>
              <a:rPr lang="en-US" sz="4000">
                <a:solidFill>
                  <a:srgbClr val="F544E0"/>
                </a:solidFill>
                <a:latin typeface="Francois One"/>
                <a:ea typeface="Francois One"/>
                <a:cs typeface="Francois One"/>
                <a:sym typeface="Francois One"/>
              </a:rPr>
              <a:t>03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0910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526176" y="1079000"/>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6450" y="1028562"/>
            <a:ext cx="154350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SETUP &amp; INSTALLATION</a:t>
            </a:r>
          </a:p>
        </p:txBody>
      </p:sp>
      <p:sp>
        <p:nvSpPr>
          <p:cNvPr id="6" name="TextBox 6"/>
          <p:cNvSpPr txBox="1"/>
          <p:nvPr/>
        </p:nvSpPr>
        <p:spPr>
          <a:xfrm>
            <a:off x="820923" y="3126389"/>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NODE.JS INSTALL</a:t>
            </a:r>
          </a:p>
        </p:txBody>
      </p:sp>
      <p:sp>
        <p:nvSpPr>
          <p:cNvPr id="7" name="TextBox 7"/>
          <p:cNvSpPr txBox="1"/>
          <p:nvPr/>
        </p:nvSpPr>
        <p:spPr>
          <a:xfrm>
            <a:off x="2485876" y="3840300"/>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For installation of Node.JS on your system, just visit their official site and download &amp; install the LTS version. </a:t>
            </a:r>
          </a:p>
        </p:txBody>
      </p:sp>
      <p:sp>
        <p:nvSpPr>
          <p:cNvPr id="8" name="TextBox 8"/>
          <p:cNvSpPr txBox="1"/>
          <p:nvPr/>
        </p:nvSpPr>
        <p:spPr>
          <a:xfrm>
            <a:off x="2069638" y="5269513"/>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ANGULAR CLI INSTALL</a:t>
            </a:r>
          </a:p>
        </p:txBody>
      </p:sp>
      <p:sp>
        <p:nvSpPr>
          <p:cNvPr id="9" name="TextBox 9"/>
          <p:cNvSpPr txBox="1"/>
          <p:nvPr/>
        </p:nvSpPr>
        <p:spPr>
          <a:xfrm>
            <a:off x="2485876" y="5860876"/>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Open the Terminal and Type the following Command Line:</a:t>
            </a:r>
          </a:p>
          <a:p>
            <a:pPr algn="ctr">
              <a:lnSpc>
                <a:spcPts val="3359"/>
              </a:lnSpc>
            </a:pPr>
            <a:r>
              <a:rPr lang="en-US" sz="2799">
                <a:solidFill>
                  <a:srgbClr val="FFFFFF"/>
                </a:solidFill>
                <a:latin typeface="Arimo Italics"/>
                <a:ea typeface="Arimo Italics"/>
                <a:cs typeface="Arimo Italics"/>
                <a:sym typeface="Arimo Italics"/>
              </a:rPr>
              <a:t>-- npm install -g @angular/cl</a:t>
            </a:r>
          </a:p>
        </p:txBody>
      </p:sp>
      <p:sp>
        <p:nvSpPr>
          <p:cNvPr id="10" name="TextBox 10"/>
          <p:cNvSpPr txBox="1"/>
          <p:nvPr/>
        </p:nvSpPr>
        <p:spPr>
          <a:xfrm>
            <a:off x="-70024" y="7413963"/>
            <a:ext cx="6082200" cy="742950"/>
          </a:xfrm>
          <a:prstGeom prst="rect">
            <a:avLst/>
          </a:prstGeom>
        </p:spPr>
        <p:txBody>
          <a:bodyPr lIns="0" tIns="0" rIns="0" bIns="0" rtlCol="0" anchor="t">
            <a:spAutoFit/>
          </a:bodyPr>
          <a:lstStyle/>
          <a:p>
            <a:pPr algn="r">
              <a:lnSpc>
                <a:spcPts val="5999"/>
              </a:lnSpc>
            </a:pPr>
            <a:r>
              <a:rPr lang="en-US" sz="4999">
                <a:solidFill>
                  <a:srgbClr val="FFFFFF"/>
                </a:solidFill>
                <a:latin typeface="Francois One"/>
                <a:ea typeface="Francois One"/>
                <a:cs typeface="Francois One"/>
                <a:sym typeface="Francois One"/>
              </a:rPr>
              <a:t>VERIFICATION</a:t>
            </a:r>
          </a:p>
        </p:txBody>
      </p:sp>
      <p:sp>
        <p:nvSpPr>
          <p:cNvPr id="11" name="TextBox 11"/>
          <p:cNvSpPr txBox="1"/>
          <p:nvPr/>
        </p:nvSpPr>
        <p:spPr>
          <a:xfrm>
            <a:off x="2485876" y="8005375"/>
            <a:ext cx="6082200" cy="1276350"/>
          </a:xfrm>
          <a:prstGeom prst="rect">
            <a:avLst/>
          </a:prstGeom>
        </p:spPr>
        <p:txBody>
          <a:bodyPr lIns="0" tIns="0" rIns="0" bIns="0" rtlCol="0" anchor="t">
            <a:spAutoFit/>
          </a:bodyPr>
          <a:lstStyle/>
          <a:p>
            <a:pPr algn="just">
              <a:lnSpc>
                <a:spcPts val="3359"/>
              </a:lnSpc>
            </a:pPr>
            <a:r>
              <a:rPr lang="en-US" sz="2799">
                <a:solidFill>
                  <a:srgbClr val="FFFFFF"/>
                </a:solidFill>
                <a:latin typeface="Arimo Italics"/>
                <a:ea typeface="Arimo Italics"/>
                <a:cs typeface="Arimo Italics"/>
                <a:sym typeface="Arimo Italics"/>
              </a:rPr>
              <a:t>Type the Following Command Line to verify the versions of setups:</a:t>
            </a:r>
          </a:p>
          <a:p>
            <a:pPr algn="ctr">
              <a:lnSpc>
                <a:spcPts val="3359"/>
              </a:lnSpc>
            </a:pPr>
            <a:r>
              <a:rPr lang="en-US" sz="2799">
                <a:solidFill>
                  <a:srgbClr val="FFFFFF"/>
                </a:solidFill>
                <a:latin typeface="Arimo Italics"/>
                <a:ea typeface="Arimo Italics"/>
                <a:cs typeface="Arimo Italics"/>
                <a:sym typeface="Arimo Italics"/>
              </a:rPr>
              <a:t>-- ng version &amp;&amp; node version</a:t>
            </a:r>
          </a:p>
        </p:txBody>
      </p:sp>
      <p:sp>
        <p:nvSpPr>
          <p:cNvPr id="12" name="Freeform 12"/>
          <p:cNvSpPr/>
          <p:nvPr/>
        </p:nvSpPr>
        <p:spPr>
          <a:xfrm>
            <a:off x="10010365" y="3116864"/>
            <a:ext cx="6151372" cy="5905812"/>
          </a:xfrm>
          <a:custGeom>
            <a:avLst/>
            <a:gdLst/>
            <a:ahLst/>
            <a:cxnLst/>
            <a:rect l="l" t="t" r="r" b="b"/>
            <a:pathLst>
              <a:path w="6151372" h="5905812">
                <a:moveTo>
                  <a:pt x="0" y="0"/>
                </a:moveTo>
                <a:lnTo>
                  <a:pt x="6151372" y="0"/>
                </a:lnTo>
                <a:lnTo>
                  <a:pt x="6151372" y="5905811"/>
                </a:lnTo>
                <a:lnTo>
                  <a:pt x="0" y="59058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3" name="Group 13"/>
          <p:cNvGrpSpPr/>
          <p:nvPr/>
        </p:nvGrpSpPr>
        <p:grpSpPr>
          <a:xfrm>
            <a:off x="1607638" y="5402863"/>
            <a:ext cx="462000" cy="462000"/>
            <a:chOff x="0" y="0"/>
            <a:chExt cx="616000" cy="616000"/>
          </a:xfrm>
        </p:grpSpPr>
        <p:sp>
          <p:nvSpPr>
            <p:cNvPr id="14" name="Freeform 14"/>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F544E0"/>
            </a:solidFill>
          </p:spPr>
        </p:sp>
      </p:grpSp>
      <p:grpSp>
        <p:nvGrpSpPr>
          <p:cNvPr id="15" name="Group 15"/>
          <p:cNvGrpSpPr/>
          <p:nvPr/>
        </p:nvGrpSpPr>
        <p:grpSpPr>
          <a:xfrm>
            <a:off x="1607638" y="7562425"/>
            <a:ext cx="462000" cy="462000"/>
            <a:chOff x="0" y="0"/>
            <a:chExt cx="616000" cy="616000"/>
          </a:xfrm>
        </p:grpSpPr>
        <p:sp>
          <p:nvSpPr>
            <p:cNvPr id="16" name="Freeform 16"/>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00FFFF"/>
            </a:solidFill>
          </p:spPr>
        </p:sp>
      </p:grpSp>
      <p:grpSp>
        <p:nvGrpSpPr>
          <p:cNvPr id="17" name="Group 17"/>
          <p:cNvGrpSpPr/>
          <p:nvPr/>
        </p:nvGrpSpPr>
        <p:grpSpPr>
          <a:xfrm>
            <a:off x="1607638" y="3266406"/>
            <a:ext cx="462000" cy="462000"/>
            <a:chOff x="0" y="0"/>
            <a:chExt cx="616000" cy="616000"/>
          </a:xfrm>
        </p:grpSpPr>
        <p:sp>
          <p:nvSpPr>
            <p:cNvPr id="18" name="Freeform 18"/>
            <p:cNvSpPr/>
            <p:nvPr/>
          </p:nvSpPr>
          <p:spPr>
            <a:xfrm>
              <a:off x="0" y="0"/>
              <a:ext cx="615950" cy="615950"/>
            </a:xfrm>
            <a:custGeom>
              <a:avLst/>
              <a:gdLst/>
              <a:ahLst/>
              <a:cxnLst/>
              <a:rect l="l" t="t" r="r" b="b"/>
              <a:pathLst>
                <a:path w="615950" h="615950">
                  <a:moveTo>
                    <a:pt x="0" y="307975"/>
                  </a:moveTo>
                  <a:lnTo>
                    <a:pt x="253492" y="253492"/>
                  </a:lnTo>
                  <a:lnTo>
                    <a:pt x="307975" y="0"/>
                  </a:lnTo>
                  <a:lnTo>
                    <a:pt x="362458" y="253492"/>
                  </a:lnTo>
                  <a:lnTo>
                    <a:pt x="615950" y="307975"/>
                  </a:lnTo>
                  <a:lnTo>
                    <a:pt x="362458" y="362458"/>
                  </a:lnTo>
                  <a:lnTo>
                    <a:pt x="307975" y="615950"/>
                  </a:lnTo>
                  <a:lnTo>
                    <a:pt x="253492" y="362458"/>
                  </a:lnTo>
                  <a:close/>
                </a:path>
              </a:pathLst>
            </a:custGeom>
            <a:solidFill>
              <a:srgbClr val="E7AC3C"/>
            </a:solidFill>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56007" cy="5531184"/>
          </a:xfrm>
          <a:custGeom>
            <a:avLst/>
            <a:gdLst/>
            <a:ahLst/>
            <a:cxnLst/>
            <a:rect l="l" t="t" r="r" b="b"/>
            <a:pathLst>
              <a:path w="8756007" h="5531184">
                <a:moveTo>
                  <a:pt x="0" y="0"/>
                </a:moveTo>
                <a:lnTo>
                  <a:pt x="8756007" y="0"/>
                </a:lnTo>
                <a:lnTo>
                  <a:pt x="8756007" y="5531184"/>
                </a:lnTo>
                <a:lnTo>
                  <a:pt x="0" y="5531184"/>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STRING INTERPOLATION</a:t>
            </a:r>
          </a:p>
        </p:txBody>
      </p:sp>
      <p:sp>
        <p:nvSpPr>
          <p:cNvPr id="9" name="TextBox 9"/>
          <p:cNvSpPr txBox="1"/>
          <p:nvPr/>
        </p:nvSpPr>
        <p:spPr>
          <a:xfrm>
            <a:off x="1028700" y="2913150"/>
            <a:ext cx="7654465" cy="5886450"/>
          </a:xfrm>
          <a:prstGeom prst="rect">
            <a:avLst/>
          </a:prstGeom>
        </p:spPr>
        <p:txBody>
          <a:bodyPr lIns="0" tIns="0" rIns="0" bIns="0" rtlCol="0" anchor="t">
            <a:spAutoFit/>
          </a:bodyPr>
          <a:lstStyle/>
          <a:p>
            <a:pPr algn="just">
              <a:lnSpc>
                <a:spcPts val="4251"/>
              </a:lnSpc>
              <a:spcBef>
                <a:spcPct val="0"/>
              </a:spcBef>
            </a:pPr>
            <a:r>
              <a:rPr lang="en-US" sz="3542">
                <a:solidFill>
                  <a:srgbClr val="FFFFFF"/>
                </a:solidFill>
                <a:latin typeface="Arimo Italics"/>
                <a:ea typeface="Arimo Italics"/>
                <a:cs typeface="Arimo Italics"/>
                <a:sym typeface="Arimo Italics"/>
              </a:rPr>
              <a:t>String Interpolation in Angular is a One-way Data-Binding technique that is used to transfer the data from a TypeScript code to an HTML template (view). It uses the template expression in double curly braces to display the data from the component to the view. String interpolation adds the value of a property from the component to the HTML template view.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56426" y="2932200"/>
            <a:ext cx="8705369" cy="5561169"/>
          </a:xfrm>
          <a:custGeom>
            <a:avLst/>
            <a:gdLst/>
            <a:ahLst/>
            <a:cxnLst/>
            <a:rect l="l" t="t" r="r" b="b"/>
            <a:pathLst>
              <a:path w="8705369" h="5561169">
                <a:moveTo>
                  <a:pt x="0" y="0"/>
                </a:moveTo>
                <a:lnTo>
                  <a:pt x="8705369" y="0"/>
                </a:lnTo>
                <a:lnTo>
                  <a:pt x="8705369" y="5561169"/>
                </a:lnTo>
                <a:lnTo>
                  <a:pt x="0" y="5561169"/>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PROPERTY BINDING</a:t>
            </a:r>
          </a:p>
        </p:txBody>
      </p:sp>
      <p:sp>
        <p:nvSpPr>
          <p:cNvPr id="9" name="TextBox 9"/>
          <p:cNvSpPr txBox="1"/>
          <p:nvPr/>
        </p:nvSpPr>
        <p:spPr>
          <a:xfrm>
            <a:off x="1028700" y="2903625"/>
            <a:ext cx="7653204" cy="4447447"/>
          </a:xfrm>
          <a:prstGeom prst="rect">
            <a:avLst/>
          </a:prstGeom>
        </p:spPr>
        <p:txBody>
          <a:bodyPr lIns="0" tIns="0" rIns="0" bIns="0" rtlCol="0" anchor="t">
            <a:spAutoFit/>
          </a:bodyPr>
          <a:lstStyle/>
          <a:p>
            <a:pPr algn="just">
              <a:lnSpc>
                <a:spcPts val="4370"/>
              </a:lnSpc>
              <a:spcBef>
                <a:spcPct val="0"/>
              </a:spcBef>
            </a:pPr>
            <a:r>
              <a:rPr lang="en-US" sz="3642">
                <a:solidFill>
                  <a:srgbClr val="FFFFFF"/>
                </a:solidFill>
                <a:latin typeface="Arimo Italics"/>
                <a:ea typeface="Arimo Italics"/>
                <a:cs typeface="Arimo Italics"/>
                <a:sym typeface="Arimo Italics"/>
              </a:rPr>
              <a:t>Property Binding in Angular is a One-way Data-Binding technique that is used to transfer the data from a TypeScript code to an HTML template (view). It uses the bracket notation ‘[ ]’ to bind the property of an HTML element to a property of a component.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70024" y="-70898"/>
            <a:ext cx="18428048" cy="10428798"/>
          </a:xfrm>
          <a:custGeom>
            <a:avLst/>
            <a:gdLst/>
            <a:ahLst/>
            <a:cxnLst/>
            <a:rect l="l" t="t" r="r" b="b"/>
            <a:pathLst>
              <a:path w="18428048" h="10428798">
                <a:moveTo>
                  <a:pt x="0" y="0"/>
                </a:moveTo>
                <a:lnTo>
                  <a:pt x="18428048" y="0"/>
                </a:lnTo>
                <a:lnTo>
                  <a:pt x="18428048" y="10428798"/>
                </a:lnTo>
                <a:lnTo>
                  <a:pt x="0" y="10428798"/>
                </a:lnTo>
                <a:lnTo>
                  <a:pt x="0" y="0"/>
                </a:lnTo>
                <a:close/>
              </a:path>
            </a:pathLst>
          </a:custGeom>
          <a:blipFill>
            <a:blip r:embed="rId3"/>
            <a:stretch>
              <a:fillRect/>
            </a:stretch>
          </a:blipFill>
        </p:spPr>
      </p:sp>
      <p:sp>
        <p:nvSpPr>
          <p:cNvPr id="3" name="Freeform 3"/>
          <p:cNvSpPr/>
          <p:nvPr/>
        </p:nvSpPr>
        <p:spPr>
          <a:xfrm>
            <a:off x="16190850" y="10789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6450" y="85613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834276" y="3952776"/>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782926" y="5932428"/>
            <a:ext cx="670700" cy="655824"/>
          </a:xfrm>
          <a:custGeom>
            <a:avLst/>
            <a:gdLst/>
            <a:ahLst/>
            <a:cxnLst/>
            <a:rect l="l" t="t" r="r" b="b"/>
            <a:pathLst>
              <a:path w="670700" h="655824">
                <a:moveTo>
                  <a:pt x="0" y="0"/>
                </a:moveTo>
                <a:lnTo>
                  <a:pt x="670700" y="0"/>
                </a:lnTo>
                <a:lnTo>
                  <a:pt x="670700" y="655824"/>
                </a:lnTo>
                <a:lnTo>
                  <a:pt x="0" y="6558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0802371" y="1914118"/>
            <a:ext cx="7045476" cy="8036620"/>
          </a:xfrm>
          <a:custGeom>
            <a:avLst/>
            <a:gdLst/>
            <a:ahLst/>
            <a:cxnLst/>
            <a:rect l="l" t="t" r="r" b="b"/>
            <a:pathLst>
              <a:path w="7045476" h="8036620">
                <a:moveTo>
                  <a:pt x="0" y="0"/>
                </a:moveTo>
                <a:lnTo>
                  <a:pt x="7045476" y="0"/>
                </a:lnTo>
                <a:lnTo>
                  <a:pt x="7045476" y="8036620"/>
                </a:lnTo>
                <a:lnTo>
                  <a:pt x="0" y="8036620"/>
                </a:lnTo>
                <a:lnTo>
                  <a:pt x="0" y="0"/>
                </a:lnTo>
                <a:close/>
              </a:path>
            </a:pathLst>
          </a:custGeom>
          <a:blipFill>
            <a:blip r:embed="rId12"/>
            <a:stretch>
              <a:fillRect/>
            </a:stretch>
          </a:blipFill>
        </p:spPr>
      </p:sp>
      <p:sp>
        <p:nvSpPr>
          <p:cNvPr id="8" name="TextBox 8"/>
          <p:cNvSpPr txBox="1"/>
          <p:nvPr/>
        </p:nvSpPr>
        <p:spPr>
          <a:xfrm>
            <a:off x="3259226" y="1034628"/>
            <a:ext cx="12194400" cy="1057275"/>
          </a:xfrm>
          <a:prstGeom prst="rect">
            <a:avLst/>
          </a:prstGeom>
        </p:spPr>
        <p:txBody>
          <a:bodyPr lIns="0" tIns="0" rIns="0" bIns="0" rtlCol="0" anchor="t">
            <a:spAutoFit/>
          </a:bodyPr>
          <a:lstStyle/>
          <a:p>
            <a:pPr algn="ctr">
              <a:lnSpc>
                <a:spcPts val="8400"/>
              </a:lnSpc>
            </a:pPr>
            <a:r>
              <a:rPr lang="en-US" sz="7000">
                <a:solidFill>
                  <a:srgbClr val="6FE870"/>
                </a:solidFill>
                <a:latin typeface="Francois One"/>
                <a:ea typeface="Francois One"/>
                <a:cs typeface="Francois One"/>
                <a:sym typeface="Francois One"/>
              </a:rPr>
              <a:t>EVENT BINDING</a:t>
            </a:r>
          </a:p>
        </p:txBody>
      </p:sp>
      <p:sp>
        <p:nvSpPr>
          <p:cNvPr id="9" name="TextBox 9"/>
          <p:cNvSpPr txBox="1"/>
          <p:nvPr/>
        </p:nvSpPr>
        <p:spPr>
          <a:xfrm>
            <a:off x="551123" y="2168095"/>
            <a:ext cx="8592877" cy="7006572"/>
          </a:xfrm>
          <a:prstGeom prst="rect">
            <a:avLst/>
          </a:prstGeom>
        </p:spPr>
        <p:txBody>
          <a:bodyPr lIns="0" tIns="0" rIns="0" bIns="0" rtlCol="0" anchor="t">
            <a:spAutoFit/>
          </a:bodyPr>
          <a:lstStyle/>
          <a:p>
            <a:pPr algn="just">
              <a:lnSpc>
                <a:spcPts val="3489"/>
              </a:lnSpc>
            </a:pPr>
            <a:r>
              <a:rPr lang="en-US" sz="2907">
                <a:solidFill>
                  <a:srgbClr val="FFFFFF"/>
                </a:solidFill>
                <a:latin typeface="Arimo Italics"/>
                <a:ea typeface="Arimo Italics"/>
                <a:cs typeface="Arimo Italics"/>
                <a:sym typeface="Arimo Italics"/>
              </a:rPr>
              <a:t>In Angular, Event Binding is a way to bind a DOM event to a component's method. It allows you to respond to user interactions, such as clicks, hover, and keyboard input.</a:t>
            </a:r>
          </a:p>
          <a:p>
            <a:pPr algn="just">
              <a:lnSpc>
                <a:spcPts val="3489"/>
              </a:lnSpc>
            </a:pPr>
            <a:endParaRPr lang="en-US" sz="2907">
              <a:solidFill>
                <a:srgbClr val="FFFFFF"/>
              </a:solidFill>
              <a:latin typeface="Arimo Italics"/>
              <a:ea typeface="Arimo Italics"/>
              <a:cs typeface="Arimo Italics"/>
              <a:sym typeface="Arimo Italics"/>
            </a:endParaRPr>
          </a:p>
          <a:p>
            <a:pPr algn="just">
              <a:lnSpc>
                <a:spcPts val="3489"/>
              </a:lnSpc>
            </a:pPr>
            <a:r>
              <a:rPr lang="en-US" sz="2907">
                <a:solidFill>
                  <a:srgbClr val="FFFFFF"/>
                </a:solidFill>
                <a:latin typeface="Arimo Italics"/>
                <a:ea typeface="Arimo Italics"/>
                <a:cs typeface="Arimo Italics"/>
                <a:sym typeface="Arimo Italics"/>
              </a:rPr>
              <a:t>Parent/Child Communication:</a:t>
            </a:r>
          </a:p>
          <a:p>
            <a:pPr algn="just">
              <a:lnSpc>
                <a:spcPts val="3489"/>
              </a:lnSpc>
            </a:pPr>
            <a:r>
              <a:rPr lang="en-US" sz="2907">
                <a:solidFill>
                  <a:srgbClr val="FFFFFF"/>
                </a:solidFill>
                <a:latin typeface="Arimo Italics"/>
                <a:ea typeface="Arimo Italics"/>
                <a:cs typeface="Arimo Italics"/>
                <a:sym typeface="Arimo Italics"/>
              </a:rPr>
              <a:t>In Angular, Parent/Child Communication is a way for components to communicate with each other. It allows you to pass data and events between components.</a:t>
            </a:r>
          </a:p>
          <a:p>
            <a:pPr algn="just">
              <a:lnSpc>
                <a:spcPts val="3489"/>
              </a:lnSpc>
            </a:pPr>
            <a:r>
              <a:rPr lang="en-US" sz="2907">
                <a:solidFill>
                  <a:srgbClr val="FFFFFF"/>
                </a:solidFill>
                <a:latin typeface="Arimo Italics"/>
                <a:ea typeface="Arimo Italics"/>
                <a:cs typeface="Arimo Italics"/>
                <a:sym typeface="Arimo Italics"/>
              </a:rPr>
              <a:t>Methods:</a:t>
            </a:r>
          </a:p>
          <a:p>
            <a:pPr marL="627790" lvl="1" indent="-313895" algn="just">
              <a:lnSpc>
                <a:spcPts val="3489"/>
              </a:lnSpc>
              <a:buAutoNum type="arabicPeriod"/>
            </a:pPr>
            <a:r>
              <a:rPr lang="en-US" sz="2907">
                <a:solidFill>
                  <a:srgbClr val="FFFFFF"/>
                </a:solidFill>
                <a:latin typeface="Arimo Italics"/>
                <a:ea typeface="Arimo Italics"/>
                <a:cs typeface="Arimo Italics"/>
                <a:sym typeface="Arimo Italics"/>
              </a:rPr>
              <a:t>Event Emission: Emit events from child to parent using the @Output decorator.</a:t>
            </a:r>
          </a:p>
          <a:p>
            <a:pPr marL="627790" lvl="1" indent="-313895" algn="just">
              <a:lnSpc>
                <a:spcPts val="3489"/>
              </a:lnSpc>
              <a:buAutoNum type="arabicPeriod"/>
            </a:pPr>
            <a:r>
              <a:rPr lang="en-US" sz="2907">
                <a:solidFill>
                  <a:srgbClr val="FFFFFF"/>
                </a:solidFill>
                <a:latin typeface="Arimo Italics"/>
                <a:ea typeface="Arimo Italics"/>
                <a:cs typeface="Arimo Italics"/>
                <a:sym typeface="Arimo Italics"/>
              </a:rPr>
              <a:t>Service Injection: Share data and functionality between components using services.</a:t>
            </a:r>
          </a:p>
          <a:p>
            <a:pPr algn="just">
              <a:lnSpc>
                <a:spcPts val="3489"/>
              </a:lnSpc>
              <a:spcBef>
                <a:spcPct val="0"/>
              </a:spcBef>
            </a:pPr>
            <a:endParaRPr lang="en-US" sz="2907">
              <a:solidFill>
                <a:srgbClr val="FFFFFF"/>
              </a:solidFill>
              <a:latin typeface="Arimo Italics"/>
              <a:ea typeface="Arimo Italics"/>
              <a:cs typeface="Arimo Italics"/>
              <a:sym typeface="Arimo Itali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738</Words>
  <Application>Microsoft Office PowerPoint</Application>
  <PresentationFormat>Custom</PresentationFormat>
  <Paragraphs>116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Arimo Italics</vt:lpstr>
      <vt:lpstr>Francois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Anime Neon Vibes Marketing Plan by Slidesgo.pptx</dc:title>
  <cp:lastModifiedBy>Khurram Khawer(5574) </cp:lastModifiedBy>
  <cp:revision>3</cp:revision>
  <dcterms:created xsi:type="dcterms:W3CDTF">2006-08-16T00:00:00Z</dcterms:created>
  <dcterms:modified xsi:type="dcterms:W3CDTF">2024-08-08T07:08:38Z</dcterms:modified>
  <dc:identifier>DAGNPWKu5zw</dc:identifier>
</cp:coreProperties>
</file>