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1" r:id="rId6"/>
    <p:sldId id="299" r:id="rId7"/>
    <p:sldId id="329" r:id="rId8"/>
    <p:sldId id="320" r:id="rId9"/>
    <p:sldId id="330" r:id="rId10"/>
    <p:sldId id="324" r:id="rId11"/>
    <p:sldId id="331" r:id="rId12"/>
    <p:sldId id="325" r:id="rId13"/>
    <p:sldId id="326" r:id="rId14"/>
    <p:sldId id="332" r:id="rId15"/>
    <p:sldId id="328" r:id="rId16"/>
    <p:sldId id="327" r:id="rId17"/>
    <p:sldId id="333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NET &amp; Azure" id="{E75E278A-FF0E-49A4-B170-79828D63BBAD}">
          <p14:sldIdLst>
            <p14:sldId id="256"/>
            <p14:sldId id="321"/>
            <p14:sldId id="299"/>
            <p14:sldId id="329"/>
            <p14:sldId id="320"/>
            <p14:sldId id="330"/>
            <p14:sldId id="324"/>
            <p14:sldId id="331"/>
            <p14:sldId id="325"/>
            <p14:sldId id="326"/>
            <p14:sldId id="332"/>
            <p14:sldId id="328"/>
            <p14:sldId id="327"/>
            <p14:sldId id="333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178" y="-7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https://www.youtube.com/watch?v=bEfBfBQq7EE</a:t>
            </a:r>
          </a:p>
          <a:p>
            <a:r>
              <a:rPr lang="en-US" dirty="0"/>
              <a:t>https://developer.microsoft.com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3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Visual Studio is the IDE for .NET and C++ developers on Windows; its Community Edition is free and its as good as Professional Edition</a:t>
            </a:r>
          </a:p>
          <a:p>
            <a:r>
              <a:rPr lang="en-US" dirty="0"/>
              <a:t>	- https://visualstudio.microsoft.com/downloads</a:t>
            </a:r>
          </a:p>
          <a:p>
            <a:r>
              <a:rPr lang="en-US" dirty="0"/>
              <a:t>- CLI / Other IDEs; .NET SDK can be downloaded and you can use Visual Studio Code, JetBrains Rider and others (Eclipse, </a:t>
            </a:r>
            <a:r>
              <a:rPr lang="en-US" dirty="0" err="1"/>
              <a:t>SharpDeveloper</a:t>
            </a:r>
            <a:r>
              <a:rPr lang="en-US" dirty="0"/>
              <a:t>, </a:t>
            </a:r>
            <a:r>
              <a:rPr lang="en-US" dirty="0" err="1"/>
              <a:t>MonoDevelop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	- https://dotnet.microsoft.com/en-us/download/visual-studio-sdks</a:t>
            </a:r>
          </a:p>
          <a:p>
            <a:r>
              <a:rPr lang="en-US" dirty="0"/>
              <a:t>	- https://www.jetbrains.com/rider</a:t>
            </a:r>
          </a:p>
          <a:p>
            <a:r>
              <a:rPr lang="en-US" dirty="0"/>
              <a:t>- </a:t>
            </a:r>
            <a:r>
              <a:rPr lang="en-US" dirty="0" err="1"/>
              <a:t>Jupyter</a:t>
            </a:r>
            <a:r>
              <a:rPr lang="en-US" dirty="0"/>
              <a:t> Notebook; You can use Visual Studio Code and use C#/F# in Polyglot Notebooks</a:t>
            </a:r>
          </a:p>
          <a:p>
            <a:r>
              <a:rPr lang="en-US" dirty="0"/>
              <a:t>	- https://code.visualstudio.com/docs/languages/polyglot</a:t>
            </a:r>
          </a:p>
          <a:p>
            <a:r>
              <a:rPr lang="en-US"/>
              <a:t>	- https://devblogs.microsoft.com/dotnet/polyglot-notebooks-december-2022-release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https://dotnet.microsoft.com/en-us</a:t>
            </a:r>
          </a:p>
          <a:p>
            <a:r>
              <a:rPr lang="en-US" dirty="0"/>
              <a:t>https://aws.amazon.com/developer/language/net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https://techcommunity.microsoft.com/t5/educator-developer-blog/the-history-of-microsoft-azure/ba-p/3574204</a:t>
            </a:r>
          </a:p>
          <a:p>
            <a:r>
              <a:rPr lang="en-US" dirty="0"/>
              <a:t>https://cloudblogs.microsoft.com/windowsserver/2015/05/06/microsoft-loves-linux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Microsoft Graph | Cloud Storage | Security |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9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https://www.microsoft.com/en-us/dynamics-365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7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.NET &amp; Azure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&amp;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AF91-8317-4654-86D4-5C48508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Microsoft 365 | Power Platform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DD7A-B5A7-1CEA-3A04-A53D73A3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418" y="2128540"/>
            <a:ext cx="4296375" cy="3962953"/>
          </a:xfrm>
          <a:prstGeom prst="rect">
            <a:avLst/>
          </a:prstGeom>
        </p:spPr>
      </p:pic>
      <p:pic>
        <p:nvPicPr>
          <p:cNvPr id="8" name="Picture 7" descr="A group of colorful icons&#10;&#10;Description automatically generated">
            <a:extLst>
              <a:ext uri="{FF2B5EF4-FFF2-40B4-BE49-F238E27FC236}">
                <a16:creationId xmlns:a16="http://schemas.microsoft.com/office/drawing/2014/main" id="{4C7DD905-743C-26BB-DEF0-068B03003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459108"/>
            <a:ext cx="6322938" cy="53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Office Sandbox</a:t>
            </a:r>
          </a:p>
        </p:txBody>
      </p:sp>
    </p:spTree>
    <p:extLst>
      <p:ext uri="{BB962C8B-B14F-4D97-AF65-F5344CB8AC3E}">
        <p14:creationId xmlns:p14="http://schemas.microsoft.com/office/powerpoint/2010/main" val="374512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AF91-8317-4654-86D4-5C48508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AI: Azure &amp; Microsoft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F30D-BEF8-D196-36CC-4B29A67D0FB0}"/>
              </a:ext>
            </a:extLst>
          </p:cNvPr>
          <p:cNvSpPr txBox="1">
            <a:spLocks/>
          </p:cNvSpPr>
          <p:nvPr/>
        </p:nvSpPr>
        <p:spPr>
          <a:xfrm>
            <a:off x="539496" y="1450109"/>
            <a:ext cx="4355777" cy="50878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Copilots</a:t>
            </a:r>
            <a:br>
              <a:rPr lang="en-GB" dirty="0"/>
            </a:br>
            <a:r>
              <a:rPr lang="en-GB" dirty="0" err="1"/>
              <a:t>Github</a:t>
            </a:r>
            <a:r>
              <a:rPr lang="en-GB" dirty="0"/>
              <a:t> | </a:t>
            </a:r>
            <a:r>
              <a:rPr lang="en-GB" dirty="0" err="1"/>
              <a:t>PowerApp</a:t>
            </a:r>
            <a:r>
              <a:rPr lang="en-GB" dirty="0"/>
              <a:t> | Power Automate | </a:t>
            </a:r>
            <a:r>
              <a:rPr lang="en-GB" dirty="0" err="1"/>
              <a:t>PowerBI</a:t>
            </a:r>
            <a:r>
              <a:rPr lang="en-GB" dirty="0"/>
              <a:t> |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 AI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 ML Studio</a:t>
            </a:r>
            <a:br>
              <a:rPr lang="en-GB" dirty="0"/>
            </a:br>
            <a:r>
              <a:rPr lang="en-GB" dirty="0"/>
              <a:t>Machine Learning / AI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 OpenAI, AI Search &amp;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Models as a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AI in Azure Products</a:t>
            </a:r>
            <a:br>
              <a:rPr lang="en-GB" dirty="0"/>
            </a:br>
            <a:r>
              <a:rPr lang="en-GB" dirty="0"/>
              <a:t>PostgreSQL / Vector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ML.NET; Model Builder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Semantic Kernel</a:t>
            </a:r>
          </a:p>
        </p:txBody>
      </p:sp>
      <p:pic>
        <p:nvPicPr>
          <p:cNvPr id="1026" name="Picture 2" descr="Understanding the Copilot Stack">
            <a:extLst>
              <a:ext uri="{FF2B5EF4-FFF2-40B4-BE49-F238E27FC236}">
                <a16:creationId xmlns:a16="http://schemas.microsoft.com/office/drawing/2014/main" id="{67D22C1C-1767-D613-29D4-1B102AE0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67" y="2136833"/>
            <a:ext cx="7781437" cy="44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AF91-8317-4654-86D4-5C48508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Dynamics 365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C3DA-E4BD-A614-AB88-62812CA5359F}"/>
              </a:ext>
            </a:extLst>
          </p:cNvPr>
          <p:cNvSpPr txBox="1">
            <a:spLocks/>
          </p:cNvSpPr>
          <p:nvPr/>
        </p:nvSpPr>
        <p:spPr>
          <a:xfrm>
            <a:off x="521207" y="1570182"/>
            <a:ext cx="5085266" cy="126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Common Data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Power Platform Integration</a:t>
            </a:r>
            <a:br>
              <a:rPr lang="en-GB" dirty="0"/>
            </a:br>
            <a:r>
              <a:rPr lang="en-GB" dirty="0"/>
              <a:t>Dataverse | Power Apps | Power Automate | </a:t>
            </a:r>
            <a:r>
              <a:rPr lang="en-GB" dirty="0" err="1"/>
              <a:t>PowerBI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1A344-A4B0-09A2-3D86-E89A233A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001795"/>
            <a:ext cx="11329048" cy="374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0BBAA-D2C6-AE22-807A-6D99CEDF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42" y="448056"/>
            <a:ext cx="5509051" cy="1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5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Azure / .NET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.NET Containers App (.NET as a good citizen in Containers / CNCF)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.NET ASPIRE</a:t>
            </a:r>
          </a:p>
        </p:txBody>
      </p:sp>
    </p:spTree>
    <p:extLst>
      <p:ext uri="{BB962C8B-B14F-4D97-AF65-F5344CB8AC3E}">
        <p14:creationId xmlns:p14="http://schemas.microsoft.com/office/powerpoint/2010/main" val="294320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&amp; Azure: Resources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Conferences</a:t>
            </a:r>
            <a:br>
              <a:rPr lang="en-GB" sz="1600" dirty="0"/>
            </a:br>
            <a:r>
              <a:rPr lang="en-GB" sz="1600" dirty="0"/>
              <a:t>Need to add</a:t>
            </a: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Learning Resources</a:t>
            </a:r>
            <a:br>
              <a:rPr lang="en-GB" sz="1600" dirty="0"/>
            </a:br>
            <a:r>
              <a:rPr lang="en-GB" sz="1600" dirty="0"/>
              <a:t>Need to add</a:t>
            </a: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Blogs</a:t>
            </a:r>
            <a:br>
              <a:rPr lang="en-GB" sz="1600" dirty="0"/>
            </a:br>
            <a:r>
              <a:rPr lang="en-GB" sz="1600" dirty="0"/>
              <a:t>Need to 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Social Media / </a:t>
            </a:r>
            <a:r>
              <a:rPr lang="en-GB" sz="1600" dirty="0" err="1"/>
              <a:t>Youtube</a:t>
            </a:r>
            <a:br>
              <a:rPr lang="en-GB" sz="1600" dirty="0"/>
            </a:br>
            <a:r>
              <a:rPr lang="en-GB" sz="1600" dirty="0"/>
              <a:t>Need to add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14430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.NET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5371777" cy="3977640"/>
          </a:xfrm>
        </p:spPr>
        <p:txBody>
          <a:bodyPr>
            <a:normAutofit fontScale="8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.NET is 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CLR is JVM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C#, F#, VB, others are Java, Groovy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msbuild</a:t>
            </a:r>
            <a:r>
              <a:rPr lang="en-GB" dirty="0"/>
              <a:t>/</a:t>
            </a:r>
            <a:r>
              <a:rPr lang="en-GB" dirty="0" err="1"/>
              <a:t>Nuget</a:t>
            </a:r>
            <a:r>
              <a:rPr lang="en-GB" dirty="0"/>
              <a:t> is NPM/Gradle/Maven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Base Class Library (BCL) is Class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FE603-B95B-40AE-72BF-B3029E63CBA6}"/>
              </a:ext>
            </a:extLst>
          </p:cNvPr>
          <p:cNvSpPr txBox="1">
            <a:spLocks/>
          </p:cNvSpPr>
          <p:nvPr/>
        </p:nvSpPr>
        <p:spPr>
          <a:xfrm>
            <a:off x="6242961" y="2560320"/>
            <a:ext cx="5371777" cy="4000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Visual Studio is Eclipse, IntelliJ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ECMA/ISO and other implementations</a:t>
            </a:r>
            <a:br>
              <a:rPr lang="en-GB" dirty="0"/>
            </a:br>
            <a:r>
              <a:rPr lang="en-GB" dirty="0"/>
              <a:t>Mono / </a:t>
            </a:r>
            <a:r>
              <a:rPr lang="en-GB" dirty="0" err="1"/>
              <a:t>nanoFramework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 Effect: Windows &amp;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Open source / Multi-platform / Xamarin</a:t>
            </a:r>
          </a:p>
        </p:txBody>
      </p:sp>
      <p:pic>
        <p:nvPicPr>
          <p:cNvPr id="5" name="Picture 4" descr="A diagram of a timeline">
            <a:extLst>
              <a:ext uri="{FF2B5EF4-FFF2-40B4-BE49-F238E27FC236}">
                <a16:creationId xmlns:a16="http://schemas.microsoft.com/office/drawing/2014/main" id="{FB63B6C9-3772-67E4-1E32-6CB63998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55" y="320040"/>
            <a:ext cx="7542324" cy="28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.NET: Approachable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IDE: Visual Studio (The Classic 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CLI: .NET SDK (and editor of your choice)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Notebooks (</a:t>
            </a:r>
            <a:r>
              <a:rPr lang="en-GB" dirty="0" err="1"/>
              <a:t>Jupyter</a:t>
            </a:r>
            <a:r>
              <a:rPr lang="en-GB" dirty="0"/>
              <a:t> / Data Science Style)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490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Visual Studio Intro (Versions &amp; Overview)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Notebooks Demo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4295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E350E7-2938-38DE-F534-D0F79E8D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48" y="1995949"/>
            <a:ext cx="10094661" cy="4575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BAF91-8317-4654-86D4-5C48508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.NET Breadth &amp; Depth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67C1-4DF8-187B-8265-94B19AE12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13010" cy="5135791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Windows Apps: Console Applications; Windows Service; Windows Forms, Windows Presentation Foundation</a:t>
            </a:r>
            <a:br>
              <a:rPr lang="en-GB" sz="1400" dirty="0"/>
            </a:br>
            <a:r>
              <a:rPr lang="en-GB" sz="1400" dirty="0"/>
              <a:t>UWP / </a:t>
            </a:r>
            <a:r>
              <a:rPr lang="en-GB" sz="1400" dirty="0" err="1"/>
              <a:t>WinUI</a:t>
            </a:r>
            <a:r>
              <a:rPr lang="en-GB" sz="1400" dirty="0"/>
              <a:t>, .NET MAUI, </a:t>
            </a:r>
            <a:r>
              <a:rPr lang="en-GB" sz="1400" dirty="0" err="1"/>
              <a:t>Blazor</a:t>
            </a:r>
            <a:r>
              <a:rPr lang="en-GB" sz="1400" dirty="0"/>
              <a:t> Hybrid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Component Services (COM+ / Enterprise Components)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Web: ASP.NET </a:t>
            </a:r>
            <a:r>
              <a:rPr lang="en-GB" sz="1400" dirty="0" err="1"/>
              <a:t>WebForms</a:t>
            </a:r>
            <a:br>
              <a:rPr lang="en-GB" sz="1400" dirty="0"/>
            </a:br>
            <a:r>
              <a:rPr lang="en-GB" sz="1400" dirty="0"/>
              <a:t>MVC, Minimal APIs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 err="1"/>
              <a:t>Blazor</a:t>
            </a:r>
            <a:endParaRPr lang="en-GB" sz="14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Mobile: Xamarin (Android, iOS)</a:t>
            </a:r>
            <a:br>
              <a:rPr lang="en-GB" sz="1400" dirty="0"/>
            </a:br>
            <a:r>
              <a:rPr lang="en-GB" sz="1400" dirty="0"/>
              <a:t>.NET MAUI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Gaming: XNA</a:t>
            </a:r>
            <a:br>
              <a:rPr lang="en-GB" sz="1400" dirty="0"/>
            </a:br>
            <a:r>
              <a:rPr lang="en-GB" sz="1400" dirty="0"/>
              <a:t>Unity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AI: ML.NET</a:t>
            </a:r>
            <a:br>
              <a:rPr lang="en-GB" sz="1400" dirty="0"/>
            </a:br>
            <a:r>
              <a:rPr lang="en-GB" sz="1400" dirty="0"/>
              <a:t>Semantic Kernel</a:t>
            </a:r>
          </a:p>
        </p:txBody>
      </p:sp>
    </p:spTree>
    <p:extLst>
      <p:ext uri="{BB962C8B-B14F-4D97-AF65-F5344CB8AC3E}">
        <p14:creationId xmlns:p14="http://schemas.microsoft.com/office/powerpoint/2010/main" val="35951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Visual Studio Projects Demo</a:t>
            </a:r>
          </a:p>
        </p:txBody>
      </p:sp>
    </p:spTree>
    <p:extLst>
      <p:ext uri="{BB962C8B-B14F-4D97-AF65-F5344CB8AC3E}">
        <p14:creationId xmlns:p14="http://schemas.microsoft.com/office/powerpoint/2010/main" val="26687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Azure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327AC-2ECE-D7DF-81BF-DD591751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56" y="333523"/>
            <a:ext cx="8024305" cy="267753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9CDEA5-7BC9-0A21-AFA1-8E11CA2E2F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5371777" cy="3977640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Any Language; Any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Traditional Hosting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Typical Cloud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Third Party Solutions &amp; Services</a:t>
            </a:r>
            <a:br>
              <a:rPr lang="en-GB" dirty="0"/>
            </a:br>
            <a:r>
              <a:rPr lang="en-GB" dirty="0"/>
              <a:t>Elastic, Oracle, SAP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330150F-ECDD-D87B-90D7-A595843407EF}"/>
              </a:ext>
            </a:extLst>
          </p:cNvPr>
          <p:cNvSpPr txBox="1">
            <a:spLocks/>
          </p:cNvSpPr>
          <p:nvPr/>
        </p:nvSpPr>
        <p:spPr>
          <a:xfrm>
            <a:off x="6242961" y="2560320"/>
            <a:ext cx="5371777" cy="400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Microsoft Cloud Products /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Azure: Services</a:t>
            </a:r>
            <a:br>
              <a:rPr lang="en-GB" dirty="0"/>
            </a:br>
            <a:r>
              <a:rPr lang="en-GB" dirty="0"/>
              <a:t>AI, Data, Messaging, IoT and others</a:t>
            </a:r>
          </a:p>
        </p:txBody>
      </p:sp>
    </p:spTree>
    <p:extLst>
      <p:ext uri="{BB962C8B-B14F-4D97-AF65-F5344CB8AC3E}">
        <p14:creationId xmlns:p14="http://schemas.microsoft.com/office/powerpoint/2010/main" val="274536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A1D-759E-AD44-7D86-88884783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Azure Portal /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uWorx Sample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Any Language; Any Platform</a:t>
            </a:r>
          </a:p>
        </p:txBody>
      </p:sp>
    </p:spTree>
    <p:extLst>
      <p:ext uri="{BB962C8B-B14F-4D97-AF65-F5344CB8AC3E}">
        <p14:creationId xmlns:p14="http://schemas.microsoft.com/office/powerpoint/2010/main" val="28085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0E9-7139-962A-54E0-5098D1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Azure: Breadth &amp; Depth</a:t>
            </a:r>
            <a:endParaRPr lang="en-PK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EC0968-61A0-9385-ACF0-E5054096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40" y="2511190"/>
            <a:ext cx="5569503" cy="41771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CDCB5-ADD1-84C8-3717-D18B0C9F4D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0259" y="3971636"/>
            <a:ext cx="5371777" cy="2698913"/>
          </a:xfrm>
        </p:spPr>
        <p:txBody>
          <a:bodyPr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Infrastructure: SDN and Identity Services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Productivity; Teams / Office; PowerApps; Power BI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Data: Databases, Fabric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Developer Tools</a:t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>DevOps, Testing, Publishing, Monitoring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IoT / AI</a:t>
            </a:r>
          </a:p>
        </p:txBody>
      </p:sp>
      <p:pic>
        <p:nvPicPr>
          <p:cNvPr id="6" name="Picture 5" descr="A circular diagram of a cloud&#10;&#10;Description automatically generated">
            <a:extLst>
              <a:ext uri="{FF2B5EF4-FFF2-40B4-BE49-F238E27FC236}">
                <a16:creationId xmlns:a16="http://schemas.microsoft.com/office/drawing/2014/main" id="{4E45F644-D364-AA3F-B0B5-7871A8A22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350" y="323271"/>
            <a:ext cx="4338410" cy="35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566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F4B200741EE40BF92CF2CAA2E2EF4" ma:contentTypeVersion="10" ma:contentTypeDescription="Create a new document." ma:contentTypeScope="" ma:versionID="4e3646aba44028092fddeef407a58bd5">
  <xsd:schema xmlns:xsd="http://www.w3.org/2001/XMLSchema" xmlns:xs="http://www.w3.org/2001/XMLSchema" xmlns:p="http://schemas.microsoft.com/office/2006/metadata/properties" xmlns:ns3="4b55b538-1d09-46ea-8456-6cce77afead5" xmlns:ns4="cc248fe7-6087-4363-81d4-36fc86ca3ddb" targetNamespace="http://schemas.microsoft.com/office/2006/metadata/properties" ma:root="true" ma:fieldsID="d8dfb87b20f1549c0842e337dc8789d7" ns3:_="" ns4:_="">
    <xsd:import namespace="4b55b538-1d09-46ea-8456-6cce77afead5"/>
    <xsd:import namespace="cc248fe7-6087-4363-81d4-36fc86ca3d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5b538-1d09-46ea-8456-6cce77afea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48fe7-6087-4363-81d4-36fc86ca3dd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55b538-1d09-46ea-8456-6cce77afead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6926A-8CD0-423A-84E6-34A0EB921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55b538-1d09-46ea-8456-6cce77afead5"/>
    <ds:schemaRef ds:uri="cc248fe7-6087-4363-81d4-36fc86ca3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9845D-0E87-4FCD-A301-57772DB5386D}">
  <ds:schemaRefs>
    <ds:schemaRef ds:uri="http://schemas.openxmlformats.org/package/2006/metadata/core-properties"/>
    <ds:schemaRef ds:uri="http://purl.org/dc/elements/1.1/"/>
    <ds:schemaRef ds:uri="cc248fe7-6087-4363-81d4-36fc86ca3ddb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4b55b538-1d09-46ea-8456-6cce77afead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DB32C6-544C-408B-B27B-25F9461005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6723</TotalTime>
  <Words>709</Words>
  <Application>Microsoft Office PowerPoint</Application>
  <PresentationFormat>Widescreen</PresentationFormat>
  <Paragraphs>101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.NET &amp; Azure</vt:lpstr>
      <vt:lpstr>What is .NET</vt:lpstr>
      <vt:lpstr>.NET: Approachable</vt:lpstr>
      <vt:lpstr>Demos</vt:lpstr>
      <vt:lpstr>.NET Breadth &amp; Depth</vt:lpstr>
      <vt:lpstr>Demos</vt:lpstr>
      <vt:lpstr>What is Azure</vt:lpstr>
      <vt:lpstr>Demos</vt:lpstr>
      <vt:lpstr>Azure: Breadth &amp; Depth</vt:lpstr>
      <vt:lpstr>Microsoft 365 | Power Platform</vt:lpstr>
      <vt:lpstr>Demos</vt:lpstr>
      <vt:lpstr>AI: Azure &amp; Microsoft</vt:lpstr>
      <vt:lpstr>Dynamics 365</vt:lpstr>
      <vt:lpstr>Demos</vt:lpstr>
      <vt:lpstr>.NET &amp; Azure: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Khurram Aziz</dc:creator>
  <cp:keywords/>
  <cp:lastModifiedBy>Khurram Aziz</cp:lastModifiedBy>
  <cp:revision>32</cp:revision>
  <dcterms:created xsi:type="dcterms:W3CDTF">2022-12-18T19:25:59Z</dcterms:created>
  <dcterms:modified xsi:type="dcterms:W3CDTF">2024-03-20T03:30:46Z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0x010100A4DF4B200741EE40BF92CF2CAA2E2EF4</vt:lpwstr>
  </property>
</Properties>
</file>