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8" r:id="rId6"/>
    <p:sldId id="270" r:id="rId7"/>
    <p:sldId id="271" r:id="rId8"/>
    <p:sldId id="272" r:id="rId9"/>
    <p:sldId id="273" r:id="rId10"/>
    <p:sldId id="274" r:id="rId11"/>
    <p:sldId id="276" r:id="rId12"/>
    <p:sldId id="277" r:id="rId13"/>
    <p:sldId id="278" r:id="rId14"/>
    <p:sldId id="288" r:id="rId15"/>
    <p:sldId id="279" r:id="rId16"/>
    <p:sldId id="275" r:id="rId17"/>
    <p:sldId id="289" r:id="rId18"/>
    <p:sldId id="280" r:id="rId19"/>
    <p:sldId id="281" r:id="rId20"/>
    <p:sldId id="282" r:id="rId21"/>
    <p:sldId id="283" r:id="rId22"/>
    <p:sldId id="284" r:id="rId23"/>
    <p:sldId id="285" r:id="rId24"/>
    <p:sldId id="286" r:id="rId25"/>
    <p:sldId id="287" r:id="rId2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033" autoAdjust="0"/>
  </p:normalViewPr>
  <p:slideViewPr>
    <p:cSldViewPr>
      <p:cViewPr varScale="1">
        <p:scale>
          <a:sx n="82" d="100"/>
          <a:sy n="82" d="100"/>
        </p:scale>
        <p:origin x="114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155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655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5387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2736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9447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0360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5995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9720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3113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8058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74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3387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974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11/14/2023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590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9069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1704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253939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
            <a:ext cx="12192000" cy="6858000"/>
          </a:xfrm>
          <a:prstGeom prst="rect">
            <a:avLst/>
          </a:prstGeom>
        </p:spPr>
      </p:pic>
      <p:sp>
        <p:nvSpPr>
          <p:cNvPr id="3" name="object 3"/>
          <p:cNvSpPr txBox="1">
            <a:spLocks noGrp="1"/>
          </p:cNvSpPr>
          <p:nvPr>
            <p:ph type="title"/>
          </p:nvPr>
        </p:nvSpPr>
        <p:spPr>
          <a:xfrm>
            <a:off x="4115561" y="1788667"/>
            <a:ext cx="4224655" cy="662305"/>
          </a:xfrm>
          <a:prstGeom prst="rect">
            <a:avLst/>
          </a:prstGeom>
        </p:spPr>
        <p:txBody>
          <a:bodyPr vert="horz" wrap="square" lIns="0" tIns="49530" rIns="0" bIns="0" rtlCol="0">
            <a:spAutoFit/>
          </a:bodyPr>
          <a:lstStyle/>
          <a:p>
            <a:pPr marL="24765" marR="5080" indent="-12700">
              <a:lnSpc>
                <a:spcPts val="2380"/>
              </a:lnSpc>
              <a:spcBef>
                <a:spcPts val="390"/>
              </a:spcBef>
            </a:pPr>
            <a:r>
              <a:rPr sz="2200" dirty="0">
                <a:latin typeface="Courier New"/>
                <a:cs typeface="Courier New"/>
              </a:rPr>
              <a:t>COURSE</a:t>
            </a:r>
            <a:r>
              <a:rPr sz="2200" spc="-50" dirty="0">
                <a:latin typeface="Courier New"/>
                <a:cs typeface="Courier New"/>
              </a:rPr>
              <a:t> </a:t>
            </a:r>
            <a:r>
              <a:rPr sz="2200" dirty="0">
                <a:latin typeface="Courier New"/>
                <a:cs typeface="Courier New"/>
              </a:rPr>
              <a:t>NAME</a:t>
            </a:r>
            <a:r>
              <a:rPr sz="2200" spc="-50" dirty="0">
                <a:latin typeface="Courier New"/>
                <a:cs typeface="Courier New"/>
              </a:rPr>
              <a:t> </a:t>
            </a:r>
            <a:r>
              <a:rPr sz="2200" dirty="0">
                <a:latin typeface="Courier New"/>
                <a:cs typeface="Courier New"/>
              </a:rPr>
              <a:t>–</a:t>
            </a:r>
            <a:r>
              <a:rPr sz="2200" spc="-50" dirty="0">
                <a:latin typeface="Courier New"/>
                <a:cs typeface="Courier New"/>
              </a:rPr>
              <a:t> </a:t>
            </a:r>
            <a:r>
              <a:rPr sz="2200" dirty="0">
                <a:latin typeface="Courier New"/>
                <a:cs typeface="Courier New"/>
              </a:rPr>
              <a:t>EDA</a:t>
            </a:r>
            <a:r>
              <a:rPr sz="2200" spc="-40" dirty="0">
                <a:latin typeface="Courier New"/>
                <a:cs typeface="Courier New"/>
              </a:rPr>
              <a:t> </a:t>
            </a:r>
            <a:r>
              <a:rPr sz="2200" spc="-10" dirty="0">
                <a:latin typeface="Courier New"/>
                <a:cs typeface="Courier New"/>
              </a:rPr>
              <a:t>PROJECT </a:t>
            </a:r>
            <a:r>
              <a:rPr sz="2200" dirty="0">
                <a:latin typeface="Courier New"/>
                <a:cs typeface="Courier New"/>
              </a:rPr>
              <a:t>CONTINUOUS</a:t>
            </a:r>
            <a:r>
              <a:rPr sz="2200" spc="-95" dirty="0">
                <a:latin typeface="Courier New"/>
                <a:cs typeface="Courier New"/>
              </a:rPr>
              <a:t> </a:t>
            </a:r>
            <a:r>
              <a:rPr sz="2200" spc="-20" dirty="0">
                <a:latin typeface="Courier New"/>
                <a:cs typeface="Courier New"/>
              </a:rPr>
              <a:t>ASSESSMENT-</a:t>
            </a:r>
            <a:r>
              <a:rPr sz="2200" spc="-25" dirty="0">
                <a:latin typeface="Courier New"/>
                <a:cs typeface="Courier New"/>
              </a:rPr>
              <a:t>III</a:t>
            </a:r>
            <a:endParaRPr sz="2200">
              <a:latin typeface="Courier New"/>
              <a:cs typeface="Courier New"/>
            </a:endParaRPr>
          </a:p>
        </p:txBody>
      </p:sp>
      <p:sp>
        <p:nvSpPr>
          <p:cNvPr id="4" name="object 4"/>
          <p:cNvSpPr txBox="1"/>
          <p:nvPr/>
        </p:nvSpPr>
        <p:spPr>
          <a:xfrm>
            <a:off x="4202429" y="2693619"/>
            <a:ext cx="4044950" cy="2017395"/>
          </a:xfrm>
          <a:prstGeom prst="rect">
            <a:avLst/>
          </a:prstGeom>
        </p:spPr>
        <p:txBody>
          <a:bodyPr vert="horz" wrap="square" lIns="0" tIns="12065" rIns="0" bIns="0" rtlCol="0">
            <a:spAutoFit/>
          </a:bodyPr>
          <a:lstStyle/>
          <a:p>
            <a:pPr marL="12700">
              <a:lnSpc>
                <a:spcPct val="100000"/>
              </a:lnSpc>
              <a:spcBef>
                <a:spcPts val="95"/>
              </a:spcBef>
            </a:pPr>
            <a:r>
              <a:rPr sz="2200" b="1" dirty="0">
                <a:latin typeface="Courier New"/>
                <a:cs typeface="Courier New"/>
              </a:rPr>
              <a:t>NAME</a:t>
            </a:r>
            <a:r>
              <a:rPr sz="2200" b="1" spc="-95" dirty="0">
                <a:latin typeface="Courier New"/>
                <a:cs typeface="Courier New"/>
              </a:rPr>
              <a:t> </a:t>
            </a:r>
            <a:r>
              <a:rPr sz="2200" b="1" dirty="0">
                <a:latin typeface="Courier New"/>
                <a:cs typeface="Courier New"/>
              </a:rPr>
              <a:t>::</a:t>
            </a:r>
            <a:r>
              <a:rPr sz="2200" b="1" spc="-85" dirty="0">
                <a:latin typeface="Courier New"/>
                <a:cs typeface="Courier New"/>
              </a:rPr>
              <a:t> </a:t>
            </a:r>
            <a:r>
              <a:rPr lang="en-US" sz="2200" b="1" spc="-85" dirty="0">
                <a:latin typeface="Courier New"/>
                <a:cs typeface="Courier New"/>
              </a:rPr>
              <a:t>Khurram Shahin</a:t>
            </a:r>
            <a:endParaRPr sz="2200" dirty="0">
              <a:latin typeface="Courier New"/>
              <a:cs typeface="Courier New"/>
            </a:endParaRPr>
          </a:p>
          <a:p>
            <a:pPr>
              <a:lnSpc>
                <a:spcPct val="100000"/>
              </a:lnSpc>
              <a:spcBef>
                <a:spcPts val="470"/>
              </a:spcBef>
            </a:pPr>
            <a:endParaRPr sz="2200" dirty="0">
              <a:latin typeface="Courier New"/>
              <a:cs typeface="Courier New"/>
            </a:endParaRPr>
          </a:p>
          <a:p>
            <a:pPr marL="635635" marR="521334" indent="-1270" algn="ctr">
              <a:lnSpc>
                <a:spcPct val="140100"/>
              </a:lnSpc>
            </a:pPr>
            <a:r>
              <a:rPr sz="2000" b="1" dirty="0">
                <a:solidFill>
                  <a:srgbClr val="7E7E7E"/>
                </a:solidFill>
                <a:latin typeface="Courier New"/>
                <a:cs typeface="Courier New"/>
              </a:rPr>
              <a:t>REG</a:t>
            </a:r>
            <a:r>
              <a:rPr sz="2000" b="1" spc="-35" dirty="0">
                <a:solidFill>
                  <a:srgbClr val="7E7E7E"/>
                </a:solidFill>
                <a:latin typeface="Courier New"/>
                <a:cs typeface="Courier New"/>
              </a:rPr>
              <a:t> </a:t>
            </a:r>
            <a:r>
              <a:rPr sz="2000" b="1" dirty="0">
                <a:solidFill>
                  <a:srgbClr val="7E7E7E"/>
                </a:solidFill>
                <a:latin typeface="Courier New"/>
                <a:cs typeface="Courier New"/>
              </a:rPr>
              <a:t>NO</a:t>
            </a:r>
            <a:r>
              <a:rPr sz="2000" b="1" spc="-15" dirty="0">
                <a:solidFill>
                  <a:srgbClr val="7E7E7E"/>
                </a:solidFill>
                <a:latin typeface="Courier New"/>
                <a:cs typeface="Courier New"/>
              </a:rPr>
              <a:t> </a:t>
            </a:r>
            <a:r>
              <a:rPr sz="2000" b="1" spc="-10" dirty="0">
                <a:solidFill>
                  <a:srgbClr val="7E7E7E"/>
                </a:solidFill>
                <a:latin typeface="Courier New"/>
                <a:cs typeface="Courier New"/>
              </a:rPr>
              <a:t>::121</a:t>
            </a:r>
            <a:r>
              <a:rPr lang="en-US" sz="2000" b="1" spc="-10" dirty="0">
                <a:solidFill>
                  <a:srgbClr val="7E7E7E"/>
                </a:solidFill>
                <a:latin typeface="Courier New"/>
                <a:cs typeface="Courier New"/>
              </a:rPr>
              <a:t>12093</a:t>
            </a:r>
            <a:r>
              <a:rPr sz="2000" b="1" spc="-10" dirty="0">
                <a:solidFill>
                  <a:srgbClr val="7E7E7E"/>
                </a:solidFill>
                <a:latin typeface="Courier New"/>
                <a:cs typeface="Courier New"/>
              </a:rPr>
              <a:t> </a:t>
            </a:r>
            <a:r>
              <a:rPr sz="2000" b="1" dirty="0">
                <a:solidFill>
                  <a:srgbClr val="7E7E7E"/>
                </a:solidFill>
                <a:latin typeface="Courier New"/>
                <a:cs typeface="Courier New"/>
              </a:rPr>
              <a:t>ROLLNO</a:t>
            </a:r>
            <a:r>
              <a:rPr sz="2000" b="1" spc="-80" dirty="0">
                <a:solidFill>
                  <a:srgbClr val="7E7E7E"/>
                </a:solidFill>
                <a:latin typeface="Courier New"/>
                <a:cs typeface="Courier New"/>
              </a:rPr>
              <a:t> </a:t>
            </a:r>
            <a:r>
              <a:rPr sz="2000" b="1" dirty="0">
                <a:solidFill>
                  <a:srgbClr val="7E7E7E"/>
                </a:solidFill>
                <a:latin typeface="Courier New"/>
                <a:cs typeface="Courier New"/>
              </a:rPr>
              <a:t>::</a:t>
            </a:r>
            <a:r>
              <a:rPr sz="2000" b="1" spc="-75" dirty="0">
                <a:solidFill>
                  <a:srgbClr val="7E7E7E"/>
                </a:solidFill>
                <a:latin typeface="Courier New"/>
                <a:cs typeface="Courier New"/>
              </a:rPr>
              <a:t> </a:t>
            </a:r>
            <a:r>
              <a:rPr sz="2000" b="1" spc="-10" dirty="0">
                <a:solidFill>
                  <a:srgbClr val="7E7E7E"/>
                </a:solidFill>
                <a:latin typeface="Courier New"/>
                <a:cs typeface="Courier New"/>
              </a:rPr>
              <a:t>RK21UTA</a:t>
            </a:r>
            <a:r>
              <a:rPr lang="en-US" sz="2000" b="1" spc="-10" dirty="0">
                <a:solidFill>
                  <a:srgbClr val="7E7E7E"/>
                </a:solidFill>
                <a:latin typeface="Courier New"/>
                <a:cs typeface="Courier New"/>
              </a:rPr>
              <a:t>03</a:t>
            </a:r>
            <a:r>
              <a:rPr sz="2000" b="1" spc="-10" dirty="0">
                <a:solidFill>
                  <a:srgbClr val="7E7E7E"/>
                </a:solidFill>
                <a:latin typeface="Courier New"/>
                <a:cs typeface="Courier New"/>
              </a:rPr>
              <a:t> </a:t>
            </a:r>
            <a:r>
              <a:rPr sz="2000" b="1" dirty="0">
                <a:solidFill>
                  <a:srgbClr val="7E7E7E"/>
                </a:solidFill>
                <a:latin typeface="Courier New"/>
                <a:cs typeface="Courier New"/>
              </a:rPr>
              <a:t>SUB</a:t>
            </a:r>
            <a:r>
              <a:rPr sz="2000" b="1" spc="-65" dirty="0">
                <a:solidFill>
                  <a:srgbClr val="7E7E7E"/>
                </a:solidFill>
                <a:latin typeface="Courier New"/>
                <a:cs typeface="Courier New"/>
              </a:rPr>
              <a:t> </a:t>
            </a:r>
            <a:r>
              <a:rPr sz="2000" b="1" dirty="0">
                <a:solidFill>
                  <a:srgbClr val="7E7E7E"/>
                </a:solidFill>
                <a:latin typeface="Courier New"/>
                <a:cs typeface="Courier New"/>
              </a:rPr>
              <a:t>CODE</a:t>
            </a:r>
            <a:r>
              <a:rPr sz="2000" b="1" spc="-65" dirty="0">
                <a:solidFill>
                  <a:srgbClr val="7E7E7E"/>
                </a:solidFill>
                <a:latin typeface="Courier New"/>
                <a:cs typeface="Courier New"/>
              </a:rPr>
              <a:t> </a:t>
            </a:r>
            <a:r>
              <a:rPr sz="2000" b="1" dirty="0">
                <a:solidFill>
                  <a:srgbClr val="7E7E7E"/>
                </a:solidFill>
                <a:latin typeface="Courier New"/>
                <a:cs typeface="Courier New"/>
              </a:rPr>
              <a:t>::INT</a:t>
            </a:r>
            <a:r>
              <a:rPr sz="2000" b="1" spc="-55" dirty="0">
                <a:solidFill>
                  <a:srgbClr val="7E7E7E"/>
                </a:solidFill>
                <a:latin typeface="Courier New"/>
                <a:cs typeface="Courier New"/>
              </a:rPr>
              <a:t> </a:t>
            </a:r>
            <a:r>
              <a:rPr sz="2000" b="1" spc="-25" dirty="0">
                <a:solidFill>
                  <a:srgbClr val="7E7E7E"/>
                </a:solidFill>
                <a:latin typeface="Courier New"/>
                <a:cs typeface="Courier New"/>
              </a:rPr>
              <a:t>353</a:t>
            </a:r>
            <a:endParaRPr sz="2000" dirty="0">
              <a:latin typeface="Courier New"/>
              <a:cs typeface="Courier New"/>
            </a:endParaRPr>
          </a:p>
        </p:txBody>
      </p:sp>
      <p:pic>
        <p:nvPicPr>
          <p:cNvPr id="5" name="object 5"/>
          <p:cNvPicPr/>
          <p:nvPr/>
        </p:nvPicPr>
        <p:blipFill>
          <a:blip r:embed="rId3" cstate="print"/>
          <a:stretch>
            <a:fillRect/>
          </a:stretch>
        </p:blipFill>
        <p:spPr>
          <a:xfrm>
            <a:off x="353568" y="222504"/>
            <a:ext cx="2691384" cy="912876"/>
          </a:xfrm>
          <a:prstGeom prst="rect">
            <a:avLst/>
          </a:prstGeom>
        </p:spPr>
      </p:pic>
      <p:pic>
        <p:nvPicPr>
          <p:cNvPr id="6" name="object 6"/>
          <p:cNvPicPr/>
          <p:nvPr/>
        </p:nvPicPr>
        <p:blipFill>
          <a:blip r:embed="rId4" cstate="print"/>
          <a:stretch>
            <a:fillRect/>
          </a:stretch>
        </p:blipFill>
        <p:spPr>
          <a:xfrm>
            <a:off x="8973311" y="629412"/>
            <a:ext cx="2476500" cy="505968"/>
          </a:xfrm>
          <a:prstGeom prst="rect">
            <a:avLst/>
          </a:prstGeom>
        </p:spPr>
      </p:pic>
      <p:pic>
        <p:nvPicPr>
          <p:cNvPr id="7" name="object 7"/>
          <p:cNvPicPr/>
          <p:nvPr/>
        </p:nvPicPr>
        <p:blipFill>
          <a:blip r:embed="rId5" cstate="print"/>
          <a:stretch>
            <a:fillRect/>
          </a:stretch>
        </p:blipFill>
        <p:spPr>
          <a:xfrm>
            <a:off x="2601467" y="5335523"/>
            <a:ext cx="7912608" cy="7452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0BDB77-0B07-9E52-DDEC-58D9AEEEE9C5}"/>
              </a:ext>
            </a:extLst>
          </p:cNvPr>
          <p:cNvSpPr>
            <a:spLocks noGrp="1"/>
          </p:cNvSpPr>
          <p:nvPr>
            <p:ph idx="1"/>
          </p:nvPr>
        </p:nvSpPr>
        <p:spPr>
          <a:xfrm>
            <a:off x="0" y="152400"/>
            <a:ext cx="4038601" cy="2831544"/>
          </a:xfrm>
        </p:spPr>
        <p:txBody>
          <a:bodyPr>
            <a:normAutofit fontScale="62500" lnSpcReduction="20000"/>
          </a:bodyPr>
          <a:lstStyle/>
          <a:p>
            <a:pPr algn="just"/>
            <a:r>
              <a:rPr lang="en-IN" sz="2400" b="1" kern="0" dirty="0">
                <a:effectLst/>
                <a:latin typeface="Calibri" panose="020F0502020204030204" pitchFamily="34" charset="0"/>
                <a:ea typeface="Calibri" panose="020F0502020204030204" pitchFamily="34" charset="0"/>
                <a:cs typeface="Calibri" panose="020F0502020204030204" pitchFamily="34" charset="0"/>
              </a:rPr>
              <a:t>4.Relation Between Device and Monthly revenue?</a:t>
            </a:r>
          </a:p>
          <a:p>
            <a:pPr algn="just"/>
            <a:r>
              <a:rPr lang="en-IN" sz="2600" b="1" kern="0" dirty="0">
                <a:effectLst/>
                <a:latin typeface="Calibri" panose="020F0502020204030204" pitchFamily="34" charset="0"/>
                <a:ea typeface="Calibri" panose="020F0502020204030204" pitchFamily="34" charset="0"/>
              </a:rPr>
              <a:t>Laptop generates the highest monthly revenue Which is approx. 27 % of the total monthly revenue</a:t>
            </a:r>
            <a:endParaRPr lang="en-IN" sz="2600" b="1" kern="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IN" sz="2400" b="1" kern="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2200" b="1" kern="0" dirty="0">
                <a:effectLst/>
                <a:latin typeface="Calibri" panose="020F0502020204030204" pitchFamily="34" charset="0"/>
                <a:ea typeface="Calibri" panose="020F0502020204030204" pitchFamily="34" charset="0"/>
                <a:cs typeface="Calibri" panose="020F0502020204030204" pitchFamily="34" charset="0"/>
              </a:rPr>
              <a:t>5.Relation between Age And Plan Duration</a:t>
            </a:r>
            <a:r>
              <a:rPr lang="en-IN" sz="1800" kern="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b="1" dirty="0">
              <a:latin typeface="Calibri" panose="020F0502020204030204" pitchFamily="34" charset="0"/>
              <a:ea typeface="Calibri" panose="020F0502020204030204" pitchFamily="34" charset="0"/>
              <a:cs typeface="Calibri" panose="020F0502020204030204" pitchFamily="34" charset="0"/>
            </a:endParaRPr>
          </a:p>
          <a:p>
            <a:pPr algn="just"/>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Middle Age Group has highest Subscription Duration in all the Age Groups Which is About 80 % of the total duration</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16E2677-1219-D51C-34A4-1360BB0A0F44}"/>
              </a:ext>
            </a:extLst>
          </p:cNvPr>
          <p:cNvPicPr>
            <a:picLocks noChangeAspect="1"/>
          </p:cNvPicPr>
          <p:nvPr/>
        </p:nvPicPr>
        <p:blipFill>
          <a:blip r:embed="rId2"/>
          <a:stretch>
            <a:fillRect/>
          </a:stretch>
        </p:blipFill>
        <p:spPr>
          <a:xfrm>
            <a:off x="4800600" y="152400"/>
            <a:ext cx="6264183" cy="4595258"/>
          </a:xfrm>
          <a:prstGeom prst="rect">
            <a:avLst/>
          </a:prstGeom>
        </p:spPr>
      </p:pic>
      <p:pic>
        <p:nvPicPr>
          <p:cNvPr id="7" name="Picture 6">
            <a:extLst>
              <a:ext uri="{FF2B5EF4-FFF2-40B4-BE49-F238E27FC236}">
                <a16:creationId xmlns:a16="http://schemas.microsoft.com/office/drawing/2014/main" id="{C17B453C-47E6-20A8-8A86-C86058FD8801}"/>
              </a:ext>
            </a:extLst>
          </p:cNvPr>
          <p:cNvPicPr>
            <a:picLocks noChangeAspect="1"/>
          </p:cNvPicPr>
          <p:nvPr/>
        </p:nvPicPr>
        <p:blipFill>
          <a:blip r:embed="rId3"/>
          <a:stretch>
            <a:fillRect/>
          </a:stretch>
        </p:blipFill>
        <p:spPr>
          <a:xfrm>
            <a:off x="228600" y="3200399"/>
            <a:ext cx="4876800" cy="3680603"/>
          </a:xfrm>
          <a:prstGeom prst="rect">
            <a:avLst/>
          </a:prstGeom>
        </p:spPr>
      </p:pic>
    </p:spTree>
    <p:extLst>
      <p:ext uri="{BB962C8B-B14F-4D97-AF65-F5344CB8AC3E}">
        <p14:creationId xmlns:p14="http://schemas.microsoft.com/office/powerpoint/2010/main" val="280076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2C4C0-FB7A-5337-C28B-64F1286990ED}"/>
              </a:ext>
            </a:extLst>
          </p:cNvPr>
          <p:cNvSpPr>
            <a:spLocks noGrp="1"/>
          </p:cNvSpPr>
          <p:nvPr>
            <p:ph idx="1"/>
          </p:nvPr>
        </p:nvSpPr>
        <p:spPr>
          <a:xfrm>
            <a:off x="0" y="0"/>
            <a:ext cx="4114800" cy="6041363"/>
          </a:xfrm>
        </p:spPr>
        <p:txBody>
          <a:bodyPr/>
          <a:lstStyle/>
          <a:p>
            <a:r>
              <a:rPr lang="en-IN" sz="1800" kern="0" dirty="0">
                <a:effectLst/>
                <a:latin typeface="Calibri" panose="020F0502020204030204" pitchFamily="34" charset="0"/>
                <a:ea typeface="Calibri" panose="020F0502020204030204" pitchFamily="34" charset="0"/>
                <a:cs typeface="Calibri" panose="020F0502020204030204" pitchFamily="34" charset="0"/>
              </a:rPr>
              <a:t>6. Monthly Revenue by join year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kern="0" dirty="0">
                <a:effectLst/>
                <a:latin typeface="Calibri" panose="020F0502020204030204" pitchFamily="34" charset="0"/>
                <a:ea typeface="Calibri" panose="020F0502020204030204" pitchFamily="34" charset="0"/>
                <a:cs typeface="Calibri" panose="020F0502020204030204" pitchFamily="34" charset="0"/>
              </a:rPr>
              <a:t>Line chart Shows That People Joining in Year(2022)</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sz="1800" kern="0" dirty="0">
                <a:effectLst/>
                <a:latin typeface="Calibri" panose="020F0502020204030204" pitchFamily="34" charset="0"/>
                <a:ea typeface="Calibri" panose="020F0502020204030204" pitchFamily="34" charset="0"/>
                <a:cs typeface="Calibri" panose="020F0502020204030204" pitchFamily="34" charset="0"/>
              </a:rPr>
              <a:t>Provides The Highest monthly Revenue</a:t>
            </a:r>
          </a:p>
          <a:p>
            <a:pPr algn="just">
              <a:lnSpc>
                <a:spcPct val="115000"/>
              </a:lnSpc>
              <a:spcAft>
                <a:spcPts val="1000"/>
              </a:spcAft>
            </a:pPr>
            <a:endParaRPr lang="en-IN" kern="0" dirty="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en-US" kern="100" dirty="0">
                <a:latin typeface="Calibri" panose="020F0502020204030204" pitchFamily="34" charset="0"/>
                <a:ea typeface="Calibri" panose="020F0502020204030204" pitchFamily="34" charset="0"/>
                <a:cs typeface="Times New Roman" panose="02020603050405020304" pitchFamily="18" charset="0"/>
              </a:rPr>
              <a:t>7</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Relation Between Country and Monthly Revenue :</a:t>
            </a:r>
          </a:p>
          <a:p>
            <a:pPr algn="just">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Country United States  5664</a:t>
            </a:r>
          </a:p>
          <a:p>
            <a:endParaRPr lang="en-IN" dirty="0"/>
          </a:p>
        </p:txBody>
      </p:sp>
      <p:pic>
        <p:nvPicPr>
          <p:cNvPr id="5" name="Picture 4">
            <a:extLst>
              <a:ext uri="{FF2B5EF4-FFF2-40B4-BE49-F238E27FC236}">
                <a16:creationId xmlns:a16="http://schemas.microsoft.com/office/drawing/2014/main" id="{46987F6F-02F7-F838-4612-7A03F83EFAF5}"/>
              </a:ext>
            </a:extLst>
          </p:cNvPr>
          <p:cNvPicPr>
            <a:picLocks noChangeAspect="1"/>
          </p:cNvPicPr>
          <p:nvPr/>
        </p:nvPicPr>
        <p:blipFill>
          <a:blip r:embed="rId2"/>
          <a:stretch>
            <a:fillRect/>
          </a:stretch>
        </p:blipFill>
        <p:spPr>
          <a:xfrm>
            <a:off x="4324364" y="457200"/>
            <a:ext cx="5535753" cy="3124200"/>
          </a:xfrm>
          <a:prstGeom prst="rect">
            <a:avLst/>
          </a:prstGeom>
        </p:spPr>
      </p:pic>
      <p:pic>
        <p:nvPicPr>
          <p:cNvPr id="9" name="Picture 8">
            <a:extLst>
              <a:ext uri="{FF2B5EF4-FFF2-40B4-BE49-F238E27FC236}">
                <a16:creationId xmlns:a16="http://schemas.microsoft.com/office/drawing/2014/main" id="{01D4D8D2-C6CF-ED19-B985-DC214AE69A5B}"/>
              </a:ext>
            </a:extLst>
          </p:cNvPr>
          <p:cNvPicPr>
            <a:picLocks noChangeAspect="1"/>
          </p:cNvPicPr>
          <p:nvPr/>
        </p:nvPicPr>
        <p:blipFill>
          <a:blip r:embed="rId3"/>
          <a:stretch>
            <a:fillRect/>
          </a:stretch>
        </p:blipFill>
        <p:spPr>
          <a:xfrm>
            <a:off x="3443522" y="3718328"/>
            <a:ext cx="6401355" cy="2682472"/>
          </a:xfrm>
          <a:prstGeom prst="rect">
            <a:avLst/>
          </a:prstGeom>
        </p:spPr>
      </p:pic>
    </p:spTree>
    <p:extLst>
      <p:ext uri="{BB962C8B-B14F-4D97-AF65-F5344CB8AC3E}">
        <p14:creationId xmlns:p14="http://schemas.microsoft.com/office/powerpoint/2010/main" val="144577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F9466-8F06-4642-544E-CAB404FDDBDD}"/>
              </a:ext>
            </a:extLst>
          </p:cNvPr>
          <p:cNvSpPr>
            <a:spLocks noGrp="1"/>
          </p:cNvSpPr>
          <p:nvPr>
            <p:ph idx="1"/>
          </p:nvPr>
        </p:nvSpPr>
        <p:spPr>
          <a:xfrm>
            <a:off x="69042" y="152401"/>
            <a:ext cx="4426758" cy="6553200"/>
          </a:xfrm>
        </p:spPr>
        <p:txBody>
          <a:bodyPr/>
          <a:lstStyle/>
          <a:p>
            <a:r>
              <a:rPr lang="en-IN" sz="2800" b="1" i="0" dirty="0">
                <a:solidFill>
                  <a:srgbClr val="000000"/>
                </a:solidFill>
                <a:effectLst/>
                <a:latin typeface="Helvetica Neue"/>
              </a:rPr>
              <a:t>Multivariate Analysis</a:t>
            </a:r>
          </a:p>
          <a:p>
            <a:r>
              <a:rPr lang="en-IN" sz="2800" b="1" kern="0" dirty="0">
                <a:solidFill>
                  <a:srgbClr val="000000"/>
                </a:solidFill>
                <a:latin typeface="Helvetica Neue"/>
                <a:ea typeface="Calibri" panose="020F0502020204030204" pitchFamily="34" charset="0"/>
              </a:rPr>
              <a:t> </a:t>
            </a:r>
            <a:r>
              <a:rPr lang="en-IN" sz="1600" b="1" kern="0" dirty="0">
                <a:solidFill>
                  <a:srgbClr val="000000"/>
                </a:solidFill>
                <a:latin typeface="Helvetica Neue"/>
                <a:ea typeface="Calibri" panose="020F0502020204030204" pitchFamily="34" charset="0"/>
              </a:rPr>
              <a:t>Q </a:t>
            </a:r>
            <a:r>
              <a:rPr lang="en-IN" sz="1600" b="1" kern="0" dirty="0">
                <a:effectLst/>
                <a:latin typeface="Calibri" panose="020F0502020204030204" pitchFamily="34" charset="0"/>
                <a:ea typeface="Calibri" panose="020F0502020204030204" pitchFamily="34" charset="0"/>
              </a:rPr>
              <a:t>Correlation Matrix of All the Numerical Variables  like 'Monthly Revenue', 'Age', 'join Year', 'Join Month’ etc</a:t>
            </a:r>
          </a:p>
          <a:p>
            <a:r>
              <a:rPr lang="en-US" sz="1600" b="1" dirty="0"/>
              <a:t>1 Monthly Revenue Decreases By increasing in Age Group</a:t>
            </a:r>
          </a:p>
          <a:p>
            <a:endParaRPr lang="en-US" sz="1600" b="1" dirty="0"/>
          </a:p>
          <a:p>
            <a:r>
              <a:rPr lang="en-US" sz="1600" b="1" dirty="0"/>
              <a:t>2Age And Join Date Has no correlation It means That there is no any relation between Join Date And Age</a:t>
            </a:r>
          </a:p>
          <a:p>
            <a:endParaRPr lang="en-US" sz="1600" b="1" dirty="0"/>
          </a:p>
          <a:p>
            <a:r>
              <a:rPr lang="en-US" sz="1600" b="1" dirty="0"/>
              <a:t>3.Join Day and last payment date has </a:t>
            </a:r>
            <a:r>
              <a:rPr lang="en-US" sz="1600" b="1" dirty="0" err="1"/>
              <a:t>Alo</a:t>
            </a:r>
            <a:r>
              <a:rPr lang="en-US" sz="1600" b="1" dirty="0"/>
              <a:t> no correlation Showing no relation in data</a:t>
            </a:r>
          </a:p>
          <a:p>
            <a:endParaRPr lang="en-US" sz="1600" b="1" dirty="0"/>
          </a:p>
          <a:p>
            <a:r>
              <a:rPr lang="en-US" sz="1600" b="1" dirty="0"/>
              <a:t>4.. Relation between Country And Monthly Revenue?</a:t>
            </a:r>
          </a:p>
          <a:p>
            <a:r>
              <a:rPr lang="en-US" sz="1600" b="1" dirty="0"/>
              <a:t>United States Give the Highest Monthly Revenue And Mexico gives The Lowest</a:t>
            </a:r>
            <a:endParaRPr lang="en-IN" sz="1600" b="1" dirty="0"/>
          </a:p>
        </p:txBody>
      </p:sp>
      <p:pic>
        <p:nvPicPr>
          <p:cNvPr id="5" name="Picture 4">
            <a:extLst>
              <a:ext uri="{FF2B5EF4-FFF2-40B4-BE49-F238E27FC236}">
                <a16:creationId xmlns:a16="http://schemas.microsoft.com/office/drawing/2014/main" id="{690171F8-F3D1-4066-7230-06E6AD4BBBC0}"/>
              </a:ext>
            </a:extLst>
          </p:cNvPr>
          <p:cNvPicPr>
            <a:picLocks noChangeAspect="1"/>
          </p:cNvPicPr>
          <p:nvPr/>
        </p:nvPicPr>
        <p:blipFill>
          <a:blip r:embed="rId2"/>
          <a:stretch>
            <a:fillRect/>
          </a:stretch>
        </p:blipFill>
        <p:spPr>
          <a:xfrm>
            <a:off x="4800600" y="304800"/>
            <a:ext cx="4681903" cy="4419600"/>
          </a:xfrm>
          <a:prstGeom prst="rect">
            <a:avLst/>
          </a:prstGeom>
        </p:spPr>
      </p:pic>
    </p:spTree>
    <p:extLst>
      <p:ext uri="{BB962C8B-B14F-4D97-AF65-F5344CB8AC3E}">
        <p14:creationId xmlns:p14="http://schemas.microsoft.com/office/powerpoint/2010/main" val="416438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06B02-DABE-17A3-38E4-7DC41FD8017A}"/>
              </a:ext>
            </a:extLst>
          </p:cNvPr>
          <p:cNvSpPr>
            <a:spLocks noGrp="1"/>
          </p:cNvSpPr>
          <p:nvPr>
            <p:ph idx="1"/>
          </p:nvPr>
        </p:nvSpPr>
        <p:spPr>
          <a:xfrm>
            <a:off x="152400" y="152399"/>
            <a:ext cx="4267200" cy="6248401"/>
          </a:xfrm>
        </p:spPr>
        <p:txBody>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Distributions</a:t>
            </a:r>
          </a:p>
          <a:p>
            <a:r>
              <a:rPr lang="en-IN" sz="1800" b="1" kern="100" dirty="0">
                <a:effectLst/>
                <a:latin typeface="ADLaM Display" panose="02010000000000000000" pitchFamily="2" charset="0"/>
                <a:ea typeface="Calibri" panose="020F0502020204030204" pitchFamily="34" charset="0"/>
                <a:cs typeface="Times New Roman" panose="02020603050405020304" pitchFamily="18" charset="0"/>
              </a:rPr>
              <a:t>Probably Distributions Function of Monthly Income?</a:t>
            </a:r>
          </a:p>
          <a:p>
            <a:endParaRPr lang="en-IN" b="1" kern="100" dirty="0">
              <a:latin typeface="ADLaM Display" panose="02010000000000000000" pitchFamily="2"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you can see The majority of income values cluster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around the mean (average) income, which is at the center of the curve.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63FB848B-0BD0-E97F-7383-19A9F93FDF02}"/>
              </a:ext>
            </a:extLst>
          </p:cNvPr>
          <p:cNvPicPr>
            <a:picLocks noChangeAspect="1"/>
          </p:cNvPicPr>
          <p:nvPr/>
        </p:nvPicPr>
        <p:blipFill>
          <a:blip r:embed="rId2"/>
          <a:stretch>
            <a:fillRect/>
          </a:stretch>
        </p:blipFill>
        <p:spPr>
          <a:xfrm>
            <a:off x="3810000" y="1281971"/>
            <a:ext cx="5808717" cy="4294057"/>
          </a:xfrm>
          <a:prstGeom prst="rect">
            <a:avLst/>
          </a:prstGeom>
        </p:spPr>
      </p:pic>
    </p:spTree>
    <p:extLst>
      <p:ext uri="{BB962C8B-B14F-4D97-AF65-F5344CB8AC3E}">
        <p14:creationId xmlns:p14="http://schemas.microsoft.com/office/powerpoint/2010/main" val="211858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981EC-C625-3E0C-0BF9-1E2DCD02111C}"/>
              </a:ext>
            </a:extLst>
          </p:cNvPr>
          <p:cNvSpPr>
            <a:spLocks noGrp="1"/>
          </p:cNvSpPr>
          <p:nvPr>
            <p:ph idx="1"/>
          </p:nvPr>
        </p:nvSpPr>
        <p:spPr>
          <a:xfrm>
            <a:off x="609600" y="533400"/>
            <a:ext cx="6781800" cy="3880773"/>
          </a:xfrm>
        </p:spPr>
        <p:txBody>
          <a:bodyPr/>
          <a:lstStyle/>
          <a:p>
            <a:r>
              <a:rPr lang="en-US" b="0" i="0" dirty="0">
                <a:solidFill>
                  <a:srgbClr val="000000"/>
                </a:solidFill>
                <a:effectLst/>
                <a:latin typeface="Helvetica Neue"/>
              </a:rPr>
              <a:t>Let's take a random sample from this data, and see what mean we get.</a:t>
            </a:r>
          </a:p>
          <a:p>
            <a:r>
              <a:rPr lang="en-US" b="0" i="0" dirty="0">
                <a:solidFill>
                  <a:srgbClr val="000000"/>
                </a:solidFill>
                <a:effectLst/>
                <a:latin typeface="Helvetica Neue"/>
              </a:rPr>
              <a:t>Each time we take a sample, our mean value is different. There is variability in the sample mean itself. Does the sample mean itself follow a distribution? Let's assess this. We'll take many samples from the data, and plot a histogram of the same.</a:t>
            </a:r>
            <a:endParaRPr lang="en-IN" dirty="0"/>
          </a:p>
        </p:txBody>
      </p:sp>
      <p:pic>
        <p:nvPicPr>
          <p:cNvPr id="7" name="Picture 6">
            <a:extLst>
              <a:ext uri="{FF2B5EF4-FFF2-40B4-BE49-F238E27FC236}">
                <a16:creationId xmlns:a16="http://schemas.microsoft.com/office/drawing/2014/main" id="{F9A800FC-24BD-49B3-7DD9-3E44E214341F}"/>
              </a:ext>
            </a:extLst>
          </p:cNvPr>
          <p:cNvPicPr>
            <a:picLocks noChangeAspect="1"/>
          </p:cNvPicPr>
          <p:nvPr/>
        </p:nvPicPr>
        <p:blipFill>
          <a:blip r:embed="rId2"/>
          <a:stretch>
            <a:fillRect/>
          </a:stretch>
        </p:blipFill>
        <p:spPr>
          <a:xfrm>
            <a:off x="5006866" y="2895600"/>
            <a:ext cx="7038705" cy="3662860"/>
          </a:xfrm>
          <a:prstGeom prst="rect">
            <a:avLst/>
          </a:prstGeom>
        </p:spPr>
      </p:pic>
    </p:spTree>
    <p:extLst>
      <p:ext uri="{BB962C8B-B14F-4D97-AF65-F5344CB8AC3E}">
        <p14:creationId xmlns:p14="http://schemas.microsoft.com/office/powerpoint/2010/main" val="316967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FAE850-79EC-B485-ECEB-A55F10935B2F}"/>
              </a:ext>
            </a:extLst>
          </p:cNvPr>
          <p:cNvSpPr>
            <a:spLocks noGrp="1"/>
          </p:cNvSpPr>
          <p:nvPr>
            <p:ph idx="1"/>
          </p:nvPr>
        </p:nvSpPr>
        <p:spPr>
          <a:xfrm>
            <a:off x="228600" y="76200"/>
            <a:ext cx="4648200" cy="6477000"/>
          </a:xfrm>
        </p:spPr>
        <p:txBody>
          <a:bodyPr>
            <a:normAutofit/>
          </a:bodyPr>
          <a:lstStyle/>
          <a:p>
            <a:r>
              <a:rPr lang="en-IN" sz="2400" b="1" i="0" dirty="0">
                <a:solidFill>
                  <a:srgbClr val="000000"/>
                </a:solidFill>
                <a:effectLst/>
                <a:latin typeface="Helvetica Neue"/>
              </a:rPr>
              <a:t>PDF OF Age Group?</a:t>
            </a:r>
          </a:p>
          <a:p>
            <a:r>
              <a:rPr lang="en-US" sz="2400" b="1" dirty="0"/>
              <a:t> As you can see the mean lies at 40 which indicates majority of customer are middle aged </a:t>
            </a:r>
          </a:p>
          <a:p>
            <a:r>
              <a:rPr lang="en-IN" sz="2400" b="1" i="0" dirty="0">
                <a:solidFill>
                  <a:srgbClr val="000000"/>
                </a:solidFill>
                <a:effectLst/>
                <a:latin typeface="Helvetica Neue"/>
              </a:rPr>
              <a:t>PDF of </a:t>
            </a:r>
            <a:r>
              <a:rPr lang="en-IN" sz="2400" b="1" i="0" dirty="0" err="1">
                <a:solidFill>
                  <a:srgbClr val="000000"/>
                </a:solidFill>
                <a:effectLst/>
                <a:latin typeface="Helvetica Neue"/>
              </a:rPr>
              <a:t>joinYear</a:t>
            </a:r>
            <a:r>
              <a:rPr lang="en-IN" sz="2400" b="1" i="0" dirty="0">
                <a:solidFill>
                  <a:srgbClr val="000000"/>
                </a:solidFill>
                <a:effectLst/>
                <a:latin typeface="Helvetica Neue"/>
              </a:rPr>
              <a:t> ? </a:t>
            </a:r>
          </a:p>
          <a:p>
            <a:endParaRPr lang="en-IN" sz="2400" b="1" dirty="0">
              <a:solidFill>
                <a:srgbClr val="000000"/>
              </a:solidFill>
              <a:latin typeface="Helvetica Neue"/>
            </a:endParaRPr>
          </a:p>
          <a:p>
            <a:r>
              <a:rPr lang="en-US" sz="2400" b="1" dirty="0">
                <a:solidFill>
                  <a:srgbClr val="000000"/>
                </a:solidFill>
                <a:latin typeface="Helvetica Neue"/>
              </a:rPr>
              <a:t>As we can see there is a slight increase in number of customer between the year 2021 and 2022</a:t>
            </a:r>
            <a:endParaRPr lang="en-IN" sz="2400" b="1" dirty="0">
              <a:solidFill>
                <a:srgbClr val="000000"/>
              </a:solidFill>
              <a:latin typeface="Helvetica Neue"/>
            </a:endParaRPr>
          </a:p>
          <a:p>
            <a:pPr marL="0" indent="0">
              <a:buNone/>
            </a:pPr>
            <a:endParaRPr lang="en-IN" sz="2400" b="1" dirty="0"/>
          </a:p>
        </p:txBody>
      </p:sp>
      <p:pic>
        <p:nvPicPr>
          <p:cNvPr id="7" name="Picture 6">
            <a:extLst>
              <a:ext uri="{FF2B5EF4-FFF2-40B4-BE49-F238E27FC236}">
                <a16:creationId xmlns:a16="http://schemas.microsoft.com/office/drawing/2014/main" id="{AB34C034-023A-A9A5-41C0-3B51220A6F9C}"/>
              </a:ext>
            </a:extLst>
          </p:cNvPr>
          <p:cNvPicPr>
            <a:picLocks noChangeAspect="1"/>
          </p:cNvPicPr>
          <p:nvPr/>
        </p:nvPicPr>
        <p:blipFill>
          <a:blip r:embed="rId2"/>
          <a:stretch>
            <a:fillRect/>
          </a:stretch>
        </p:blipFill>
        <p:spPr>
          <a:xfrm>
            <a:off x="4419600" y="304800"/>
            <a:ext cx="5089317" cy="3497771"/>
          </a:xfrm>
          <a:prstGeom prst="rect">
            <a:avLst/>
          </a:prstGeom>
        </p:spPr>
      </p:pic>
      <p:pic>
        <p:nvPicPr>
          <p:cNvPr id="9" name="Picture 8">
            <a:extLst>
              <a:ext uri="{FF2B5EF4-FFF2-40B4-BE49-F238E27FC236}">
                <a16:creationId xmlns:a16="http://schemas.microsoft.com/office/drawing/2014/main" id="{8C356FB2-FEFB-5437-05CA-17A293374881}"/>
              </a:ext>
            </a:extLst>
          </p:cNvPr>
          <p:cNvPicPr>
            <a:picLocks noChangeAspect="1"/>
          </p:cNvPicPr>
          <p:nvPr/>
        </p:nvPicPr>
        <p:blipFill>
          <a:blip r:embed="rId3"/>
          <a:stretch>
            <a:fillRect/>
          </a:stretch>
        </p:blipFill>
        <p:spPr>
          <a:xfrm>
            <a:off x="4989319" y="3802571"/>
            <a:ext cx="4307083" cy="2856536"/>
          </a:xfrm>
          <a:prstGeom prst="rect">
            <a:avLst/>
          </a:prstGeom>
        </p:spPr>
      </p:pic>
    </p:spTree>
    <p:extLst>
      <p:ext uri="{BB962C8B-B14F-4D97-AF65-F5344CB8AC3E}">
        <p14:creationId xmlns:p14="http://schemas.microsoft.com/office/powerpoint/2010/main" val="183243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 Placeholder 4">
            <a:extLst>
              <a:ext uri="{FF2B5EF4-FFF2-40B4-BE49-F238E27FC236}">
                <a16:creationId xmlns:a16="http://schemas.microsoft.com/office/drawing/2014/main" id="{66503982-15CD-4DE0-8432-D23C20540AC6}"/>
              </a:ext>
            </a:extLst>
          </p:cNvPr>
          <p:cNvSpPr>
            <a:spLocks noGrp="1"/>
          </p:cNvSpPr>
          <p:nvPr>
            <p:ph idx="1"/>
          </p:nvPr>
        </p:nvSpPr>
        <p:spPr>
          <a:xfrm>
            <a:off x="673754" y="2160590"/>
            <a:ext cx="3973943" cy="3440110"/>
          </a:xfrm>
        </p:spPr>
        <p:txBody>
          <a:bodyPr>
            <a:normAutofit/>
          </a:bodyPr>
          <a:lstStyle/>
          <a:p>
            <a:r>
              <a:rPr lang="en-US" b="1">
                <a:solidFill>
                  <a:schemeClr val="bg1"/>
                </a:solidFill>
              </a:rPr>
              <a:t>Relation Between Device and Country </a:t>
            </a:r>
          </a:p>
          <a:p>
            <a:endParaRPr lang="en-US">
              <a:solidFill>
                <a:schemeClr val="bg1"/>
              </a:solidFill>
            </a:endParaRPr>
          </a:p>
          <a:p>
            <a:endParaRPr lang="en-IN">
              <a:solidFill>
                <a:schemeClr val="bg1"/>
              </a:solidFill>
            </a:endParaRPr>
          </a:p>
        </p:txBody>
      </p:sp>
      <p:pic>
        <p:nvPicPr>
          <p:cNvPr id="7" name="Picture 6" descr="A graph of different colored bars&#10;&#10;Description automatically generated">
            <a:extLst>
              <a:ext uri="{FF2B5EF4-FFF2-40B4-BE49-F238E27FC236}">
                <a16:creationId xmlns:a16="http://schemas.microsoft.com/office/drawing/2014/main" id="{9682BD57-9CEA-BAE3-EC73-9D2E31734D81}"/>
              </a:ext>
            </a:extLst>
          </p:cNvPr>
          <p:cNvPicPr>
            <a:picLocks noChangeAspect="1"/>
          </p:cNvPicPr>
          <p:nvPr/>
        </p:nvPicPr>
        <p:blipFill>
          <a:blip r:embed="rId2"/>
          <a:stretch>
            <a:fillRect/>
          </a:stretch>
        </p:blipFill>
        <p:spPr>
          <a:xfrm>
            <a:off x="6096001" y="2059715"/>
            <a:ext cx="5143500" cy="2726055"/>
          </a:xfrm>
          <a:prstGeom prst="rect">
            <a:avLst/>
          </a:prstGeom>
        </p:spPr>
      </p:pic>
      <p:sp>
        <p:nvSpPr>
          <p:cNvPr id="35" name="Isosceles Triangle 3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9617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8D79-CA5C-22BB-8575-4F4731A66066}"/>
              </a:ext>
            </a:extLst>
          </p:cNvPr>
          <p:cNvSpPr>
            <a:spLocks noGrp="1"/>
          </p:cNvSpPr>
          <p:nvPr>
            <p:ph idx="1"/>
          </p:nvPr>
        </p:nvSpPr>
        <p:spPr>
          <a:xfrm>
            <a:off x="677334" y="1371600"/>
            <a:ext cx="9381066" cy="4669763"/>
          </a:xfrm>
        </p:spPr>
        <p:txBody>
          <a:bodyPr/>
          <a:lstStyle/>
          <a:p>
            <a:pPr algn="l" rtl="0"/>
            <a:r>
              <a:rPr lang="en-US" b="1" i="0" dirty="0">
                <a:solidFill>
                  <a:srgbClr val="000000"/>
                </a:solidFill>
                <a:effectLst/>
                <a:latin typeface="inherit"/>
              </a:rPr>
              <a:t>Hypothesis Testing</a:t>
            </a:r>
          </a:p>
          <a:p>
            <a:pPr algn="l" rtl="0"/>
            <a:r>
              <a:rPr lang="en-US" b="0" i="0" dirty="0">
                <a:solidFill>
                  <a:srgbClr val="000000"/>
                </a:solidFill>
                <a:effectLst/>
                <a:latin typeface="Helvetica Neue"/>
              </a:rPr>
              <a:t>Null Hypothesis (H0): The monthly revenue is the same for all subscription types. In other words, there is no significant difference in monthly revenue between subscription types.</a:t>
            </a:r>
          </a:p>
          <a:p>
            <a:pPr algn="l" rtl="0"/>
            <a:r>
              <a:rPr lang="en-US" b="0" i="0" dirty="0">
                <a:solidFill>
                  <a:srgbClr val="000000"/>
                </a:solidFill>
                <a:effectLst/>
                <a:latin typeface="Helvetica Neue"/>
              </a:rPr>
              <a:t>Alternative Hypothesis (H1): The monthly revenue is not the same for all subscription types. There is a significant difference in monthly revenue between at least two subscription types. write a t test using python</a:t>
            </a:r>
          </a:p>
          <a:p>
            <a:r>
              <a:rPr lang="en-IN" dirty="0"/>
              <a:t>After Analysing the Hypothesis Testing We Conclude That</a:t>
            </a:r>
          </a:p>
          <a:p>
            <a:r>
              <a:rPr lang="en-IN" dirty="0"/>
              <a:t> </a:t>
            </a:r>
            <a:r>
              <a:rPr kumimoji="0" lang="en-US" altLang="en-US" sz="1800" b="0" i="0" u="none" strike="noStrike" cap="none" normalizeH="0" baseline="0" dirty="0">
                <a:ln>
                  <a:noFill/>
                </a:ln>
                <a:solidFill>
                  <a:srgbClr val="000000"/>
                </a:solidFill>
                <a:effectLst/>
                <a:latin typeface="Courier New" panose="02070309020205020404" pitchFamily="49" charset="0"/>
              </a:rPr>
              <a:t>Fail to reject the null hypothesis (H0).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dirty="0"/>
              <a:t> There is no significant difference in monthly revenue between Basic and Premium.</a:t>
            </a:r>
            <a:endParaRPr lang="en-IN" dirty="0"/>
          </a:p>
        </p:txBody>
      </p:sp>
      <p:sp>
        <p:nvSpPr>
          <p:cNvPr id="7" name="Rectangle 4">
            <a:extLst>
              <a:ext uri="{FF2B5EF4-FFF2-40B4-BE49-F238E27FC236}">
                <a16:creationId xmlns:a16="http://schemas.microsoft.com/office/drawing/2014/main" id="{9EC7A890-E450-149D-78FF-F548703D80C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072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A833-7491-2F55-5286-DCE4AA7E69B8}"/>
              </a:ext>
            </a:extLst>
          </p:cNvPr>
          <p:cNvSpPr>
            <a:spLocks noGrp="1"/>
          </p:cNvSpPr>
          <p:nvPr>
            <p:ph type="title"/>
          </p:nvPr>
        </p:nvSpPr>
        <p:spPr/>
        <p:txBody>
          <a:bodyPr/>
          <a:lstStyle/>
          <a:p>
            <a:pPr algn="ctr"/>
            <a:r>
              <a:rPr lang="en-US" dirty="0"/>
              <a:t>Insights</a:t>
            </a:r>
            <a:endParaRPr lang="en-IN" dirty="0"/>
          </a:p>
        </p:txBody>
      </p:sp>
      <p:sp>
        <p:nvSpPr>
          <p:cNvPr id="3" name="Content Placeholder 2">
            <a:extLst>
              <a:ext uri="{FF2B5EF4-FFF2-40B4-BE49-F238E27FC236}">
                <a16:creationId xmlns:a16="http://schemas.microsoft.com/office/drawing/2014/main" id="{06CD7C80-2F59-EE1A-1809-B0A220BA1590}"/>
              </a:ext>
            </a:extLst>
          </p:cNvPr>
          <p:cNvSpPr>
            <a:spLocks noGrp="1"/>
          </p:cNvSpPr>
          <p:nvPr>
            <p:ph idx="1"/>
          </p:nvPr>
        </p:nvSpPr>
        <p:spPr/>
        <p:txBody>
          <a:bodyPr>
            <a:normAutofit fontScale="92500" lnSpcReduction="20000"/>
          </a:bodyPr>
          <a:lstStyle/>
          <a:p>
            <a:r>
              <a:rPr lang="en-US" dirty="0"/>
              <a:t>Summary of Main Findings and Insights</a:t>
            </a:r>
          </a:p>
          <a:p>
            <a:endParaRPr lang="en-US" dirty="0"/>
          </a:p>
          <a:p>
            <a:r>
              <a:rPr lang="en-US" dirty="0"/>
              <a:t>Univariate Analysis</a:t>
            </a:r>
          </a:p>
          <a:p>
            <a:endParaRPr lang="en-US" dirty="0"/>
          </a:p>
          <a:p>
            <a:r>
              <a:rPr lang="en-US" dirty="0"/>
              <a:t>The majority of subscribers opted for the Basic Type Subscription (40%).</a:t>
            </a:r>
          </a:p>
          <a:p>
            <a:r>
              <a:rPr lang="en-US" dirty="0"/>
              <a:t>The United States had the highest customer frequency, while Italy had the lowest.</a:t>
            </a:r>
          </a:p>
          <a:p>
            <a:r>
              <a:rPr lang="en-US" dirty="0"/>
              <a:t>Only males were represented in the dataset.</a:t>
            </a:r>
          </a:p>
          <a:p>
            <a:r>
              <a:rPr lang="en-US" dirty="0"/>
              <a:t>Laptops had the highest frequency, while Smart TVs had the lowest.</a:t>
            </a:r>
          </a:p>
          <a:p>
            <a:r>
              <a:rPr lang="en-US" dirty="0"/>
              <a:t>All subscribers had a one-month plan duration.</a:t>
            </a:r>
          </a:p>
          <a:p>
            <a:r>
              <a:rPr lang="en-US" dirty="0"/>
              <a:t>The Middle Age category had the highest frequency (2016 members).</a:t>
            </a:r>
          </a:p>
          <a:p>
            <a:r>
              <a:rPr lang="en-US" dirty="0"/>
              <a:t>Bivariate Analysis</a:t>
            </a:r>
            <a:endParaRPr lang="en-IN" dirty="0"/>
          </a:p>
        </p:txBody>
      </p:sp>
    </p:spTree>
    <p:extLst>
      <p:ext uri="{BB962C8B-B14F-4D97-AF65-F5344CB8AC3E}">
        <p14:creationId xmlns:p14="http://schemas.microsoft.com/office/powerpoint/2010/main" val="3713700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9A32-0456-F37F-87E3-ABC64C333342}"/>
              </a:ext>
            </a:extLst>
          </p:cNvPr>
          <p:cNvSpPr>
            <a:spLocks noGrp="1"/>
          </p:cNvSpPr>
          <p:nvPr>
            <p:ph type="title"/>
          </p:nvPr>
        </p:nvSpPr>
        <p:spPr/>
        <p:txBody>
          <a:bodyPr/>
          <a:lstStyle/>
          <a:p>
            <a:pPr algn="ctr"/>
            <a:r>
              <a:rPr lang="en-US" dirty="0"/>
              <a:t>Insights</a:t>
            </a:r>
            <a:endParaRPr lang="en-IN" dirty="0"/>
          </a:p>
        </p:txBody>
      </p:sp>
      <p:sp>
        <p:nvSpPr>
          <p:cNvPr id="3" name="Content Placeholder 2">
            <a:extLst>
              <a:ext uri="{FF2B5EF4-FFF2-40B4-BE49-F238E27FC236}">
                <a16:creationId xmlns:a16="http://schemas.microsoft.com/office/drawing/2014/main" id="{4B63E7EE-B503-59BE-94CF-55929BE5F686}"/>
              </a:ext>
            </a:extLst>
          </p:cNvPr>
          <p:cNvSpPr>
            <a:spLocks noGrp="1"/>
          </p:cNvSpPr>
          <p:nvPr>
            <p:ph idx="1"/>
          </p:nvPr>
        </p:nvSpPr>
        <p:spPr/>
        <p:txBody>
          <a:bodyPr>
            <a:normAutofit fontScale="92500" lnSpcReduction="20000"/>
          </a:bodyPr>
          <a:lstStyle/>
          <a:p>
            <a:r>
              <a:rPr lang="en-US" dirty="0"/>
              <a:t>Basic Subscription Type accounted for the highest revenue generation (40%).</a:t>
            </a:r>
          </a:p>
          <a:p>
            <a:r>
              <a:rPr lang="en-US" dirty="0"/>
              <a:t>There is a negative correlation between monthly revenue and age (-0.02114326407144743).</a:t>
            </a:r>
          </a:p>
          <a:p>
            <a:r>
              <a:rPr lang="en-US" dirty="0"/>
              <a:t>France has the lowest Standard Subscriber and UK has the highest Standard Subscription.</a:t>
            </a:r>
          </a:p>
          <a:p>
            <a:r>
              <a:rPr lang="en-US" dirty="0"/>
              <a:t>UK has the lowest Basic Subscriber and United States has the highest Basic Subscription.</a:t>
            </a:r>
          </a:p>
          <a:p>
            <a:r>
              <a:rPr lang="en-US" dirty="0"/>
              <a:t>Mexico has the lowest Premium Subscriber and France has the highest Premium Subscriber.</a:t>
            </a:r>
          </a:p>
          <a:p>
            <a:r>
              <a:rPr lang="en-US" dirty="0"/>
              <a:t>Laptop generates the highest monthly revenue (27%).</a:t>
            </a:r>
          </a:p>
          <a:p>
            <a:r>
              <a:rPr lang="en-US" dirty="0"/>
              <a:t>Middle Age Group has the highest Subscription Duration (80%).</a:t>
            </a:r>
          </a:p>
          <a:p>
            <a:r>
              <a:rPr lang="en-US" dirty="0"/>
              <a:t>People joining in 2022 provide the highest monthly revenue.</a:t>
            </a:r>
          </a:p>
          <a:p>
            <a:r>
              <a:rPr lang="en-US" dirty="0"/>
              <a:t>Multivariate Analysis</a:t>
            </a:r>
            <a:endParaRPr lang="en-IN" dirty="0"/>
          </a:p>
        </p:txBody>
      </p:sp>
    </p:spTree>
    <p:extLst>
      <p:ext uri="{BB962C8B-B14F-4D97-AF65-F5344CB8AC3E}">
        <p14:creationId xmlns:p14="http://schemas.microsoft.com/office/powerpoint/2010/main" val="122790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8920" rIns="0" bIns="0" rtlCol="0">
            <a:spAutoFit/>
          </a:bodyPr>
          <a:lstStyle/>
          <a:p>
            <a:pPr marL="1172845">
              <a:lnSpc>
                <a:spcPct val="100000"/>
              </a:lnSpc>
              <a:spcBef>
                <a:spcPts val="100"/>
              </a:spcBef>
            </a:pPr>
            <a:r>
              <a:rPr spc="-305" dirty="0">
                <a:latin typeface="Arial"/>
                <a:cs typeface="Arial"/>
              </a:rPr>
              <a:t>INTRODUCTION</a:t>
            </a:r>
          </a:p>
        </p:txBody>
      </p:sp>
      <p:sp>
        <p:nvSpPr>
          <p:cNvPr id="3" name="object 3"/>
          <p:cNvSpPr txBox="1"/>
          <p:nvPr/>
        </p:nvSpPr>
        <p:spPr>
          <a:xfrm>
            <a:off x="1004722" y="2264130"/>
            <a:ext cx="9959340" cy="4729052"/>
          </a:xfrm>
          <a:prstGeom prst="rect">
            <a:avLst/>
          </a:prstGeom>
        </p:spPr>
        <p:txBody>
          <a:bodyPr vert="horz" wrap="square" lIns="0" tIns="100965" rIns="0" bIns="0" rtlCol="0">
            <a:spAutoFit/>
          </a:bodyPr>
          <a:lstStyle/>
          <a:p>
            <a:pPr marL="241300" marR="5080" indent="-229235">
              <a:lnSpc>
                <a:spcPct val="81800"/>
              </a:lnSpc>
              <a:spcBef>
                <a:spcPts val="1005"/>
              </a:spcBef>
              <a:buClr>
                <a:srgbClr val="000000"/>
              </a:buClr>
              <a:buFont typeface="Arial"/>
              <a:buChar char="•"/>
              <a:tabLst>
                <a:tab pos="241300" algn="l"/>
              </a:tabLst>
            </a:pPr>
            <a:r>
              <a:rPr lang="en-IN" sz="1800" kern="0" dirty="0">
                <a:effectLst/>
                <a:latin typeface="Calibri" panose="020F0502020204030204" pitchFamily="34" charset="0"/>
                <a:ea typeface="Calibri" panose="020F0502020204030204" pitchFamily="34" charset="0"/>
              </a:rPr>
              <a:t>The Netflix dataset is a comprehensive collection of data meticulously tracking the digital entertainment consumption within the Netflix platform. This dataset encompasses a wealth of information, including details such as the titles of content, viewing trends, customer interactions, and more. It serves as an invaluable resource for deciphering viewing habits and preferences, enabling profound insights that can guide content recommendation, user experience enhancement, and content production strategies</a:t>
            </a:r>
          </a:p>
          <a:p>
            <a:pPr marL="241300" marR="5080" indent="-229235">
              <a:lnSpc>
                <a:spcPct val="81800"/>
              </a:lnSpc>
              <a:spcBef>
                <a:spcPts val="1005"/>
              </a:spcBef>
              <a:buClr>
                <a:srgbClr val="000000"/>
              </a:buClr>
              <a:buFont typeface="Arial"/>
              <a:buChar char="•"/>
              <a:tabLst>
                <a:tab pos="241300" algn="l"/>
              </a:tabLst>
            </a:pPr>
            <a:endParaRPr lang="en-IN" dirty="0">
              <a:latin typeface="Calibri" panose="020F0502020204030204" pitchFamily="34" charset="0"/>
              <a:ea typeface="Calibri" panose="020F0502020204030204" pitchFamily="34" charset="0"/>
              <a:cs typeface="Times New Roman"/>
            </a:endParaRPr>
          </a:p>
          <a:p>
            <a:pPr marL="241300" marR="5080" indent="-229235">
              <a:lnSpc>
                <a:spcPct val="81800"/>
              </a:lnSpc>
              <a:spcBef>
                <a:spcPts val="1005"/>
              </a:spcBef>
              <a:buClr>
                <a:srgbClr val="000000"/>
              </a:buClr>
              <a:buFont typeface="Arial"/>
              <a:buChar char="•"/>
              <a:tabLst>
                <a:tab pos="241300" algn="l"/>
              </a:tabLst>
            </a:pPr>
            <a:r>
              <a:rPr lang="en-IN" sz="1800" b="1" kern="0" dirty="0">
                <a:effectLst/>
                <a:latin typeface="Calibri" panose="020F0502020204030204" pitchFamily="34" charset="0"/>
                <a:ea typeface="Calibri" panose="020F0502020204030204" pitchFamily="34" charset="0"/>
              </a:rPr>
              <a:t>Problem Description</a:t>
            </a:r>
            <a:r>
              <a:rPr lang="en-IN" sz="1800" kern="0" dirty="0">
                <a:effectLst/>
                <a:latin typeface="Calibri" panose="020F0502020204030204" pitchFamily="34" charset="0"/>
                <a:ea typeface="Calibri" panose="020F0502020204030204" pitchFamily="34" charset="0"/>
              </a:rPr>
              <a:t>: The analysis is </a:t>
            </a:r>
            <a:r>
              <a:rPr lang="en-IN" sz="1800" kern="0" dirty="0" err="1">
                <a:effectLst/>
                <a:latin typeface="Calibri" panose="020F0502020204030204" pitchFamily="34" charset="0"/>
                <a:ea typeface="Calibri" panose="020F0502020204030204" pitchFamily="34" charset="0"/>
              </a:rPr>
              <a:t>centered</a:t>
            </a:r>
            <a:r>
              <a:rPr lang="en-IN" sz="1800" kern="0" dirty="0">
                <a:effectLst/>
                <a:latin typeface="Calibri" panose="020F0502020204030204" pitchFamily="34" charset="0"/>
                <a:ea typeface="Calibri" panose="020F0502020204030204" pitchFamily="34" charset="0"/>
              </a:rPr>
              <a:t> around a comprehensive dataset that encompasses income and demographic information, with the primary objective of gaining insights into the distribution of monthly income and its intricate relationships with various factors. This analysis has substantial implications in financial planning, market research, and any context where income data plays a pivotal role</a:t>
            </a:r>
          </a:p>
          <a:p>
            <a:pPr>
              <a:lnSpc>
                <a:spcPct val="115000"/>
              </a:lnSpc>
              <a:spcAft>
                <a:spcPts val="10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Objectives of EDA: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Data Familiarization</a:t>
            </a:r>
            <a:r>
              <a:rPr lang="en-IN" sz="1800" kern="0" dirty="0">
                <a:effectLst/>
                <a:latin typeface="Calibri" panose="020F0502020204030204" pitchFamily="34" charset="0"/>
                <a:ea typeface="Calibri" panose="020F0502020204030204" pitchFamily="34" charset="0"/>
                <a:cs typeface="Calibri" panose="020F0502020204030204" pitchFamily="34" charset="0"/>
              </a:rPr>
              <a:t>: Begin by familiarizing yourself with the dataset, understanding its composition, and gaining a clear overview of the variables it contains.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41300" marR="5080" indent="-229235">
              <a:lnSpc>
                <a:spcPct val="81800"/>
              </a:lnSpc>
              <a:spcBef>
                <a:spcPts val="1005"/>
              </a:spcBef>
              <a:buClr>
                <a:srgbClr val="000000"/>
              </a:buClr>
              <a:buFont typeface="Arial"/>
              <a:buChar char="•"/>
              <a:tabLst>
                <a:tab pos="241300" algn="l"/>
              </a:tabLst>
            </a:pPr>
            <a:endParaRPr lang="en-IN" sz="1800" kern="0" dirty="0">
              <a:effectLst/>
              <a:latin typeface="Calibri" panose="020F0502020204030204" pitchFamily="34" charset="0"/>
              <a:ea typeface="Calibri" panose="020F0502020204030204" pitchFamily="34" charset="0"/>
              <a:cs typeface="Times New Roman"/>
            </a:endParaRPr>
          </a:p>
          <a:p>
            <a:pPr marL="241300" marR="5080" indent="-229235">
              <a:lnSpc>
                <a:spcPct val="81800"/>
              </a:lnSpc>
              <a:spcBef>
                <a:spcPts val="1005"/>
              </a:spcBef>
              <a:buClr>
                <a:srgbClr val="000000"/>
              </a:buClr>
              <a:buFont typeface="Arial"/>
              <a:buChar char="•"/>
              <a:tabLst>
                <a:tab pos="241300" algn="l"/>
              </a:tabLst>
            </a:pPr>
            <a:endParaRPr lang="en-IN" sz="1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8C3-D308-180B-7118-28D8CBACE542}"/>
              </a:ext>
            </a:extLst>
          </p:cNvPr>
          <p:cNvSpPr>
            <a:spLocks noGrp="1"/>
          </p:cNvSpPr>
          <p:nvPr>
            <p:ph type="title"/>
          </p:nvPr>
        </p:nvSpPr>
        <p:spPr/>
        <p:txBody>
          <a:bodyPr/>
          <a:lstStyle/>
          <a:p>
            <a:pPr algn="ctr"/>
            <a:r>
              <a:rPr lang="en-US" dirty="0"/>
              <a:t>Insights</a:t>
            </a:r>
            <a:endParaRPr lang="en-IN" dirty="0"/>
          </a:p>
        </p:txBody>
      </p:sp>
      <p:sp>
        <p:nvSpPr>
          <p:cNvPr id="3" name="Content Placeholder 2">
            <a:extLst>
              <a:ext uri="{FF2B5EF4-FFF2-40B4-BE49-F238E27FC236}">
                <a16:creationId xmlns:a16="http://schemas.microsoft.com/office/drawing/2014/main" id="{3BAA6621-632A-429B-38C5-2B1A3907B8C5}"/>
              </a:ext>
            </a:extLst>
          </p:cNvPr>
          <p:cNvSpPr>
            <a:spLocks noGrp="1"/>
          </p:cNvSpPr>
          <p:nvPr>
            <p:ph idx="1"/>
          </p:nvPr>
        </p:nvSpPr>
        <p:spPr/>
        <p:txBody>
          <a:bodyPr>
            <a:normAutofit fontScale="70000" lnSpcReduction="20000"/>
          </a:bodyPr>
          <a:lstStyle/>
          <a:p>
            <a:r>
              <a:rPr lang="en-US" dirty="0"/>
              <a:t>Monthly revenue decreases with increasing age group.</a:t>
            </a:r>
          </a:p>
          <a:p>
            <a:r>
              <a:rPr lang="en-US" dirty="0"/>
              <a:t>Age and join date have no correlation.</a:t>
            </a:r>
          </a:p>
          <a:p>
            <a:r>
              <a:rPr lang="en-US" dirty="0"/>
              <a:t>Join day and last payment date have no correlation.</a:t>
            </a:r>
          </a:p>
          <a:p>
            <a:r>
              <a:rPr lang="en-US" dirty="0"/>
              <a:t>United States gives the highest monthly revenue and Mexico gives the lowest.</a:t>
            </a:r>
          </a:p>
          <a:p>
            <a:r>
              <a:rPr lang="en-US" dirty="0"/>
              <a:t>Distributions</a:t>
            </a:r>
          </a:p>
          <a:p>
            <a:endParaRPr lang="en-US" dirty="0"/>
          </a:p>
          <a:p>
            <a:r>
              <a:rPr lang="en-US" dirty="0"/>
              <a:t>The PDF of monthly income shows that the majority of income values cluster around the mean income.</a:t>
            </a:r>
          </a:p>
          <a:p>
            <a:r>
              <a:rPr lang="en-US" dirty="0"/>
              <a:t>The PDF of age group shows that the mean lies at 40, which indicates that most customers are middle-aged.</a:t>
            </a:r>
          </a:p>
          <a:p>
            <a:r>
              <a:rPr lang="en-US" dirty="0"/>
              <a:t>The PDF of join year shows a slight increase in the number of customers between the years 2021 and 2022.</a:t>
            </a:r>
          </a:p>
          <a:p>
            <a:r>
              <a:rPr lang="en-US" dirty="0"/>
              <a:t>The PDF of join month shows that there are more subscribers in the months of June to December.</a:t>
            </a:r>
          </a:p>
          <a:p>
            <a:r>
              <a:rPr lang="en-US" dirty="0"/>
              <a:t>Hypothesis Testing</a:t>
            </a:r>
          </a:p>
          <a:p>
            <a:endParaRPr lang="en-US" dirty="0"/>
          </a:p>
          <a:p>
            <a:r>
              <a:rPr lang="en-US" dirty="0"/>
              <a:t>The t-test showed that there is no significant difference in monthly revenue between Basic and Premium subscriptions.</a:t>
            </a:r>
          </a:p>
          <a:p>
            <a:endParaRPr lang="en-IN" dirty="0"/>
          </a:p>
        </p:txBody>
      </p:sp>
    </p:spTree>
    <p:extLst>
      <p:ext uri="{BB962C8B-B14F-4D97-AF65-F5344CB8AC3E}">
        <p14:creationId xmlns:p14="http://schemas.microsoft.com/office/powerpoint/2010/main" val="2697308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DB37-4AE9-FAE3-F615-44B3FA809C30}"/>
              </a:ext>
            </a:extLst>
          </p:cNvPr>
          <p:cNvSpPr>
            <a:spLocks noGrp="1"/>
          </p:cNvSpPr>
          <p:nvPr>
            <p:ph type="title"/>
          </p:nvPr>
        </p:nvSpPr>
        <p:spPr/>
        <p:txBody>
          <a:bodyPr/>
          <a:lstStyle/>
          <a:p>
            <a:pPr algn="ctr"/>
            <a:r>
              <a:rPr lang="en-US" dirty="0"/>
              <a:t>Insights</a:t>
            </a:r>
            <a:endParaRPr lang="en-IN" dirty="0"/>
          </a:p>
        </p:txBody>
      </p:sp>
      <p:sp>
        <p:nvSpPr>
          <p:cNvPr id="3" name="Content Placeholder 2">
            <a:extLst>
              <a:ext uri="{FF2B5EF4-FFF2-40B4-BE49-F238E27FC236}">
                <a16:creationId xmlns:a16="http://schemas.microsoft.com/office/drawing/2014/main" id="{493BB372-8EA7-D218-4A7F-7A5B1C95496D}"/>
              </a:ext>
            </a:extLst>
          </p:cNvPr>
          <p:cNvSpPr>
            <a:spLocks noGrp="1"/>
          </p:cNvSpPr>
          <p:nvPr>
            <p:ph idx="1"/>
          </p:nvPr>
        </p:nvSpPr>
        <p:spPr/>
        <p:txBody>
          <a:bodyPr/>
          <a:lstStyle/>
          <a:p>
            <a:r>
              <a:rPr lang="en-US" dirty="0"/>
              <a:t>Overall Insights</a:t>
            </a:r>
          </a:p>
          <a:p>
            <a:endParaRPr lang="en-US" dirty="0"/>
          </a:p>
          <a:p>
            <a:r>
              <a:rPr lang="en-US" dirty="0"/>
              <a:t>The majority of subscribers are middle-aged males who have opted for the Basic Type Subscription with a one-month plan duration.</a:t>
            </a:r>
          </a:p>
          <a:p>
            <a:r>
              <a:rPr lang="en-US" dirty="0"/>
              <a:t>Basic Subscription Type accounts for the highest revenue generation.</a:t>
            </a:r>
          </a:p>
          <a:p>
            <a:r>
              <a:rPr lang="en-US" dirty="0"/>
              <a:t>Laptops generate the highest monthly revenue.</a:t>
            </a:r>
          </a:p>
          <a:p>
            <a:r>
              <a:rPr lang="en-US" dirty="0"/>
              <a:t>Middle Age Group has the highest Subscription Duration.</a:t>
            </a:r>
          </a:p>
          <a:p>
            <a:r>
              <a:rPr lang="en-US" dirty="0"/>
              <a:t>People joining in 2022 provide the highest monthly revenue.</a:t>
            </a:r>
          </a:p>
          <a:p>
            <a:r>
              <a:rPr lang="en-US" dirty="0"/>
              <a:t>Monthly revenue decreases with increasing age group.</a:t>
            </a:r>
          </a:p>
          <a:p>
            <a:r>
              <a:rPr lang="en-US" dirty="0"/>
              <a:t>United States gives the highest monthly revenue and Mexico gives the lowest.</a:t>
            </a:r>
            <a:endParaRPr lang="en-IN" dirty="0"/>
          </a:p>
        </p:txBody>
      </p:sp>
    </p:spTree>
    <p:extLst>
      <p:ext uri="{BB962C8B-B14F-4D97-AF65-F5344CB8AC3E}">
        <p14:creationId xmlns:p14="http://schemas.microsoft.com/office/powerpoint/2010/main" val="3795945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5037-DA45-356D-60A4-7F258FDBA2E9}"/>
              </a:ext>
            </a:extLst>
          </p:cNvPr>
          <p:cNvSpPr>
            <a:spLocks noGrp="1"/>
          </p:cNvSpPr>
          <p:nvPr>
            <p:ph type="title"/>
          </p:nvPr>
        </p:nvSpPr>
        <p:spPr/>
        <p:txBody>
          <a:bodyPr/>
          <a:lstStyle/>
          <a:p>
            <a:pPr algn="ctr"/>
            <a:r>
              <a:rPr lang="en-US" dirty="0"/>
              <a:t>Recommendation</a:t>
            </a:r>
            <a:endParaRPr lang="en-IN" dirty="0"/>
          </a:p>
        </p:txBody>
      </p:sp>
      <p:sp>
        <p:nvSpPr>
          <p:cNvPr id="3" name="Content Placeholder 2">
            <a:extLst>
              <a:ext uri="{FF2B5EF4-FFF2-40B4-BE49-F238E27FC236}">
                <a16:creationId xmlns:a16="http://schemas.microsoft.com/office/drawing/2014/main" id="{B0DEF2B5-D9EF-75E4-55BF-0671D2D52BEF}"/>
              </a:ext>
            </a:extLst>
          </p:cNvPr>
          <p:cNvSpPr>
            <a:spLocks noGrp="1"/>
          </p:cNvSpPr>
          <p:nvPr>
            <p:ph idx="1"/>
          </p:nvPr>
        </p:nvSpPr>
        <p:spPr/>
        <p:txBody>
          <a:bodyPr/>
          <a:lstStyle/>
          <a:p>
            <a:r>
              <a:rPr lang="en-US" dirty="0"/>
              <a:t>Target younger users. The analysis showed that younger users are more likely to subscribe to subscription services. </a:t>
            </a:r>
          </a:p>
          <a:p>
            <a:r>
              <a:rPr lang="en-US" dirty="0"/>
              <a:t>Subscription service providers should target younger users with their marketing campaigns and promotions.</a:t>
            </a:r>
          </a:p>
          <a:p>
            <a:r>
              <a:rPr lang="en-US" dirty="0"/>
              <a:t>Offer more flexible subscription plans.</a:t>
            </a:r>
          </a:p>
          <a:p>
            <a:r>
              <a:rPr lang="en-US" dirty="0"/>
              <a:t> The analysis showed that most users are subscribed to one-month plans.</a:t>
            </a:r>
          </a:p>
          <a:p>
            <a:r>
              <a:rPr lang="en-US" dirty="0"/>
              <a:t> Subscription service providers could offer more flexible subscription plans, such as three-month, six-month, and annual plans, to meet the needs of different users.</a:t>
            </a:r>
          </a:p>
          <a:p>
            <a:r>
              <a:rPr lang="en-US" dirty="0"/>
              <a:t>Improve customer retention. </a:t>
            </a:r>
          </a:p>
          <a:p>
            <a:endParaRPr lang="en-IN" dirty="0"/>
          </a:p>
        </p:txBody>
      </p:sp>
    </p:spTree>
    <p:extLst>
      <p:ext uri="{BB962C8B-B14F-4D97-AF65-F5344CB8AC3E}">
        <p14:creationId xmlns:p14="http://schemas.microsoft.com/office/powerpoint/2010/main" val="3173552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DAC4-B3E6-42B9-42EA-0F746CE3744D}"/>
              </a:ext>
            </a:extLst>
          </p:cNvPr>
          <p:cNvSpPr>
            <a:spLocks noGrp="1"/>
          </p:cNvSpPr>
          <p:nvPr>
            <p:ph type="title"/>
          </p:nvPr>
        </p:nvSpPr>
        <p:spPr/>
        <p:txBody>
          <a:bodyPr/>
          <a:lstStyle/>
          <a:p>
            <a:pPr algn="ctr"/>
            <a:r>
              <a:rPr lang="en-US" dirty="0"/>
              <a:t>Recommendation</a:t>
            </a:r>
            <a:endParaRPr lang="en-IN" dirty="0"/>
          </a:p>
        </p:txBody>
      </p:sp>
      <p:sp>
        <p:nvSpPr>
          <p:cNvPr id="3" name="Content Placeholder 2">
            <a:extLst>
              <a:ext uri="{FF2B5EF4-FFF2-40B4-BE49-F238E27FC236}">
                <a16:creationId xmlns:a16="http://schemas.microsoft.com/office/drawing/2014/main" id="{BC5B3A8A-E867-A2C8-2BAD-24E976B97709}"/>
              </a:ext>
            </a:extLst>
          </p:cNvPr>
          <p:cNvSpPr>
            <a:spLocks noGrp="1"/>
          </p:cNvSpPr>
          <p:nvPr>
            <p:ph idx="1"/>
          </p:nvPr>
        </p:nvSpPr>
        <p:spPr/>
        <p:txBody>
          <a:bodyPr>
            <a:normAutofit fontScale="92500"/>
          </a:bodyPr>
          <a:lstStyle/>
          <a:p>
            <a:r>
              <a:rPr lang="en-US" dirty="0"/>
              <a:t>The analysis showed that monthly revenue decreases with increasing age group.</a:t>
            </a:r>
          </a:p>
          <a:p>
            <a:r>
              <a:rPr lang="en-US" dirty="0"/>
              <a:t> Subscription service providers should focus on improving customer retention, especially among older users. This could be done by offering loyalty programs, discounts, and other incentives.</a:t>
            </a:r>
          </a:p>
          <a:p>
            <a:r>
              <a:rPr lang="en-US" dirty="0"/>
              <a:t>Expand into new markets. The analysis showed that the United States has the highest customer frequency for subscription services. Subscription service providers could expand into new markets, such as Mexico and Italy, which have lower customer frequencies.</a:t>
            </a:r>
          </a:p>
          <a:p>
            <a:r>
              <a:rPr lang="en-US" dirty="0"/>
              <a:t>Overall, the analysis suggests that subscription service providers have a number of opportunities to grow their businesses. By collecting more data, conducting causal tests, and using cross-validation techniques, subscription service providers can better understand their customers and develop more effective strategies to attract and retain them</a:t>
            </a:r>
          </a:p>
          <a:p>
            <a:endParaRPr lang="en-IN" dirty="0"/>
          </a:p>
        </p:txBody>
      </p:sp>
    </p:spTree>
    <p:extLst>
      <p:ext uri="{BB962C8B-B14F-4D97-AF65-F5344CB8AC3E}">
        <p14:creationId xmlns:p14="http://schemas.microsoft.com/office/powerpoint/2010/main" val="84514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50BD-5673-E1A2-1D92-8B3688293B91}"/>
              </a:ext>
            </a:extLst>
          </p:cNvPr>
          <p:cNvSpPr>
            <a:spLocks noGrp="1"/>
          </p:cNvSpPr>
          <p:nvPr>
            <p:ph type="title"/>
          </p:nvPr>
        </p:nvSpPr>
        <p:spPr/>
        <p:txBody>
          <a:bodyPr/>
          <a:lstStyle/>
          <a:p>
            <a:pPr algn="ctr"/>
            <a:r>
              <a:rPr lang="en-IN" sz="4000" kern="100" dirty="0">
                <a:effectLst/>
                <a:latin typeface="ADLaM Display" panose="02010000000000000000" pitchFamily="2" charset="0"/>
                <a:ea typeface="Calibri" panose="020F0502020204030204" pitchFamily="34" charset="0"/>
                <a:cs typeface="Times New Roman" panose="02020603050405020304" pitchFamily="18" charset="0"/>
              </a:rPr>
              <a:t>Conclusion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580D326-7B35-4C9E-8649-E8EE8374F7F3}"/>
              </a:ext>
            </a:extLst>
          </p:cNvPr>
          <p:cNvSpPr>
            <a:spLocks noGrp="1"/>
          </p:cNvSpPr>
          <p:nvPr>
            <p:ph idx="1"/>
          </p:nvPr>
        </p:nvSpPr>
        <p:spPr/>
        <p:txBody>
          <a:bodyPr>
            <a:normAutofit fontScale="92500"/>
          </a:bodyPr>
          <a:lstStyle/>
          <a:p>
            <a:r>
              <a:rPr lang="en-US" dirty="0"/>
              <a:t>The analysis showed that monthly revenue decreases with increasing age group.</a:t>
            </a:r>
          </a:p>
          <a:p>
            <a:r>
              <a:rPr lang="en-US" dirty="0"/>
              <a:t> Subscription service providers should focus on improving customer retention, especially among older users. This could be done by offering loyalty programs, discounts, and other incentives.</a:t>
            </a:r>
          </a:p>
          <a:p>
            <a:r>
              <a:rPr lang="en-US" dirty="0"/>
              <a:t>Expand into new markets. The analysis showed that the United States has the highest customer frequency for subscription services. Subscription service providers could expand into new markets, such as Mexico and Italy, which have lower customer frequencies.</a:t>
            </a:r>
          </a:p>
          <a:p>
            <a:r>
              <a:rPr lang="en-US" dirty="0"/>
              <a:t>Overall, the analysis suggests that subscription service providers have a number of opportunities to grow their businesses. By collecting more data, conducting causal tests, and using cross-validation techniques, subscription service providers can better understand their customers and develop more effective strategies to attract and retain them</a:t>
            </a:r>
          </a:p>
          <a:p>
            <a:endParaRPr lang="en-IN" dirty="0"/>
          </a:p>
        </p:txBody>
      </p:sp>
    </p:spTree>
    <p:extLst>
      <p:ext uri="{BB962C8B-B14F-4D97-AF65-F5344CB8AC3E}">
        <p14:creationId xmlns:p14="http://schemas.microsoft.com/office/powerpoint/2010/main" val="1539231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0232-FE3C-1D7A-19D7-469E81103461}"/>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D45B79F7-EBDC-F019-CB60-C234D3BFD294}"/>
              </a:ext>
            </a:extLst>
          </p:cNvPr>
          <p:cNvSpPr>
            <a:spLocks noGrp="1"/>
          </p:cNvSpPr>
          <p:nvPr>
            <p:ph idx="1"/>
          </p:nvPr>
        </p:nvSpPr>
        <p:spPr/>
        <p:txBody>
          <a:bodyPr>
            <a:normAutofit fontScale="92500"/>
          </a:bodyPr>
          <a:lstStyle/>
          <a:p>
            <a:r>
              <a:rPr lang="en-US" dirty="0"/>
              <a:t>The analysis showed that monthly revenue decreases with increasing age group.</a:t>
            </a:r>
          </a:p>
          <a:p>
            <a:r>
              <a:rPr lang="en-US" dirty="0"/>
              <a:t> Subscription service providers should focus on improving customer retention, especially among older users. This could be done by offering loyalty programs, discounts, and other incentives.</a:t>
            </a:r>
          </a:p>
          <a:p>
            <a:r>
              <a:rPr lang="en-US" dirty="0"/>
              <a:t>Expand into new markets. The analysis showed that the United States has the highest customer frequency for subscription services. Subscription service providers could expand into new markets, such as Mexico and Italy, which have lower customer frequencies.</a:t>
            </a:r>
          </a:p>
          <a:p>
            <a:r>
              <a:rPr lang="en-US" dirty="0"/>
              <a:t>Overall, the analysis suggests that subscription service providers have a number of opportunities to grow their businesses. By collecting more data, conducting causal tests, and using cross-validation techniques, subscription service providers can better understand their customers and develop more effective strategies to attract and retain them</a:t>
            </a:r>
          </a:p>
          <a:p>
            <a:endParaRPr lang="en-IN" dirty="0"/>
          </a:p>
        </p:txBody>
      </p:sp>
    </p:spTree>
    <p:extLst>
      <p:ext uri="{BB962C8B-B14F-4D97-AF65-F5344CB8AC3E}">
        <p14:creationId xmlns:p14="http://schemas.microsoft.com/office/powerpoint/2010/main" val="34981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8920" rIns="0" bIns="0" rtlCol="0">
            <a:spAutoFit/>
          </a:bodyPr>
          <a:lstStyle/>
          <a:p>
            <a:pPr marL="12700">
              <a:lnSpc>
                <a:spcPct val="100000"/>
              </a:lnSpc>
              <a:spcBef>
                <a:spcPts val="100"/>
              </a:spcBef>
            </a:pPr>
            <a:r>
              <a:rPr spc="-240" dirty="0">
                <a:latin typeface="Arial"/>
                <a:cs typeface="Arial"/>
              </a:rPr>
              <a:t>INITIAL</a:t>
            </a:r>
            <a:r>
              <a:rPr spc="-25" dirty="0">
                <a:latin typeface="Arial"/>
                <a:cs typeface="Arial"/>
              </a:rPr>
              <a:t> </a:t>
            </a:r>
            <a:r>
              <a:rPr spc="-484" dirty="0">
                <a:latin typeface="Arial"/>
                <a:cs typeface="Arial"/>
              </a:rPr>
              <a:t>TRENDS</a:t>
            </a:r>
            <a:r>
              <a:rPr spc="-25" dirty="0">
                <a:latin typeface="Arial"/>
                <a:cs typeface="Arial"/>
              </a:rPr>
              <a:t> </a:t>
            </a:r>
            <a:r>
              <a:rPr spc="-340" dirty="0">
                <a:latin typeface="Arial"/>
                <a:cs typeface="Arial"/>
              </a:rPr>
              <a:t>&amp;</a:t>
            </a:r>
            <a:r>
              <a:rPr spc="-25" dirty="0">
                <a:latin typeface="Arial"/>
                <a:cs typeface="Arial"/>
              </a:rPr>
              <a:t> </a:t>
            </a:r>
            <a:r>
              <a:rPr spc="-365" dirty="0">
                <a:latin typeface="Arial"/>
                <a:cs typeface="Arial"/>
              </a:rPr>
              <a:t>INSIGHTS</a:t>
            </a:r>
          </a:p>
        </p:txBody>
      </p:sp>
      <p:sp>
        <p:nvSpPr>
          <p:cNvPr id="3" name="object 3"/>
          <p:cNvSpPr txBox="1"/>
          <p:nvPr/>
        </p:nvSpPr>
        <p:spPr>
          <a:xfrm>
            <a:off x="762000" y="2133600"/>
            <a:ext cx="10022840" cy="5411481"/>
          </a:xfrm>
          <a:prstGeom prst="rect">
            <a:avLst/>
          </a:prstGeom>
        </p:spPr>
        <p:txBody>
          <a:bodyPr vert="horz" wrap="square" lIns="0" tIns="12065" rIns="0" bIns="0"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 total it contains 12 columns, and the shape is (340, 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The dataset contains information about movies and TV shows.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Each row represents a single movie or TV show.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The columns in the dataset are: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show Id: A unique identifier for each movie or TV show.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type: Indicates whether the item is a movie or a TV show.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title: The title of the movie or TV show. • director: The director of the movie or TV show.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cast: A list of the actors in the movie or TV show.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country: The country where the movie or TV show was produced.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date added: The date the movie or TV show was added to Netflix.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release year: The year the movie or TV show was released.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rating: The rating of the movie or TV show, such as TV-PG or PG-13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duration: The length of the movie or TV show in minute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665" indent="-227965">
              <a:lnSpc>
                <a:spcPct val="100000"/>
              </a:lnSpc>
              <a:spcBef>
                <a:spcPts val="95"/>
              </a:spcBef>
              <a:buFont typeface="Arial"/>
              <a:buChar char="•"/>
              <a:tabLst>
                <a:tab pos="240665" algn="l"/>
              </a:tabLst>
            </a:pPr>
            <a:endParaRPr sz="13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7475">
              <a:lnSpc>
                <a:spcPct val="100000"/>
              </a:lnSpc>
              <a:spcBef>
                <a:spcPts val="100"/>
              </a:spcBef>
            </a:pPr>
            <a:r>
              <a:rPr spc="-90" dirty="0"/>
              <a:t>UNIVARIATE</a:t>
            </a:r>
            <a:r>
              <a:rPr spc="-295" dirty="0"/>
              <a:t> </a:t>
            </a:r>
            <a:r>
              <a:rPr spc="-35" dirty="0"/>
              <a:t>ANALYSIS</a:t>
            </a:r>
          </a:p>
        </p:txBody>
      </p:sp>
      <p:sp>
        <p:nvSpPr>
          <p:cNvPr id="3" name="object 3"/>
          <p:cNvSpPr txBox="1"/>
          <p:nvPr/>
        </p:nvSpPr>
        <p:spPr>
          <a:xfrm>
            <a:off x="992530" y="2388488"/>
            <a:ext cx="10109835" cy="1952458"/>
          </a:xfrm>
          <a:prstGeom prst="rect">
            <a:avLst/>
          </a:prstGeom>
        </p:spPr>
        <p:txBody>
          <a:bodyPr vert="horz" wrap="square" lIns="0" tIns="13335" rIns="0" bIns="0" rtlCol="0">
            <a:spAutoFit/>
          </a:bodyPr>
          <a:lstStyle/>
          <a:p>
            <a:pPr marL="12700" marR="791210" indent="226695">
              <a:lnSpc>
                <a:spcPct val="100000"/>
              </a:lnSpc>
              <a:spcBef>
                <a:spcPts val="105"/>
              </a:spcBef>
              <a:buAutoNum type="arabicPeriod"/>
              <a:tabLst>
                <a:tab pos="239395" algn="l"/>
                <a:tab pos="7803515" algn="l"/>
              </a:tabLst>
            </a:pPr>
            <a:r>
              <a:rPr lang="en-US" sz="1700" dirty="0">
                <a:latin typeface="Arial"/>
                <a:cs typeface="Arial"/>
              </a:rPr>
              <a:t>First I will Do </a:t>
            </a:r>
            <a:r>
              <a:rPr lang="en-US" sz="1700" dirty="0" err="1">
                <a:latin typeface="Arial"/>
                <a:cs typeface="Arial"/>
              </a:rPr>
              <a:t>Univarite</a:t>
            </a:r>
            <a:r>
              <a:rPr lang="en-US" sz="1700" dirty="0">
                <a:latin typeface="Arial"/>
                <a:cs typeface="Arial"/>
              </a:rPr>
              <a:t> Analysis on Categorical Data </a:t>
            </a:r>
          </a:p>
          <a:p>
            <a:pPr marL="12700" marR="791210" indent="226695">
              <a:lnSpc>
                <a:spcPct val="100000"/>
              </a:lnSpc>
              <a:spcBef>
                <a:spcPts val="105"/>
              </a:spcBef>
              <a:buAutoNum type="arabicPeriod"/>
              <a:tabLst>
                <a:tab pos="239395" algn="l"/>
                <a:tab pos="7803515" algn="l"/>
              </a:tabLst>
            </a:pPr>
            <a:endParaRPr lang="en-US" sz="1700" dirty="0">
              <a:latin typeface="Arial"/>
              <a:cs typeface="Arial"/>
            </a:endParaRPr>
          </a:p>
          <a:p>
            <a:pPr marL="12700" marR="791210" indent="226695">
              <a:lnSpc>
                <a:spcPct val="100000"/>
              </a:lnSpc>
              <a:spcBef>
                <a:spcPts val="105"/>
              </a:spcBef>
              <a:buAutoNum type="arabicPeriod"/>
              <a:tabLst>
                <a:tab pos="239395" algn="l"/>
                <a:tab pos="7803515" algn="l"/>
              </a:tabLst>
            </a:pPr>
            <a:r>
              <a:rPr lang="en-US" sz="1700" dirty="0">
                <a:latin typeface="Arial"/>
                <a:cs typeface="Arial"/>
              </a:rPr>
              <a:t>Univariate analysis of Subscription Type </a:t>
            </a:r>
          </a:p>
          <a:p>
            <a:pPr marL="12700" marR="791210" indent="226695">
              <a:lnSpc>
                <a:spcPct val="100000"/>
              </a:lnSpc>
              <a:spcBef>
                <a:spcPts val="105"/>
              </a:spcBef>
              <a:buAutoNum type="arabicPeriod"/>
              <a:tabLst>
                <a:tab pos="239395" algn="l"/>
                <a:tab pos="7803515" algn="l"/>
              </a:tabLst>
            </a:pPr>
            <a:endParaRPr lang="en-US" sz="1700" dirty="0">
              <a:latin typeface="Arial"/>
              <a:cs typeface="Arial"/>
            </a:endParaRPr>
          </a:p>
          <a:p>
            <a:pPr marL="12700" marR="791210" indent="226695">
              <a:lnSpc>
                <a:spcPct val="100000"/>
              </a:lnSpc>
              <a:spcBef>
                <a:spcPts val="105"/>
              </a:spcBef>
              <a:buAutoNum type="arabicPeriod"/>
              <a:tabLst>
                <a:tab pos="239395" algn="l"/>
                <a:tab pos="780351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The majority of viewers, accounting for 40%, opted for the Basic</a:t>
            </a:r>
          </a:p>
          <a:p>
            <a:pPr marL="12700" marR="791210">
              <a:lnSpc>
                <a:spcPct val="100000"/>
              </a:lnSpc>
              <a:spcBef>
                <a:spcPts val="105"/>
              </a:spcBef>
              <a:tabLst>
                <a:tab pos="239395" algn="l"/>
                <a:tab pos="7803515"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Type Subscription</a:t>
            </a:r>
          </a:p>
          <a:p>
            <a:pPr marL="12700" marR="791210" indent="226695">
              <a:lnSpc>
                <a:spcPct val="100000"/>
              </a:lnSpc>
              <a:spcBef>
                <a:spcPts val="105"/>
              </a:spcBef>
              <a:buAutoNum type="arabicPeriod"/>
              <a:tabLst>
                <a:tab pos="239395" algn="l"/>
                <a:tab pos="7803515" algn="l"/>
              </a:tabLst>
            </a:pPr>
            <a:endParaRPr sz="1700" dirty="0">
              <a:latin typeface="Arial"/>
              <a:cs typeface="Arial"/>
            </a:endParaRPr>
          </a:p>
        </p:txBody>
      </p:sp>
      <p:pic>
        <p:nvPicPr>
          <p:cNvPr id="5" name="Picture 4">
            <a:extLst>
              <a:ext uri="{FF2B5EF4-FFF2-40B4-BE49-F238E27FC236}">
                <a16:creationId xmlns:a16="http://schemas.microsoft.com/office/drawing/2014/main" id="{F906E741-9CA6-1F14-C401-386298D995BA}"/>
              </a:ext>
            </a:extLst>
          </p:cNvPr>
          <p:cNvPicPr>
            <a:picLocks noChangeAspect="1"/>
          </p:cNvPicPr>
          <p:nvPr/>
        </p:nvPicPr>
        <p:blipFill>
          <a:blip r:embed="rId2"/>
          <a:stretch>
            <a:fillRect/>
          </a:stretch>
        </p:blipFill>
        <p:spPr>
          <a:xfrm>
            <a:off x="8830743" y="2743199"/>
            <a:ext cx="2706308" cy="33117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FE538F-EDDA-6568-F451-5121EC59D90E}"/>
              </a:ext>
            </a:extLst>
          </p:cNvPr>
          <p:cNvSpPr>
            <a:spLocks noGrp="1"/>
          </p:cNvSpPr>
          <p:nvPr>
            <p:ph idx="1"/>
          </p:nvPr>
        </p:nvSpPr>
        <p:spPr>
          <a:xfrm>
            <a:off x="433801" y="228600"/>
            <a:ext cx="5128800" cy="3293209"/>
          </a:xfrm>
        </p:spPr>
        <p:txBody>
          <a:bodyPr>
            <a:normAutofit fontScale="92500" lnSpcReduction="10000"/>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Frequency of Customers by Country</a:t>
            </a:r>
          </a:p>
          <a:p>
            <a:endParaRPr lang="en-IN" sz="1800" b="1" kern="100" dirty="0">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Upon visualizing the data, the United States emerged with the highest customer frequency, while Italy exhibited the lowest</a:t>
            </a:r>
          </a:p>
          <a:p>
            <a:endParaRPr lang="en-IN" sz="1800" b="1" kern="100" dirty="0">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Univariate Analysis on Gender Column: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The analysis reveals a singular gender category, with only males represented in the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6F679F0-AC17-7F12-D275-E1807695A5C1}"/>
              </a:ext>
            </a:extLst>
          </p:cNvPr>
          <p:cNvPicPr>
            <a:picLocks noChangeAspect="1"/>
          </p:cNvPicPr>
          <p:nvPr/>
        </p:nvPicPr>
        <p:blipFill>
          <a:blip r:embed="rId2"/>
          <a:stretch>
            <a:fillRect/>
          </a:stretch>
        </p:blipFill>
        <p:spPr>
          <a:xfrm>
            <a:off x="5547361" y="228600"/>
            <a:ext cx="6210838" cy="3612193"/>
          </a:xfrm>
          <a:prstGeom prst="rect">
            <a:avLst/>
          </a:prstGeom>
        </p:spPr>
      </p:pic>
      <p:pic>
        <p:nvPicPr>
          <p:cNvPr id="7" name="Picture 6">
            <a:extLst>
              <a:ext uri="{FF2B5EF4-FFF2-40B4-BE49-F238E27FC236}">
                <a16:creationId xmlns:a16="http://schemas.microsoft.com/office/drawing/2014/main" id="{2C7BF24F-3B3E-0A42-335D-33DBEB73CDAC}"/>
              </a:ext>
            </a:extLst>
          </p:cNvPr>
          <p:cNvPicPr>
            <a:picLocks noChangeAspect="1"/>
          </p:cNvPicPr>
          <p:nvPr/>
        </p:nvPicPr>
        <p:blipFill>
          <a:blip r:embed="rId3"/>
          <a:stretch>
            <a:fillRect/>
          </a:stretch>
        </p:blipFill>
        <p:spPr>
          <a:xfrm>
            <a:off x="7239000" y="4010142"/>
            <a:ext cx="4799476" cy="2847859"/>
          </a:xfrm>
          <a:prstGeom prst="rect">
            <a:avLst/>
          </a:prstGeom>
        </p:spPr>
      </p:pic>
    </p:spTree>
    <p:extLst>
      <p:ext uri="{BB962C8B-B14F-4D97-AF65-F5344CB8AC3E}">
        <p14:creationId xmlns:p14="http://schemas.microsoft.com/office/powerpoint/2010/main" val="126140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BAD30B-6AF8-8A51-24BD-0535C6DB8A3B}"/>
              </a:ext>
            </a:extLst>
          </p:cNvPr>
          <p:cNvSpPr>
            <a:spLocks noGrp="1"/>
          </p:cNvSpPr>
          <p:nvPr>
            <p:ph idx="1"/>
          </p:nvPr>
        </p:nvSpPr>
        <p:spPr>
          <a:xfrm>
            <a:off x="76201" y="152400"/>
            <a:ext cx="5257800" cy="4224362"/>
          </a:xfrm>
        </p:spPr>
        <p:txBody>
          <a:bodyPr>
            <a:normAutofit fontScale="92500" lnSpcReduction="2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 Frequency of Each Type of Device: Laptops dominated the platform, boasting the highest frequency, while Smart TVs lagged with the lowest frequency.</a:t>
            </a:r>
          </a:p>
          <a:p>
            <a:pPr>
              <a:lnSpc>
                <a:spcPct val="107000"/>
              </a:lnSpc>
              <a:spcAft>
                <a:spcPts val="800"/>
              </a:spcAft>
            </a:pPr>
            <a:endParaRPr lang="en-IN" sz="1800"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5. Analysis on Plan Duration Column: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Examination of the Plan Duration column indicates a uniformity, with a singular one-month plan duration.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7862E0F-00BB-5ADC-009D-91F7A9072BA4}"/>
              </a:ext>
            </a:extLst>
          </p:cNvPr>
          <p:cNvPicPr>
            <a:picLocks noChangeAspect="1"/>
          </p:cNvPicPr>
          <p:nvPr/>
        </p:nvPicPr>
        <p:blipFill>
          <a:blip r:embed="rId2"/>
          <a:stretch>
            <a:fillRect/>
          </a:stretch>
        </p:blipFill>
        <p:spPr>
          <a:xfrm>
            <a:off x="5410200" y="152400"/>
            <a:ext cx="5939313" cy="4286456"/>
          </a:xfrm>
          <a:prstGeom prst="rect">
            <a:avLst/>
          </a:prstGeom>
        </p:spPr>
      </p:pic>
      <p:pic>
        <p:nvPicPr>
          <p:cNvPr id="7" name="Picture 6">
            <a:extLst>
              <a:ext uri="{FF2B5EF4-FFF2-40B4-BE49-F238E27FC236}">
                <a16:creationId xmlns:a16="http://schemas.microsoft.com/office/drawing/2014/main" id="{D75F3D9F-1689-8946-1CBF-41797AB8384F}"/>
              </a:ext>
            </a:extLst>
          </p:cNvPr>
          <p:cNvPicPr>
            <a:picLocks noChangeAspect="1"/>
          </p:cNvPicPr>
          <p:nvPr/>
        </p:nvPicPr>
        <p:blipFill>
          <a:blip r:embed="rId3"/>
          <a:stretch>
            <a:fillRect/>
          </a:stretch>
        </p:blipFill>
        <p:spPr>
          <a:xfrm>
            <a:off x="6172200" y="4438856"/>
            <a:ext cx="4993034" cy="2443812"/>
          </a:xfrm>
          <a:prstGeom prst="rect">
            <a:avLst/>
          </a:prstGeom>
        </p:spPr>
      </p:pic>
    </p:spTree>
    <p:extLst>
      <p:ext uri="{BB962C8B-B14F-4D97-AF65-F5344CB8AC3E}">
        <p14:creationId xmlns:p14="http://schemas.microsoft.com/office/powerpoint/2010/main" val="215476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260502-CC8F-3C9F-5EB0-090482034038}"/>
              </a:ext>
            </a:extLst>
          </p:cNvPr>
          <p:cNvSpPr>
            <a:spLocks noGrp="1"/>
          </p:cNvSpPr>
          <p:nvPr>
            <p:ph idx="1"/>
          </p:nvPr>
        </p:nvSpPr>
        <p:spPr>
          <a:xfrm>
            <a:off x="228600" y="0"/>
            <a:ext cx="4648201" cy="5232202"/>
          </a:xfrm>
        </p:spPr>
        <p:txBody>
          <a:bodyPr>
            <a:normAutofit fontScale="85000" lnSpcReduction="1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6. Analysis on Age Group</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Among the age groups, the Middle Age category stands out, boasting the highest frequency of 2016 members.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b="1" kern="0" dirty="0">
                <a:effectLst/>
                <a:latin typeface="Calibri" panose="020F0502020204030204" pitchFamily="34" charset="0"/>
                <a:ea typeface="Calibri" panose="020F0502020204030204" pitchFamily="34" charset="0"/>
                <a:cs typeface="Calibri" panose="020F0502020204030204" pitchFamily="34" charset="0"/>
              </a:rPr>
              <a:t>7.Distribution of Monthly Revenue BY age group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0" dirty="0">
                <a:effectLst/>
                <a:latin typeface="Calibri" panose="020F0502020204030204" pitchFamily="34" charset="0"/>
                <a:ea typeface="Calibri" panose="020F0502020204030204" pitchFamily="34" charset="0"/>
                <a:cs typeface="Calibri" panose="020F0502020204030204" pitchFamily="34" charset="0"/>
              </a:rPr>
              <a:t>Age Group Between 40 to 50 has highest monthly revenue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8. Average age of users subscribed to each subscription type in data? </a:t>
            </a:r>
          </a:p>
          <a:p>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Ans: The Average age of users subscribed to each subscription type in data is [Subscription Type Basic 32.0 Premium 38.0 Standard 36..0 ]</a:t>
            </a:r>
            <a:r>
              <a:rPr lang="en-IN" sz="1800" b="1" kern="0" dirty="0">
                <a:effectLst/>
                <a:latin typeface="Calibri" panose="020F0502020204030204" pitchFamily="34" charset="0"/>
                <a:ea typeface="Calibri" panose="020F0502020204030204" pitchFamily="34" charset="0"/>
              </a:rPr>
              <a:t> </a:t>
            </a:r>
          </a:p>
          <a:p>
            <a:endParaRPr lang="en-IN" sz="1800" b="1" dirty="0">
              <a:latin typeface="Calibri" panose="020F0502020204030204" pitchFamily="34" charset="0"/>
              <a:ea typeface="Calibri" panose="020F0502020204030204" pitchFamily="34" charset="0"/>
            </a:endParaRPr>
          </a:p>
          <a:p>
            <a:r>
              <a:rPr lang="en-IN" sz="1800" b="1" dirty="0">
                <a:latin typeface="Calibri" panose="020F0502020204030204" pitchFamily="34" charset="0"/>
                <a:ea typeface="Calibri" panose="020F0502020204030204" pitchFamily="34" charset="0"/>
              </a:rPr>
              <a:t>9. Analysis of monthly revenue</a:t>
            </a:r>
          </a:p>
          <a:p>
            <a:endParaRPr lang="en-IN" dirty="0"/>
          </a:p>
        </p:txBody>
      </p:sp>
      <p:pic>
        <p:nvPicPr>
          <p:cNvPr id="5" name="Picture 4">
            <a:extLst>
              <a:ext uri="{FF2B5EF4-FFF2-40B4-BE49-F238E27FC236}">
                <a16:creationId xmlns:a16="http://schemas.microsoft.com/office/drawing/2014/main" id="{1AC38B1C-45E5-F71B-5494-B1B9A0FF479A}"/>
              </a:ext>
            </a:extLst>
          </p:cNvPr>
          <p:cNvPicPr>
            <a:picLocks noChangeAspect="1"/>
          </p:cNvPicPr>
          <p:nvPr/>
        </p:nvPicPr>
        <p:blipFill>
          <a:blip r:embed="rId2"/>
          <a:stretch>
            <a:fillRect/>
          </a:stretch>
        </p:blipFill>
        <p:spPr>
          <a:xfrm>
            <a:off x="6934200" y="228600"/>
            <a:ext cx="4354552" cy="2209800"/>
          </a:xfrm>
          <a:prstGeom prst="rect">
            <a:avLst/>
          </a:prstGeom>
        </p:spPr>
      </p:pic>
      <p:pic>
        <p:nvPicPr>
          <p:cNvPr id="7" name="Picture 6">
            <a:extLst>
              <a:ext uri="{FF2B5EF4-FFF2-40B4-BE49-F238E27FC236}">
                <a16:creationId xmlns:a16="http://schemas.microsoft.com/office/drawing/2014/main" id="{7BABBB03-8E63-1DDE-FF85-B384F5387AA1}"/>
              </a:ext>
            </a:extLst>
          </p:cNvPr>
          <p:cNvPicPr>
            <a:picLocks noChangeAspect="1"/>
          </p:cNvPicPr>
          <p:nvPr/>
        </p:nvPicPr>
        <p:blipFill>
          <a:blip r:embed="rId3"/>
          <a:stretch>
            <a:fillRect/>
          </a:stretch>
        </p:blipFill>
        <p:spPr>
          <a:xfrm>
            <a:off x="7315201" y="2468880"/>
            <a:ext cx="4038599" cy="2519904"/>
          </a:xfrm>
          <a:prstGeom prst="rect">
            <a:avLst/>
          </a:prstGeom>
        </p:spPr>
      </p:pic>
      <p:pic>
        <p:nvPicPr>
          <p:cNvPr id="9" name="Picture 8">
            <a:extLst>
              <a:ext uri="{FF2B5EF4-FFF2-40B4-BE49-F238E27FC236}">
                <a16:creationId xmlns:a16="http://schemas.microsoft.com/office/drawing/2014/main" id="{AC61133B-A2F6-7D6A-538A-4707A6CF28A9}"/>
              </a:ext>
            </a:extLst>
          </p:cNvPr>
          <p:cNvPicPr>
            <a:picLocks noChangeAspect="1"/>
          </p:cNvPicPr>
          <p:nvPr/>
        </p:nvPicPr>
        <p:blipFill>
          <a:blip r:embed="rId4"/>
          <a:stretch>
            <a:fillRect/>
          </a:stretch>
        </p:blipFill>
        <p:spPr>
          <a:xfrm>
            <a:off x="4648200" y="4109495"/>
            <a:ext cx="2569425" cy="2519904"/>
          </a:xfrm>
          <a:prstGeom prst="rect">
            <a:avLst/>
          </a:prstGeom>
        </p:spPr>
      </p:pic>
    </p:spTree>
    <p:extLst>
      <p:ext uri="{BB962C8B-B14F-4D97-AF65-F5344CB8AC3E}">
        <p14:creationId xmlns:p14="http://schemas.microsoft.com/office/powerpoint/2010/main" val="340454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309A1E-477B-8C23-FB58-248446A4838A}"/>
              </a:ext>
            </a:extLst>
          </p:cNvPr>
          <p:cNvSpPr>
            <a:spLocks noGrp="1"/>
          </p:cNvSpPr>
          <p:nvPr>
            <p:ph idx="1"/>
          </p:nvPr>
        </p:nvSpPr>
        <p:spPr>
          <a:xfrm>
            <a:off x="1" y="228600"/>
            <a:ext cx="5181599" cy="4801314"/>
          </a:xfrm>
        </p:spPr>
        <p:txBody>
          <a:bodyPr>
            <a:normAutofit fontScale="92500" lnSpcReduction="20000"/>
          </a:bodyPr>
          <a:lstStyle/>
          <a:p>
            <a:pPr algn="just"/>
            <a:r>
              <a:rPr lang="en-IN" sz="4400" b="1" kern="0" dirty="0">
                <a:effectLst/>
                <a:latin typeface="Calibri" panose="020F0502020204030204" pitchFamily="34" charset="0"/>
                <a:ea typeface="Calibri" panose="020F0502020204030204" pitchFamily="34" charset="0"/>
                <a:cs typeface="Calibri" panose="020F0502020204030204" pitchFamily="34" charset="0"/>
              </a:rPr>
              <a:t>Bivariate Analysis</a:t>
            </a:r>
          </a:p>
          <a:p>
            <a:pPr algn="just"/>
            <a:r>
              <a:rPr lang="en-IN" sz="1800" b="1" kern="0" dirty="0">
                <a:effectLst/>
                <a:latin typeface="Calibri" panose="020F0502020204030204" pitchFamily="34" charset="0"/>
                <a:ea typeface="Calibri" panose="020F0502020204030204" pitchFamily="34" charset="0"/>
                <a:cs typeface="Calibri" panose="020F0502020204030204" pitchFamily="34" charset="0"/>
              </a:rPr>
              <a:t> 1. the relationship between 'Subscription Type' and 'Monthly Revenue.’</a:t>
            </a:r>
          </a:p>
          <a:p>
            <a:pPr algn="just"/>
            <a:r>
              <a:rPr lang="en-IN" sz="1800" kern="0" dirty="0">
                <a:effectLst/>
                <a:latin typeface="Calibri" panose="020F0502020204030204" pitchFamily="34" charset="0"/>
                <a:ea typeface="Calibri" panose="020F0502020204030204" pitchFamily="34" charset="0"/>
              </a:rPr>
              <a:t> </a:t>
            </a:r>
            <a:r>
              <a:rPr lang="en-IN" sz="1800" kern="0" dirty="0" err="1">
                <a:effectLst/>
                <a:latin typeface="Calibri" panose="020F0502020204030204" pitchFamily="34" charset="0"/>
                <a:ea typeface="Calibri" panose="020F0502020204030204" pitchFamily="34" charset="0"/>
              </a:rPr>
              <a:t>ans</a:t>
            </a:r>
            <a:r>
              <a:rPr lang="en-IN" sz="1800" kern="0" dirty="0">
                <a:effectLst/>
                <a:latin typeface="Calibri" panose="020F0502020204030204" pitchFamily="34" charset="0"/>
                <a:ea typeface="Calibri" panose="020F0502020204030204" pitchFamily="34" charset="0"/>
              </a:rPr>
              <a:t> Basic Subscription Type Accounts for the Highest Revenue Generation of about 40 % of the total revenue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4400" b="1" dirty="0">
              <a:latin typeface="Calibri" panose="020F0502020204030204" pitchFamily="34" charset="0"/>
              <a:ea typeface="Calibri" panose="020F0502020204030204" pitchFamily="34" charset="0"/>
              <a:cs typeface="Calibri" panose="020F0502020204030204" pitchFamily="34" charset="0"/>
            </a:endParaRPr>
          </a:p>
          <a:p>
            <a:pPr algn="just"/>
            <a:r>
              <a:rPr lang="en-IN" sz="1800" b="1" kern="0" dirty="0">
                <a:effectLst/>
                <a:latin typeface="Calibri" panose="020F0502020204030204" pitchFamily="34" charset="0"/>
                <a:ea typeface="Calibri" panose="020F0502020204030204" pitchFamily="34" charset="0"/>
                <a:cs typeface="Calibri" panose="020F0502020204030204" pitchFamily="34" charset="0"/>
              </a:rPr>
              <a:t>Correlation coefficient Between monthly Revenue and Age  </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n-IN" sz="1800" dirty="0">
                <a:effectLst/>
                <a:latin typeface="Calibri" panose="020F0502020204030204" pitchFamily="34" charset="0"/>
                <a:ea typeface="Calibri" panose="020F0502020204030204" pitchFamily="34" charset="0"/>
              </a:rPr>
              <a:t>There is a negative correlation of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-0.02114326407144743 between Monthly revenue And Age  </a:t>
            </a:r>
          </a:p>
          <a:p>
            <a:pPr algn="just"/>
            <a:r>
              <a:rPr lang="en-IN" sz="4400" b="1" dirty="0">
                <a:latin typeface="Calibri" panose="020F0502020204030204" pitchFamily="34" charset="0"/>
                <a:ea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CAB77196-F411-318F-7695-59B76A707247}"/>
              </a:ext>
            </a:extLst>
          </p:cNvPr>
          <p:cNvPicPr>
            <a:picLocks noChangeAspect="1"/>
          </p:cNvPicPr>
          <p:nvPr/>
        </p:nvPicPr>
        <p:blipFill>
          <a:blip r:embed="rId2"/>
          <a:stretch>
            <a:fillRect/>
          </a:stretch>
        </p:blipFill>
        <p:spPr>
          <a:xfrm>
            <a:off x="5715000" y="30480"/>
            <a:ext cx="5586145" cy="4062651"/>
          </a:xfrm>
          <a:prstGeom prst="rect">
            <a:avLst/>
          </a:prstGeom>
        </p:spPr>
      </p:pic>
      <p:pic>
        <p:nvPicPr>
          <p:cNvPr id="10" name="Picture 9">
            <a:extLst>
              <a:ext uri="{FF2B5EF4-FFF2-40B4-BE49-F238E27FC236}">
                <a16:creationId xmlns:a16="http://schemas.microsoft.com/office/drawing/2014/main" id="{1EFACE33-3F93-2015-4FB2-DFB07A0504A7}"/>
              </a:ext>
            </a:extLst>
          </p:cNvPr>
          <p:cNvPicPr>
            <a:picLocks noChangeAspect="1"/>
          </p:cNvPicPr>
          <p:nvPr/>
        </p:nvPicPr>
        <p:blipFill>
          <a:blip r:embed="rId3"/>
          <a:stretch>
            <a:fillRect/>
          </a:stretch>
        </p:blipFill>
        <p:spPr>
          <a:xfrm>
            <a:off x="6046598" y="4093131"/>
            <a:ext cx="4850001" cy="2670491"/>
          </a:xfrm>
          <a:prstGeom prst="rect">
            <a:avLst/>
          </a:prstGeom>
        </p:spPr>
      </p:pic>
    </p:spTree>
    <p:extLst>
      <p:ext uri="{BB962C8B-B14F-4D97-AF65-F5344CB8AC3E}">
        <p14:creationId xmlns:p14="http://schemas.microsoft.com/office/powerpoint/2010/main" val="394152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9B064D-3805-5D72-C86B-45764C533B0E}"/>
              </a:ext>
            </a:extLst>
          </p:cNvPr>
          <p:cNvSpPr>
            <a:spLocks noGrp="1"/>
          </p:cNvSpPr>
          <p:nvPr>
            <p:ph idx="1"/>
          </p:nvPr>
        </p:nvSpPr>
        <p:spPr>
          <a:xfrm>
            <a:off x="0" y="0"/>
            <a:ext cx="3962401" cy="4739759"/>
          </a:xfrm>
        </p:spPr>
        <p:txBody>
          <a:bodyPr>
            <a:normAutofit fontScale="85000" lnSpcReduction="10000"/>
          </a:bodyPr>
          <a:lstStyle/>
          <a:p>
            <a:r>
              <a:rPr lang="en-US" dirty="0"/>
              <a:t>    </a:t>
            </a:r>
            <a:r>
              <a:rPr lang="en-US" sz="2800" b="1" dirty="0"/>
              <a:t>Relation Between subscription type and country  </a:t>
            </a:r>
          </a:p>
          <a:p>
            <a:endParaRPr lang="en-US" dirty="0"/>
          </a:p>
          <a:p>
            <a:r>
              <a:rPr lang="en-US" dirty="0"/>
              <a:t>After </a:t>
            </a:r>
            <a:r>
              <a:rPr lang="en-US" dirty="0" err="1"/>
              <a:t>Analysing</a:t>
            </a:r>
            <a:r>
              <a:rPr lang="en-US" dirty="0"/>
              <a:t> we saw that France has lowest Standard Subscriber And UK has highest Standard Subscription </a:t>
            </a:r>
          </a:p>
          <a:p>
            <a:endParaRPr lang="en-US" dirty="0"/>
          </a:p>
          <a:p>
            <a:r>
              <a:rPr lang="en-US" dirty="0"/>
              <a:t>After </a:t>
            </a:r>
            <a:r>
              <a:rPr lang="en-US" dirty="0" err="1"/>
              <a:t>Analysing</a:t>
            </a:r>
            <a:r>
              <a:rPr lang="en-US" dirty="0"/>
              <a:t> we saw that UK     has lowest Basic Subscriber And United States has highest Basic Subscription </a:t>
            </a:r>
          </a:p>
          <a:p>
            <a:endParaRPr lang="en-US" dirty="0"/>
          </a:p>
          <a:p>
            <a:r>
              <a:rPr lang="en-US" dirty="0"/>
              <a:t>After </a:t>
            </a:r>
            <a:r>
              <a:rPr lang="en-US" dirty="0" err="1"/>
              <a:t>Analysing</a:t>
            </a:r>
            <a:r>
              <a:rPr lang="en-US" dirty="0"/>
              <a:t> we saw that Mexico has lowest Premium Subscriber And France has highest Premium Subscription </a:t>
            </a:r>
          </a:p>
          <a:p>
            <a:r>
              <a:rPr lang="en-IN" dirty="0"/>
              <a:t>  </a:t>
            </a:r>
          </a:p>
          <a:p>
            <a:endParaRPr lang="en-IN" dirty="0"/>
          </a:p>
        </p:txBody>
      </p:sp>
      <p:pic>
        <p:nvPicPr>
          <p:cNvPr id="9" name="Picture 8">
            <a:extLst>
              <a:ext uri="{FF2B5EF4-FFF2-40B4-BE49-F238E27FC236}">
                <a16:creationId xmlns:a16="http://schemas.microsoft.com/office/drawing/2014/main" id="{CEF95783-FF32-9513-92E5-105E43CFC0B6}"/>
              </a:ext>
            </a:extLst>
          </p:cNvPr>
          <p:cNvPicPr>
            <a:picLocks noChangeAspect="1"/>
          </p:cNvPicPr>
          <p:nvPr/>
        </p:nvPicPr>
        <p:blipFill>
          <a:blip r:embed="rId2"/>
          <a:stretch>
            <a:fillRect/>
          </a:stretch>
        </p:blipFill>
        <p:spPr>
          <a:xfrm>
            <a:off x="4648200" y="152400"/>
            <a:ext cx="6488281" cy="4244536"/>
          </a:xfrm>
          <a:prstGeom prst="rect">
            <a:avLst/>
          </a:prstGeom>
        </p:spPr>
      </p:pic>
    </p:spTree>
    <p:extLst>
      <p:ext uri="{BB962C8B-B14F-4D97-AF65-F5344CB8AC3E}">
        <p14:creationId xmlns:p14="http://schemas.microsoft.com/office/powerpoint/2010/main" val="18302298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672</TotalTime>
  <Words>2079</Words>
  <Application>Microsoft Office PowerPoint</Application>
  <PresentationFormat>Widescreen</PresentationFormat>
  <Paragraphs>181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ADLaM Display</vt:lpstr>
      <vt:lpstr>Arial</vt:lpstr>
      <vt:lpstr>Calibri</vt:lpstr>
      <vt:lpstr>Courier New</vt:lpstr>
      <vt:lpstr>Helvetica Neue</vt:lpstr>
      <vt:lpstr>inherit</vt:lpstr>
      <vt:lpstr>Times New Roman</vt:lpstr>
      <vt:lpstr>Trebuchet MS</vt:lpstr>
      <vt:lpstr>Wingdings 3</vt:lpstr>
      <vt:lpstr>Facet</vt:lpstr>
      <vt:lpstr>COURSE NAME – EDA PROJECT CONTINUOUS ASSESSMENT-III</vt:lpstr>
      <vt:lpstr>INTRODUCTION</vt:lpstr>
      <vt:lpstr>INITIAL TRENDS &amp; INSIGHTS</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Insights</vt:lpstr>
      <vt:lpstr>Insights</vt:lpstr>
      <vt:lpstr>Insights</vt:lpstr>
      <vt:lpstr>Recommendation</vt:lpstr>
      <vt:lpstr>Recommendation</vt:lpstr>
      <vt:lpstr>Conclusion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EDA PROJECT   Continuous Assessment-III  Name :: Mahrishi Rathore</dc:title>
  <dc:creator>LENOVO</dc:creator>
  <cp:lastModifiedBy>khurram</cp:lastModifiedBy>
  <cp:revision>3</cp:revision>
  <dcterms:created xsi:type="dcterms:W3CDTF">2023-11-10T13:09:05Z</dcterms:created>
  <dcterms:modified xsi:type="dcterms:W3CDTF">2023-11-14T18:20:01Z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2023-11-10T00:00:00Z</vt:filetime>
  </property>
  <property fmtid="{D5CDD505-2E9C-101B-9397-08002B2CF9AE}" pid="3" name="Creator">
    <vt:lpwstr>Microsoft® PowerPoint® 2013</vt:lpwstr>
  </property>
  <property fmtid="{D5CDD505-2E9C-101B-9397-08002B2CF9AE}" pid="4" name="LastSaved">
    <vt:filetime>2023-11-10T00:00:00Z</vt:filetime>
  </property>
  <property fmtid="{D5CDD505-2E9C-101B-9397-08002B2CF9AE}" pid="5" name="Producer">
    <vt:lpwstr>Microsoft® PowerPoint® 2013</vt:lpwstr>
  </property>
</Properties>
</file>