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4"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690B91-A44B-4CC0-95F2-9B72C246B5B8}"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E8AB1-7BEB-4F67-BBFE-76EB318835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69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90B91-A44B-4CC0-95F2-9B72C246B5B8}"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179993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90B91-A44B-4CC0-95F2-9B72C246B5B8}"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401106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90B91-A44B-4CC0-95F2-9B72C246B5B8}"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293011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690B91-A44B-4CC0-95F2-9B72C246B5B8}"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E8AB1-7BEB-4F67-BBFE-76EB318835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06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690B91-A44B-4CC0-95F2-9B72C246B5B8}"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256060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690B91-A44B-4CC0-95F2-9B72C246B5B8}"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282164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690B91-A44B-4CC0-95F2-9B72C246B5B8}"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84540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690B91-A44B-4CC0-95F2-9B72C246B5B8}" type="datetimeFigureOut">
              <a:rPr lang="en-IN" smtClean="0"/>
              <a:t>07-07-2024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63108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690B91-A44B-4CC0-95F2-9B72C246B5B8}" type="datetimeFigureOut">
              <a:rPr lang="en-IN" smtClean="0"/>
              <a:t>07-07-2024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3E8AB1-7BEB-4F67-BBFE-76EB3188354B}" type="slidenum">
              <a:rPr lang="en-IN" smtClean="0"/>
              <a:t>‹#›</a:t>
            </a:fld>
            <a:endParaRPr lang="en-IN"/>
          </a:p>
        </p:txBody>
      </p:sp>
    </p:spTree>
    <p:extLst>
      <p:ext uri="{BB962C8B-B14F-4D97-AF65-F5344CB8AC3E}">
        <p14:creationId xmlns:p14="http://schemas.microsoft.com/office/powerpoint/2010/main" val="402431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690B91-A44B-4CC0-95F2-9B72C246B5B8}"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E8AB1-7BEB-4F67-BBFE-76EB3188354B}" type="slidenum">
              <a:rPr lang="en-IN" smtClean="0"/>
              <a:t>‹#›</a:t>
            </a:fld>
            <a:endParaRPr lang="en-IN"/>
          </a:p>
        </p:txBody>
      </p:sp>
    </p:spTree>
    <p:extLst>
      <p:ext uri="{BB962C8B-B14F-4D97-AF65-F5344CB8AC3E}">
        <p14:creationId xmlns:p14="http://schemas.microsoft.com/office/powerpoint/2010/main" val="100196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690B91-A44B-4CC0-95F2-9B72C246B5B8}" type="datetimeFigureOut">
              <a:rPr lang="en-IN" smtClean="0"/>
              <a:t>07-07-2024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3E8AB1-7BEB-4F67-BBFE-76EB3188354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64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3FCB-9FA3-3EAF-3A56-AFBC89E59020}"/>
              </a:ext>
            </a:extLst>
          </p:cNvPr>
          <p:cNvSpPr>
            <a:spLocks noGrp="1"/>
          </p:cNvSpPr>
          <p:nvPr>
            <p:ph type="ctrTitle"/>
          </p:nvPr>
        </p:nvSpPr>
        <p:spPr>
          <a:xfrm>
            <a:off x="1233340" y="650448"/>
            <a:ext cx="8751216" cy="876692"/>
          </a:xfrm>
        </p:spPr>
        <p:txBody>
          <a:bodyPr>
            <a:normAutofit fontScale="90000"/>
          </a:bodyPr>
          <a:lstStyle/>
          <a:p>
            <a:r>
              <a:rPr lang="en-US" sz="5400" dirty="0"/>
              <a:t>E</a:t>
            </a:r>
            <a:r>
              <a:rPr lang="en-IN" sz="5400" dirty="0"/>
              <a:t>FFECT OF GAMING ON PHYSICAL HEALTH AND SCORE CARD </a:t>
            </a:r>
          </a:p>
        </p:txBody>
      </p:sp>
      <p:sp>
        <p:nvSpPr>
          <p:cNvPr id="3" name="Subtitle 2">
            <a:extLst>
              <a:ext uri="{FF2B5EF4-FFF2-40B4-BE49-F238E27FC236}">
                <a16:creationId xmlns:a16="http://schemas.microsoft.com/office/drawing/2014/main" id="{55F14575-C955-007E-09C4-94343DD7E1B8}"/>
              </a:ext>
            </a:extLst>
          </p:cNvPr>
          <p:cNvSpPr>
            <a:spLocks noGrp="1"/>
          </p:cNvSpPr>
          <p:nvPr>
            <p:ph type="subTitle" idx="1"/>
          </p:nvPr>
        </p:nvSpPr>
        <p:spPr>
          <a:xfrm>
            <a:off x="1233340" y="1612984"/>
            <a:ext cx="9144000" cy="4156222"/>
          </a:xfrm>
        </p:spPr>
        <p:txBody>
          <a:bodyPr>
            <a:normAutofit fontScale="85000" lnSpcReduction="20000"/>
          </a:bodyPr>
          <a:lstStyle/>
          <a:p>
            <a:r>
              <a:rPr lang="en-IN" sz="1800" dirty="0"/>
              <a:t>By</a:t>
            </a:r>
            <a:endParaRPr lang="en-IN" sz="2000" dirty="0"/>
          </a:p>
          <a:p>
            <a:r>
              <a:rPr lang="en-IN" dirty="0"/>
              <a:t>KHURRAM SHAHIN</a:t>
            </a:r>
          </a:p>
          <a:p>
            <a:r>
              <a:rPr lang="en-IN" dirty="0"/>
              <a:t>12112093</a:t>
            </a:r>
          </a:p>
          <a:p>
            <a:r>
              <a:rPr lang="en-IN" sz="1800" dirty="0"/>
              <a:t>Supervisor</a:t>
            </a:r>
            <a:endParaRPr lang="en-IN" dirty="0"/>
          </a:p>
          <a:p>
            <a:r>
              <a:rPr lang="en-IN" dirty="0"/>
              <a:t>MR. VED PRAKASH CHAUBEY</a:t>
            </a:r>
          </a:p>
          <a:p>
            <a:endParaRPr lang="en-IN" dirty="0"/>
          </a:p>
          <a:p>
            <a:endParaRPr lang="en-IN" dirty="0"/>
          </a:p>
          <a:p>
            <a:endParaRPr lang="en-IN" dirty="0"/>
          </a:p>
          <a:p>
            <a:endParaRPr lang="en-IN" dirty="0"/>
          </a:p>
          <a:p>
            <a:r>
              <a:rPr lang="en-IN" sz="1900" dirty="0"/>
              <a:t>Lovely Professional University, Punjab (INDIA)</a:t>
            </a:r>
          </a:p>
          <a:p>
            <a:r>
              <a:rPr lang="en-IN" sz="1900" dirty="0"/>
              <a:t>April 2024</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2E4F0A90-533E-F603-D9F6-79014A82A3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1900" y="3527039"/>
            <a:ext cx="1706880" cy="1463040"/>
          </a:xfrm>
          <a:prstGeom prst="rect">
            <a:avLst/>
          </a:prstGeom>
          <a:noFill/>
          <a:ln>
            <a:noFill/>
          </a:ln>
        </p:spPr>
      </p:pic>
    </p:spTree>
    <p:extLst>
      <p:ext uri="{BB962C8B-B14F-4D97-AF65-F5344CB8AC3E}">
        <p14:creationId xmlns:p14="http://schemas.microsoft.com/office/powerpoint/2010/main" val="312281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E16D-CE2C-5692-BF77-62E3B317DC9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7F4EAB0-FF9D-16E3-E344-7A8687D85766}"/>
              </a:ext>
            </a:extLst>
          </p:cNvPr>
          <p:cNvSpPr>
            <a:spLocks noGrp="1"/>
          </p:cNvSpPr>
          <p:nvPr>
            <p:ph idx="1"/>
          </p:nvPr>
        </p:nvSpPr>
        <p:spPr/>
        <p:txBody>
          <a:bodyPr>
            <a:noAutofit/>
          </a:bodyPr>
          <a:lstStyle/>
          <a:p>
            <a:r>
              <a:rPr lang="en-US" sz="1600" dirty="0"/>
              <a:t>The world of online gaming is rapidly evolving, providing players with a plethora of options and experiences. To aid players in navigating this vast landscape, recommendation systems serve a critical function by suggesting games tailored to individual preferences and current trends. This study delves into enhancing online gaming recommendation systems, recognizing their pivotal role in enhancing player satisfaction and industry objectives. Our investigation focuses on integrating a diverse range of methodologies to improve online gaming recommendation systems. These include content based recommendation, user-based collaborative filtering, item-based collaborative filtering, and hybrid systems, among others. By combining these approaches, our framework aims to capitalize on their strengths while addressing their inherent limitations, ultimately enhancing recommendation accuracy and player engagement. In addition to traditional recommendation techniques, we incorporate advanced models such as logistic regression and random forest to further optimize recommendation performance. Moreover, we explore the integration of cutting-edge natural language processing techniques like Sentence-BERT and Perrier to enhance the relevance and contextuality of game recommendations. The results of our study demonstrate the superiority of our method in terms of recommendation accuracy and player engagement. Furthermore, we highlight the importance of continuously refining recommendation systems to adapt to evolving player preferences and market dynamics. As online gaming continues to grow, the demand for personalized and accurate recommendations will only intensify. This paper offers a comprehensive exploration of enhancing online gaming recommendation systems through a hybrid approach. By amalgamating diverse methodologies and leveraging advanced techniques, our framework seeks to optimize recommendation accuracy and foster enriched player experiences in the dynamic world of online gaming.</a:t>
            </a:r>
            <a:endParaRPr lang="en-IN" sz="1600" dirty="0"/>
          </a:p>
        </p:txBody>
      </p:sp>
    </p:spTree>
    <p:extLst>
      <p:ext uri="{BB962C8B-B14F-4D97-AF65-F5344CB8AC3E}">
        <p14:creationId xmlns:p14="http://schemas.microsoft.com/office/powerpoint/2010/main" val="375998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2A03-F350-EFB3-A35B-E447EEE2459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D5A851A-4542-9ACE-9D15-E18A85EE71F0}"/>
              </a:ext>
            </a:extLst>
          </p:cNvPr>
          <p:cNvSpPr>
            <a:spLocks noGrp="1"/>
          </p:cNvSpPr>
          <p:nvPr>
            <p:ph idx="1"/>
          </p:nvPr>
        </p:nvSpPr>
        <p:spPr/>
        <p:txBody>
          <a:bodyPr>
            <a:normAutofit/>
          </a:bodyPr>
          <a:lstStyle/>
          <a:p>
            <a:r>
              <a:rPr lang="en-US" sz="2800" dirty="0"/>
              <a:t>The increasing prevalence of gaming among young adults has raised concerns about its potential impact on sleep quality and mental well-being. This study aims to investigate the relationship between gaming habits, sleep patterns, and mental well-being in young adults. Leveraging machine learning techniques, we seek to identify patterns and predictors that may indicate susceptibility to sleep disturbances, headaches, stress, and depression among this demographic  And its impact on academic result.</a:t>
            </a:r>
            <a:endParaRPr lang="en-IN" sz="3200" dirty="0"/>
          </a:p>
        </p:txBody>
      </p:sp>
    </p:spTree>
    <p:extLst>
      <p:ext uri="{BB962C8B-B14F-4D97-AF65-F5344CB8AC3E}">
        <p14:creationId xmlns:p14="http://schemas.microsoft.com/office/powerpoint/2010/main" val="199839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C68C-0A9A-18DF-2688-4AE165FDA90C}"/>
              </a:ext>
            </a:extLst>
          </p:cNvPr>
          <p:cNvSpPr>
            <a:spLocks noGrp="1"/>
          </p:cNvSpPr>
          <p:nvPr>
            <p:ph type="title"/>
          </p:nvPr>
        </p:nvSpPr>
        <p:spPr/>
        <p:txBody>
          <a:bodyPr/>
          <a:lstStyle/>
          <a:p>
            <a:r>
              <a:rPr lang="en-US" dirty="0"/>
              <a:t>A</a:t>
            </a:r>
            <a:r>
              <a:rPr lang="en-IN" dirty="0" err="1"/>
              <a:t>pproach</a:t>
            </a:r>
            <a:r>
              <a:rPr lang="en-IN" dirty="0"/>
              <a:t> </a:t>
            </a:r>
          </a:p>
        </p:txBody>
      </p:sp>
      <p:sp>
        <p:nvSpPr>
          <p:cNvPr id="3" name="Content Placeholder 2">
            <a:extLst>
              <a:ext uri="{FF2B5EF4-FFF2-40B4-BE49-F238E27FC236}">
                <a16:creationId xmlns:a16="http://schemas.microsoft.com/office/drawing/2014/main" id="{7C18F07F-9883-4204-28A4-CCF24068A947}"/>
              </a:ext>
            </a:extLst>
          </p:cNvPr>
          <p:cNvSpPr>
            <a:spLocks noGrp="1"/>
          </p:cNvSpPr>
          <p:nvPr>
            <p:ph idx="1"/>
          </p:nvPr>
        </p:nvSpPr>
        <p:spPr/>
        <p:txBody>
          <a:bodyPr/>
          <a:lstStyle/>
          <a:p>
            <a:pPr marL="0" indent="0">
              <a:buNone/>
            </a:pPr>
            <a:r>
              <a:rPr lang="en-US" dirty="0"/>
              <a:t>  Utilize machine learning techniques to create personalized gaming recommendations for users based on their age, gender, level of education, and gaming habits. This can help users discover new games that align with their preferences and play styles. Behavior-Based Recommendations: Implement a recommendation system that analyzes users' gaming behavior, such as time spent gaming, preferred gaming times, and frequency of gaming. Use this data to recommend games that are likely to be enjoyable and engaging for each user. Health and Well-being Suggestions: Incorporate recommendations for healthy gaming habits based on users' reported experiences, such as feeling hampered in sleep, experiencing headaches, mental stress, or depression. Provide suggestions for managing these issues while gaming responsibly. Academic Performance Enhancement: Offer recommendations aimed at improving academic performance post-gaming, considering factors like reading attention levels and present academic results. This could include educational games or study techniques tailored to each user's needs.</a:t>
            </a:r>
            <a:endParaRPr lang="en-IN" dirty="0"/>
          </a:p>
        </p:txBody>
      </p:sp>
    </p:spTree>
    <p:extLst>
      <p:ext uri="{BB962C8B-B14F-4D97-AF65-F5344CB8AC3E}">
        <p14:creationId xmlns:p14="http://schemas.microsoft.com/office/powerpoint/2010/main" val="354289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44FF-4A0A-7391-B551-57B05E10B6BF}"/>
              </a:ext>
            </a:extLst>
          </p:cNvPr>
          <p:cNvSpPr>
            <a:spLocks noGrp="1"/>
          </p:cNvSpPr>
          <p:nvPr>
            <p:ph type="title"/>
          </p:nvPr>
        </p:nvSpPr>
        <p:spPr/>
        <p:txBody>
          <a:bodyPr/>
          <a:lstStyle/>
          <a:p>
            <a:r>
              <a:rPr lang="en-US" dirty="0"/>
              <a:t>Challenges Faced in Recommendation System </a:t>
            </a:r>
            <a:endParaRPr lang="en-IN" dirty="0"/>
          </a:p>
        </p:txBody>
      </p:sp>
      <p:sp>
        <p:nvSpPr>
          <p:cNvPr id="3" name="Content Placeholder 2">
            <a:extLst>
              <a:ext uri="{FF2B5EF4-FFF2-40B4-BE49-F238E27FC236}">
                <a16:creationId xmlns:a16="http://schemas.microsoft.com/office/drawing/2014/main" id="{9D2555AB-5D00-1650-ABD0-B4E3C96CF1CB}"/>
              </a:ext>
            </a:extLst>
          </p:cNvPr>
          <p:cNvSpPr>
            <a:spLocks noGrp="1"/>
          </p:cNvSpPr>
          <p:nvPr>
            <p:ph idx="1"/>
          </p:nvPr>
        </p:nvSpPr>
        <p:spPr/>
        <p:txBody>
          <a:bodyPr>
            <a:normAutofit lnSpcReduction="10000"/>
          </a:bodyPr>
          <a:lstStyle/>
          <a:p>
            <a:r>
              <a:rPr lang="en-US" dirty="0">
                <a:solidFill>
                  <a:srgbClr val="FF0000"/>
                </a:solidFill>
              </a:rPr>
              <a:t>1</a:t>
            </a:r>
            <a:r>
              <a:rPr lang="en-US" dirty="0"/>
              <a:t>.Sparsity: In E-commerce sites there are millions of item sets for different users and different companies that suggest different possibilities. it is hard to deal with this vast amount of data manually. Even algorithms like nearest neighbor cannot resolve this problem.</a:t>
            </a:r>
          </a:p>
          <a:p>
            <a:r>
              <a:rPr lang="en-US" dirty="0">
                <a:solidFill>
                  <a:srgbClr val="FF0000"/>
                </a:solidFill>
              </a:rPr>
              <a:t>2.</a:t>
            </a:r>
            <a:r>
              <a:rPr lang="en-US" dirty="0"/>
              <a:t> Scalability: Scalability issue arises due to fast growth of e-commerce sites. Recommendation techniques are required to generate quick results for large scale applications. </a:t>
            </a:r>
          </a:p>
          <a:p>
            <a:r>
              <a:rPr lang="en-US" dirty="0">
                <a:solidFill>
                  <a:srgbClr val="FF0000"/>
                </a:solidFill>
              </a:rPr>
              <a:t>3.</a:t>
            </a:r>
            <a:r>
              <a:rPr lang="en-US" dirty="0"/>
              <a:t> Privacy: In order to give us the accurate recommendations, our private data is held by the large-scale businesses. Big companies sell out our private data to the small businesses and startups for maintaining their infrastructure. </a:t>
            </a:r>
          </a:p>
          <a:p>
            <a:r>
              <a:rPr lang="en-US" dirty="0">
                <a:solidFill>
                  <a:srgbClr val="FF0000"/>
                </a:solidFill>
              </a:rPr>
              <a:t>4.</a:t>
            </a:r>
            <a:r>
              <a:rPr lang="en-US" dirty="0"/>
              <a:t> Diversity: In some situations, the recommender system may give suggestions of either comparable items or on the other more different ones. At the same time, the most precise outcomes are acquired by suggesting things/objects dependent on the user or items' closeness. This problem is known as the diversity issue where the recommendations are based on overlapping rather than on differences.</a:t>
            </a:r>
            <a:endParaRPr lang="en-IN" dirty="0">
              <a:solidFill>
                <a:srgbClr val="FF0000"/>
              </a:solidFill>
            </a:endParaRPr>
          </a:p>
        </p:txBody>
      </p:sp>
    </p:spTree>
    <p:extLst>
      <p:ext uri="{BB962C8B-B14F-4D97-AF65-F5344CB8AC3E}">
        <p14:creationId xmlns:p14="http://schemas.microsoft.com/office/powerpoint/2010/main" val="26136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E56-C1BE-2A96-91AD-03D350848E1D}"/>
              </a:ext>
            </a:extLst>
          </p:cNvPr>
          <p:cNvSpPr>
            <a:spLocks noGrp="1"/>
          </p:cNvSpPr>
          <p:nvPr>
            <p:ph type="title"/>
          </p:nvPr>
        </p:nvSpPr>
        <p:spPr/>
        <p:txBody>
          <a:bodyPr/>
          <a:lstStyle/>
          <a:p>
            <a:r>
              <a:rPr lang="en-IN" dirty="0"/>
              <a:t>Methodology </a:t>
            </a:r>
          </a:p>
        </p:txBody>
      </p:sp>
      <p:sp>
        <p:nvSpPr>
          <p:cNvPr id="3" name="Content Placeholder 2">
            <a:extLst>
              <a:ext uri="{FF2B5EF4-FFF2-40B4-BE49-F238E27FC236}">
                <a16:creationId xmlns:a16="http://schemas.microsoft.com/office/drawing/2014/main" id="{7CBD6A63-4EDF-64A6-3F3F-F93B33B18687}"/>
              </a:ext>
            </a:extLst>
          </p:cNvPr>
          <p:cNvSpPr>
            <a:spLocks noGrp="1"/>
          </p:cNvSpPr>
          <p:nvPr>
            <p:ph idx="1"/>
          </p:nvPr>
        </p:nvSpPr>
        <p:spPr/>
        <p:txBody>
          <a:bodyPr>
            <a:normAutofit fontScale="92500" lnSpcReduction="20000"/>
          </a:bodyPr>
          <a:lstStyle/>
          <a:p>
            <a:pPr algn="l">
              <a:buFont typeface="+mj-lt"/>
              <a:buAutoNum type="arabicPeriod"/>
            </a:pPr>
            <a:r>
              <a:rPr lang="en-IN" sz="2800" b="1" i="0" dirty="0">
                <a:solidFill>
                  <a:srgbClr val="0D0D0D"/>
                </a:solidFill>
                <a:effectLst/>
                <a:highlight>
                  <a:srgbClr val="FFFFFF"/>
                </a:highlight>
                <a:latin typeface="Söhne"/>
              </a:rPr>
              <a:t>Data Collection:</a:t>
            </a:r>
            <a:r>
              <a:rPr lang="en-IN" sz="2800" b="0" i="0" dirty="0">
                <a:solidFill>
                  <a:srgbClr val="0D0D0D"/>
                </a:solidFill>
                <a:effectLst/>
                <a:highlight>
                  <a:srgbClr val="FFFFFF"/>
                </a:highlight>
                <a:latin typeface="Söhne"/>
              </a:rPr>
              <a:t> Gather diverse prompt dataset.</a:t>
            </a:r>
          </a:p>
          <a:p>
            <a:pPr algn="l">
              <a:buFont typeface="+mj-lt"/>
              <a:buAutoNum type="arabicPeriod"/>
            </a:pPr>
            <a:r>
              <a:rPr lang="en-IN" sz="2800" b="1" i="0" dirty="0">
                <a:solidFill>
                  <a:srgbClr val="0D0D0D"/>
                </a:solidFill>
                <a:effectLst/>
                <a:highlight>
                  <a:srgbClr val="FFFFFF"/>
                </a:highlight>
                <a:latin typeface="Söhne"/>
              </a:rPr>
              <a:t>Data Preprocessing:</a:t>
            </a:r>
            <a:r>
              <a:rPr lang="en-IN" sz="2800" b="0" i="0" dirty="0">
                <a:solidFill>
                  <a:srgbClr val="0D0D0D"/>
                </a:solidFill>
                <a:effectLst/>
                <a:highlight>
                  <a:srgbClr val="FFFFFF"/>
                </a:highlight>
                <a:latin typeface="Söhne"/>
              </a:rPr>
              <a:t> Clean text, tokenize, and lowercase.</a:t>
            </a:r>
          </a:p>
          <a:p>
            <a:pPr algn="l">
              <a:buFont typeface="+mj-lt"/>
              <a:buAutoNum type="arabicPeriod"/>
            </a:pPr>
            <a:r>
              <a:rPr lang="en-IN" sz="2800" b="1" i="0" dirty="0">
                <a:solidFill>
                  <a:srgbClr val="0D0D0D"/>
                </a:solidFill>
                <a:effectLst/>
                <a:highlight>
                  <a:srgbClr val="FFFFFF"/>
                </a:highlight>
                <a:latin typeface="Söhne"/>
              </a:rPr>
              <a:t>Feature Engineering:</a:t>
            </a:r>
            <a:r>
              <a:rPr lang="en-IN" sz="2800" b="0" i="0" dirty="0">
                <a:solidFill>
                  <a:srgbClr val="0D0D0D"/>
                </a:solidFill>
                <a:effectLst/>
                <a:highlight>
                  <a:srgbClr val="FFFFFF"/>
                </a:highlight>
                <a:latin typeface="Söhne"/>
              </a:rPr>
              <a:t> Extract features like </a:t>
            </a:r>
            <a:r>
              <a:rPr lang="en-IN" sz="2800" b="0" i="0" dirty="0" err="1">
                <a:solidFill>
                  <a:srgbClr val="0D0D0D"/>
                </a:solidFill>
                <a:effectLst/>
                <a:highlight>
                  <a:srgbClr val="FFFFFF"/>
                </a:highlight>
                <a:latin typeface="Söhne"/>
              </a:rPr>
              <a:t>BoW</a:t>
            </a:r>
            <a:r>
              <a:rPr lang="en-IN" sz="2800" b="0" i="0" dirty="0">
                <a:solidFill>
                  <a:srgbClr val="0D0D0D"/>
                </a:solidFill>
                <a:effectLst/>
                <a:highlight>
                  <a:srgbClr val="FFFFFF"/>
                </a:highlight>
                <a:latin typeface="Söhne"/>
              </a:rPr>
              <a:t>, TF-IDF, or embeddings.</a:t>
            </a:r>
          </a:p>
          <a:p>
            <a:pPr algn="l">
              <a:buFont typeface="+mj-lt"/>
              <a:buAutoNum type="arabicPeriod"/>
            </a:pPr>
            <a:r>
              <a:rPr lang="en-IN" sz="2800" b="1" i="0" dirty="0">
                <a:solidFill>
                  <a:srgbClr val="0D0D0D"/>
                </a:solidFill>
                <a:effectLst/>
                <a:highlight>
                  <a:srgbClr val="FFFFFF"/>
                </a:highlight>
                <a:latin typeface="Söhne"/>
              </a:rPr>
              <a:t>Model Selection:</a:t>
            </a:r>
            <a:r>
              <a:rPr lang="en-IN" sz="2800" b="0" i="0" dirty="0">
                <a:solidFill>
                  <a:srgbClr val="0D0D0D"/>
                </a:solidFill>
                <a:effectLst/>
                <a:highlight>
                  <a:srgbClr val="FFFFFF"/>
                </a:highlight>
                <a:latin typeface="Söhne"/>
              </a:rPr>
              <a:t> Choose ML/DL models (e.g., </a:t>
            </a:r>
            <a:r>
              <a:rPr lang="en-IN" sz="2800" dirty="0" err="1">
                <a:solidFill>
                  <a:srgbClr val="0D0D0D"/>
                </a:solidFill>
                <a:highlight>
                  <a:srgbClr val="FFFFFF"/>
                </a:highlight>
                <a:latin typeface="Söhne"/>
              </a:rPr>
              <a:t>linear,logistic</a:t>
            </a:r>
            <a:r>
              <a:rPr lang="en-IN" sz="2800" dirty="0">
                <a:solidFill>
                  <a:srgbClr val="0D0D0D"/>
                </a:solidFill>
                <a:highlight>
                  <a:srgbClr val="FFFFFF"/>
                </a:highlight>
                <a:latin typeface="Söhne"/>
              </a:rPr>
              <a:t> regression ,support </a:t>
            </a:r>
            <a:r>
              <a:rPr lang="en-IN" sz="2800" dirty="0" err="1">
                <a:solidFill>
                  <a:srgbClr val="0D0D0D"/>
                </a:solidFill>
                <a:highlight>
                  <a:srgbClr val="FFFFFF"/>
                </a:highlight>
                <a:latin typeface="Söhne"/>
              </a:rPr>
              <a:t>vector,decision</a:t>
            </a:r>
            <a:r>
              <a:rPr lang="en-IN" sz="2800" dirty="0">
                <a:solidFill>
                  <a:srgbClr val="0D0D0D"/>
                </a:solidFill>
                <a:highlight>
                  <a:srgbClr val="FFFFFF"/>
                </a:highlight>
                <a:latin typeface="Söhne"/>
              </a:rPr>
              <a:t> tree).</a:t>
            </a:r>
            <a:endParaRPr lang="en-IN" sz="2800" b="0" i="0" dirty="0">
              <a:solidFill>
                <a:srgbClr val="0D0D0D"/>
              </a:solidFill>
              <a:effectLst/>
              <a:highlight>
                <a:srgbClr val="FFFFFF"/>
              </a:highlight>
              <a:latin typeface="Söhne"/>
            </a:endParaRPr>
          </a:p>
          <a:p>
            <a:pPr algn="l">
              <a:buFont typeface="+mj-lt"/>
              <a:buAutoNum type="arabicPeriod"/>
            </a:pPr>
            <a:r>
              <a:rPr lang="en-IN" sz="2800" b="1" i="0" dirty="0">
                <a:solidFill>
                  <a:srgbClr val="0D0D0D"/>
                </a:solidFill>
                <a:effectLst/>
                <a:highlight>
                  <a:srgbClr val="FFFFFF"/>
                </a:highlight>
                <a:latin typeface="Söhne"/>
              </a:rPr>
              <a:t>Model Training:</a:t>
            </a:r>
            <a:r>
              <a:rPr lang="en-IN" sz="2800" b="0" i="0" dirty="0">
                <a:solidFill>
                  <a:srgbClr val="0D0D0D"/>
                </a:solidFill>
                <a:effectLst/>
                <a:highlight>
                  <a:srgbClr val="FFFFFF"/>
                </a:highlight>
                <a:latin typeface="Söhne"/>
              </a:rPr>
              <a:t> Train models on split dataset, optimize hyperparameters.</a:t>
            </a:r>
          </a:p>
          <a:p>
            <a:pPr algn="l">
              <a:buFont typeface="+mj-lt"/>
              <a:buAutoNum type="arabicPeriod"/>
            </a:pPr>
            <a:r>
              <a:rPr lang="en-IN" sz="2800" b="1" i="0" dirty="0">
                <a:solidFill>
                  <a:srgbClr val="0D0D0D"/>
                </a:solidFill>
                <a:effectLst/>
                <a:highlight>
                  <a:srgbClr val="FFFFFF"/>
                </a:highlight>
                <a:latin typeface="Söhne"/>
              </a:rPr>
              <a:t>Model Evaluation:</a:t>
            </a:r>
            <a:r>
              <a:rPr lang="en-IN" sz="2800" b="0" i="0" dirty="0">
                <a:solidFill>
                  <a:srgbClr val="0D0D0D"/>
                </a:solidFill>
                <a:effectLst/>
                <a:highlight>
                  <a:srgbClr val="FFFFFF"/>
                </a:highlight>
                <a:latin typeface="Söhne"/>
              </a:rPr>
              <a:t> Assess performance metrics (accuracy, </a:t>
            </a:r>
            <a:r>
              <a:rPr lang="en-IN" sz="2800" dirty="0">
                <a:solidFill>
                  <a:srgbClr val="0D0D0D"/>
                </a:solidFill>
                <a:highlight>
                  <a:srgbClr val="FFFFFF"/>
                </a:highlight>
                <a:latin typeface="Söhne"/>
              </a:rPr>
              <a:t>R square ,f1 score</a:t>
            </a:r>
            <a:r>
              <a:rPr lang="en-IN" sz="2800" b="0" i="0" dirty="0">
                <a:solidFill>
                  <a:srgbClr val="0D0D0D"/>
                </a:solidFill>
                <a:effectLst/>
                <a:highlight>
                  <a:srgbClr val="FFFFFF"/>
                </a:highlight>
                <a:latin typeface="Söhne"/>
              </a:rPr>
              <a:t>).</a:t>
            </a:r>
          </a:p>
          <a:p>
            <a:pPr algn="l">
              <a:buFont typeface="+mj-lt"/>
              <a:buAutoNum type="arabicPeriod"/>
            </a:pPr>
            <a:r>
              <a:rPr lang="en-IN" sz="2800" b="1" i="0" dirty="0">
                <a:solidFill>
                  <a:srgbClr val="0D0D0D"/>
                </a:solidFill>
                <a:effectLst/>
                <a:highlight>
                  <a:srgbClr val="FFFFFF"/>
                </a:highlight>
                <a:latin typeface="Söhne"/>
              </a:rPr>
              <a:t>Deployment:</a:t>
            </a:r>
            <a:r>
              <a:rPr lang="en-IN" sz="2800" b="0" i="0" dirty="0">
                <a:solidFill>
                  <a:srgbClr val="0D0D0D"/>
                </a:solidFill>
                <a:effectLst/>
                <a:highlight>
                  <a:srgbClr val="FFFFFF"/>
                </a:highlight>
                <a:latin typeface="Söhne"/>
              </a:rPr>
              <a:t> Deploy model with documentation and user support.</a:t>
            </a:r>
          </a:p>
        </p:txBody>
      </p:sp>
    </p:spTree>
    <p:extLst>
      <p:ext uri="{BB962C8B-B14F-4D97-AF65-F5344CB8AC3E}">
        <p14:creationId xmlns:p14="http://schemas.microsoft.com/office/powerpoint/2010/main" val="42523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1EEB-466F-74D2-6213-68A794EB166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3AFCB2B1-33B9-4193-C1C7-6938189397D6}"/>
              </a:ext>
            </a:extLst>
          </p:cNvPr>
          <p:cNvSpPr>
            <a:spLocks noGrp="1"/>
          </p:cNvSpPr>
          <p:nvPr>
            <p:ph idx="1"/>
          </p:nvPr>
        </p:nvSpPr>
        <p:spPr/>
        <p:txBody>
          <a:bodyPr>
            <a:normAutofit/>
          </a:bodyPr>
          <a:lstStyle/>
          <a:p>
            <a:pPr marL="0" indent="0">
              <a:buNone/>
            </a:pPr>
            <a:r>
              <a:rPr lang="en-US" dirty="0">
                <a:solidFill>
                  <a:srgbClr val="FF0000"/>
                </a:solidFill>
              </a:rPr>
              <a:t>1:  </a:t>
            </a:r>
            <a:r>
              <a:rPr lang="en-US" dirty="0"/>
              <a:t>K – Means Clustering  Low complexity and strong scalability: The computational complexity is O(</a:t>
            </a:r>
            <a:r>
              <a:rPr lang="en-US" dirty="0" err="1"/>
              <a:t>nla</a:t>
            </a:r>
            <a:r>
              <a:rPr lang="en-US" dirty="0"/>
              <a:t>), where n is the number of data objects and t is the number of iterations. In general, k is much less than n, and t is much less than n. </a:t>
            </a:r>
          </a:p>
          <a:p>
            <a:pPr marL="0" indent="0">
              <a:buNone/>
            </a:pPr>
            <a:r>
              <a:rPr lang="en-IN" dirty="0">
                <a:solidFill>
                  <a:srgbClr val="FF0000"/>
                </a:solidFill>
              </a:rPr>
              <a:t> 2: </a:t>
            </a:r>
            <a:r>
              <a:rPr lang="en-US" dirty="0"/>
              <a:t>Clustering results show that the distribution of internal data is relatively tight compared with other subclasses, which indicates that the clustering effect of this method is good.</a:t>
            </a:r>
          </a:p>
          <a:p>
            <a:pPr marL="0" indent="0">
              <a:buNone/>
            </a:pPr>
            <a:r>
              <a:rPr lang="en-US" dirty="0">
                <a:solidFill>
                  <a:srgbClr val="FF0000"/>
                </a:solidFill>
              </a:rPr>
              <a:t> 3: </a:t>
            </a:r>
            <a:r>
              <a:rPr lang="en-US" dirty="0"/>
              <a:t>By building a model based on k-means clustering I got the following results.</a:t>
            </a:r>
            <a:endParaRPr lang="en-US" dirty="0">
              <a:solidFill>
                <a:srgbClr val="FF0000"/>
              </a:solidFill>
            </a:endParaRPr>
          </a:p>
        </p:txBody>
      </p:sp>
      <p:pic>
        <p:nvPicPr>
          <p:cNvPr id="5" name="Picture 4">
            <a:extLst>
              <a:ext uri="{FF2B5EF4-FFF2-40B4-BE49-F238E27FC236}">
                <a16:creationId xmlns:a16="http://schemas.microsoft.com/office/drawing/2014/main" id="{3DD81632-7482-4FE9-B83E-55A72E462FD7}"/>
              </a:ext>
            </a:extLst>
          </p:cNvPr>
          <p:cNvPicPr>
            <a:picLocks noChangeAspect="1"/>
          </p:cNvPicPr>
          <p:nvPr/>
        </p:nvPicPr>
        <p:blipFill>
          <a:blip r:embed="rId2"/>
          <a:stretch>
            <a:fillRect/>
          </a:stretch>
        </p:blipFill>
        <p:spPr>
          <a:xfrm>
            <a:off x="2139703" y="3969317"/>
            <a:ext cx="3802710" cy="1821338"/>
          </a:xfrm>
          <a:prstGeom prst="rect">
            <a:avLst/>
          </a:prstGeom>
        </p:spPr>
      </p:pic>
    </p:spTree>
    <p:extLst>
      <p:ext uri="{BB962C8B-B14F-4D97-AF65-F5344CB8AC3E}">
        <p14:creationId xmlns:p14="http://schemas.microsoft.com/office/powerpoint/2010/main" val="141623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06F9-CE11-E515-1D10-9F0327FA34A1}"/>
              </a:ext>
            </a:extLst>
          </p:cNvPr>
          <p:cNvSpPr>
            <a:spLocks noGrp="1"/>
          </p:cNvSpPr>
          <p:nvPr>
            <p:ph type="title"/>
          </p:nvPr>
        </p:nvSpPr>
        <p:spPr>
          <a:xfrm>
            <a:off x="1097280" y="895546"/>
            <a:ext cx="10058400" cy="841814"/>
          </a:xfrm>
        </p:spPr>
        <p:txBody>
          <a:bodyPr/>
          <a:lstStyle/>
          <a:p>
            <a:r>
              <a:rPr lang="en-IN" dirty="0"/>
              <a:t>Conclusion</a:t>
            </a:r>
          </a:p>
        </p:txBody>
      </p:sp>
      <p:sp>
        <p:nvSpPr>
          <p:cNvPr id="3" name="Content Placeholder 2">
            <a:extLst>
              <a:ext uri="{FF2B5EF4-FFF2-40B4-BE49-F238E27FC236}">
                <a16:creationId xmlns:a16="http://schemas.microsoft.com/office/drawing/2014/main" id="{CC8FF289-8B08-B2D2-9DCF-CEBA95136C76}"/>
              </a:ext>
            </a:extLst>
          </p:cNvPr>
          <p:cNvSpPr>
            <a:spLocks noGrp="1"/>
          </p:cNvSpPr>
          <p:nvPr>
            <p:ph idx="1"/>
          </p:nvPr>
        </p:nvSpPr>
        <p:spPr/>
        <p:txBody>
          <a:bodyPr>
            <a:normAutofit fontScale="85000" lnSpcReduction="10000"/>
          </a:bodyPr>
          <a:lstStyle/>
          <a:p>
            <a:r>
              <a:rPr lang="en-US" sz="2400" dirty="0"/>
              <a:t>In conclusion, the realm of personalized recommendation systems in gaming data holds immense potential for enhancing user experiences and engagement. Just as in e-commerce, the gaming industry can benefit significantly from personalized recommendations that cater to individual preferences and behaviors .However, achieving accurate and timely recommendations in gaming requires addressing specific challenges, such as quick adaptation to changes in user interests, real-time online recommendations, efficient processing of big data, and scalability. While personalized recommendation technology is widely accepted and sought after, there is still a need for further research and development to refine algorithms and improve recommendation accuracy. Similar to e-commerce, personalized recommendation systems in gaming can play a vital role in online marketing strategies, driving user engagement and satisfaction. By analyzing gaming habits, preferences, and behavioral patterns, recommendation algorithms can provide tailored game suggestions that resonate with players, leading to increased player retention and </a:t>
            </a:r>
            <a:r>
              <a:rPr lang="en-US" sz="2400" dirty="0" err="1"/>
              <a:t>loyalty.As</a:t>
            </a:r>
            <a:r>
              <a:rPr lang="en-US" sz="2400" dirty="0"/>
              <a:t> the gaming industry continues to evolve, incorporating advanced recommendation algorithms, such as collaborative filtering, content-based filtering, and hybrid models, will be crucial in delivering personalized gaming experiences.</a:t>
            </a:r>
            <a:endParaRPr lang="en-IN" sz="2800" dirty="0"/>
          </a:p>
        </p:txBody>
      </p:sp>
    </p:spTree>
    <p:extLst>
      <p:ext uri="{BB962C8B-B14F-4D97-AF65-F5344CB8AC3E}">
        <p14:creationId xmlns:p14="http://schemas.microsoft.com/office/powerpoint/2010/main" val="216441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55F9-5226-FD35-BA4C-04D9394F762C}"/>
              </a:ext>
            </a:extLst>
          </p:cNvPr>
          <p:cNvSpPr>
            <a:spLocks noGrp="1"/>
          </p:cNvSpPr>
          <p:nvPr>
            <p:ph type="title"/>
          </p:nvPr>
        </p:nvSpPr>
        <p:spPr>
          <a:xfrm>
            <a:off x="3670799" y="1578075"/>
            <a:ext cx="5595749" cy="1450757"/>
          </a:xfrm>
        </p:spPr>
        <p:txBody>
          <a:bodyPr>
            <a:normAutofit/>
          </a:bodyPr>
          <a:lstStyle/>
          <a:p>
            <a:r>
              <a:rPr lang="en-IN" sz="8800" dirty="0">
                <a:latin typeface="Monotype Corsiva" panose="03010101010201010101" pitchFamily="66" charset="0"/>
              </a:rPr>
              <a:t>Thank You</a:t>
            </a:r>
          </a:p>
        </p:txBody>
      </p:sp>
    </p:spTree>
    <p:extLst>
      <p:ext uri="{BB962C8B-B14F-4D97-AF65-F5344CB8AC3E}">
        <p14:creationId xmlns:p14="http://schemas.microsoft.com/office/powerpoint/2010/main" val="11347127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10E70BEEFAA4408E64800798036FB9" ma:contentTypeVersion="5" ma:contentTypeDescription="Create a new document." ma:contentTypeScope="" ma:versionID="f78e7ad6b569fe8a1ebfbc93de71be61">
  <xsd:schema xmlns:xsd="http://www.w3.org/2001/XMLSchema" xmlns:xs="http://www.w3.org/2001/XMLSchema" xmlns:p="http://schemas.microsoft.com/office/2006/metadata/properties" xmlns:ns3="41faed00-2ef4-42d0-a660-af6a1b29d902" targetNamespace="http://schemas.microsoft.com/office/2006/metadata/properties" ma:root="true" ma:fieldsID="2441226f3fa37db86fd9fbda1f39a510" ns3:_="">
    <xsd:import namespace="41faed00-2ef4-42d0-a660-af6a1b29d90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faed00-2ef4-42d0-a660-af6a1b29d9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1faed00-2ef4-42d0-a660-af6a1b29d9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747190-7648-4D3D-A869-E100533539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faed00-2ef4-42d0-a660-af6a1b29d9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62BBD-BE50-4EC7-ACAC-F08C43ED3923}">
  <ds:schemaRefs>
    <ds:schemaRef ds:uri="http://www.w3.org/XML/1998/namespace"/>
    <ds:schemaRef ds:uri="http://schemas.microsoft.com/office/2006/documentManagement/types"/>
    <ds:schemaRef ds:uri="41faed00-2ef4-42d0-a660-af6a1b29d902"/>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A8A9B2D3-D4BB-47ED-99BB-818B29B868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1579</TotalTime>
  <Words>1167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Monotype Corsiva</vt:lpstr>
      <vt:lpstr>Söhne</vt:lpstr>
      <vt:lpstr>Retrospect</vt:lpstr>
      <vt:lpstr>EFFECT OF GAMING ON PHYSICAL HEALTH AND SCORE CARD </vt:lpstr>
      <vt:lpstr>Abstract</vt:lpstr>
      <vt:lpstr>Problem Statement</vt:lpstr>
      <vt:lpstr>Approach </vt:lpstr>
      <vt:lpstr>Challenges Faced in Recommendation System </vt:lpstr>
      <vt:lpstr>Methodology </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CLASSIFIER</dc:title>
  <dc:creator>sachin sehgal</dc:creator>
  <cp:lastModifiedBy>khurram</cp:lastModifiedBy>
  <cp:revision>2</cp:revision>
  <dcterms:created xsi:type="dcterms:W3CDTF">2024-05-13T13:07:52Z</dcterms:created>
  <dcterms:modified xsi:type="dcterms:W3CDTF">2024-07-07T13:09:18Z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0x010100B010E70BEEFAA4408E64800798036FB9</vt:lpwstr>
  </property>
</Properties>
</file>