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402" r:id="rId2"/>
    <p:sldId id="400" r:id="rId3"/>
    <p:sldId id="401" r:id="rId4"/>
    <p:sldId id="393" r:id="rId5"/>
    <p:sldId id="395" r:id="rId6"/>
    <p:sldId id="396" r:id="rId7"/>
    <p:sldId id="398" r:id="rId8"/>
    <p:sldId id="397" r:id="rId9"/>
    <p:sldId id="385" r:id="rId10"/>
    <p:sldId id="386" r:id="rId11"/>
    <p:sldId id="382" r:id="rId12"/>
    <p:sldId id="383" r:id="rId13"/>
    <p:sldId id="384" r:id="rId14"/>
    <p:sldId id="387" r:id="rId15"/>
    <p:sldId id="388" r:id="rId16"/>
    <p:sldId id="389" r:id="rId17"/>
    <p:sldId id="390" r:id="rId18"/>
    <p:sldId id="391" r:id="rId19"/>
    <p:sldId id="392" r:id="rId20"/>
    <p:sldId id="335" r:id="rId21"/>
    <p:sldId id="374" r:id="rId22"/>
    <p:sldId id="364" r:id="rId23"/>
    <p:sldId id="373" r:id="rId24"/>
    <p:sldId id="375" r:id="rId25"/>
    <p:sldId id="376" r:id="rId26"/>
    <p:sldId id="379" r:id="rId27"/>
    <p:sldId id="377" r:id="rId28"/>
    <p:sldId id="378" r:id="rId29"/>
    <p:sldId id="380" r:id="rId30"/>
    <p:sldId id="381" r:id="rId31"/>
    <p:sldId id="399" r:id="rId32"/>
    <p:sldId id="332" r:id="rId33"/>
    <p:sldId id="333" r:id="rId34"/>
    <p:sldId id="330" r:id="rId35"/>
    <p:sldId id="331" r:id="rId36"/>
    <p:sldId id="322" r:id="rId37"/>
    <p:sldId id="337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38" r:id="rId48"/>
    <p:sldId id="327" r:id="rId49"/>
    <p:sldId id="328" r:id="rId50"/>
    <p:sldId id="329" r:id="rId51"/>
    <p:sldId id="363" r:id="rId52"/>
    <p:sldId id="365" r:id="rId53"/>
    <p:sldId id="370" r:id="rId54"/>
    <p:sldId id="366" r:id="rId55"/>
    <p:sldId id="367" r:id="rId56"/>
    <p:sldId id="368" r:id="rId57"/>
    <p:sldId id="371" r:id="rId58"/>
    <p:sldId id="369" r:id="rId59"/>
    <p:sldId id="372" r:id="rId60"/>
    <p:sldId id="326" r:id="rId61"/>
    <p:sldId id="311" r:id="rId62"/>
    <p:sldId id="323" r:id="rId63"/>
    <p:sldId id="321" r:id="rId64"/>
    <p:sldId id="324" r:id="rId65"/>
    <p:sldId id="325" r:id="rId6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ydroTurbine_withTank_ex01" id="{81F15CA7-689E-4D67-90DE-194E1C125CBC}">
          <p14:sldIdLst>
            <p14:sldId id="402"/>
          </p14:sldIdLst>
        </p14:section>
        <p14:section name="HydroTurbine_byPump_ex01" id="{BFD44D9A-1598-4C49-95F8-00A853BC0871}">
          <p14:sldIdLst>
            <p14:sldId id="400"/>
          </p14:sldIdLst>
        </p14:section>
        <p14:section name="HydroTurbine_byPump_ex02" id="{5E6F1561-B998-4100-905D-C86319340247}">
          <p14:sldIdLst>
            <p14:sldId id="401"/>
          </p14:sldIdLst>
        </p14:section>
        <p14:section name="OpenModelica basic procedure" id="{F483FA80-DA4C-4AC5-BC55-8658FBC67F0B}">
          <p14:sldIdLst>
            <p14:sldId id="393"/>
            <p14:sldId id="395"/>
            <p14:sldId id="396"/>
            <p14:sldId id="398"/>
            <p14:sldId id="397"/>
          </p14:sldIdLst>
        </p14:section>
        <p14:section name="FuelSupplySys_ex01" id="{0BE9AA52-3FFB-410A-993F-028507C788D8}">
          <p14:sldIdLst>
            <p14:sldId id="385"/>
          </p14:sldIdLst>
        </p14:section>
        <p14:section name="HotWaterSplySys_ex01" id="{56F4D049-E999-43D1-900A-5548F426E205}">
          <p14:sldIdLst>
            <p14:sldId id="386"/>
          </p14:sldIdLst>
        </p14:section>
        <p14:section name="FlowWithHeating_ex02" id="{05F46AB2-4F96-433B-BD6E-25A6BC78F4FE}">
          <p14:sldIdLst>
            <p14:sldId id="382"/>
            <p14:sldId id="383"/>
            <p14:sldId id="384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FlowWithHeating_ex01" id="{8E4195A4-0C5E-4440-AC50-8487031D9972}">
          <p14:sldIdLst>
            <p14:sldId id="335"/>
            <p14:sldId id="374"/>
            <p14:sldId id="364"/>
            <p14:sldId id="373"/>
            <p14:sldId id="375"/>
            <p14:sldId id="376"/>
            <p14:sldId id="379"/>
            <p14:sldId id="377"/>
            <p14:sldId id="378"/>
            <p14:sldId id="380"/>
            <p14:sldId id="381"/>
          </p14:sldIdLst>
        </p14:section>
        <p14:section name="PumpAsTurbine_ex03" id="{283A44DC-06ED-44F1-B57E-0E89C60D661A}">
          <p14:sldIdLst>
            <p14:sldId id="399"/>
          </p14:sldIdLst>
        </p14:section>
        <p14:section name="pumpAsTurbine_ex02" id="{8C44810E-A43D-46DF-BAF5-3E9A36C8C302}">
          <p14:sldIdLst>
            <p14:sldId id="332"/>
            <p14:sldId id="333"/>
          </p14:sldIdLst>
        </p14:section>
        <p14:section name="pumpAsTurbine_ex01" id="{948DD96E-F6F9-49BE-836A-9AD530AE1FAE}">
          <p14:sldIdLst>
            <p14:sldId id="330"/>
            <p14:sldId id="331"/>
          </p14:sldIdLst>
        </p14:section>
        <p14:section name="pumpingSystem_ex01" id="{0209A8C3-1FA4-4997-B1D4-E66329D74AA7}">
          <p14:sldIdLst>
            <p14:sldId id="322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pumpingSystem_ex02" id="{361D8E47-712C-4C08-B283-5D566F150FF9}">
          <p14:sldIdLst>
            <p14:sldId id="338"/>
            <p14:sldId id="327"/>
          </p14:sldIdLst>
        </p14:section>
        <p14:section name="pumpingSystem_ex03" id="{40CC9DB2-46C8-461F-B97D-D69B566666DB}">
          <p14:sldIdLst>
            <p14:sldId id="328"/>
            <p14:sldId id="329"/>
            <p14:sldId id="363"/>
            <p14:sldId id="365"/>
            <p14:sldId id="370"/>
            <p14:sldId id="366"/>
            <p14:sldId id="367"/>
            <p14:sldId id="368"/>
            <p14:sldId id="371"/>
            <p14:sldId id="369"/>
            <p14:sldId id="372"/>
          </p14:sldIdLst>
        </p14:section>
        <p14:section name="flowResistance_ex01" id="{D2B9F7B4-9A6F-415B-979C-EAF02EDEB4B7}">
          <p14:sldIdLst>
            <p14:sldId id="326"/>
            <p14:sldId id="311"/>
            <p14:sldId id="323"/>
            <p14:sldId id="321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28BEA-D685-463D-ADB4-548805B11461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555F-443A-488D-8C18-AFA89DBEBB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73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F555F-443A-488D-8C18-AFA89DBEBB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63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E1717-58E7-436D-A3C6-30962FDA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B90673-E31F-431A-97BF-C8F908F8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2BB70-8EF0-488A-8858-24D680BF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C3B37-BE91-4D4F-8A7B-4C0F3CD7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0BED0-9421-4A2D-990B-F66EF9E3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EC0A-D0DE-4C2C-BB20-79E30EE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AA71B-3943-499A-A6CC-EB93C6470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489FF-7439-4F75-BE06-B52F8995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3D1D8A-71A4-490A-BF69-9C02800D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0AEF08-D831-48E5-A848-4BF4CD2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97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B757A5-F360-4BC1-84F2-2FFE7F868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4A00B-4BD4-4CC5-89FD-5F5B3600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42A36-5EFE-4FE4-96E6-F538E76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DE842B-58B3-4A53-A04E-EC0EB8D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2054D6-A8A9-4FA6-85AA-035BE6D7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7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92052-3DAF-4826-BFF6-E451D5B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036CC-AE74-491C-9E7F-13FA2B0C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CE1CEA-8BC2-4F68-9D73-E39DB03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4432F-4264-4BC4-8E53-CB36533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75B18-1599-4015-B342-0F095348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8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F5BD-B08C-4739-8F89-27BC30F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ED30C-29E4-4CD7-B97A-3CD8BCBA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4A851-1A01-49B5-9AA5-35731262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0EC23-7328-4258-B04F-56727B5D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642C19-D67D-46EA-8B44-ADB7FF4C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41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A02D-8F9F-460B-9036-C4C0E62F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EA76-E183-41DB-8B87-0F97CCAB9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C0DC8-1116-41A0-950F-18F7DCA7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D56BF5-616E-47D8-B593-1AFA8787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4FE6-80E4-41D0-8799-A6C7B07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BEAAB8-BDC0-461B-8C4F-7581454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47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7951F-ED6F-4AC4-96ED-95EC7DE2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3AFEB1-884D-4410-BA9F-DB83A55F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C90503-AEDD-4278-ACCB-8359D005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12DA49-5FA5-4168-A5E9-5909E3E07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9CFA5E-1005-4DD5-8B33-83CF3D72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6ECF69-7299-461F-97B2-300BA999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F44EA6-0F49-4690-9757-AA227A48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79284-0F06-4CED-A762-D475F537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8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DAEB8-933F-4574-B2D4-81B38880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A9EB-9398-4B91-8339-C9A5BFC4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6FFE5C-6DE5-47E7-8B72-FB161DEA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AD13D-1D46-4C1A-B4E4-0D2EFA48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79C67A-F808-4AB7-BFF6-F3406EA8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AAC24F-9AF8-4EFC-A94F-1657AE5C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F33602-A7AB-41A3-8BD9-DCA22533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5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B476A-1071-43C7-A1E9-D7C6CE2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574C3-540B-43FE-BA39-5797D9FE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9FD028-5BF9-4788-9124-8E5EE9046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95A3BA-1E35-4D64-86E7-B3ABAE3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8F631-CA93-4E33-A143-72277D2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0C8375-9E19-45EF-BC0A-A261866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47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14CE-08A0-489E-96A8-7E87CBCF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F8CD20-E710-4173-A8D3-1B817E22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1C9FA2-B7A8-4A23-AB23-2146220A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B22C07-D26B-48F5-92E1-5F0D983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6B864-BCAF-4C50-971E-FB2451B5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560E53-B0D0-44AE-98CA-4A00BD2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14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AABDCC-3140-4AFC-BD48-95ADBB6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2FFBD-D6E1-4971-A19B-0048A7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30DFA-127E-4F8B-86E6-9FDC67F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8794B-0F6E-4381-BD9D-5788C27E7ABB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1C7B1A-8383-4771-ACE6-5BC2A67D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70078-5054-4057-B081-4AB47A46B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88184-C7C6-488E-9128-4CC53FF334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43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15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067D7-4030-4908-9F9C-3F9299D8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50" y="0"/>
            <a:ext cx="936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2CCF164-6F33-4537-851A-9489AC03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190" y="1229000"/>
            <a:ext cx="8247619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3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C5971E0-2234-4AE5-A94E-FCE73FAA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84" y="969797"/>
            <a:ext cx="8247619" cy="4400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B7CD90-C4C3-4B2F-82A7-E8F2CCAF5266}"/>
              </a:ext>
            </a:extLst>
          </p:cNvPr>
          <p:cNvSpPr txBox="1"/>
          <p:nvPr/>
        </p:nvSpPr>
        <p:spPr>
          <a:xfrm>
            <a:off x="5104862" y="5617287"/>
            <a:ext cx="2548820" cy="9367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single pipe.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is composed of “resistance” part and “capacitance” part internally.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Pipe has 5 “resistances” and “capacitance”.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“Resistance” and “capacitance” lines up one another. 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302A0FE4-4736-442D-8B50-0D464FA4F41A}"/>
              </a:ext>
            </a:extLst>
          </p:cNvPr>
          <p:cNvSpPr/>
          <p:nvPr/>
        </p:nvSpPr>
        <p:spPr>
          <a:xfrm rot="5400000">
            <a:off x="6194438" y="4877636"/>
            <a:ext cx="369669" cy="119408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5EE13-22D7-49FE-AF81-64CC1CD82FF8}"/>
              </a:ext>
            </a:extLst>
          </p:cNvPr>
          <p:cNvSpPr txBox="1"/>
          <p:nvPr/>
        </p:nvSpPr>
        <p:spPr>
          <a:xfrm>
            <a:off x="5942550" y="1816122"/>
            <a:ext cx="2067534" cy="44030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Entire pipe receives heat from outside of flow path.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D02F4B-4EEF-4A07-9BF8-FFB6730796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9226" y="2256423"/>
            <a:ext cx="787091" cy="7158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2A8FAF-0108-41BC-87BC-C6B7BCEC86B5}"/>
              </a:ext>
            </a:extLst>
          </p:cNvPr>
          <p:cNvSpPr txBox="1"/>
          <p:nvPr/>
        </p:nvSpPr>
        <p:spPr>
          <a:xfrm>
            <a:off x="7208443" y="2533466"/>
            <a:ext cx="2548820" cy="69020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and heat receive occur at the same time in single component.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Still discretized model. Pressure drops and heat receive occur separately in component.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E8EC04C-A6BC-4684-A076-FB7434483B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549723" y="2878568"/>
            <a:ext cx="658720" cy="12998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02BEB-CAE2-42F6-8F5C-8390DBEFD7F9}"/>
              </a:ext>
            </a:extLst>
          </p:cNvPr>
          <p:cNvSpPr txBox="1"/>
          <p:nvPr/>
        </p:nvSpPr>
        <p:spPr>
          <a:xfrm>
            <a:off x="3166262" y="1975784"/>
            <a:ext cx="2067534" cy="28063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Replicate signal into vector of signal.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7586E2B-846B-4DB9-A8BE-D28AEF29B2B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200029" y="2256423"/>
            <a:ext cx="0" cy="6610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CA30C-D216-4226-9B07-ADCDE5D2DBC9}"/>
              </a:ext>
            </a:extLst>
          </p:cNvPr>
          <p:cNvSpPr txBox="1"/>
          <p:nvPr/>
        </p:nvSpPr>
        <p:spPr>
          <a:xfrm>
            <a:off x="3991079" y="969797"/>
            <a:ext cx="2067534" cy="784348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Heat flow source seems single component. However, there are 5(number of discrete sections of pipe) instances so as to provide heat to 5 heat ports.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FC413C7-F1C5-4774-B513-B9E45845445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024846" y="1754145"/>
            <a:ext cx="218956" cy="13150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090A1E5-CD2B-4FFA-B192-A1C7ABE4C2E1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821070" y="3141785"/>
            <a:ext cx="1148776" cy="103666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994168-8B44-4F86-B064-B9BFF2A0BE27}"/>
              </a:ext>
            </a:extLst>
          </p:cNvPr>
          <p:cNvSpPr txBox="1"/>
          <p:nvPr/>
        </p:nvSpPr>
        <p:spPr>
          <a:xfrm>
            <a:off x="787303" y="4178447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Divide whole heat flow into pipe by 5 (number of discrete sections of pipe).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626CE2-4AED-4A8D-8DF7-DA31775C263F}"/>
              </a:ext>
            </a:extLst>
          </p:cNvPr>
          <p:cNvSpPr txBox="1"/>
          <p:nvPr/>
        </p:nvSpPr>
        <p:spPr>
          <a:xfrm>
            <a:off x="2500679" y="5501268"/>
            <a:ext cx="2067534" cy="38693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Place volumes to observe fluid states before and after pipe.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CCE243-620C-47C0-81A3-5D4B7170A92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21330"/>
            <a:ext cx="1421851" cy="5799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C324365-520B-48E8-B7B9-FE16DE9416B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534446" y="4994031"/>
            <a:ext cx="3673997" cy="5072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14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121FD-BEFE-4E95-93D5-759FCB4D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527888"/>
            <a:ext cx="7200000" cy="580222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BF15F3-E4BE-44AD-ACC3-B6976D24BA46}"/>
              </a:ext>
            </a:extLst>
          </p:cNvPr>
          <p:cNvSpPr txBox="1"/>
          <p:nvPr/>
        </p:nvSpPr>
        <p:spPr>
          <a:xfrm>
            <a:off x="3166509" y="195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Total of heat flow rate injected into fluid system.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FBDF33F-AD58-4134-92E8-7F7DAE006AF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123746" y="2477477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39240A-33A6-450A-A0E9-53EF3B7A3654}"/>
              </a:ext>
            </a:extLst>
          </p:cNvPr>
          <p:cNvSpPr txBox="1"/>
          <p:nvPr/>
        </p:nvSpPr>
        <p:spPr>
          <a:xfrm>
            <a:off x="5554109" y="3229758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from each “prescribedHeatFlow1”.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0E05062-A12B-42BC-9C5F-F18B718ED7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16432" y="3747477"/>
            <a:ext cx="94914" cy="14888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32F6311-E77B-4509-88AF-DD09BB07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985" y="1"/>
            <a:ext cx="7200000" cy="57643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2D7695-5C18-4CB7-925D-595864EB6613}"/>
              </a:ext>
            </a:extLst>
          </p:cNvPr>
          <p:cNvSpPr txBox="1"/>
          <p:nvPr/>
        </p:nvSpPr>
        <p:spPr>
          <a:xfrm>
            <a:off x="6678090" y="4743938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before pipe.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AC1D4A-50CD-48A1-8535-35ABF20F144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096000" y="4948535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37388C6-237C-4996-8999-439FBABE2BF2}"/>
              </a:ext>
            </a:extLst>
          </p:cNvPr>
          <p:cNvSpPr txBox="1"/>
          <p:nvPr/>
        </p:nvSpPr>
        <p:spPr>
          <a:xfrm>
            <a:off x="3255105" y="684454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after pipe.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A2A2C7E-B746-4223-BAE1-5F5DEE9462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967372" y="889051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3FCC7F7-B997-4964-8BDF-C2F9542726FB}"/>
              </a:ext>
            </a:extLst>
          </p:cNvPr>
          <p:cNvSpPr txBox="1"/>
          <p:nvPr/>
        </p:nvSpPr>
        <p:spPr>
          <a:xfrm>
            <a:off x="2461846" y="23921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Specific enthalpy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specific enthalpy of last volume is equal to that of after pipe.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C60C9D-FBB2-4D79-A35B-9874CAA369A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74112" y="25192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5BBD94-F7D3-4511-8A93-6E44BC34A3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E1A3DEB-1BF7-4928-9ABB-0E58B2E2DB9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32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CA50D06-BA79-48B7-B30B-B11605AB38F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671426" cy="10313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FB6D3C-EDB2-4875-A27B-9583C2D1AD0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174112" y="2712242"/>
            <a:ext cx="515119" cy="18675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9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AE800B8-A26C-4418-BCC6-99E60A2C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9" y="0"/>
            <a:ext cx="7200000" cy="5773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73498-9516-4BF6-B8C3-2BEA2BBBC683}"/>
              </a:ext>
            </a:extLst>
          </p:cNvPr>
          <p:cNvSpPr txBox="1"/>
          <p:nvPr/>
        </p:nvSpPr>
        <p:spPr>
          <a:xfrm>
            <a:off x="6678090" y="4931507"/>
            <a:ext cx="1958606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Temperature of fluid before pipe.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535474-A440-4AA9-B3EE-C18D825E74E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5136104"/>
            <a:ext cx="582090" cy="2045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A8292F-120A-46AE-A129-67BCC029DA00}"/>
              </a:ext>
            </a:extLst>
          </p:cNvPr>
          <p:cNvSpPr txBox="1"/>
          <p:nvPr/>
        </p:nvSpPr>
        <p:spPr>
          <a:xfrm>
            <a:off x="2411044" y="675702"/>
            <a:ext cx="1712267" cy="4091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after pipe.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7687F35-D0B4-453F-9F2A-58F97C4BC59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23311" y="880299"/>
            <a:ext cx="546539" cy="3317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12E36D-5733-4495-BC24-A491B47D4394}"/>
              </a:ext>
            </a:extLst>
          </p:cNvPr>
          <p:cNvSpPr txBox="1"/>
          <p:nvPr/>
        </p:nvSpPr>
        <p:spPr>
          <a:xfrm>
            <a:off x="2352433" y="1985715"/>
            <a:ext cx="171226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fluid at each volume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Temperature of last volume is equal to that of after pipe.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25216A-96A9-4122-AE86-F56A2CCCCCB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64699" y="2112828"/>
            <a:ext cx="366626" cy="1930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9D7D16-73DE-45B8-8817-D91B783AF47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368ACAC-CB85-4C3F-8115-9E1D9BF972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476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D4B0A8-E78C-4618-A920-D4062D2DD6C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671426" cy="136738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38A1B1C-D2AA-4052-BE1E-C23472F6839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064699" y="2305842"/>
            <a:ext cx="515119" cy="23130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23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FD3AEEA-C825-4D9C-9415-C4B07609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10" y="1"/>
            <a:ext cx="7200000" cy="58050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F8C4B-175F-410D-A0E2-3DAFF33F6E45}"/>
              </a:ext>
            </a:extLst>
          </p:cNvPr>
          <p:cNvSpPr txBox="1"/>
          <p:nvPr/>
        </p:nvSpPr>
        <p:spPr>
          <a:xfrm>
            <a:off x="5221124" y="3588476"/>
            <a:ext cx="2279026" cy="6402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drop at each segment within pipe.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The pressure drop decreases as goes downstream due to temperature rise caused by heat injection.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9715541-81E1-496C-B6A3-DD4109CE0F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739" y="2977662"/>
            <a:ext cx="322898" cy="6108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F915BC5-B2CA-4F8A-BAB0-A119BDCA6E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723054"/>
            <a:ext cx="282440" cy="8654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4827B3-AF0B-4712-9FFA-0E9221BEBA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844802"/>
            <a:ext cx="1" cy="7436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DC2681-AA67-49A2-AEEC-73E4C3CE7E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60637" y="2337408"/>
            <a:ext cx="856133" cy="12510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AEF128B-8B1C-4A7E-B572-D54CC6BB38D6}"/>
              </a:ext>
            </a:extLst>
          </p:cNvPr>
          <p:cNvCxnSpPr>
            <a:cxnSpLocks/>
          </p:cNvCxnSpPr>
          <p:nvPr/>
        </p:nvCxnSpPr>
        <p:spPr>
          <a:xfrm flipV="1">
            <a:off x="6360637" y="2542090"/>
            <a:ext cx="470009" cy="10463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7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95E3447-F798-408C-9508-B05C11D5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11" y="0"/>
            <a:ext cx="7200000" cy="5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91D10E-E380-4211-B8F6-A5B34728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32" y="0"/>
            <a:ext cx="7200000" cy="57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4470B-AA85-4CA3-B3F9-6E390435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03" y="0"/>
            <a:ext cx="7200000" cy="57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C46812-EB41-4FE6-8797-875695393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0"/>
          <a:stretch/>
        </p:blipFill>
        <p:spPr>
          <a:xfrm>
            <a:off x="485030" y="196796"/>
            <a:ext cx="11505537" cy="64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4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325553-19A4-4F67-9152-23ED4D84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77" y="804789"/>
            <a:ext cx="7190476" cy="468571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EA811A-EC3C-4F7E-8505-706D50386E60}"/>
              </a:ext>
            </a:extLst>
          </p:cNvPr>
          <p:cNvSpPr txBox="1"/>
          <p:nvPr/>
        </p:nvSpPr>
        <p:spPr>
          <a:xfrm>
            <a:off x="4925109" y="5369671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Flow path consists of 2 pipes.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Each pipe is composed of “resistance” part and “capacitance” part.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F660848D-3004-44FA-AEF5-517D351277A0}"/>
              </a:ext>
            </a:extLst>
          </p:cNvPr>
          <p:cNvSpPr/>
          <p:nvPr/>
        </p:nvSpPr>
        <p:spPr>
          <a:xfrm rot="5400000">
            <a:off x="6031488" y="2886978"/>
            <a:ext cx="336062" cy="4534548"/>
          </a:xfrm>
          <a:prstGeom prst="rightBrace">
            <a:avLst>
              <a:gd name="adj1" fmla="val 246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BF0357-0E4B-40F7-A105-96B3E204FFE1}"/>
              </a:ext>
            </a:extLst>
          </p:cNvPr>
          <p:cNvSpPr txBox="1"/>
          <p:nvPr/>
        </p:nvSpPr>
        <p:spPr>
          <a:xfrm>
            <a:off x="4112712" y="804789"/>
            <a:ext cx="3288458" cy="147710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First pipe receives heat from outside of flow path.</a:t>
            </a:r>
          </a:p>
          <a:p>
            <a:endParaRPr lang="en-US" altLang="ja-JP" sz="907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this example, it is defined that heat receive occurs AFTER pressure drop of pipe. Definition of BEFORE or AFTER influence on pressure drop because fluid density and viscosity changes.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If it is desired that heat receive and pressure drop occurs simultaneously, deploy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and define sections as many as possible (Example of “</a:t>
            </a:r>
            <a:r>
              <a:rPr lang="en-US" altLang="ja-JP" sz="907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DynamicPipe</a:t>
            </a:r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” will be in “FlowWithHeating_ex02”).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CBB0279-370D-46D3-939B-8F61B90D4A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322277" y="2281895"/>
            <a:ext cx="434664" cy="10286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A69FDC-35C6-49BD-8670-47B3258CEFED}"/>
              </a:ext>
            </a:extLst>
          </p:cNvPr>
          <p:cNvSpPr txBox="1"/>
          <p:nvPr/>
        </p:nvSpPr>
        <p:spPr>
          <a:xfrm>
            <a:off x="7192383" y="2630034"/>
            <a:ext cx="2548820" cy="53094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Pressure drop in pipe1 is affected by change of density and viscosity due to heat receive upstream.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AF18A5-C5F7-4EBD-BBF6-0F21A790F39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533662" y="2895506"/>
            <a:ext cx="658721" cy="13795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3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16EDEE-3D57-48C7-BF54-B3C40E42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70" y="1"/>
            <a:ext cx="7200000" cy="545123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5590D0-116E-4BD1-959A-45A7F2CCBC1E}"/>
              </a:ext>
            </a:extLst>
          </p:cNvPr>
          <p:cNvSpPr txBox="1"/>
          <p:nvPr/>
        </p:nvSpPr>
        <p:spPr>
          <a:xfrm>
            <a:off x="2494386" y="427943"/>
            <a:ext cx="1914473" cy="5177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Heat flow rate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435FBCE-D4C7-47CD-8562-184F2A7321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451623" y="945662"/>
            <a:ext cx="753054" cy="144584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4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612B1-96B2-42B1-8E9A-483F6571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F7F4D3-8BD6-4CC1-A246-3FA567C74868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Specific enthalpy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1FB6B3-5E4D-41DC-A018-0B079978F56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5DA859-AFAA-4D27-AD8D-87606802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78" y="1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A6C268-77C7-4775-95E5-5760EEEFD4F1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Temperature of fluid in the volume where heat is injected into fluid system.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5804B4-0477-4052-9C79-CE629342014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2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E5C0FBB-D31F-4EDD-91DE-B8AB5FF4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06" y="1"/>
            <a:ext cx="7200000" cy="544790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A940EF-0C23-47BC-A85A-BD75BB4E3C0B}"/>
              </a:ext>
            </a:extLst>
          </p:cNvPr>
          <p:cNvSpPr txBox="1"/>
          <p:nvPr/>
        </p:nvSpPr>
        <p:spPr>
          <a:xfrm>
            <a:off x="4958704" y="141009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drop in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71CAFB1-9761-44BD-832D-15915F71FE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337540" y="1641484"/>
            <a:ext cx="621164" cy="84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321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E30E4A-093A-4A0F-B313-E976472A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46" y="1"/>
            <a:ext cx="7200000" cy="54528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441BB-AB51-4AD6-94EA-2ECD22919213}"/>
              </a:ext>
            </a:extLst>
          </p:cNvPr>
          <p:cNvSpPr txBox="1"/>
          <p:nvPr/>
        </p:nvSpPr>
        <p:spPr>
          <a:xfrm>
            <a:off x="5044674" y="23613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Density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B7527C-E642-46D6-B7DF-6F4F195843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65600" y="2592754"/>
            <a:ext cx="879074" cy="2313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9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7B295F5-C4DA-4AE6-8299-839454FF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21" y="0"/>
            <a:ext cx="7200000" cy="545828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AF1403-F0A5-40DD-9644-1B56F44EFD83}"/>
              </a:ext>
            </a:extLst>
          </p:cNvPr>
          <p:cNvSpPr txBox="1"/>
          <p:nvPr/>
        </p:nvSpPr>
        <p:spPr>
          <a:xfrm>
            <a:off x="3536304" y="3275760"/>
            <a:ext cx="1958606" cy="3818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density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AEBCF7-6FAF-40BB-8A3C-BAE3BBECAB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515607" y="2430586"/>
            <a:ext cx="665993" cy="8451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90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B9F253-4623-422F-9289-0202B8FB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4" y="1"/>
            <a:ext cx="7200000" cy="54599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F7469FF-41D0-414F-92AB-F44FA8AD308F}"/>
              </a:ext>
            </a:extLst>
          </p:cNvPr>
          <p:cNvSpPr txBox="1"/>
          <p:nvPr/>
        </p:nvSpPr>
        <p:spPr>
          <a:xfrm>
            <a:off x="5116697" y="2736498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Viscosity of fluid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66BA3C-5135-4118-80D5-A319217245C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38954" y="2532185"/>
            <a:ext cx="1177743" cy="43570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0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BE1FE-52C7-4E19-B4E5-21F58198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3F0F86-6710-44BA-8FDA-63FF79BD3E5E}"/>
              </a:ext>
            </a:extLst>
          </p:cNvPr>
          <p:cNvSpPr txBox="1"/>
          <p:nvPr/>
        </p:nvSpPr>
        <p:spPr>
          <a:xfrm>
            <a:off x="3004858" y="3658713"/>
            <a:ext cx="1958606" cy="3505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viscosity vs. fluid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0255EE-D799-46BF-B2F8-4D690B5FB6A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84161" y="2836985"/>
            <a:ext cx="720701" cy="82172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6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1FB6A6-DEF1-40A0-BE30-7FB40DCA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75" y="0"/>
            <a:ext cx="7200000" cy="54873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B26FC-174D-4C21-B17C-E9B00A809602}"/>
              </a:ext>
            </a:extLst>
          </p:cNvPr>
          <p:cNvSpPr txBox="1"/>
          <p:nvPr/>
        </p:nvSpPr>
        <p:spPr>
          <a:xfrm>
            <a:off x="4364736" y="2259760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velocity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9D84EC-3320-48C8-852D-7982F2DA582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024923" y="1602154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6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845285-1CDC-4DCC-A2FC-E8F3305E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0"/>
          <a:stretch/>
        </p:blipFill>
        <p:spPr>
          <a:xfrm>
            <a:off x="0" y="182217"/>
            <a:ext cx="11521440" cy="64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9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6BB2CC-B3CE-4236-AA01-F28CCF78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92" y="0"/>
            <a:ext cx="7200000" cy="54648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9E1988-680B-441B-B15A-5D04D1DD9F0F}"/>
              </a:ext>
            </a:extLst>
          </p:cNvPr>
          <p:cNvSpPr txBox="1"/>
          <p:nvPr/>
        </p:nvSpPr>
        <p:spPr>
          <a:xfrm>
            <a:off x="4638274" y="3197606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Reynolds number at the entrance of pipe1 (pipe downstream of heat injection).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5482BB8-7DD1-436F-A587-0D48D81BEF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298461" y="254000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6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64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40256F8-9584-41E5-ACD5-AA57ECDB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C8D612-4C8F-40D2-9EE2-D80AEAE98A25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96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963D9-2164-4F16-88FB-56F16AFC1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39" y="0"/>
            <a:ext cx="8112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8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861CB12-90A6-42DE-A22D-8963E3B6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ADC03F-BFEC-4049-9726-538FCD7B5E67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PumpAsTurbine_ex01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20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48B27E-D4AC-4CD0-81CF-025BAB9F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486" y="0"/>
            <a:ext cx="822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5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D3325F5-F4C4-4B5F-9E64-423C10E2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B1F0B5-68C3-450F-8CFE-1A08DC3E4321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pumpingSystem_ex01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97FE4A2-CECE-4678-9D50-C0D4D68EF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35" y="0"/>
            <a:ext cx="6571129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2603BE-C6ED-49A0-9F6B-69D6FCCE22D3}"/>
              </a:ext>
            </a:extLst>
          </p:cNvPr>
          <p:cNvSpPr txBox="1"/>
          <p:nvPr/>
        </p:nvSpPr>
        <p:spPr>
          <a:xfrm>
            <a:off x="6861907" y="988297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79E121F-F0CC-4F90-98F0-169835AA56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549340" y="1555610"/>
            <a:ext cx="187891" cy="8593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AA0FFC-04E5-4EAC-9A25-E150537C5562}"/>
              </a:ext>
            </a:extLst>
          </p:cNvPr>
          <p:cNvSpPr txBox="1"/>
          <p:nvPr/>
        </p:nvSpPr>
        <p:spPr>
          <a:xfrm>
            <a:off x="6033798" y="5018733"/>
            <a:ext cx="1374866" cy="40123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Measure fluid power of pump.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500157-EF71-48A7-8469-97D78802371A}"/>
              </a:ext>
            </a:extLst>
          </p:cNvPr>
          <p:cNvSpPr txBox="1"/>
          <p:nvPr/>
        </p:nvSpPr>
        <p:spPr>
          <a:xfrm>
            <a:off x="6033798" y="5799016"/>
            <a:ext cx="1374866" cy="6174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Figure out mechanical power supplied to pump.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= (fluid power) / eff.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BF62F1-8DDC-4421-BF53-C1DC87F7D5D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30092" y="5219351"/>
            <a:ext cx="703706" cy="1380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C8563B2-B9B1-4ED6-9473-819DEA91980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97231" y="6107724"/>
            <a:ext cx="836567" cy="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FC3F84-DD89-40C6-98E7-A31B1E002E04}"/>
              </a:ext>
            </a:extLst>
          </p:cNvPr>
          <p:cNvSpPr txBox="1"/>
          <p:nvPr/>
        </p:nvSpPr>
        <p:spPr>
          <a:xfrm>
            <a:off x="4841630" y="1070708"/>
            <a:ext cx="1582616" cy="68774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Centrifugal pump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Constant efficiency.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Mechanical interface is rotational speed signal.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414CA1-4114-4107-8A9E-08DFB5D574D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41632" y="1758457"/>
            <a:ext cx="791306" cy="8196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44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51B9725-43FF-498D-9691-DC981022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91" y="773724"/>
            <a:ext cx="7200000" cy="5470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0FD1A6-C84B-4F78-B17B-70C4A2EC5A02}"/>
              </a:ext>
            </a:extLst>
          </p:cNvPr>
          <p:cNvSpPr txBox="1"/>
          <p:nvPr/>
        </p:nvSpPr>
        <p:spPr>
          <a:xfrm>
            <a:off x="3526017" y="22157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8384F1C-3373-4685-B928-3D6F7902F320}"/>
              </a:ext>
            </a:extLst>
          </p:cNvPr>
          <p:cNvCxnSpPr>
            <a:cxnSpLocks/>
          </p:cNvCxnSpPr>
          <p:nvPr/>
        </p:nvCxnSpPr>
        <p:spPr>
          <a:xfrm>
            <a:off x="4506924" y="26228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9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487AC6-F5CF-4F1B-BB9C-F82469CB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70" y="459278"/>
            <a:ext cx="7200000" cy="593944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B468F-5EC7-48EB-90C5-9937D9CACF18}"/>
              </a:ext>
            </a:extLst>
          </p:cNvPr>
          <p:cNvSpPr txBox="1"/>
          <p:nvPr/>
        </p:nvSpPr>
        <p:spPr>
          <a:xfrm>
            <a:off x="5552675" y="3489843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EE87B6-ABA6-4740-9A65-4D2DDCCD024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212862" y="2832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6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8333B813-C9D9-4168-AC62-76850A5D1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2" y="0"/>
            <a:ext cx="11302455" cy="6858000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6822BC5F-68D8-412D-99CE-8D679DFABBC8}"/>
              </a:ext>
            </a:extLst>
          </p:cNvPr>
          <p:cNvSpPr/>
          <p:nvPr/>
        </p:nvSpPr>
        <p:spPr>
          <a:xfrm>
            <a:off x="3869775" y="1488828"/>
            <a:ext cx="1369877" cy="74395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23FA8C5-E375-4D6F-8DD9-42D1057EF73D}"/>
              </a:ext>
            </a:extLst>
          </p:cNvPr>
          <p:cNvSpPr/>
          <p:nvPr/>
        </p:nvSpPr>
        <p:spPr>
          <a:xfrm>
            <a:off x="7568723" y="1555638"/>
            <a:ext cx="679872" cy="6833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131F7E-BD3C-45BE-8ACB-16FBA9447A42}"/>
              </a:ext>
            </a:extLst>
          </p:cNvPr>
          <p:cNvSpPr/>
          <p:nvPr/>
        </p:nvSpPr>
        <p:spPr>
          <a:xfrm>
            <a:off x="4949333" y="4064168"/>
            <a:ext cx="1488600" cy="1203881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9DDF-60CB-41D8-992E-612681DF8BE1}"/>
              </a:ext>
            </a:extLst>
          </p:cNvPr>
          <p:cNvSpPr/>
          <p:nvPr/>
        </p:nvSpPr>
        <p:spPr>
          <a:xfrm>
            <a:off x="5592831" y="2014590"/>
            <a:ext cx="1217513" cy="712242"/>
          </a:xfrm>
          <a:prstGeom prst="rect">
            <a:avLst/>
          </a:prstGeom>
          <a:solidFill>
            <a:schemeClr val="accent3">
              <a:lumMod val="60000"/>
              <a:lumOff val="40000"/>
              <a:alpha val="30196"/>
            </a:schemeClr>
          </a:solidFill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1E170FF-1279-46C9-BF59-98AC82C3AB07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flipH="1">
            <a:off x="6810344" y="933194"/>
            <a:ext cx="1703840" cy="14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380761-0238-467A-A7AB-6A6053629563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437933" y="933194"/>
            <a:ext cx="2076251" cy="3732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0AF46DE-A395-45F4-9BC5-904E89C24181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5239652" y="933194"/>
            <a:ext cx="3274532" cy="9276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942637-0441-4807-9E22-80577BEF40C4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8248595" y="933194"/>
            <a:ext cx="265589" cy="9641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>
            <a:extLst>
              <a:ext uri="{FF2B5EF4-FFF2-40B4-BE49-F238E27FC236}">
                <a16:creationId xmlns:a16="http://schemas.microsoft.com/office/drawing/2014/main" id="{9B2B6E7E-A8DF-4BF3-809B-160C39A2149B}"/>
              </a:ext>
            </a:extLst>
          </p:cNvPr>
          <p:cNvSpPr txBox="1"/>
          <p:nvPr/>
        </p:nvSpPr>
        <p:spPr>
          <a:xfrm>
            <a:off x="8514184" y="310750"/>
            <a:ext cx="2722568" cy="1244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計算都合上配置する、物理現象のシミュレートとは直接関係の無いコンポーネントの配置を最初から考え過ぎないこと。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これらのコンポーネントの選択が、物理現象のコンポーネントからなるモデルを大きく覆すは無いので、必要に応じて後から追加すれば良い。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A1523F7D-D05B-4224-9A5A-D9FE7222C6CB}"/>
              </a:ext>
            </a:extLst>
          </p:cNvPr>
          <p:cNvSpPr txBox="1"/>
          <p:nvPr/>
        </p:nvSpPr>
        <p:spPr>
          <a:xfrm>
            <a:off x="6334813" y="4808985"/>
            <a:ext cx="3450050" cy="10156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並べ方を無造作ではなく、ある程度実物の形に合わせたものか、機能的な繋がりを示すものにしておく。次手順でコンポーネント同士を接続した後に見通しが悪いモデルになるのを防ぐ。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→左から右への流れ。</a:t>
            </a:r>
            <a:endParaRPr lang="en-US" altLang="ja-JP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→圧送機器、流路抵抗、流量調整弁の順に要素が並ぶ。</a:t>
            </a:r>
            <a:endParaRPr lang="en-US" sz="10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E550775-8A0A-4DA4-8685-ED01A32274A4}"/>
              </a:ext>
            </a:extLst>
          </p:cNvPr>
          <p:cNvSpPr/>
          <p:nvPr/>
        </p:nvSpPr>
        <p:spPr>
          <a:xfrm>
            <a:off x="3957886" y="2777402"/>
            <a:ext cx="5154310" cy="618646"/>
          </a:xfrm>
          <a:prstGeom prst="round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EBA62B28-60C1-4423-9854-3FAC9F1E79FB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535041" y="3396048"/>
            <a:ext cx="1524797" cy="141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283757F3-86A0-49E6-AD78-A8A6E90BAD3C}"/>
              </a:ext>
            </a:extLst>
          </p:cNvPr>
          <p:cNvCxnSpPr>
            <a:cxnSpLocks/>
          </p:cNvCxnSpPr>
          <p:nvPr/>
        </p:nvCxnSpPr>
        <p:spPr>
          <a:xfrm>
            <a:off x="1058945" y="1071437"/>
            <a:ext cx="4333187" cy="679892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7E9904A2-0BAA-4C6D-B52E-AACD372D6270}"/>
              </a:ext>
            </a:extLst>
          </p:cNvPr>
          <p:cNvCxnSpPr>
            <a:cxnSpLocks/>
          </p:cNvCxnSpPr>
          <p:nvPr/>
        </p:nvCxnSpPr>
        <p:spPr>
          <a:xfrm flipV="1">
            <a:off x="1000539" y="3112852"/>
            <a:ext cx="3338359" cy="254314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">
            <a:extLst>
              <a:ext uri="{FF2B5EF4-FFF2-40B4-BE49-F238E27FC236}">
                <a16:creationId xmlns:a16="http://schemas.microsoft.com/office/drawing/2014/main" id="{EC6CA089-68CB-4AB2-9CE0-14BDB23AD965}"/>
              </a:ext>
            </a:extLst>
          </p:cNvPr>
          <p:cNvCxnSpPr>
            <a:cxnSpLocks/>
          </p:cNvCxnSpPr>
          <p:nvPr/>
        </p:nvCxnSpPr>
        <p:spPr>
          <a:xfrm flipV="1">
            <a:off x="946296" y="3327662"/>
            <a:ext cx="4821767" cy="711474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0">
            <a:extLst>
              <a:ext uri="{FF2B5EF4-FFF2-40B4-BE49-F238E27FC236}">
                <a16:creationId xmlns:a16="http://schemas.microsoft.com/office/drawing/2014/main" id="{C305F832-6147-448C-BF0C-020B4E98F4E9}"/>
              </a:ext>
            </a:extLst>
          </p:cNvPr>
          <p:cNvCxnSpPr>
            <a:cxnSpLocks/>
          </p:cNvCxnSpPr>
          <p:nvPr/>
        </p:nvCxnSpPr>
        <p:spPr>
          <a:xfrm flipV="1">
            <a:off x="1127145" y="3063632"/>
            <a:ext cx="6297470" cy="397381"/>
          </a:xfrm>
          <a:prstGeom prst="line">
            <a:avLst/>
          </a:prstGeom>
          <a:ln w="19050">
            <a:noFill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0">
            <a:extLst>
              <a:ext uri="{FF2B5EF4-FFF2-40B4-BE49-F238E27FC236}">
                <a16:creationId xmlns:a16="http://schemas.microsoft.com/office/drawing/2014/main" id="{CAA10689-6F9D-480F-A89A-EE10C14BF3EB}"/>
              </a:ext>
            </a:extLst>
          </p:cNvPr>
          <p:cNvCxnSpPr>
            <a:cxnSpLocks/>
          </p:cNvCxnSpPr>
          <p:nvPr/>
        </p:nvCxnSpPr>
        <p:spPr>
          <a:xfrm flipV="1">
            <a:off x="1000539" y="3327662"/>
            <a:ext cx="7728682" cy="2334488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10">
            <a:extLst>
              <a:ext uri="{FF2B5EF4-FFF2-40B4-BE49-F238E27FC236}">
                <a16:creationId xmlns:a16="http://schemas.microsoft.com/office/drawing/2014/main" id="{AAB556E2-2B81-4AC2-A982-8475A1F1ECA0}"/>
              </a:ext>
            </a:extLst>
          </p:cNvPr>
          <p:cNvCxnSpPr>
            <a:cxnSpLocks/>
          </p:cNvCxnSpPr>
          <p:nvPr/>
        </p:nvCxnSpPr>
        <p:spPr>
          <a:xfrm flipV="1">
            <a:off x="946296" y="3151792"/>
            <a:ext cx="7197335" cy="1818563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4">
            <a:extLst>
              <a:ext uri="{FF2B5EF4-FFF2-40B4-BE49-F238E27FC236}">
                <a16:creationId xmlns:a16="http://schemas.microsoft.com/office/drawing/2014/main" id="{4E770F33-CE2F-4412-9A58-91ECA2A81485}"/>
              </a:ext>
            </a:extLst>
          </p:cNvPr>
          <p:cNvSpPr txBox="1"/>
          <p:nvPr/>
        </p:nvSpPr>
        <p:spPr>
          <a:xfrm>
            <a:off x="1610693" y="3741804"/>
            <a:ext cx="297792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ライブラリブラウザ上のコンポーネントを</a:t>
            </a:r>
            <a:r>
              <a:rPr lang="en-US" altLang="ja-JP" sz="1000" b="1" dirty="0" err="1">
                <a:latin typeface="ＭＳ 明朝" panose="02020609040205080304" pitchFamily="17" charset="-128"/>
                <a:ea typeface="ＭＳ 明朝" panose="02020609040205080304" pitchFamily="17" charset="-128"/>
              </a:rPr>
              <a:t>Drag&amp;drop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 = C++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などコーディングにおける、インスタンス生成にあたる作業。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altLang="ja-JP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各々のコンポーネントの機能・物理現象・インターフェイスをある程度把握しておく必要が有る。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配置時インスタンスの名前を設定する。後から設定変更も可能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182563" indent="-182563"/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-. 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アイコンの大きさ、向きを変更可能。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82" name="Text Box 14">
            <a:extLst>
              <a:ext uri="{FF2B5EF4-FFF2-40B4-BE49-F238E27FC236}">
                <a16:creationId xmlns:a16="http://schemas.microsoft.com/office/drawing/2014/main" id="{45F21321-1804-4EFD-95FB-6E39BBDE01FC}"/>
              </a:ext>
            </a:extLst>
          </p:cNvPr>
          <p:cNvSpPr txBox="1"/>
          <p:nvPr/>
        </p:nvSpPr>
        <p:spPr>
          <a:xfrm>
            <a:off x="1533184" y="1084060"/>
            <a:ext cx="1367693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Diagram View</a:t>
            </a:r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を表示させるボタン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83" name="Straight Connector 10">
            <a:extLst>
              <a:ext uri="{FF2B5EF4-FFF2-40B4-BE49-F238E27FC236}">
                <a16:creationId xmlns:a16="http://schemas.microsoft.com/office/drawing/2014/main" id="{80B02730-EDE0-4C2A-818E-A5676DC2299B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111517" y="755310"/>
            <a:ext cx="105514" cy="328750"/>
          </a:xfrm>
          <a:prstGeom prst="line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14">
            <a:extLst>
              <a:ext uri="{FF2B5EF4-FFF2-40B4-BE49-F238E27FC236}">
                <a16:creationId xmlns:a16="http://schemas.microsoft.com/office/drawing/2014/main" id="{31087C60-BE5E-423B-ABF7-EA6CA31C8386}"/>
              </a:ext>
            </a:extLst>
          </p:cNvPr>
          <p:cNvSpPr txBox="1"/>
          <p:nvPr/>
        </p:nvSpPr>
        <p:spPr>
          <a:xfrm>
            <a:off x="518839" y="200602"/>
            <a:ext cx="1498497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ライブラリブラウザ</a:t>
            </a:r>
            <a:endParaRPr lang="en-US" altLang="ja-JP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0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＝コンポーネント一覧</a:t>
            </a:r>
            <a:endParaRPr lang="en-US" sz="10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469607D-7E27-4EAA-A328-FE81EE9BDC61}"/>
              </a:ext>
            </a:extLst>
          </p:cNvPr>
          <p:cNvSpPr/>
          <p:nvPr/>
        </p:nvSpPr>
        <p:spPr>
          <a:xfrm rot="5400000">
            <a:off x="1071533" y="121453"/>
            <a:ext cx="261608" cy="1337797"/>
          </a:xfrm>
          <a:prstGeom prst="leftBrace">
            <a:avLst>
              <a:gd name="adj1" fmla="val 52875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8" name="Straight Connector 10">
            <a:extLst>
              <a:ext uri="{FF2B5EF4-FFF2-40B4-BE49-F238E27FC236}">
                <a16:creationId xmlns:a16="http://schemas.microsoft.com/office/drawing/2014/main" id="{0DFBA286-F7AC-44EA-8A70-8D253BD94C2B}"/>
              </a:ext>
            </a:extLst>
          </p:cNvPr>
          <p:cNvCxnSpPr>
            <a:cxnSpLocks/>
          </p:cNvCxnSpPr>
          <p:nvPr/>
        </p:nvCxnSpPr>
        <p:spPr>
          <a:xfrm flipV="1">
            <a:off x="937807" y="3168845"/>
            <a:ext cx="6535954" cy="286315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6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25B6AD-23AD-45D7-8FD0-DFC2FDC1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01" y="273538"/>
            <a:ext cx="7200000" cy="5952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D9AE8-CE2D-435D-9B0E-793354633E54}"/>
              </a:ext>
            </a:extLst>
          </p:cNvPr>
          <p:cNvSpPr txBox="1"/>
          <p:nvPr/>
        </p:nvSpPr>
        <p:spPr>
          <a:xfrm>
            <a:off x="5880921" y="3653966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F36E8F1-2087-4BE5-8449-36D6BFA5051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9" y="2996360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553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62FAD6-9806-4931-A987-BA4A99AE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76" y="312617"/>
            <a:ext cx="7200000" cy="595327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9F08B-5F48-4326-B87C-AFD39A008171}"/>
              </a:ext>
            </a:extLst>
          </p:cNvPr>
          <p:cNvSpPr txBox="1"/>
          <p:nvPr/>
        </p:nvSpPr>
        <p:spPr>
          <a:xfrm>
            <a:off x="5880921" y="3653966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4D1A40-5CC9-48BB-908A-E7534FBA6F6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41108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96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D31450-F6D0-433D-A663-37C0CC2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5" y="390769"/>
            <a:ext cx="7200000" cy="59385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DBA5B-7DFA-4C01-ADF9-301D1F62C15D}"/>
              </a:ext>
            </a:extLst>
          </p:cNvPr>
          <p:cNvSpPr txBox="1"/>
          <p:nvPr/>
        </p:nvSpPr>
        <p:spPr>
          <a:xfrm>
            <a:off x="5919996" y="3653966"/>
            <a:ext cx="1958606" cy="472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Increase in “flow power”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DEA03F3-F025-4402-AA40-F83E47CC2D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0183" y="2996360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F4D325-B887-4578-B3A6-159D47205E94}"/>
              </a:ext>
            </a:extLst>
          </p:cNvPr>
          <p:cNvSpPr txBox="1"/>
          <p:nvPr/>
        </p:nvSpPr>
        <p:spPr>
          <a:xfrm>
            <a:off x="3053397" y="1352334"/>
            <a:ext cx="1958606" cy="5546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Mechanical power consumed by pump.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(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pump.V_flow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)*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dP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pump.eta</a:t>
            </a:r>
            <a:endParaRPr lang="en-US" altLang="ja-JP" sz="72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2 variables are equal.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E66A67-3B66-489B-904A-5D83F6C8830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32700" y="1906953"/>
            <a:ext cx="1430254" cy="67212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24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978F4-586D-475D-B704-968E807F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82" y="296984"/>
            <a:ext cx="7200000" cy="59558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764FBC-F0DE-408B-948F-FB08C41F07B5}"/>
              </a:ext>
            </a:extLst>
          </p:cNvPr>
          <p:cNvSpPr txBox="1"/>
          <p:nvPr/>
        </p:nvSpPr>
        <p:spPr>
          <a:xfrm>
            <a:off x="6435813" y="4505843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4091E39-0270-4BCC-8230-3AC2404CB00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096000" y="3848237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88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5F83BE9-A5CE-4120-A63E-1D6A94C5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21" y="146503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81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C6733D-5609-436A-8002-46934B1A6CE8}"/>
              </a:ext>
            </a:extLst>
          </p:cNvPr>
          <p:cNvCxnSpPr/>
          <p:nvPr/>
        </p:nvCxnSpPr>
        <p:spPr>
          <a:xfrm>
            <a:off x="1141046" y="2735385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70D0EF0-6F68-4203-B36E-245214D02252}"/>
              </a:ext>
            </a:extLst>
          </p:cNvPr>
          <p:cNvCxnSpPr>
            <a:cxnSpLocks/>
          </p:cNvCxnSpPr>
          <p:nvPr/>
        </p:nvCxnSpPr>
        <p:spPr>
          <a:xfrm flipV="1">
            <a:off x="1293446" y="367323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7F2C09-9E86-4D27-A40D-D2DB37B50442}"/>
              </a:ext>
            </a:extLst>
          </p:cNvPr>
          <p:cNvSpPr txBox="1"/>
          <p:nvPr/>
        </p:nvSpPr>
        <p:spPr>
          <a:xfrm>
            <a:off x="2836985" y="2784285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4AC7B8-02DB-440A-862D-AA9C3FD23C58}"/>
              </a:ext>
            </a:extLst>
          </p:cNvPr>
          <p:cNvSpPr txBox="1"/>
          <p:nvPr/>
        </p:nvSpPr>
        <p:spPr>
          <a:xfrm>
            <a:off x="644767" y="560810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4F046DD-BB7E-4E06-BDFD-86D25BD24176}"/>
              </a:ext>
            </a:extLst>
          </p:cNvPr>
          <p:cNvSpPr/>
          <p:nvPr/>
        </p:nvSpPr>
        <p:spPr>
          <a:xfrm>
            <a:off x="1414586" y="984738"/>
            <a:ext cx="2360246" cy="1664677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0246" h="1664677">
                <a:moveTo>
                  <a:pt x="0" y="0"/>
                </a:moveTo>
                <a:cubicBezTo>
                  <a:pt x="502790" y="60569"/>
                  <a:pt x="1052472" y="230554"/>
                  <a:pt x="1445846" y="508000"/>
                </a:cubicBezTo>
                <a:cubicBezTo>
                  <a:pt x="1839220" y="785446"/>
                  <a:pt x="2076287" y="1170354"/>
                  <a:pt x="2360246" y="16646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4BA368-EF69-4649-BA5A-B4E17E1AB73E}"/>
              </a:ext>
            </a:extLst>
          </p:cNvPr>
          <p:cNvSpPr txBox="1"/>
          <p:nvPr/>
        </p:nvSpPr>
        <p:spPr>
          <a:xfrm>
            <a:off x="4392247" y="484553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-. </a:t>
            </a:r>
            <a:r>
              <a:rPr kumimoji="1" lang="ja-JP" altLang="en-US" sz="1000" dirty="0"/>
              <a:t>定格回転数における、揚程 </a:t>
            </a:r>
            <a:r>
              <a:rPr kumimoji="1" lang="en-US" altLang="ja-JP" sz="1000" dirty="0"/>
              <a:t>vs. </a:t>
            </a:r>
            <a:r>
              <a:rPr kumimoji="1" lang="ja-JP" altLang="en-US" sz="1000" dirty="0"/>
              <a:t>体積流量の特性カーブを与える</a:t>
            </a:r>
            <a:r>
              <a:rPr lang="ja-JP" altLang="en-US" sz="1000" dirty="0"/>
              <a:t>必要が有る。</a:t>
            </a:r>
            <a:endParaRPr lang="en-US" altLang="ja-JP" sz="1000" dirty="0"/>
          </a:p>
          <a:p>
            <a:r>
              <a:rPr kumimoji="1" lang="en-US" altLang="ja-JP" sz="1000" dirty="0"/>
              <a:t>-. MSL</a:t>
            </a:r>
            <a:r>
              <a:rPr kumimoji="1" lang="ja-JP" altLang="en-US" sz="1000" dirty="0"/>
              <a:t>には２次カーブと多項式カーブを与える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が用意されている。</a:t>
            </a:r>
            <a:endParaRPr kumimoji="1" lang="en-US" altLang="ja-JP" sz="1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894F18B-0AE9-4E77-90D7-A4AFACA8FB0C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H="1">
            <a:off x="2860432" y="838496"/>
            <a:ext cx="1531815" cy="6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5DC2BA-ED4A-4415-A55C-B85CDACE8B40}"/>
              </a:ext>
            </a:extLst>
          </p:cNvPr>
          <p:cNvSpPr txBox="1"/>
          <p:nvPr/>
        </p:nvSpPr>
        <p:spPr>
          <a:xfrm>
            <a:off x="6900983" y="533724"/>
            <a:ext cx="2360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pumpingSystem_ex01</a:t>
            </a:r>
            <a:r>
              <a:rPr lang="ja-JP" altLang="en-US" sz="1000" dirty="0"/>
              <a:t>では最もシンプルな２次カーブを用いる。</a:t>
            </a:r>
            <a:endParaRPr lang="en-US" altLang="ja-JP" sz="1000" dirty="0"/>
          </a:p>
          <a:p>
            <a:r>
              <a:rPr kumimoji="1" lang="en-US" altLang="ja-JP" sz="1000" dirty="0"/>
              <a:t>*</a:t>
            </a:r>
            <a:r>
              <a:rPr kumimoji="1" lang="ja-JP" altLang="en-US" sz="1000" dirty="0"/>
              <a:t>ユーザー定義のカーブ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を用いて呼び出すことも可能。</a:t>
            </a:r>
            <a:endParaRPr kumimoji="1" lang="en-US" altLang="ja-JP" sz="10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BEC5ED8-28C6-41F3-9784-0A88EAF72011}"/>
              </a:ext>
            </a:extLst>
          </p:cNvPr>
          <p:cNvCxnSpPr/>
          <p:nvPr/>
        </p:nvCxnSpPr>
        <p:spPr>
          <a:xfrm>
            <a:off x="1141046" y="6334052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06CA225-69EF-4D6D-86E1-9F5C35009BDC}"/>
              </a:ext>
            </a:extLst>
          </p:cNvPr>
          <p:cNvCxnSpPr>
            <a:cxnSpLocks/>
          </p:cNvCxnSpPr>
          <p:nvPr/>
        </p:nvCxnSpPr>
        <p:spPr>
          <a:xfrm flipV="1">
            <a:off x="1293446" y="3965990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754483-7D04-4364-8057-0EBCBFB06D27}"/>
              </a:ext>
            </a:extLst>
          </p:cNvPr>
          <p:cNvSpPr txBox="1"/>
          <p:nvPr/>
        </p:nvSpPr>
        <p:spPr>
          <a:xfrm>
            <a:off x="2274278" y="6382952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BBF9F8A-F6BA-49E9-8829-A2CF5F1A863D}"/>
              </a:ext>
            </a:extLst>
          </p:cNvPr>
          <p:cNvSpPr txBox="1"/>
          <p:nvPr/>
        </p:nvSpPr>
        <p:spPr>
          <a:xfrm>
            <a:off x="686520" y="4121565"/>
            <a:ext cx="959845" cy="225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体積流量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884424E-5AF2-46A7-B71D-614EB064B26A}"/>
              </a:ext>
            </a:extLst>
          </p:cNvPr>
          <p:cNvCxnSpPr>
            <a:cxnSpLocks/>
          </p:cNvCxnSpPr>
          <p:nvPr/>
        </p:nvCxnSpPr>
        <p:spPr>
          <a:xfrm flipH="1">
            <a:off x="1293447" y="4468705"/>
            <a:ext cx="2713894" cy="18614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9C62748-0D9D-4D1C-9558-3B996D58CEC2}"/>
              </a:ext>
            </a:extLst>
          </p:cNvPr>
          <p:cNvCxnSpPr/>
          <p:nvPr/>
        </p:nvCxnSpPr>
        <p:spPr>
          <a:xfrm>
            <a:off x="6748587" y="6330144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7FF216-E962-4D06-AF13-724C89C5ACF3}"/>
              </a:ext>
            </a:extLst>
          </p:cNvPr>
          <p:cNvCxnSpPr>
            <a:cxnSpLocks/>
          </p:cNvCxnSpPr>
          <p:nvPr/>
        </p:nvCxnSpPr>
        <p:spPr>
          <a:xfrm flipV="1">
            <a:off x="6900987" y="3962082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E8530D-B95C-41AA-AFC6-02AE078F2271}"/>
              </a:ext>
            </a:extLst>
          </p:cNvPr>
          <p:cNvSpPr txBox="1"/>
          <p:nvPr/>
        </p:nvSpPr>
        <p:spPr>
          <a:xfrm>
            <a:off x="6385166" y="4155569"/>
            <a:ext cx="79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揚程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[m]</a:t>
            </a:r>
            <a:endParaRPr kumimoji="1" lang="ja-JP" altLang="en-US" sz="10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505DFE-0529-49A5-81B5-ABFA73659692}"/>
              </a:ext>
            </a:extLst>
          </p:cNvPr>
          <p:cNvSpPr/>
          <p:nvPr/>
        </p:nvSpPr>
        <p:spPr>
          <a:xfrm>
            <a:off x="3150921" y="4971911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725BA3-98B0-4EED-AA33-BA8CEB33D261}"/>
              </a:ext>
            </a:extLst>
          </p:cNvPr>
          <p:cNvSpPr txBox="1"/>
          <p:nvPr/>
        </p:nvSpPr>
        <p:spPr>
          <a:xfrm>
            <a:off x="2422778" y="4719903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定格体積流量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F0241B35-EFF6-46F8-A535-C4FCE053782F}"/>
              </a:ext>
            </a:extLst>
          </p:cNvPr>
          <p:cNvSpPr/>
          <p:nvPr/>
        </p:nvSpPr>
        <p:spPr>
          <a:xfrm>
            <a:off x="8570892" y="5334707"/>
            <a:ext cx="106762" cy="106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DB9735C-100F-4450-909D-52A65714769A}"/>
              </a:ext>
            </a:extLst>
          </p:cNvPr>
          <p:cNvSpPr/>
          <p:nvPr/>
        </p:nvSpPr>
        <p:spPr>
          <a:xfrm>
            <a:off x="6900983" y="4032737"/>
            <a:ext cx="2500923" cy="2289908"/>
          </a:xfrm>
          <a:custGeom>
            <a:avLst/>
            <a:gdLst>
              <a:gd name="connsiteX0" fmla="*/ 0 w 2672861"/>
              <a:gd name="connsiteY0" fmla="*/ 2360247 h 2360247"/>
              <a:gd name="connsiteX1" fmla="*/ 1946031 w 2672861"/>
              <a:gd name="connsiteY1" fmla="*/ 1047262 h 2360247"/>
              <a:gd name="connsiteX2" fmla="*/ 2672861 w 2672861"/>
              <a:gd name="connsiteY2" fmla="*/ 0 h 2360247"/>
              <a:gd name="connsiteX0" fmla="*/ 0 w 2672861"/>
              <a:gd name="connsiteY0" fmla="*/ 2360247 h 2360247"/>
              <a:gd name="connsiteX1" fmla="*/ 1547446 w 2672861"/>
              <a:gd name="connsiteY1" fmla="*/ 1578708 h 2360247"/>
              <a:gd name="connsiteX2" fmla="*/ 2672861 w 2672861"/>
              <a:gd name="connsiteY2" fmla="*/ 0 h 2360247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  <a:gd name="connsiteX0" fmla="*/ 0 w 2500923"/>
              <a:gd name="connsiteY0" fmla="*/ 2289908 h 2289908"/>
              <a:gd name="connsiteX1" fmla="*/ 1547446 w 2500923"/>
              <a:gd name="connsiteY1" fmla="*/ 1508369 h 2289908"/>
              <a:gd name="connsiteX2" fmla="*/ 2500923 w 2500923"/>
              <a:gd name="connsiteY2" fmla="*/ 0 h 22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0923" h="2289908">
                <a:moveTo>
                  <a:pt x="0" y="2289908"/>
                </a:moveTo>
                <a:cubicBezTo>
                  <a:pt x="703384" y="2127087"/>
                  <a:pt x="1101969" y="1901743"/>
                  <a:pt x="1547446" y="1508369"/>
                </a:cubicBezTo>
                <a:cubicBezTo>
                  <a:pt x="1992923" y="1114995"/>
                  <a:pt x="2172677" y="746370"/>
                  <a:pt x="250092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0CD1617-A5BB-4186-936D-F9602486BDE7}"/>
              </a:ext>
            </a:extLst>
          </p:cNvPr>
          <p:cNvSpPr txBox="1"/>
          <p:nvPr/>
        </p:nvSpPr>
        <p:spPr>
          <a:xfrm>
            <a:off x="7774980" y="5001444"/>
            <a:ext cx="1805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{</a:t>
            </a:r>
            <a:r>
              <a:rPr kumimoji="1" lang="ja-JP" altLang="en-US" sz="1000" dirty="0"/>
              <a:t>定格回転数</a:t>
            </a:r>
            <a:r>
              <a:rPr kumimoji="1" lang="en-US" altLang="ja-JP" sz="1000" dirty="0"/>
              <a:t>, </a:t>
            </a:r>
            <a:r>
              <a:rPr kumimoji="1" lang="ja-JP" altLang="en-US" sz="1000" dirty="0"/>
              <a:t>定格揚程</a:t>
            </a:r>
            <a:r>
              <a:rPr kumimoji="1" lang="en-US" altLang="ja-JP" sz="1000" dirty="0"/>
              <a:t>}</a:t>
            </a:r>
            <a:endParaRPr kumimoji="1" lang="ja-JP" altLang="en-US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8E12D43-57F5-41FC-9537-2D5B36C58169}"/>
              </a:ext>
            </a:extLst>
          </p:cNvPr>
          <p:cNvSpPr txBox="1"/>
          <p:nvPr/>
        </p:nvSpPr>
        <p:spPr>
          <a:xfrm>
            <a:off x="8353313" y="6382951"/>
            <a:ext cx="122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機械回転数 </a:t>
            </a:r>
            <a:r>
              <a:rPr kumimoji="1" lang="en-US" altLang="ja-JP" sz="1000" dirty="0"/>
              <a:t>[rpm]</a:t>
            </a:r>
            <a:endParaRPr kumimoji="1" lang="ja-JP" altLang="en-US" sz="1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67A4F7A-1F2E-4609-9C93-BB6FD94C19C4}"/>
              </a:ext>
            </a:extLst>
          </p:cNvPr>
          <p:cNvSpPr txBox="1"/>
          <p:nvPr/>
        </p:nvSpPr>
        <p:spPr>
          <a:xfrm>
            <a:off x="6689971" y="2171214"/>
            <a:ext cx="52148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quadraticFlow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V_flow_nominal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endParaRPr kumimoji="1" lang="en-US" altLang="ja-JP" sz="4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14E10E8-6395-4640-A76F-A8AD2409ABC5}"/>
              </a:ext>
            </a:extLst>
          </p:cNvPr>
          <p:cNvSpPr txBox="1"/>
          <p:nvPr/>
        </p:nvSpPr>
        <p:spPr>
          <a:xfrm>
            <a:off x="2589829" y="5584916"/>
            <a:ext cx="2103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</a:t>
            </a:r>
            <a:r>
              <a:rPr kumimoji="1" lang="ja-JP" altLang="en-US" sz="1000" dirty="0"/>
              <a:t>機械回転数</a:t>
            </a:r>
            <a:endParaRPr kumimoji="1" lang="en-US" altLang="ja-JP" sz="1000" dirty="0"/>
          </a:p>
          <a:p>
            <a:r>
              <a:rPr lang="ja-JP" altLang="en-US" sz="1000" dirty="0"/>
              <a:t>として算出</a:t>
            </a:r>
            <a:r>
              <a:rPr lang="en-US" altLang="ja-JP" sz="1000" dirty="0"/>
              <a:t>(</a:t>
            </a:r>
            <a:r>
              <a:rPr lang="ja-JP" altLang="en-US" sz="1000" dirty="0"/>
              <a:t>スケール</a:t>
            </a:r>
            <a:r>
              <a:rPr lang="en-US" altLang="ja-JP" sz="1000" dirty="0"/>
              <a:t>)</a:t>
            </a:r>
            <a:r>
              <a:rPr lang="ja-JP" altLang="en-US" sz="1000" dirty="0"/>
              <a:t>される。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9783AF-66AE-4CA4-B1A8-C7FFCAC068B6}"/>
              </a:ext>
            </a:extLst>
          </p:cNvPr>
          <p:cNvSpPr txBox="1"/>
          <p:nvPr/>
        </p:nvSpPr>
        <p:spPr>
          <a:xfrm>
            <a:off x="8879077" y="5495398"/>
            <a:ext cx="21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定格点の</a:t>
            </a:r>
            <a:r>
              <a:rPr lang="en-US" altLang="ja-JP" sz="1000" dirty="0"/>
              <a:t>parameter</a:t>
            </a:r>
            <a:r>
              <a:rPr lang="ja-JP" altLang="en-US" sz="1000" dirty="0"/>
              <a:t>を基に</a:t>
            </a:r>
            <a:endParaRPr kumimoji="1" lang="en-US" altLang="ja-JP" sz="1000" dirty="0"/>
          </a:p>
          <a:p>
            <a:r>
              <a:rPr kumimoji="1" lang="ja-JP" altLang="en-US" sz="1000" dirty="0"/>
              <a:t>　体積流量</a:t>
            </a:r>
            <a:r>
              <a:rPr kumimoji="1" lang="en-US" altLang="ja-JP" sz="1000" dirty="0"/>
              <a:t>=k*(</a:t>
            </a:r>
            <a:r>
              <a:rPr kumimoji="1" lang="ja-JP" altLang="en-US" sz="1000" dirty="0"/>
              <a:t>機械回転数</a:t>
            </a:r>
            <a:r>
              <a:rPr kumimoji="1" lang="en-US" altLang="ja-JP" sz="1000" dirty="0"/>
              <a:t>)^2</a:t>
            </a:r>
          </a:p>
          <a:p>
            <a:r>
              <a:rPr lang="ja-JP" altLang="en-US" sz="1000" dirty="0"/>
              <a:t>として算出（スケール）される。</a:t>
            </a:r>
            <a:endParaRPr kumimoji="1" lang="ja-JP" altLang="en-US" sz="10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5057B90-58B1-4059-832A-346A02E51778}"/>
              </a:ext>
            </a:extLst>
          </p:cNvPr>
          <p:cNvSpPr txBox="1"/>
          <p:nvPr/>
        </p:nvSpPr>
        <p:spPr>
          <a:xfrm>
            <a:off x="108187" y="3638545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非定格点の体積流量、揚程の算出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A53AE1C-74B6-4D1D-89EE-741254B8B901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体積流量、揚程の特性の与え方</a:t>
            </a:r>
            <a:endParaRPr kumimoji="1" lang="ja-JP" altLang="en-US" sz="1100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0DF60CA1-19F0-4902-84F1-FC39D7AB32F2}"/>
              </a:ext>
            </a:extLst>
          </p:cNvPr>
          <p:cNvSpPr/>
          <p:nvPr/>
        </p:nvSpPr>
        <p:spPr>
          <a:xfrm>
            <a:off x="7272210" y="1227584"/>
            <a:ext cx="375139" cy="43366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E16389E-F8B3-4A99-AA3E-7F0D4F1F5A0C}"/>
              </a:ext>
            </a:extLst>
          </p:cNvPr>
          <p:cNvSpPr txBox="1"/>
          <p:nvPr/>
        </p:nvSpPr>
        <p:spPr>
          <a:xfrm>
            <a:off x="6748587" y="1733254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</a:t>
            </a:r>
            <a:r>
              <a:rPr kumimoji="1" lang="en-US" altLang="ja-JP" sz="1000" dirty="0"/>
              <a:t>MSL</a:t>
            </a:r>
            <a:r>
              <a:rPr kumimoji="1" lang="ja-JP" altLang="en-US" sz="1000" dirty="0"/>
              <a:t>収録の２次カーブ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を用いることを設定すると共に、２次カーブを成す３点の値を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として与える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95729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D238D-7E41-4E88-AB6F-4B073EBF7952}"/>
              </a:ext>
            </a:extLst>
          </p:cNvPr>
          <p:cNvSpPr txBox="1"/>
          <p:nvPr/>
        </p:nvSpPr>
        <p:spPr>
          <a:xfrm>
            <a:off x="108187" y="109853"/>
            <a:ext cx="2370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断熱効率特性の与え方</a:t>
            </a:r>
            <a:endParaRPr kumimoji="1" lang="ja-JP" altLang="en-US" sz="11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5B7FDDB-A62D-482A-A753-DB7A8BB554AF}"/>
              </a:ext>
            </a:extLst>
          </p:cNvPr>
          <p:cNvCxnSpPr/>
          <p:nvPr/>
        </p:nvCxnSpPr>
        <p:spPr>
          <a:xfrm>
            <a:off x="1141046" y="2860429"/>
            <a:ext cx="3391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3CF42E-C95B-4773-A838-C83DA61E66F2}"/>
              </a:ext>
            </a:extLst>
          </p:cNvPr>
          <p:cNvCxnSpPr>
            <a:cxnSpLocks/>
          </p:cNvCxnSpPr>
          <p:nvPr/>
        </p:nvCxnSpPr>
        <p:spPr>
          <a:xfrm flipV="1">
            <a:off x="1293446" y="492367"/>
            <a:ext cx="0" cy="25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85E35-DDCF-4DEE-A280-6FE09635CE06}"/>
              </a:ext>
            </a:extLst>
          </p:cNvPr>
          <p:cNvSpPr txBox="1"/>
          <p:nvPr/>
        </p:nvSpPr>
        <p:spPr>
          <a:xfrm>
            <a:off x="2836985" y="2909329"/>
            <a:ext cx="1359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体積流量 </a:t>
            </a:r>
            <a:r>
              <a:rPr kumimoji="1" lang="en-US" altLang="ja-JP" sz="1000" dirty="0"/>
              <a:t>[m^3/s]</a:t>
            </a:r>
            <a:endParaRPr kumimoji="1"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90B600-93C2-41B4-84DC-82E0948269B8}"/>
              </a:ext>
            </a:extLst>
          </p:cNvPr>
          <p:cNvSpPr txBox="1"/>
          <p:nvPr/>
        </p:nvSpPr>
        <p:spPr>
          <a:xfrm>
            <a:off x="668211" y="685854"/>
            <a:ext cx="106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断熱効率</a:t>
            </a:r>
            <a:r>
              <a:rPr kumimoji="1" lang="ja-JP" altLang="en-US" sz="1000" dirty="0"/>
              <a:t> </a:t>
            </a:r>
            <a:r>
              <a:rPr kumimoji="1" lang="en-US" altLang="ja-JP" sz="1000" dirty="0"/>
              <a:t>[</a:t>
            </a:r>
            <a:r>
              <a:rPr kumimoji="1" lang="en-US" altLang="ja-JP" sz="1000" dirty="0" err="1"/>
              <a:t>nond</a:t>
            </a:r>
            <a:r>
              <a:rPr kumimoji="1" lang="en-US" altLang="ja-JP" sz="1000" dirty="0"/>
              <a:t>]</a:t>
            </a:r>
            <a:endParaRPr kumimoji="1" lang="ja-JP" altLang="en-US" sz="10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2FBA24C-27A5-4289-A1CA-F86E98FA71A0}"/>
              </a:ext>
            </a:extLst>
          </p:cNvPr>
          <p:cNvSpPr/>
          <p:nvPr/>
        </p:nvSpPr>
        <p:spPr>
          <a:xfrm>
            <a:off x="1656862" y="1018590"/>
            <a:ext cx="2055446" cy="759105"/>
          </a:xfrm>
          <a:custGeom>
            <a:avLst/>
            <a:gdLst>
              <a:gd name="connsiteX0" fmla="*/ 0 w 2360246"/>
              <a:gd name="connsiteY0" fmla="*/ 0 h 1664677"/>
              <a:gd name="connsiteX1" fmla="*/ 1398954 w 2360246"/>
              <a:gd name="connsiteY1" fmla="*/ 398585 h 1664677"/>
              <a:gd name="connsiteX2" fmla="*/ 2360246 w 2360246"/>
              <a:gd name="connsiteY2" fmla="*/ 1664677 h 1664677"/>
              <a:gd name="connsiteX0" fmla="*/ 0 w 2360246"/>
              <a:gd name="connsiteY0" fmla="*/ 0 h 1664677"/>
              <a:gd name="connsiteX1" fmla="*/ 1445846 w 2360246"/>
              <a:gd name="connsiteY1" fmla="*/ 508000 h 1664677"/>
              <a:gd name="connsiteX2" fmla="*/ 2360246 w 2360246"/>
              <a:gd name="connsiteY2" fmla="*/ 1664677 h 1664677"/>
              <a:gd name="connsiteX0" fmla="*/ 0 w 2211754"/>
              <a:gd name="connsiteY0" fmla="*/ 984987 h 1196002"/>
              <a:gd name="connsiteX1" fmla="*/ 1297354 w 2211754"/>
              <a:gd name="connsiteY1" fmla="*/ 39325 h 1196002"/>
              <a:gd name="connsiteX2" fmla="*/ 2211754 w 2211754"/>
              <a:gd name="connsiteY2" fmla="*/ 1196002 h 1196002"/>
              <a:gd name="connsiteX0" fmla="*/ 0 w 2211754"/>
              <a:gd name="connsiteY0" fmla="*/ 1003715 h 1214730"/>
              <a:gd name="connsiteX1" fmla="*/ 1297354 w 2211754"/>
              <a:gd name="connsiteY1" fmla="*/ 58053 h 1214730"/>
              <a:gd name="connsiteX2" fmla="*/ 2211754 w 2211754"/>
              <a:gd name="connsiteY2" fmla="*/ 1214730 h 1214730"/>
              <a:gd name="connsiteX0" fmla="*/ 0 w 2211754"/>
              <a:gd name="connsiteY0" fmla="*/ 1144831 h 1355846"/>
              <a:gd name="connsiteX1" fmla="*/ 1289538 w 2211754"/>
              <a:gd name="connsiteY1" fmla="*/ 50676 h 1355846"/>
              <a:gd name="connsiteX2" fmla="*/ 2211754 w 2211754"/>
              <a:gd name="connsiteY2" fmla="*/ 1355846 h 1355846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211754"/>
              <a:gd name="connsiteY0" fmla="*/ 1111407 h 1322422"/>
              <a:gd name="connsiteX1" fmla="*/ 1289538 w 2211754"/>
              <a:gd name="connsiteY1" fmla="*/ 17252 h 1322422"/>
              <a:gd name="connsiteX2" fmla="*/ 2211754 w 2211754"/>
              <a:gd name="connsiteY2" fmla="*/ 1322422 h 1322422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  <a:gd name="connsiteX0" fmla="*/ 0 w 2055446"/>
              <a:gd name="connsiteY0" fmla="*/ 1111407 h 1111407"/>
              <a:gd name="connsiteX1" fmla="*/ 1289538 w 2055446"/>
              <a:gd name="connsiteY1" fmla="*/ 17252 h 1111407"/>
              <a:gd name="connsiteX2" fmla="*/ 2055446 w 2055446"/>
              <a:gd name="connsiteY2" fmla="*/ 939468 h 111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5446" h="1111407">
                <a:moveTo>
                  <a:pt x="0" y="1111407"/>
                </a:moveTo>
                <a:cubicBezTo>
                  <a:pt x="221436" y="671791"/>
                  <a:pt x="880534" y="-127333"/>
                  <a:pt x="1289538" y="17252"/>
                </a:cubicBezTo>
                <a:cubicBezTo>
                  <a:pt x="1604759" y="114944"/>
                  <a:pt x="1826194" y="398252"/>
                  <a:pt x="2055446" y="9394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59884D3-E100-44E7-98F6-003E14DC5F43}"/>
              </a:ext>
            </a:extLst>
          </p:cNvPr>
          <p:cNvCxnSpPr>
            <a:cxnSpLocks/>
            <a:stCxn id="11" idx="1"/>
            <a:endCxn id="8" idx="1"/>
          </p:cNvCxnSpPr>
          <p:nvPr/>
        </p:nvCxnSpPr>
        <p:spPr>
          <a:xfrm flipH="1">
            <a:off x="2946400" y="789185"/>
            <a:ext cx="1445848" cy="2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741D3D-AA2E-408B-BEE1-833C84D34BEE}"/>
              </a:ext>
            </a:extLst>
          </p:cNvPr>
          <p:cNvSpPr txBox="1"/>
          <p:nvPr/>
        </p:nvSpPr>
        <p:spPr>
          <a:xfrm>
            <a:off x="4392248" y="281353"/>
            <a:ext cx="237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定格回転数における効率カーブを与える。</a:t>
            </a:r>
            <a:endParaRPr kumimoji="1" lang="en-US" altLang="ja-JP" sz="1000" dirty="0"/>
          </a:p>
          <a:p>
            <a:r>
              <a:rPr kumimoji="1" lang="en-US" altLang="ja-JP" sz="1000" dirty="0"/>
              <a:t>MSL</a:t>
            </a:r>
            <a:r>
              <a:rPr kumimoji="1" lang="ja-JP" altLang="en-US" sz="1000" dirty="0"/>
              <a:t>には効率を一定とする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しか用意されていないため、カーブを与えたい場合はユーザー定義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を作成する必要が有る。</a:t>
            </a:r>
            <a:endParaRPr kumimoji="1" lang="en-US" altLang="ja-JP" sz="10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6A23DD-D353-4A60-BD5A-D84DB47EFFDA}"/>
              </a:ext>
            </a:extLst>
          </p:cNvPr>
          <p:cNvCxnSpPr>
            <a:cxnSpLocks/>
          </p:cNvCxnSpPr>
          <p:nvPr/>
        </p:nvCxnSpPr>
        <p:spPr>
          <a:xfrm flipH="1">
            <a:off x="1656862" y="1364422"/>
            <a:ext cx="214923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7A3A5F7-36E5-4B48-AF09-016DB42BC9CB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087082" y="1376208"/>
            <a:ext cx="855770" cy="79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2E4C8C-FFEF-46E5-BD88-B036F05FF4F5}"/>
              </a:ext>
            </a:extLst>
          </p:cNvPr>
          <p:cNvSpPr txBox="1"/>
          <p:nvPr/>
        </p:nvSpPr>
        <p:spPr>
          <a:xfrm>
            <a:off x="3942852" y="1817521"/>
            <a:ext cx="225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pumpingSystem_ex01</a:t>
            </a:r>
            <a:r>
              <a:rPr kumimoji="1" lang="ja-JP" altLang="en-US" sz="1000" dirty="0"/>
              <a:t>では、簡略化のため、定格回転数における断熱効率を一定とするよう</a:t>
            </a:r>
            <a:r>
              <a:rPr kumimoji="1" lang="en-US" altLang="ja-JP" sz="1000" dirty="0"/>
              <a:t>parameter</a:t>
            </a:r>
            <a:r>
              <a:rPr kumimoji="1" lang="ja-JP" altLang="en-US" sz="1000" dirty="0"/>
              <a:t>設定する。</a:t>
            </a:r>
            <a:endParaRPr kumimoji="1" lang="en-US" altLang="ja-JP" sz="1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C1B7D6-D9B5-4E04-9434-60EE7509BCBF}"/>
              </a:ext>
            </a:extLst>
          </p:cNvPr>
          <p:cNvSpPr txBox="1"/>
          <p:nvPr/>
        </p:nvSpPr>
        <p:spPr>
          <a:xfrm>
            <a:off x="1932299" y="4095782"/>
            <a:ext cx="4740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redeclare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efficiencyCharacteristic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Modelica.Fluid.Machines.BaseClasses.PumpCharacteristics.</a:t>
            </a:r>
            <a:r>
              <a:rPr lang="en-US" altLang="ja-JP" sz="10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constantEfficiency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ja-JP" sz="1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eta_nominal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ja-JP" sz="1000" dirty="0">
                <a:solidFill>
                  <a:srgbClr val="8B008B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altLang="ja-JP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en-US" altLang="ja-JP" sz="100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794F6AF9-72D7-4ED1-867B-00652B3656D9}"/>
              </a:ext>
            </a:extLst>
          </p:cNvPr>
          <p:cNvSpPr/>
          <p:nvPr/>
        </p:nvSpPr>
        <p:spPr>
          <a:xfrm>
            <a:off x="5149763" y="2384573"/>
            <a:ext cx="375139" cy="11623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A186FB-A684-4D88-8978-1334273408E3}"/>
              </a:ext>
            </a:extLst>
          </p:cNvPr>
          <p:cNvSpPr txBox="1"/>
          <p:nvPr/>
        </p:nvSpPr>
        <p:spPr>
          <a:xfrm>
            <a:off x="1835169" y="3621303"/>
            <a:ext cx="4927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下記の記述により、特性モデルに効率固定値の</a:t>
            </a:r>
            <a:r>
              <a:rPr kumimoji="1" lang="en-US" altLang="ja-JP" sz="1000" dirty="0"/>
              <a:t>function</a:t>
            </a:r>
            <a:r>
              <a:rPr kumimoji="1" lang="ja-JP" altLang="en-US" sz="1000" dirty="0"/>
              <a:t>を用いることを設定すると共に、固定値として設定する効率値を与える。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455532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07FFA-AEFE-4C50-B8FE-5D35D2BD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95F8E-27E6-4FA4-9097-5CD1B71BC8C0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56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8E4416-F1CB-443C-9585-680D131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79" y="0"/>
            <a:ext cx="725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6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B8F0D8-5E34-4DC1-B93E-6679D631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77C04D-C665-45AD-879E-63BB3E2A5148}"/>
              </a:ext>
            </a:extLst>
          </p:cNvPr>
          <p:cNvSpPr txBox="1"/>
          <p:nvPr/>
        </p:nvSpPr>
        <p:spPr>
          <a:xfrm>
            <a:off x="78153" y="0"/>
            <a:ext cx="407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pumpingSystem_ex03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5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E894B87B-9136-4FE8-A07C-94D31ADDD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956"/>
          <a:stretch/>
        </p:blipFill>
        <p:spPr>
          <a:xfrm>
            <a:off x="0" y="1629572"/>
            <a:ext cx="12192000" cy="394429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FDCCF41-E42A-446F-8C89-BF3A9B5CB2B8}"/>
              </a:ext>
            </a:extLst>
          </p:cNvPr>
          <p:cNvSpPr/>
          <p:nvPr/>
        </p:nvSpPr>
        <p:spPr>
          <a:xfrm>
            <a:off x="517308" y="2180954"/>
            <a:ext cx="4605511" cy="492364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026165F-F99F-4C8F-8134-D17250BB3C33}"/>
              </a:ext>
            </a:extLst>
          </p:cNvPr>
          <p:cNvSpPr/>
          <p:nvPr/>
        </p:nvSpPr>
        <p:spPr>
          <a:xfrm>
            <a:off x="3289687" y="2810378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12ECE62-EF80-42AF-AC92-0A4D1564D66E}"/>
              </a:ext>
            </a:extLst>
          </p:cNvPr>
          <p:cNvSpPr/>
          <p:nvPr/>
        </p:nvSpPr>
        <p:spPr>
          <a:xfrm>
            <a:off x="2845739" y="2930973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ED2E82-03DE-4912-B7AE-628733D94E8C}"/>
              </a:ext>
            </a:extLst>
          </p:cNvPr>
          <p:cNvSpPr/>
          <p:nvPr/>
        </p:nvSpPr>
        <p:spPr>
          <a:xfrm>
            <a:off x="3355946" y="3059521"/>
            <a:ext cx="2148505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F59479-D0BC-4082-ABFC-17A39701D917}"/>
              </a:ext>
            </a:extLst>
          </p:cNvPr>
          <p:cNvSpPr/>
          <p:nvPr/>
        </p:nvSpPr>
        <p:spPr>
          <a:xfrm>
            <a:off x="2705025" y="3434553"/>
            <a:ext cx="472520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ADA87-2A4F-4E6E-B534-A7FF7F5409BD}"/>
              </a:ext>
            </a:extLst>
          </p:cNvPr>
          <p:cNvSpPr/>
          <p:nvPr/>
        </p:nvSpPr>
        <p:spPr>
          <a:xfrm>
            <a:off x="353189" y="3563100"/>
            <a:ext cx="973368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0B8AC6E-BAF6-4534-8A06-3BCFAF373243}"/>
              </a:ext>
            </a:extLst>
          </p:cNvPr>
          <p:cNvSpPr/>
          <p:nvPr/>
        </p:nvSpPr>
        <p:spPr>
          <a:xfrm>
            <a:off x="351466" y="3683696"/>
            <a:ext cx="7386190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D160E1A-F0D9-4692-9CFD-C09EA936045A}"/>
              </a:ext>
            </a:extLst>
          </p:cNvPr>
          <p:cNvSpPr/>
          <p:nvPr/>
        </p:nvSpPr>
        <p:spPr>
          <a:xfrm>
            <a:off x="3933125" y="4325104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96F8B7A-57FB-47E7-AE73-7D64A7A55126}"/>
              </a:ext>
            </a:extLst>
          </p:cNvPr>
          <p:cNvSpPr/>
          <p:nvPr/>
        </p:nvSpPr>
        <p:spPr>
          <a:xfrm>
            <a:off x="4172989" y="445365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EA89C5-9ECC-4BA7-B0EE-B2A6963331D8}"/>
              </a:ext>
            </a:extLst>
          </p:cNvPr>
          <p:cNvSpPr/>
          <p:nvPr/>
        </p:nvSpPr>
        <p:spPr>
          <a:xfrm>
            <a:off x="3927823" y="4820733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7302053-909C-426E-9C3D-EDCB3C3E1A23}"/>
              </a:ext>
            </a:extLst>
          </p:cNvPr>
          <p:cNvSpPr/>
          <p:nvPr/>
        </p:nvSpPr>
        <p:spPr>
          <a:xfrm>
            <a:off x="3666762" y="4957231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03A2262-E966-46F6-AB46-E46DE78F8B6F}"/>
              </a:ext>
            </a:extLst>
          </p:cNvPr>
          <p:cNvSpPr/>
          <p:nvPr/>
        </p:nvSpPr>
        <p:spPr>
          <a:xfrm>
            <a:off x="3485202" y="5197092"/>
            <a:ext cx="2094079" cy="142621"/>
          </a:xfrm>
          <a:prstGeom prst="rect">
            <a:avLst/>
          </a:prstGeom>
          <a:solidFill>
            <a:schemeClr val="accent2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8109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D34272-BA97-4DCD-8AE9-32A0849B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82" y="0"/>
            <a:ext cx="8166435" cy="6858000"/>
          </a:xfrm>
          <a:prstGeom prst="rect">
            <a:avLst/>
          </a:prstGeom>
        </p:spPr>
      </p:pic>
      <p:sp>
        <p:nvSpPr>
          <p:cNvPr id="2" name="フレーム 1">
            <a:extLst>
              <a:ext uri="{FF2B5EF4-FFF2-40B4-BE49-F238E27FC236}">
                <a16:creationId xmlns:a16="http://schemas.microsoft.com/office/drawing/2014/main" id="{7AAE769D-2D13-46DB-9A20-97468D83FF43}"/>
              </a:ext>
            </a:extLst>
          </p:cNvPr>
          <p:cNvSpPr/>
          <p:nvPr/>
        </p:nvSpPr>
        <p:spPr>
          <a:xfrm>
            <a:off x="4282834" y="3128887"/>
            <a:ext cx="1406769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フレーム 4">
            <a:extLst>
              <a:ext uri="{FF2B5EF4-FFF2-40B4-BE49-F238E27FC236}">
                <a16:creationId xmlns:a16="http://schemas.microsoft.com/office/drawing/2014/main" id="{B99CBC56-B4EC-4BFC-9418-048B452D66F8}"/>
              </a:ext>
            </a:extLst>
          </p:cNvPr>
          <p:cNvSpPr/>
          <p:nvPr/>
        </p:nvSpPr>
        <p:spPr>
          <a:xfrm>
            <a:off x="3028465" y="1264919"/>
            <a:ext cx="1863966" cy="1071882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87FFB17-BA93-4C1F-B752-CD5C54FE043A}"/>
              </a:ext>
            </a:extLst>
          </p:cNvPr>
          <p:cNvSpPr/>
          <p:nvPr/>
        </p:nvSpPr>
        <p:spPr>
          <a:xfrm>
            <a:off x="8158337" y="3128887"/>
            <a:ext cx="1056926" cy="1143391"/>
          </a:xfrm>
          <a:prstGeom prst="frame">
            <a:avLst>
              <a:gd name="adj1" fmla="val 42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494B0F-F052-471F-AD2A-BC69B2B098AB}"/>
              </a:ext>
            </a:extLst>
          </p:cNvPr>
          <p:cNvSpPr txBox="1"/>
          <p:nvPr/>
        </p:nvSpPr>
        <p:spPr>
          <a:xfrm>
            <a:off x="3169139" y="4253527"/>
            <a:ext cx="1723291" cy="474782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“Prescribed pump” is replaced with “pump”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3B898-15CD-4923-9CE9-7C28D4E97811}"/>
              </a:ext>
            </a:extLst>
          </p:cNvPr>
          <p:cNvSpPr txBox="1"/>
          <p:nvPr/>
        </p:nvSpPr>
        <p:spPr>
          <a:xfrm>
            <a:off x="7825154" y="4272774"/>
            <a:ext cx="1723291" cy="52226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valve for flow control is added. The valve type is the simplest one.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D4A47B-D808-4264-8062-E43705237A7D}"/>
              </a:ext>
            </a:extLst>
          </p:cNvPr>
          <p:cNvSpPr txBox="1"/>
          <p:nvPr/>
        </p:nvSpPr>
        <p:spPr>
          <a:xfrm>
            <a:off x="4892430" y="999195"/>
            <a:ext cx="1723291" cy="634219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 components so as to provide mechanical rotational speed (in [rpm]) to flange connector are added.</a:t>
            </a:r>
          </a:p>
        </p:txBody>
      </p:sp>
    </p:spTree>
    <p:extLst>
      <p:ext uri="{BB962C8B-B14F-4D97-AF65-F5344CB8AC3E}">
        <p14:creationId xmlns:p14="http://schemas.microsoft.com/office/powerpoint/2010/main" val="3694756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AC4DBC-FEA5-4253-BDF8-CD3A4339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69" y="625231"/>
            <a:ext cx="7200000" cy="5475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048CC4-757D-4FD8-90FB-4A303419B072}"/>
              </a:ext>
            </a:extLst>
          </p:cNvPr>
          <p:cNvSpPr txBox="1"/>
          <p:nvPr/>
        </p:nvSpPr>
        <p:spPr>
          <a:xfrm>
            <a:off x="2877340" y="1910917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rotary speed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BD18DC-893E-42DB-9157-2C98754E3C91}"/>
              </a:ext>
            </a:extLst>
          </p:cNvPr>
          <p:cNvCxnSpPr>
            <a:cxnSpLocks/>
          </p:cNvCxnSpPr>
          <p:nvPr/>
        </p:nvCxnSpPr>
        <p:spPr>
          <a:xfrm>
            <a:off x="3858247" y="2318002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573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47578C-9FF8-4BCC-8983-8A82A734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4857F9-A400-47F5-B77E-3BA728FB5ED5}"/>
              </a:ext>
            </a:extLst>
          </p:cNvPr>
          <p:cNvSpPr txBox="1"/>
          <p:nvPr/>
        </p:nvSpPr>
        <p:spPr>
          <a:xfrm>
            <a:off x="5769032" y="1192860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opening of linear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1A708C-9005-4C26-BFC1-140520D85C8C}"/>
              </a:ext>
            </a:extLst>
          </p:cNvPr>
          <p:cNvCxnSpPr>
            <a:cxnSpLocks/>
          </p:cNvCxnSpPr>
          <p:nvPr/>
        </p:nvCxnSpPr>
        <p:spPr>
          <a:xfrm flipH="1">
            <a:off x="5775569" y="1599945"/>
            <a:ext cx="974370" cy="7915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02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103C8E6-D436-4C3A-862B-EEC76A14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101" y="593970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434070-10CF-4EB5-A8B7-5B948DFB514F}"/>
              </a:ext>
            </a:extLst>
          </p:cNvPr>
          <p:cNvSpPr txBox="1"/>
          <p:nvPr/>
        </p:nvSpPr>
        <p:spPr>
          <a:xfrm>
            <a:off x="4646090" y="3646151"/>
            <a:ext cx="1958606" cy="3631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Volumetric flow rate through pump.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5723E37-C7F7-43B9-9266-D8BAE9554E06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306277" y="29885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26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D12387-51E1-468F-836C-3EDAC92A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64" y="1"/>
            <a:ext cx="7200000" cy="546159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5EB216-2B5B-404D-AF7F-AE646619A01B}"/>
              </a:ext>
            </a:extLst>
          </p:cNvPr>
          <p:cNvSpPr txBox="1"/>
          <p:nvPr/>
        </p:nvSpPr>
        <p:spPr>
          <a:xfrm>
            <a:off x="5232244" y="3310089"/>
            <a:ext cx="1958606" cy="5038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Pump’s volumetric flow rate vs. mechanical rotation speed.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350D9C6-8D07-4514-A727-BC97D51E7E6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892431" y="2652483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380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7F9E76-8D14-4400-8127-224C989C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29" y="257898"/>
            <a:ext cx="7200000" cy="547692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6478EF-E6B9-43E1-916A-E92E496F0FE7}"/>
              </a:ext>
            </a:extLst>
          </p:cNvPr>
          <p:cNvSpPr txBox="1"/>
          <p:nvPr/>
        </p:nvSpPr>
        <p:spPr>
          <a:xfrm>
            <a:off x="4302213" y="3528920"/>
            <a:ext cx="1793787" cy="4100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pump discharge pressure. 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93AEA7D-0735-4063-B79B-AABBB6C873E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62401" y="2871314"/>
            <a:ext cx="123670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0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C225B-D95B-4BD3-B618-A4A7C976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C40D3A-C90A-48F8-8962-AD2B717519AD}"/>
              </a:ext>
            </a:extLst>
          </p:cNvPr>
          <p:cNvSpPr txBox="1"/>
          <p:nvPr/>
        </p:nvSpPr>
        <p:spPr>
          <a:xfrm>
            <a:off x="4639920" y="2766646"/>
            <a:ext cx="1958606" cy="4220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Mechanical power consumed by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A268C59-5425-46C6-AB0E-EA2FBCACFE9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60800" y="2704123"/>
            <a:ext cx="779120" cy="2735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888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E32BB3-972B-4D18-903F-AB04194B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24" y="693957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7B87F-DCE7-40DB-BE70-3F611A96261F}"/>
              </a:ext>
            </a:extLst>
          </p:cNvPr>
          <p:cNvSpPr txBox="1"/>
          <p:nvPr/>
        </p:nvSpPr>
        <p:spPr>
          <a:xfrm>
            <a:off x="5116697" y="3217985"/>
            <a:ext cx="1635795" cy="361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Torque into flange of pump.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6A64740-FBFD-47B9-9610-84430D87ED9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7577" y="3155462"/>
            <a:ext cx="779120" cy="2432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39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F84F74-B298-4D96-B9FC-C6FF7672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221" y="1"/>
            <a:ext cx="7200000" cy="54684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19AFEB-E0F4-427B-87D1-A4EE914A3DFC}"/>
              </a:ext>
            </a:extLst>
          </p:cNvPr>
          <p:cNvSpPr txBox="1"/>
          <p:nvPr/>
        </p:nvSpPr>
        <p:spPr>
          <a:xfrm>
            <a:off x="5927813" y="3950951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power consumption of pump vs. mechanical rotation speed.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0EDF00-37EF-47E2-B50A-2B443678B1D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8000" y="3293345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2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C87AFC4-E869-46C3-AEFD-D14EF043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9" y="468924"/>
            <a:ext cx="7200000" cy="547008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F60750-3B49-4F0E-857A-8ADC63AD950B}"/>
              </a:ext>
            </a:extLst>
          </p:cNvPr>
          <p:cNvSpPr txBox="1"/>
          <p:nvPr/>
        </p:nvSpPr>
        <p:spPr>
          <a:xfrm>
            <a:off x="6894311" y="4927875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pressure difference of valve vs. mass flow rate via valve.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D459D5E-8256-446E-99A1-E26C4A393E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554498" y="4270269"/>
            <a:ext cx="1319116" cy="6576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2D3F0D-FFA5-488B-921D-05DBA196B2D4}"/>
              </a:ext>
            </a:extLst>
          </p:cNvPr>
          <p:cNvCxnSpPr/>
          <p:nvPr/>
        </p:nvCxnSpPr>
        <p:spPr>
          <a:xfrm flipV="1">
            <a:off x="4262182" y="4066982"/>
            <a:ext cx="1785270" cy="681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BCB7C6-F0DF-4D82-89E9-191279627F0B}"/>
              </a:ext>
            </a:extLst>
          </p:cNvPr>
          <p:cNvSpPr txBox="1"/>
          <p:nvPr/>
        </p:nvSpPr>
        <p:spPr>
          <a:xfrm>
            <a:off x="3196211" y="4066982"/>
            <a:ext cx="1958606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Increase in pump rotation speed.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D9598A7-AFA4-4777-B232-F2EF2222C901}"/>
              </a:ext>
            </a:extLst>
          </p:cNvPr>
          <p:cNvCxnSpPr>
            <a:cxnSpLocks/>
          </p:cNvCxnSpPr>
          <p:nvPr/>
        </p:nvCxnSpPr>
        <p:spPr>
          <a:xfrm flipH="1" flipV="1">
            <a:off x="6857500" y="1969073"/>
            <a:ext cx="915400" cy="866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65E9BFD-A7C2-4261-BF27-43366943461C}"/>
              </a:ext>
            </a:extLst>
          </p:cNvPr>
          <p:cNvSpPr txBox="1"/>
          <p:nvPr/>
        </p:nvSpPr>
        <p:spPr>
          <a:xfrm>
            <a:off x="5772303" y="2474820"/>
            <a:ext cx="1471531" cy="2313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Close of valve (from 1 to 0.5).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7E26E6-595D-4022-9988-FF5BD7944550}"/>
              </a:ext>
            </a:extLst>
          </p:cNvPr>
          <p:cNvCxnSpPr>
            <a:cxnSpLocks/>
          </p:cNvCxnSpPr>
          <p:nvPr/>
        </p:nvCxnSpPr>
        <p:spPr>
          <a:xfrm flipH="1">
            <a:off x="4092704" y="1811875"/>
            <a:ext cx="1132845" cy="462851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BAC9CF-F5FA-4B76-82D9-5F8E3A05CBCF}"/>
              </a:ext>
            </a:extLst>
          </p:cNvPr>
          <p:cNvCxnSpPr>
            <a:cxnSpLocks/>
          </p:cNvCxnSpPr>
          <p:nvPr/>
        </p:nvCxnSpPr>
        <p:spPr>
          <a:xfrm flipH="1">
            <a:off x="2987391" y="928749"/>
            <a:ext cx="5084817" cy="1877358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0EDFA1E-951F-4FA1-B0FB-40CDF9A3C747}"/>
              </a:ext>
            </a:extLst>
          </p:cNvPr>
          <p:cNvCxnSpPr>
            <a:cxnSpLocks/>
          </p:cNvCxnSpPr>
          <p:nvPr/>
        </p:nvCxnSpPr>
        <p:spPr>
          <a:xfrm flipV="1">
            <a:off x="6679540" y="864284"/>
            <a:ext cx="963902" cy="37993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475437-0345-47CF-9FE1-D668F99663DA}"/>
              </a:ext>
            </a:extLst>
          </p:cNvPr>
          <p:cNvSpPr txBox="1"/>
          <p:nvPr/>
        </p:nvSpPr>
        <p:spPr>
          <a:xfrm>
            <a:off x="3196211" y="1811875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reduced.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7B7729C-DFC0-468F-B40B-DA09B43124FD}"/>
              </a:ext>
            </a:extLst>
          </p:cNvPr>
          <p:cNvSpPr txBox="1"/>
          <p:nvPr/>
        </p:nvSpPr>
        <p:spPr>
          <a:xfrm>
            <a:off x="5814027" y="746617"/>
            <a:ext cx="1388082" cy="21035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If pump speed is increased.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F1645D5-F783-41D9-9B24-5B11691851B9}"/>
              </a:ext>
            </a:extLst>
          </p:cNvPr>
          <p:cNvSpPr/>
          <p:nvPr/>
        </p:nvSpPr>
        <p:spPr>
          <a:xfrm>
            <a:off x="6554498" y="1410481"/>
            <a:ext cx="117873" cy="11795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93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51F0A930-6FBC-40DD-91B9-51A4DF9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0"/>
            <a:ext cx="11273425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5400000">
            <a:off x="5507239" y="2953060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ABA93824-FFBC-4483-A3C4-12BCDC4DEEB5}"/>
              </a:ext>
            </a:extLst>
          </p:cNvPr>
          <p:cNvSpPr txBox="1"/>
          <p:nvPr/>
        </p:nvSpPr>
        <p:spPr>
          <a:xfrm>
            <a:off x="4758774" y="2232574"/>
            <a:ext cx="2020689" cy="6359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ソースコードチェックの結果の、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variables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数と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equation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数が表示される。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0F4A88A-6C47-4594-A841-FADFC3D67ACA}"/>
              </a:ext>
            </a:extLst>
          </p:cNvPr>
          <p:cNvSpPr/>
          <p:nvPr/>
        </p:nvSpPr>
        <p:spPr>
          <a:xfrm rot="5400000">
            <a:off x="2675648" y="4949681"/>
            <a:ext cx="980018" cy="305154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91EEBAB1-DFBB-4306-B259-07F68549C458}"/>
              </a:ext>
            </a:extLst>
          </p:cNvPr>
          <p:cNvSpPr txBox="1"/>
          <p:nvPr/>
        </p:nvSpPr>
        <p:spPr>
          <a:xfrm>
            <a:off x="2005815" y="4287834"/>
            <a:ext cx="2445034" cy="496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エラーが有る場合、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Message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Browser</a:t>
            </a:r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にエラー内容が表示される。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64B3B67-BDA3-43AE-99C4-2E29D1B69D5F}"/>
              </a:ext>
            </a:extLst>
          </p:cNvPr>
          <p:cNvSpPr/>
          <p:nvPr/>
        </p:nvSpPr>
        <p:spPr>
          <a:xfrm rot="18325437">
            <a:off x="3619500" y="777798"/>
            <a:ext cx="1177518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D543F9F1-777E-4E2A-92BA-9EB3F3568B00}"/>
              </a:ext>
            </a:extLst>
          </p:cNvPr>
          <p:cNvSpPr txBox="1"/>
          <p:nvPr/>
        </p:nvSpPr>
        <p:spPr>
          <a:xfrm>
            <a:off x="2464348" y="1265735"/>
            <a:ext cx="2222758" cy="287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ソースコードチェックのボタン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9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354606-FE4B-40DF-A5A7-8CC62764A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2676952" y="1086143"/>
            <a:ext cx="6838095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52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2994302" y="1787494"/>
            <a:ext cx="6203396" cy="25982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4526715" y="1951991"/>
            <a:ext cx="1374866" cy="56731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901581" y="2235647"/>
            <a:ext cx="675764" cy="127448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804362" y="3982063"/>
            <a:ext cx="445845" cy="4399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2908929" y="4422006"/>
            <a:ext cx="1790865" cy="81630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8438897" y="4422007"/>
            <a:ext cx="1514966" cy="555156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30470" y="3982063"/>
            <a:ext cx="365910" cy="43994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4982092" y="4421471"/>
            <a:ext cx="1240392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5602288" y="3770742"/>
            <a:ext cx="228623" cy="6507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6462278" y="1787494"/>
            <a:ext cx="1874117" cy="66268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6654299" y="4624478"/>
            <a:ext cx="1345059" cy="439944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326829" y="3771277"/>
            <a:ext cx="161226" cy="853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399337" y="2450178"/>
            <a:ext cx="69056" cy="3729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5901581" y="2450178"/>
            <a:ext cx="1497755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3537"/>
            <a:ext cx="9144960" cy="559092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4229401" y="2450178"/>
            <a:ext cx="1914473" cy="407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5210308" y="2857263"/>
            <a:ext cx="568379" cy="5717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4903"/>
            <a:ext cx="9144960" cy="558819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3958336" y="1459354"/>
            <a:ext cx="1958606" cy="462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3"/>
            <a:ext cx="1421910" cy="9812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636270"/>
            <a:ext cx="9144960" cy="558546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3958336" y="1612969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37639" y="1922141"/>
            <a:ext cx="1421910" cy="9812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6446917" y="3602299"/>
            <a:ext cx="1958606" cy="7911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38939" y="2903346"/>
            <a:ext cx="787281" cy="69895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838259"/>
            <a:ext cx="9144960" cy="564233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2376090" y="4981107"/>
            <a:ext cx="1958606" cy="3091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55393" y="5290279"/>
            <a:ext cx="180498" cy="539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6589013" y="4387679"/>
            <a:ext cx="3022397" cy="958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726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87266" y="4783240"/>
            <a:ext cx="1401747" cy="835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001433" y="3992120"/>
            <a:ext cx="587580" cy="8746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4731B34-F35D-4644-AFB6-4B10362B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09" y="0"/>
            <a:ext cx="11263781" cy="6858000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6E2297A6-0CE5-4A40-8796-300B159995EA}"/>
              </a:ext>
            </a:extLst>
          </p:cNvPr>
          <p:cNvSpPr/>
          <p:nvPr/>
        </p:nvSpPr>
        <p:spPr>
          <a:xfrm rot="13682522">
            <a:off x="5817426" y="642526"/>
            <a:ext cx="971997" cy="280417"/>
          </a:xfrm>
          <a:prstGeom prst="rightArrow">
            <a:avLst>
              <a:gd name="adj1" fmla="val 38679"/>
              <a:gd name="adj2" fmla="val 1355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ja-JP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73C88504-AA70-4EB6-9F47-4E4D7FE3F414}"/>
              </a:ext>
            </a:extLst>
          </p:cNvPr>
          <p:cNvSpPr txBox="1"/>
          <p:nvPr/>
        </p:nvSpPr>
        <p:spPr>
          <a:xfrm>
            <a:off x="7243700" y="3766205"/>
            <a:ext cx="3262168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シミュレーション時間や記録インターバル、その他ソルバに関する設定を行うウィンドウ。</a:t>
            </a:r>
            <a:endParaRPr lang="en-US" altLang="ja-JP" sz="1100" dirty="0">
              <a:solidFill>
                <a:srgbClr val="000000"/>
              </a:solidFill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尚、「</a:t>
            </a:r>
            <a:r>
              <a:rPr lang="en-US" altLang="ja-JP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OK</a:t>
            </a:r>
            <a:r>
              <a:rPr lang="ja-JP" altLang="en-US" sz="1100" kern="100" dirty="0">
                <a:solidFill>
                  <a:srgbClr val="000000"/>
                </a:solidFill>
                <a:effectLst/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」を押すとそのままコンパイル＆シミュレーションが始まる。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F83B59A2-B700-48DC-83D4-B734D649F186}"/>
              </a:ext>
            </a:extLst>
          </p:cNvPr>
          <p:cNvSpPr txBox="1"/>
          <p:nvPr/>
        </p:nvSpPr>
        <p:spPr>
          <a:xfrm>
            <a:off x="6359796" y="998756"/>
            <a:ext cx="2124328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rgbClr val="000000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シミュレーション設定を開くボタン</a:t>
            </a:r>
            <a:endParaRPr lang="ja-JP" sz="1400" kern="100" dirty="0">
              <a:effectLst/>
              <a:latin typeface="ＭＳ 明朝" panose="02020609040205080304" pitchFamily="17" charset="-128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967C86-799F-49DC-806C-BDDACC64B84C}"/>
              </a:ext>
            </a:extLst>
          </p:cNvPr>
          <p:cNvSpPr/>
          <p:nvPr/>
        </p:nvSpPr>
        <p:spPr>
          <a:xfrm>
            <a:off x="6542202" y="1507623"/>
            <a:ext cx="546755" cy="3328327"/>
          </a:xfrm>
          <a:prstGeom prst="rightBrace">
            <a:avLst>
              <a:gd name="adj1" fmla="val 113555"/>
              <a:gd name="adj2" fmla="val 7833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1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4EC03B-2B1F-48CF-9F51-67083C65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57" y="0"/>
            <a:ext cx="11283085" cy="6858000"/>
          </a:xfrm>
          <a:prstGeom prst="rect">
            <a:avLst/>
          </a:prstGeom>
        </p:spPr>
      </p:pic>
      <p:sp>
        <p:nvSpPr>
          <p:cNvPr id="7" name="Text Box 14">
            <a:extLst>
              <a:ext uri="{FF2B5EF4-FFF2-40B4-BE49-F238E27FC236}">
                <a16:creationId xmlns:a16="http://schemas.microsoft.com/office/drawing/2014/main" id="{70805D16-F89D-40E1-9627-3CDF60B28F99}"/>
              </a:ext>
            </a:extLst>
          </p:cNvPr>
          <p:cNvSpPr txBox="1">
            <a:spLocks/>
          </p:cNvSpPr>
          <p:nvPr/>
        </p:nvSpPr>
        <p:spPr>
          <a:xfrm>
            <a:off x="5417474" y="3708376"/>
            <a:ext cx="2275821" cy="3046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する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variable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を選択する。</a:t>
            </a:r>
            <a:endParaRPr lang="en-US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8C27A0F-8129-405B-AC70-9E996ED11488}"/>
              </a:ext>
            </a:extLst>
          </p:cNvPr>
          <p:cNvSpPr/>
          <p:nvPr/>
        </p:nvSpPr>
        <p:spPr>
          <a:xfrm rot="10800000">
            <a:off x="7693295" y="1219019"/>
            <a:ext cx="776284" cy="4304901"/>
          </a:xfrm>
          <a:prstGeom prst="rightBrace">
            <a:avLst>
              <a:gd name="adj1" fmla="val 113555"/>
              <a:gd name="adj2" fmla="val 38577"/>
            </a:avLst>
          </a:prstGeom>
          <a:ln w="19050"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6C27421-2A03-4910-9CBB-119404C196E7}"/>
              </a:ext>
            </a:extLst>
          </p:cNvPr>
          <p:cNvSpPr txBox="1">
            <a:spLocks/>
          </p:cNvSpPr>
          <p:nvPr/>
        </p:nvSpPr>
        <p:spPr>
          <a:xfrm>
            <a:off x="9117579" y="5187471"/>
            <a:ext cx="2344781" cy="45546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「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Plotting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」を選択して</a:t>
            </a:r>
            <a:r>
              <a:rPr lang="en-US" altLang="ja-JP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plot</a:t>
            </a:r>
            <a:r>
              <a:rPr lang="ja-JP" altLang="en-US" sz="12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画面を表示する。</a:t>
            </a:r>
            <a:endParaRPr lang="en-US" altLang="ja-JP" sz="1200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26F9CBB3-D9A4-4C52-967E-A84B40101B6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289970" y="5642934"/>
            <a:ext cx="569708" cy="1068951"/>
          </a:xfrm>
          <a:prstGeom prst="line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9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3EA98A7-FFEC-4609-88B3-E288253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89" y="0"/>
            <a:ext cx="1022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Microsoft Office PowerPoint</Application>
  <PresentationFormat>ワイド画面</PresentationFormat>
  <Paragraphs>196</Paragraphs>
  <Slides>65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3" baseType="lpstr">
      <vt:lpstr>ＭＳ Ｐゴシック</vt:lpstr>
      <vt:lpstr>ＭＳ 明朝</vt:lpstr>
      <vt:lpstr>游ゴシック</vt:lpstr>
      <vt:lpstr>游ゴシック Light</vt:lpstr>
      <vt:lpstr>Arial</vt:lpstr>
      <vt:lpstr>Courier New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221</cp:revision>
  <dcterms:created xsi:type="dcterms:W3CDTF">2020-10-03T07:24:53Z</dcterms:created>
  <dcterms:modified xsi:type="dcterms:W3CDTF">2020-11-22T09:28:41Z</dcterms:modified>
</cp:coreProperties>
</file>