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0" r:id="rId3"/>
    <p:sldId id="403" r:id="rId4"/>
    <p:sldId id="361" r:id="rId5"/>
    <p:sldId id="401" r:id="rId6"/>
    <p:sldId id="399" r:id="rId7"/>
    <p:sldId id="332" r:id="rId8"/>
    <p:sldId id="333" r:id="rId9"/>
    <p:sldId id="330" r:id="rId10"/>
    <p:sldId id="33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_generator_sys_ex01" id="{E68B63BD-8667-4442-9E38-CDE87B081BF2}">
          <p14:sldIdLst>
            <p14:sldId id="402"/>
          </p14:sldIdLst>
        </p14:section>
        <p14:section name="HydroTurbine_byPump_ex01" id="{E1C10662-75CD-4928-BA52-0683D55302ED}">
          <p14:sldIdLst>
            <p14:sldId id="400"/>
            <p14:sldId id="403"/>
            <p14:sldId id="361"/>
          </p14:sldIdLst>
        </p14:section>
        <p14:section name="HydroTurbine_byPump_ex02" id="{CB7865E4-9094-4C1B-92C7-986673CD9748}">
          <p14:sldIdLst>
            <p14:sldId id="401"/>
          </p14:sldIdLst>
        </p14:section>
        <p14:section name="pumpAsTurbine_ex03" id="{7ACB5BB4-903D-45DC-B313-938625A56743}">
          <p14:sldIdLst>
            <p14:sldId id="399"/>
          </p14:sldIdLst>
        </p14:section>
        <p14:section name="pumpAsTurbine_ex02" id="{591F3DC0-07FB-4582-ACD4-3C87B447D97C}">
          <p14:sldIdLst>
            <p14:sldId id="332"/>
            <p14:sldId id="333"/>
          </p14:sldIdLst>
        </p14:section>
        <p14:section name="pumpAsTurbine_ex01" id="{A24F2A94-117C-495C-BF77-60CDAB81ED5B}">
          <p14:sldIdLst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441C2-973E-4167-BA63-3DF145FB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6E8AF-7074-43B7-B6F1-46EB8C18E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FD168-D3EB-46DF-89E1-16379C8D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E60B80-CAD3-4D17-B6CE-8B0C5648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7AE7F-1231-4E05-A816-4E7A939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9881E-9851-4421-A688-B021D49C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1AE90B-E1DF-4D4E-BC12-A4094A98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8607B-F838-4350-A059-BB692889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21973-36FA-4DDD-BABC-3D1C2608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987BC-BCE2-4853-AC6C-4655AF27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1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34FDC9-3839-4B83-BD3E-2AEF371C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98D9B1-AEE3-4369-B0C1-1212125E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6991B-A7B5-4898-A804-66072CB4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489CE-9618-48CD-AC6E-311E747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DFFB7-9211-49DA-B560-ABEEA679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68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5E33-EBFA-4457-A7FA-06154E68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0D307-9E93-4E38-8A7D-A9D64004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6C2FC-53A9-425D-A15F-0CA745F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8B2D1-AFB2-4A12-8124-20EFE345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A0639-7C92-4B2E-BA6F-E22CF035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53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2F3B7-3BB4-42A7-A7B4-519EE8B5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DD50E-E59E-4585-9E22-C78F9AFB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25284-C2CB-43CC-9F65-3FC2838E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B8EC7-D601-4E53-A1AD-6B91A87C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247F7-19A5-4D05-9CE0-F817B9C5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14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41676-8AD9-407F-9583-068CD855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A74DC-8288-4F0C-863E-91FC7E34F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85B6DF-CAC1-4231-B49B-E9E441CB7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2D6AF3-A170-4641-84BF-72B3F327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857924-B25D-433D-825D-4B8D8F20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267691-B0F6-480A-A7D5-209DA389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7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A6D02-33B6-42DA-A68B-0CC1F767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D0B99-48D8-4D3F-88E8-FC211803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E86139-4146-4591-A2A3-9B4E0C45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5B56CD-C0B9-4C9E-9ACC-FA61765BC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274035-BF5A-4748-8E5F-40C10245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D5F92B-FA1F-4BF7-87ED-12CB66C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6F36BF-59C9-4B49-815E-E753C22E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2C1C4C-7B50-4CAB-A86F-BDE96A11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8F9F-E7D4-47F3-A62B-7BD07958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525A79-5FE1-4438-BFB8-78E76536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5BC9D4-A02E-47DE-A68A-6B95AE33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0DB2A0-EBEA-43AE-B943-DEC533B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CF3E8A-EB2F-4A48-B6EE-53FDC6D4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7A6914-A2C2-4ADB-A952-0B8042DD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82A66F-AE32-45B8-962B-0BF91FB6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780CF-D996-4687-8D4B-B8AFE2CB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7384E-2645-4E08-9365-EDFBC860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076228-9262-48B6-A911-EA6E6888F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0D65EA-9190-4B30-90E8-F386399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59DB3-E386-4144-B18C-67CDF615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0F6BAB-DEAE-4E36-9E46-F139E3BA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95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B0B6E-F721-404A-A485-EC3FF6B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6EFECE-AEC3-40D0-B57C-A634169CF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BA2CB5-DDD6-40D1-96E4-89312612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31007B-E36C-414D-92E8-C06A151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49B83-754C-4E64-AF75-4B7C438F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29DAF1-585B-4504-A035-B90283F3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7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0BDC02-4523-4675-B7AE-7FB63CBB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5F530-F668-4BCD-95FD-F804C667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ECD46-5B54-4CCF-80C9-34756B9C1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D5F5-1EDB-4ADE-BF91-098AC92432E6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7D14E-411E-46E0-B7B8-B66100F3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702344-3F17-4ECF-A53C-20E62EF93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9963-5CBE-4442-A35E-2540BD51E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52C6CA-2151-4C32-B0F0-91D25687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4"/>
          <a:stretch/>
        </p:blipFill>
        <p:spPr>
          <a:xfrm>
            <a:off x="1101001" y="0"/>
            <a:ext cx="911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12553466" y="279174"/>
            <a:ext cx="11505537" cy="64485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D9489B-3693-4D68-9515-8A4C92678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3" r="4764"/>
          <a:stretch/>
        </p:blipFill>
        <p:spPr>
          <a:xfrm>
            <a:off x="330511" y="34436"/>
            <a:ext cx="11342505" cy="66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D9489B-3693-4D68-9515-8A4C92678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" r="4764"/>
          <a:stretch/>
        </p:blipFill>
        <p:spPr>
          <a:xfrm>
            <a:off x="322274" y="98856"/>
            <a:ext cx="11342505" cy="669324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5CA49C7-28E3-498E-9F33-E1D0A50CBD8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01947" y="3739925"/>
            <a:ext cx="1771134" cy="103178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2D0B67-85BE-46B7-9850-9131900BE443}"/>
              </a:ext>
            </a:extLst>
          </p:cNvPr>
          <p:cNvSpPr txBox="1"/>
          <p:nvPr/>
        </p:nvSpPr>
        <p:spPr>
          <a:xfrm>
            <a:off x="6738550" y="2875005"/>
            <a:ext cx="2669061" cy="86492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 integrated into system as turbine.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Opposite connection to pump; Outlet port – upstream side, Inlet port – downstream side.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work is extracted via flange.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5C376A-965D-432F-BBF7-2CAE384C5126}"/>
              </a:ext>
            </a:extLst>
          </p:cNvPr>
          <p:cNvSpPr txBox="1"/>
          <p:nvPr/>
        </p:nvSpPr>
        <p:spPr>
          <a:xfrm>
            <a:off x="1264507" y="2613453"/>
            <a:ext cx="2195384" cy="52310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 the rotational speed of shaft.  -&gt; torque is variable as a result of turbine extracted power.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4A5D62-6250-4942-AC16-7B80929C0F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362199" y="2150076"/>
            <a:ext cx="801131" cy="46337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7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>
            <a:cxnSpLocks/>
          </p:cNvCxnSpPr>
          <p:nvPr/>
        </p:nvCxnSpPr>
        <p:spPr>
          <a:xfrm>
            <a:off x="1090988" y="4389001"/>
            <a:ext cx="300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H="1" flipV="1">
            <a:off x="3708964" y="3991842"/>
            <a:ext cx="8343" cy="241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3802926" y="4452176"/>
            <a:ext cx="72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</a:t>
            </a:r>
            <a:endParaRPr kumimoji="1" lang="en-US" altLang="ja-JP" sz="1000" dirty="0"/>
          </a:p>
          <a:p>
            <a:r>
              <a:rPr kumimoji="1" lang="ja-JP" altLang="en-US" sz="1000" dirty="0"/>
              <a:t>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3174865" y="3854520"/>
            <a:ext cx="53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endParaRPr lang="en-US" altLang="ja-JP" sz="1000" dirty="0"/>
          </a:p>
          <a:p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505203" y="4535243"/>
            <a:ext cx="2055447" cy="1607012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432592 w 2360246"/>
              <a:gd name="connsiteY1" fmla="*/ 1216454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432592 w 2360246"/>
              <a:gd name="connsiteY1" fmla="*/ 1216454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432592 w 2360246"/>
              <a:gd name="connsiteY1" fmla="*/ 1216454 h 1664677"/>
              <a:gd name="connsiteX2" fmla="*/ 2360246 w 2360246"/>
              <a:gd name="connsiteY2" fmla="*/ 1664677 h 1664677"/>
              <a:gd name="connsiteX0" fmla="*/ 0 w 2211965"/>
              <a:gd name="connsiteY0" fmla="*/ 0 h 1598774"/>
              <a:gd name="connsiteX1" fmla="*/ 432592 w 2211965"/>
              <a:gd name="connsiteY1" fmla="*/ 1216454 h 1598774"/>
              <a:gd name="connsiteX2" fmla="*/ 2211965 w 2211965"/>
              <a:gd name="connsiteY2" fmla="*/ 1598774 h 1598774"/>
              <a:gd name="connsiteX0" fmla="*/ 0 w 2211965"/>
              <a:gd name="connsiteY0" fmla="*/ 0 h 1598774"/>
              <a:gd name="connsiteX1" fmla="*/ 432592 w 2211965"/>
              <a:gd name="connsiteY1" fmla="*/ 1216454 h 1598774"/>
              <a:gd name="connsiteX2" fmla="*/ 2211965 w 2211965"/>
              <a:gd name="connsiteY2" fmla="*/ 1598774 h 1598774"/>
              <a:gd name="connsiteX0" fmla="*/ 0 w 2211965"/>
              <a:gd name="connsiteY0" fmla="*/ 0 h 1598774"/>
              <a:gd name="connsiteX1" fmla="*/ 539684 w 2211965"/>
              <a:gd name="connsiteY1" fmla="*/ 1331784 h 1598774"/>
              <a:gd name="connsiteX2" fmla="*/ 2211965 w 2211965"/>
              <a:gd name="connsiteY2" fmla="*/ 1598774 h 1598774"/>
              <a:gd name="connsiteX0" fmla="*/ 0 w 2055447"/>
              <a:gd name="connsiteY0" fmla="*/ 0 h 1607012"/>
              <a:gd name="connsiteX1" fmla="*/ 539684 w 2055447"/>
              <a:gd name="connsiteY1" fmla="*/ 1331784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514971 w 2055447"/>
              <a:gd name="connsiteY1" fmla="*/ 1249406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655014 w 2055447"/>
              <a:gd name="connsiteY1" fmla="*/ 1167028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655014 w 2055447"/>
              <a:gd name="connsiteY1" fmla="*/ 1167028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720917 w 2055447"/>
              <a:gd name="connsiteY1" fmla="*/ 1150553 h 1607012"/>
              <a:gd name="connsiteX2" fmla="*/ 2055447 w 2055447"/>
              <a:gd name="connsiteY2" fmla="*/ 1607012 h 1607012"/>
              <a:gd name="connsiteX0" fmla="*/ 0 w 2055447"/>
              <a:gd name="connsiteY0" fmla="*/ 0 h 1607012"/>
              <a:gd name="connsiteX1" fmla="*/ 720917 w 2055447"/>
              <a:gd name="connsiteY1" fmla="*/ 1150553 h 1607012"/>
              <a:gd name="connsiteX2" fmla="*/ 2055447 w 2055447"/>
              <a:gd name="connsiteY2" fmla="*/ 1607012 h 1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7" h="1607012">
                <a:moveTo>
                  <a:pt x="0" y="0"/>
                </a:moveTo>
                <a:cubicBezTo>
                  <a:pt x="132087" y="530126"/>
                  <a:pt x="327543" y="873107"/>
                  <a:pt x="720917" y="1150553"/>
                </a:cubicBezTo>
                <a:cubicBezTo>
                  <a:pt x="1114291" y="1427999"/>
                  <a:pt x="1367834" y="1491629"/>
                  <a:pt x="2055447" y="16070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5162804" y="4917718"/>
            <a:ext cx="5214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Modelica.Fluid.Machines.BaseClasses.PumpCharacteristics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66995" y="3610930"/>
            <a:ext cx="355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ハイドロタービン：体積流量、揚程の特性の与え方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5486780" y="2887614"/>
            <a:ext cx="644140" cy="1280296"/>
          </a:xfrm>
          <a:prstGeom prst="downArrow">
            <a:avLst>
              <a:gd name="adj1" fmla="val 39769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B5AB468-81F0-4CBD-9E9C-E8E9DEA0BED5}"/>
              </a:ext>
            </a:extLst>
          </p:cNvPr>
          <p:cNvCxnSpPr/>
          <p:nvPr/>
        </p:nvCxnSpPr>
        <p:spPr>
          <a:xfrm>
            <a:off x="1141046" y="2809527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9FEF1E-8BA9-438C-90EA-EE3AB3441A63}"/>
              </a:ext>
            </a:extLst>
          </p:cNvPr>
          <p:cNvCxnSpPr>
            <a:cxnSpLocks/>
          </p:cNvCxnSpPr>
          <p:nvPr/>
        </p:nvCxnSpPr>
        <p:spPr>
          <a:xfrm flipV="1">
            <a:off x="1293446" y="441465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8516CE2-F256-4792-9DF6-3DAA6899E4AF}"/>
              </a:ext>
            </a:extLst>
          </p:cNvPr>
          <p:cNvSpPr txBox="1"/>
          <p:nvPr/>
        </p:nvSpPr>
        <p:spPr>
          <a:xfrm>
            <a:off x="2836985" y="2858427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D83F6E5-E262-49B6-BD4E-C0AB70CE1B4E}"/>
              </a:ext>
            </a:extLst>
          </p:cNvPr>
          <p:cNvSpPr txBox="1"/>
          <p:nvPr/>
        </p:nvSpPr>
        <p:spPr>
          <a:xfrm>
            <a:off x="644767" y="634952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46A0BC94-0B8A-4779-97BA-CED84EF3A936}"/>
              </a:ext>
            </a:extLst>
          </p:cNvPr>
          <p:cNvSpPr/>
          <p:nvPr/>
        </p:nvSpPr>
        <p:spPr>
          <a:xfrm>
            <a:off x="1414586" y="1058880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F6C9CC4-A6D2-4609-8236-C1868D47617B}"/>
              </a:ext>
            </a:extLst>
          </p:cNvPr>
          <p:cNvSpPr txBox="1"/>
          <p:nvPr/>
        </p:nvSpPr>
        <p:spPr>
          <a:xfrm>
            <a:off x="3516924" y="431880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8633DE5-87D5-480C-9C5C-8173317B503C}"/>
              </a:ext>
            </a:extLst>
          </p:cNvPr>
          <p:cNvCxnSpPr>
            <a:cxnSpLocks/>
            <a:stCxn id="46" idx="1"/>
            <a:endCxn id="45" idx="1"/>
          </p:cNvCxnSpPr>
          <p:nvPr/>
        </p:nvCxnSpPr>
        <p:spPr>
          <a:xfrm flipH="1">
            <a:off x="2860432" y="785823"/>
            <a:ext cx="656492" cy="781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D70B9F2-5E35-4D3E-AE7A-E32DF8DFA45A}"/>
              </a:ext>
            </a:extLst>
          </p:cNvPr>
          <p:cNvSpPr txBox="1"/>
          <p:nvPr/>
        </p:nvSpPr>
        <p:spPr>
          <a:xfrm>
            <a:off x="5162804" y="174850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0118C0F-E65B-4468-8FA9-56FACA7D5A80}"/>
              </a:ext>
            </a:extLst>
          </p:cNvPr>
          <p:cNvSpPr txBox="1"/>
          <p:nvPr/>
        </p:nvSpPr>
        <p:spPr>
          <a:xfrm>
            <a:off x="58235" y="123340"/>
            <a:ext cx="2832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ポンプ：体積流量、揚程の特性の与え方</a:t>
            </a:r>
            <a:endParaRPr kumimoji="1" lang="ja-JP" altLang="en-US" sz="11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8B553A-1262-4770-A5D6-7841E8BF12B1}"/>
              </a:ext>
            </a:extLst>
          </p:cNvPr>
          <p:cNvSpPr txBox="1"/>
          <p:nvPr/>
        </p:nvSpPr>
        <p:spPr>
          <a:xfrm>
            <a:off x="6272146" y="3237165"/>
            <a:ext cx="351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揚程、体積流量の特性テーブルの両方に負の値を与えることで、「ポンプ」が「ハイドロタービン」となる。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45285-1CDC-4DCC-A2FC-E8F3305E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"/>
          <a:stretch/>
        </p:blipFill>
        <p:spPr>
          <a:xfrm>
            <a:off x="0" y="182217"/>
            <a:ext cx="1152144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ワイド画面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22</cp:revision>
  <dcterms:created xsi:type="dcterms:W3CDTF">2021-02-14T05:52:11Z</dcterms:created>
  <dcterms:modified xsi:type="dcterms:W3CDTF">2021-02-14T07:45:12Z</dcterms:modified>
</cp:coreProperties>
</file>